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56" r:id="rId2"/>
    <p:sldId id="601" r:id="rId3"/>
    <p:sldId id="602" r:id="rId4"/>
    <p:sldId id="603" r:id="rId5"/>
    <p:sldId id="604" r:id="rId6"/>
    <p:sldId id="611" r:id="rId7"/>
    <p:sldId id="605" r:id="rId8"/>
    <p:sldId id="574" r:id="rId9"/>
    <p:sldId id="606" r:id="rId10"/>
    <p:sldId id="607" r:id="rId11"/>
    <p:sldId id="608" r:id="rId12"/>
    <p:sldId id="609" r:id="rId13"/>
    <p:sldId id="610" r:id="rId14"/>
    <p:sldId id="27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oskey, Asha (IHS/POR)" initials="PA(" lastIdx="3" clrIdx="0">
    <p:extLst>
      <p:ext uri="{19B8F6BF-5375-455C-9EA6-DF929625EA0E}">
        <p15:presenceInfo xmlns:p15="http://schemas.microsoft.com/office/powerpoint/2012/main" userId="S-1-5-21-1547161642-606747145-682003330-281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7874" autoAdjust="0"/>
  </p:normalViewPr>
  <p:slideViewPr>
    <p:cSldViewPr>
      <p:cViewPr varScale="1">
        <p:scale>
          <a:sx n="78" d="100"/>
          <a:sy n="78" d="100"/>
        </p:scale>
        <p:origin x="27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135" y="0"/>
            <a:ext cx="3038648" cy="465138"/>
          </a:xfrm>
          <a:prstGeom prst="rect">
            <a:avLst/>
          </a:prstGeom>
        </p:spPr>
        <p:txBody>
          <a:bodyPr vert="horz" lIns="91427" tIns="45713" rIns="91427" bIns="45713" rtlCol="0"/>
          <a:lstStyle>
            <a:lvl1pPr algn="r">
              <a:defRPr sz="1200"/>
            </a:lvl1pPr>
          </a:lstStyle>
          <a:p>
            <a:fld id="{E309F8E3-914E-4753-A5D9-282F1E1594A4}" type="datetimeFigureOut">
              <a:rPr lang="en-US" smtClean="0"/>
              <a:t>1/11/2018</a:t>
            </a:fld>
            <a:endParaRPr lang="en-US" dirty="0"/>
          </a:p>
        </p:txBody>
      </p:sp>
      <p:sp>
        <p:nvSpPr>
          <p:cNvPr id="4" name="Footer Placeholder 3"/>
          <p:cNvSpPr>
            <a:spLocks noGrp="1"/>
          </p:cNvSpPr>
          <p:nvPr>
            <p:ph type="ftr" sz="quarter" idx="2"/>
          </p:nvPr>
        </p:nvSpPr>
        <p:spPr>
          <a:xfrm>
            <a:off x="2" y="8829675"/>
            <a:ext cx="3038649"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5" y="8829675"/>
            <a:ext cx="3038648" cy="465138"/>
          </a:xfrm>
          <a:prstGeom prst="rect">
            <a:avLst/>
          </a:prstGeom>
        </p:spPr>
        <p:txBody>
          <a:bodyPr vert="horz" lIns="91427" tIns="45713" rIns="91427" bIns="45713" rtlCol="0" anchor="b"/>
          <a:lstStyle>
            <a:lvl1pPr algn="r">
              <a:defRPr sz="1200"/>
            </a:lvl1pPr>
          </a:lstStyle>
          <a:p>
            <a:fld id="{1EA3E148-855A-4DE7-857A-19B320BD12F7}" type="slidenum">
              <a:rPr lang="en-US" smtClean="0"/>
              <a:t>‹#›</a:t>
            </a:fld>
            <a:endParaRPr lang="en-US" dirty="0"/>
          </a:p>
        </p:txBody>
      </p:sp>
    </p:spTree>
    <p:extLst>
      <p:ext uri="{BB962C8B-B14F-4D97-AF65-F5344CB8AC3E}">
        <p14:creationId xmlns:p14="http://schemas.microsoft.com/office/powerpoint/2010/main" val="212660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649" cy="465138"/>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idx="1"/>
          </p:nvPr>
        </p:nvSpPr>
        <p:spPr>
          <a:xfrm>
            <a:off x="3970135" y="0"/>
            <a:ext cx="3038648" cy="465138"/>
          </a:xfrm>
          <a:prstGeom prst="rect">
            <a:avLst/>
          </a:prstGeom>
        </p:spPr>
        <p:txBody>
          <a:bodyPr vert="horz" lIns="91416" tIns="45708" rIns="91416" bIns="45708" rtlCol="0"/>
          <a:lstStyle>
            <a:lvl1pPr algn="r">
              <a:defRPr sz="1200"/>
            </a:lvl1pPr>
          </a:lstStyle>
          <a:p>
            <a:fld id="{A78A9759-1886-4F1C-BD7E-1DACA9D8593C}" type="datetimeFigureOut">
              <a:rPr lang="en-US" smtClean="0"/>
              <a:t>1/11/2018</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1416" tIns="45708" rIns="91416" bIns="45708" rtlCol="0" anchor="ctr"/>
          <a:lstStyle/>
          <a:p>
            <a:endParaRPr lang="en-US" dirty="0"/>
          </a:p>
        </p:txBody>
      </p:sp>
      <p:sp>
        <p:nvSpPr>
          <p:cNvPr id="5" name="Notes Placeholder 4"/>
          <p:cNvSpPr>
            <a:spLocks noGrp="1"/>
          </p:cNvSpPr>
          <p:nvPr>
            <p:ph type="body" sz="quarter" idx="3"/>
          </p:nvPr>
        </p:nvSpPr>
        <p:spPr>
          <a:xfrm>
            <a:off x="701848" y="4416436"/>
            <a:ext cx="5608320" cy="4183063"/>
          </a:xfrm>
          <a:prstGeom prst="rect">
            <a:avLst/>
          </a:prstGeom>
        </p:spPr>
        <p:txBody>
          <a:bodyPr vert="horz" lIns="91416" tIns="45708" rIns="91416"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829675"/>
            <a:ext cx="3038649" cy="465138"/>
          </a:xfrm>
          <a:prstGeom prst="rect">
            <a:avLst/>
          </a:prstGeom>
        </p:spPr>
        <p:txBody>
          <a:bodyPr vert="horz" lIns="91416" tIns="45708" rIns="91416"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5" y="8829675"/>
            <a:ext cx="3038648" cy="465138"/>
          </a:xfrm>
          <a:prstGeom prst="rect">
            <a:avLst/>
          </a:prstGeom>
        </p:spPr>
        <p:txBody>
          <a:bodyPr vert="horz" lIns="91416" tIns="45708" rIns="91416" bIns="45708" rtlCol="0" anchor="b"/>
          <a:lstStyle>
            <a:lvl1pPr algn="r">
              <a:defRPr sz="1200"/>
            </a:lvl1pPr>
          </a:lstStyle>
          <a:p>
            <a:fld id="{C85B0A02-D819-448E-8BCA-1DD395A4E017}" type="slidenum">
              <a:rPr lang="en-US" smtClean="0"/>
              <a:t>‹#›</a:t>
            </a:fld>
            <a:endParaRPr lang="en-US" dirty="0"/>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5611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4209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134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4781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14</a:t>
            </a:fld>
            <a:endParaRPr lang="en-US" dirty="0"/>
          </a:p>
        </p:txBody>
      </p:sp>
    </p:spTree>
    <p:extLst>
      <p:ext uri="{BB962C8B-B14F-4D97-AF65-F5344CB8AC3E}">
        <p14:creationId xmlns:p14="http://schemas.microsoft.com/office/powerpoint/2010/main" val="2059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fontAlgn="base">
              <a:spcAft>
                <a:spcPct val="0"/>
              </a:spcAft>
              <a:buClrTx/>
              <a:buSzTx/>
              <a:buFont typeface="Wingdings" panose="05000000000000000000" pitchFamily="2" charset="2"/>
              <a:buChar char="v"/>
              <a:defRPr/>
            </a:pPr>
            <a:endParaRPr lang="en-US" sz="2200" dirty="0" smtClean="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2</a:t>
            </a:fld>
            <a:endParaRPr lang="en-US" dirty="0"/>
          </a:p>
        </p:txBody>
      </p:sp>
    </p:spTree>
    <p:extLst>
      <p:ext uri="{BB962C8B-B14F-4D97-AF65-F5344CB8AC3E}">
        <p14:creationId xmlns:p14="http://schemas.microsoft.com/office/powerpoint/2010/main" val="425748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3</a:t>
            </a:fld>
            <a:endParaRPr lang="en-US" dirty="0"/>
          </a:p>
        </p:txBody>
      </p:sp>
    </p:spTree>
    <p:extLst>
      <p:ext uri="{BB962C8B-B14F-4D97-AF65-F5344CB8AC3E}">
        <p14:creationId xmlns:p14="http://schemas.microsoft.com/office/powerpoint/2010/main" val="32252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4</a:t>
            </a:fld>
            <a:endParaRPr lang="en-US" dirty="0"/>
          </a:p>
        </p:txBody>
      </p:sp>
    </p:spTree>
    <p:extLst>
      <p:ext uri="{BB962C8B-B14F-4D97-AF65-F5344CB8AC3E}">
        <p14:creationId xmlns:p14="http://schemas.microsoft.com/office/powerpoint/2010/main" val="25267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5</a:t>
            </a:fld>
            <a:endParaRPr lang="en-US" dirty="0"/>
          </a:p>
        </p:txBody>
      </p:sp>
    </p:spTree>
    <p:extLst>
      <p:ext uri="{BB962C8B-B14F-4D97-AF65-F5344CB8AC3E}">
        <p14:creationId xmlns:p14="http://schemas.microsoft.com/office/powerpoint/2010/main" val="414102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6</a:t>
            </a:fld>
            <a:endParaRPr lang="en-US" dirty="0"/>
          </a:p>
        </p:txBody>
      </p:sp>
    </p:spTree>
    <p:extLst>
      <p:ext uri="{BB962C8B-B14F-4D97-AF65-F5344CB8AC3E}">
        <p14:creationId xmlns:p14="http://schemas.microsoft.com/office/powerpoint/2010/main" val="424961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2326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6622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6701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637991-C83F-4E28-985A-DA5670F7A21B}"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985E49-3E3E-4FCA-B03B-5CEE78AEC2E8}"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985E49-3E3E-4FCA-B03B-5CEE78AEC2E8}" type="datetimeFigureOut">
              <a:rPr lang="en-US" smtClean="0"/>
              <a:t>1/11/2018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676400"/>
          </a:xfrm>
        </p:spPr>
        <p:txBody>
          <a:bodyPr>
            <a:normAutofit fontScale="90000"/>
          </a:bodyPr>
          <a:lstStyle/>
          <a:p>
            <a:pPr algn="ctr"/>
            <a:r>
              <a:rPr lang="en-US" b="1" dirty="0">
                <a:solidFill>
                  <a:schemeClr val="bg1"/>
                </a:solidFill>
                <a:latin typeface="Arial" pitchFamily="34" charset="0"/>
                <a:cs typeface="Arial" pitchFamily="34" charset="0"/>
              </a:rPr>
              <a:t>Indian Health Service</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Portland Area Director’s Update</a:t>
            </a:r>
          </a:p>
        </p:txBody>
      </p:sp>
      <p:sp>
        <p:nvSpPr>
          <p:cNvPr id="3" name="Subtitle 2"/>
          <p:cNvSpPr>
            <a:spLocks noGrp="1"/>
          </p:cNvSpPr>
          <p:nvPr>
            <p:ph type="subTitle" idx="1"/>
          </p:nvPr>
        </p:nvSpPr>
        <p:spPr>
          <a:xfrm>
            <a:off x="685800" y="4572000"/>
            <a:ext cx="7772400" cy="1905000"/>
          </a:xfrm>
        </p:spPr>
        <p:txBody>
          <a:bodyPr>
            <a:normAutofit/>
          </a:bodyPr>
          <a:lstStyle/>
          <a:p>
            <a:pPr algn="ctr">
              <a:lnSpc>
                <a:spcPct val="80000"/>
              </a:lnSpc>
            </a:pPr>
            <a:r>
              <a:rPr lang="en-US" sz="2400" b="1" dirty="0">
                <a:solidFill>
                  <a:schemeClr val="bg1"/>
                </a:solidFill>
                <a:latin typeface="Arial" pitchFamily="34" charset="0"/>
                <a:cs typeface="Arial" pitchFamily="34" charset="0"/>
              </a:rPr>
              <a:t>Dean M Seyler - Area Director</a:t>
            </a:r>
          </a:p>
          <a:p>
            <a:pPr algn="ctr">
              <a:lnSpc>
                <a:spcPct val="80000"/>
              </a:lnSpc>
            </a:pPr>
            <a:r>
              <a:rPr lang="en-US" sz="2400" b="1" dirty="0" smtClean="0">
                <a:solidFill>
                  <a:schemeClr val="bg1"/>
                </a:solidFill>
                <a:latin typeface="Arial" pitchFamily="34" charset="0"/>
                <a:cs typeface="Arial" pitchFamily="34" charset="0"/>
              </a:rPr>
              <a:t>January 16, 2018</a:t>
            </a:r>
            <a:endParaRPr lang="en-US" sz="2400" b="1" dirty="0">
              <a:solidFill>
                <a:schemeClr val="bg1"/>
              </a:solidFill>
              <a:latin typeface="Arial" pitchFamily="34" charset="0"/>
              <a:cs typeface="Arial" pitchFamily="34" charset="0"/>
            </a:endParaRPr>
          </a:p>
          <a:p>
            <a:r>
              <a:rPr lang="en-US" sz="2400" b="1" dirty="0" smtClean="0">
                <a:solidFill>
                  <a:schemeClr val="bg1"/>
                </a:solidFill>
                <a:latin typeface="+mj-lt"/>
              </a:rPr>
              <a:t>Embassy Suites – Portland Airport</a:t>
            </a:r>
            <a:endParaRPr lang="en-US" sz="2400" b="1" dirty="0">
              <a:solidFill>
                <a:schemeClr val="bg1"/>
              </a:solidFill>
              <a:latin typeface="+mj-lt"/>
            </a:endParaRPr>
          </a:p>
          <a:p>
            <a:r>
              <a:rPr lang="en-US" sz="2400" b="1" dirty="0" smtClean="0">
                <a:solidFill>
                  <a:schemeClr val="bg1"/>
                </a:solidFill>
                <a:latin typeface="+mj-lt"/>
              </a:rPr>
              <a:t>NPAIHB Quarterly Board Meeting</a:t>
            </a:r>
            <a:endParaRPr lang="en-US" sz="2400" b="1" dirty="0">
              <a:solidFill>
                <a:schemeClr val="bg1"/>
              </a:solidFill>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1" descr="image001"/>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2209800" y="2362200"/>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236220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2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Influenza Vaccine Coverage, Portland Area IHS</a:t>
            </a:r>
          </a:p>
        </p:txBody>
      </p:sp>
      <p:pic>
        <p:nvPicPr>
          <p:cNvPr id="3" name="Picture 2"/>
          <p:cNvPicPr>
            <a:picLocks noChangeAspect="1"/>
          </p:cNvPicPr>
          <p:nvPr/>
        </p:nvPicPr>
        <p:blipFill rotWithShape="1">
          <a:blip r:embed="rId6"/>
          <a:srcRect l="41423" t="37142" r="37482" b="13222"/>
          <a:stretch/>
        </p:blipFill>
        <p:spPr>
          <a:xfrm>
            <a:off x="381000" y="2514600"/>
            <a:ext cx="8232911" cy="3632168"/>
          </a:xfrm>
          <a:prstGeom prst="rect">
            <a:avLst/>
          </a:prstGeom>
        </p:spPr>
      </p:pic>
    </p:spTree>
    <p:extLst>
      <p:ext uri="{BB962C8B-B14F-4D97-AF65-F5344CB8AC3E}">
        <p14:creationId xmlns:p14="http://schemas.microsoft.com/office/powerpoint/2010/main" val="28977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Influenza-like Illness, Portland Area IHS</a:t>
            </a:r>
          </a:p>
        </p:txBody>
      </p:sp>
      <p:pic>
        <p:nvPicPr>
          <p:cNvPr id="7" name="Picture 6"/>
          <p:cNvPicPr>
            <a:picLocks noChangeAspect="1"/>
          </p:cNvPicPr>
          <p:nvPr/>
        </p:nvPicPr>
        <p:blipFill>
          <a:blip r:embed="rId6"/>
          <a:stretch>
            <a:fillRect/>
          </a:stretch>
        </p:blipFill>
        <p:spPr>
          <a:xfrm>
            <a:off x="1607608" y="2239962"/>
            <a:ext cx="5852584" cy="4389438"/>
          </a:xfrm>
          <a:prstGeom prst="rect">
            <a:avLst/>
          </a:prstGeom>
        </p:spPr>
      </p:pic>
    </p:spTree>
    <p:extLst>
      <p:ext uri="{BB962C8B-B14F-4D97-AF65-F5344CB8AC3E}">
        <p14:creationId xmlns:p14="http://schemas.microsoft.com/office/powerpoint/2010/main" val="202335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idx="1"/>
          </p:nvPr>
        </p:nvPicPr>
        <p:blipFill>
          <a:blip r:embed="rId6"/>
          <a:stretch>
            <a:fillRect/>
          </a:stretch>
        </p:blipFill>
        <p:spPr>
          <a:xfrm>
            <a:off x="609600" y="1858962"/>
            <a:ext cx="7878644" cy="4770438"/>
          </a:xfrm>
          <a:prstGeom prst="rect">
            <a:avLst/>
          </a:prstGeom>
        </p:spPr>
      </p:pic>
    </p:spTree>
    <p:extLst>
      <p:ext uri="{BB962C8B-B14F-4D97-AF65-F5344CB8AC3E}">
        <p14:creationId xmlns:p14="http://schemas.microsoft.com/office/powerpoint/2010/main" val="406603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Key Points Regarding Influenza:</a:t>
            </a:r>
          </a:p>
          <a:p>
            <a:pPr marL="747713" lvl="1"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It is not too late to get vaccinated</a:t>
            </a:r>
          </a:p>
          <a:p>
            <a:pPr marL="747713" lvl="1"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Influenza vaccine is still an important public health prevention tool</a:t>
            </a:r>
          </a:p>
          <a:p>
            <a:pPr marL="1012889" lvl="2"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As in past years, washing your hands frequently, covering your cough and staying home when ill are also important measures to help prevent the spread of influenza</a:t>
            </a:r>
          </a:p>
          <a:p>
            <a:pPr marL="747713" lvl="1"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Influenza Vaccine Effectiveness could be as low as 32% this year for preventing influenza A(H3N2) infections</a:t>
            </a:r>
          </a:p>
          <a:p>
            <a:pPr marL="747713" lvl="1"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The current influenza vaccine is well matched to prevent influenza A (H1N1) and influenza B infections that are also circulating</a:t>
            </a:r>
          </a:p>
          <a:p>
            <a:pPr marL="747713" lvl="1" indent="-342900">
              <a:buClr>
                <a:schemeClr val="bg1">
                  <a:lumMod val="75000"/>
                  <a:lumOff val="25000"/>
                </a:schemeClr>
              </a:buClr>
              <a:buFont typeface="Wingdings" pitchFamily="2" charset="2"/>
              <a:buChar char="v"/>
            </a:pPr>
            <a:r>
              <a:rPr lang="en-US" dirty="0">
                <a:solidFill>
                  <a:schemeClr val="bg1"/>
                </a:solidFill>
                <a:latin typeface="Arial" panose="020B0604020202020204" pitchFamily="34" charset="0"/>
                <a:cs typeface="Arial" panose="020B0604020202020204" pitchFamily="34" charset="0"/>
              </a:rPr>
              <a:t>People at high risk for complications from the flu, including American Indians/Alaska Natives should seek care early to receive the maximum benefit from antiviral medications</a:t>
            </a:r>
          </a:p>
          <a:p>
            <a:pPr marL="747713" lvl="1" indent="-342900">
              <a:buClr>
                <a:schemeClr val="bg1">
                  <a:lumMod val="75000"/>
                  <a:lumOff val="25000"/>
                </a:schemeClr>
              </a:buClr>
              <a:buFont typeface="Wingdings" pitchFamily="2" charset="2"/>
              <a:buChar char="v"/>
            </a:pPr>
            <a:endParaRPr lang="en-US" sz="17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23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178" cy="914400"/>
          </a:xfrm>
        </p:spPr>
        <p:txBody>
          <a:bodyPr/>
          <a:lstStyle/>
          <a:p>
            <a:pPr algn="ctr"/>
            <a:r>
              <a:rPr lang="en-US" b="1" dirty="0">
                <a:solidFill>
                  <a:schemeClr val="bg1"/>
                </a:solidFill>
              </a:rPr>
              <a:t>	</a:t>
            </a:r>
          </a:p>
        </p:txBody>
      </p:sp>
      <p:sp>
        <p:nvSpPr>
          <p:cNvPr id="3" name="Text Placeholder 2"/>
          <p:cNvSpPr>
            <a:spLocks noGrp="1"/>
          </p:cNvSpPr>
          <p:nvPr>
            <p:ph type="body" idx="1"/>
          </p:nvPr>
        </p:nvSpPr>
        <p:spPr>
          <a:xfrm>
            <a:off x="914400" y="990600"/>
            <a:ext cx="7364621" cy="1676401"/>
          </a:xfrm>
        </p:spPr>
        <p:txBody>
          <a:bodyPr>
            <a:noAutofit/>
          </a:bodyPr>
          <a:lstStyle/>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r>
              <a:rPr lang="en-US" sz="3200" b="1" dirty="0">
                <a:solidFill>
                  <a:schemeClr val="bg1"/>
                </a:solidFill>
                <a:latin typeface="+mj-lt"/>
              </a:rPr>
              <a:t>Questions or Comments</a:t>
            </a:r>
          </a:p>
        </p:txBody>
      </p:sp>
      <p:sp>
        <p:nvSpPr>
          <p:cNvPr id="4" name="TextBox 3"/>
          <p:cNvSpPr txBox="1"/>
          <p:nvPr/>
        </p:nvSpPr>
        <p:spPr>
          <a:xfrm>
            <a:off x="86833" y="4724400"/>
            <a:ext cx="9006840" cy="2092881"/>
          </a:xfrm>
          <a:prstGeom prst="rect">
            <a:avLst/>
          </a:prstGeom>
          <a:noFill/>
        </p:spPr>
        <p:txBody>
          <a:bodyPr wrap="square" rtlCol="0">
            <a:spAutoFit/>
          </a:bodyPr>
          <a:lstStyle/>
          <a:p>
            <a:r>
              <a:rPr lang="en-US" sz="1400" b="1" dirty="0">
                <a:solidFill>
                  <a:schemeClr val="accent1"/>
                </a:solidFill>
              </a:rPr>
              <a:t>Our Mission... to raise the physical, mental, social, and spiritual health of American Indians and Alaska Natives to the highest level.</a:t>
            </a:r>
          </a:p>
          <a:p>
            <a:endParaRPr lang="en-US" sz="1400" b="1" dirty="0">
              <a:solidFill>
                <a:schemeClr val="accent1"/>
              </a:solidFill>
            </a:endParaRPr>
          </a:p>
          <a:p>
            <a:r>
              <a:rPr lang="en-US" sz="1400" b="1" dirty="0">
                <a:solidFill>
                  <a:schemeClr val="accent1"/>
                </a:solidFill>
              </a:rPr>
              <a:t>Our Goal... to assure that comprehensive, culturally acceptable personal and public health services are available and accessible to American Indian and Alaska Native people.</a:t>
            </a:r>
          </a:p>
          <a:p>
            <a:endParaRPr lang="en-US" sz="1400" b="1" dirty="0">
              <a:solidFill>
                <a:schemeClr val="accent1"/>
              </a:solidFill>
            </a:endParaRPr>
          </a:p>
          <a:p>
            <a:r>
              <a:rPr lang="en-US" sz="1400" b="1" dirty="0">
                <a:solidFill>
                  <a:schemeClr val="accent1"/>
                </a:solidFill>
              </a:rPr>
              <a:t>Our Foundation... to uphold the Federal Government's obligation to promote healthy American Indian and Alaska Native people, communities, and cultures and to honor and protect the inherent sovereign rights of Tribes.</a:t>
            </a:r>
          </a:p>
          <a:p>
            <a:endParaRPr lang="en-US" dirty="0"/>
          </a:p>
        </p:txBody>
      </p:sp>
      <p:pic>
        <p:nvPicPr>
          <p:cNvPr id="7"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2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447800"/>
            <a:ext cx="8686800" cy="4953000"/>
          </a:xfrm>
          <a:prstGeom prst="rect">
            <a:avLst/>
          </a:prstGeom>
        </p:spPr>
        <p:txBody>
          <a:bodyPr vert="horz" anchor="t">
            <a:normAutofit fontScale="92500"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endParaRPr lang="en-US" sz="2800" b="1" u="sng" kern="0" dirty="0" smtClean="0">
              <a:solidFill>
                <a:srgbClr val="000000"/>
              </a:solidFill>
              <a:latin typeface="+mj-lt"/>
            </a:endParaRPr>
          </a:p>
          <a:p>
            <a:pPr marL="0" fontAlgn="base">
              <a:spcAft>
                <a:spcPct val="0"/>
              </a:spcAft>
              <a:buClrTx/>
              <a:buSzTx/>
              <a:defRPr/>
            </a:pPr>
            <a:r>
              <a:rPr lang="en-US" sz="2800" b="1" u="sng" kern="0" dirty="0">
                <a:solidFill>
                  <a:srgbClr val="000000"/>
                </a:solidFill>
                <a:latin typeface="+mj-lt"/>
              </a:rPr>
              <a:t>FY </a:t>
            </a:r>
            <a:r>
              <a:rPr lang="en-US" sz="2800" b="1" u="sng" kern="0" dirty="0" smtClean="0">
                <a:solidFill>
                  <a:srgbClr val="000000"/>
                </a:solidFill>
                <a:latin typeface="+mj-lt"/>
              </a:rPr>
              <a:t>2018 </a:t>
            </a:r>
            <a:r>
              <a:rPr lang="en-US" sz="2800" b="1" u="sng" kern="0" dirty="0">
                <a:solidFill>
                  <a:srgbClr val="000000"/>
                </a:solidFill>
                <a:latin typeface="+mj-lt"/>
              </a:rPr>
              <a:t>Continuing Resolutions (CRs)</a:t>
            </a:r>
          </a:p>
          <a:p>
            <a:pPr marL="800100" lvl="1" indent="-342900" fontAlgn="base">
              <a:spcAft>
                <a:spcPct val="0"/>
              </a:spcAft>
              <a:buClrTx/>
              <a:buSzTx/>
              <a:buFont typeface="Wingdings" panose="05000000000000000000" pitchFamily="2" charset="2"/>
              <a:buChar char="v"/>
              <a:defRPr/>
            </a:pPr>
            <a:endParaRPr lang="en-US" sz="2200" dirty="0" smtClean="0">
              <a:solidFill>
                <a:schemeClr val="bg1"/>
              </a:solidFill>
              <a:latin typeface="Calibri" panose="020F0502020204030204" pitchFamily="34" charset="0"/>
              <a:cs typeface="Calibri" panose="020F0502020204030204" pitchFamily="34" charset="0"/>
            </a:endParaRPr>
          </a:p>
          <a:p>
            <a:pPr marL="800100" lvl="1" indent="-342900" fontAlgn="base">
              <a:spcAft>
                <a:spcPct val="0"/>
              </a:spcAft>
              <a:buClrTx/>
              <a:buSzTx/>
              <a:buFont typeface="Wingdings" panose="05000000000000000000" pitchFamily="2" charset="2"/>
              <a:buChar char="v"/>
              <a:defRPr/>
            </a:pPr>
            <a:r>
              <a:rPr lang="en-US" sz="2200" dirty="0" smtClean="0">
                <a:solidFill>
                  <a:schemeClr val="bg1"/>
                </a:solidFill>
                <a:latin typeface="Calibri" panose="020F0502020204030204" pitchFamily="34" charset="0"/>
                <a:cs typeface="Calibri" panose="020F0502020204030204" pitchFamily="34" charset="0"/>
              </a:rPr>
              <a:t>CR 1: Public Law 115-56 authorizes funding </a:t>
            </a:r>
            <a:r>
              <a:rPr lang="en-US" sz="2200" dirty="0">
                <a:solidFill>
                  <a:schemeClr val="bg1"/>
                </a:solidFill>
                <a:latin typeface="Calibri" panose="020F0502020204030204" pitchFamily="34" charset="0"/>
                <a:cs typeface="Calibri" panose="020F0502020204030204" pitchFamily="34" charset="0"/>
              </a:rPr>
              <a:t>from October 1 through December </a:t>
            </a:r>
            <a:r>
              <a:rPr lang="en-US" sz="2200" dirty="0" smtClean="0">
                <a:solidFill>
                  <a:schemeClr val="bg1"/>
                </a:solidFill>
                <a:latin typeface="Calibri" panose="020F0502020204030204" pitchFamily="34" charset="0"/>
                <a:cs typeface="Calibri" panose="020F0502020204030204" pitchFamily="34" charset="0"/>
              </a:rPr>
              <a:t>8, 2017.</a:t>
            </a:r>
            <a:r>
              <a:rPr lang="en-US" sz="2200" dirty="0">
                <a:solidFill>
                  <a:schemeClr val="bg1"/>
                </a:solidFill>
                <a:latin typeface="Calibri" panose="020F0502020204030204" pitchFamily="34" charset="0"/>
                <a:cs typeface="Calibri" panose="020F0502020204030204" pitchFamily="34" charset="0"/>
              </a:rPr>
              <a:t> The CR continues activities authorized in </a:t>
            </a:r>
            <a:r>
              <a:rPr lang="en-US" sz="2200" dirty="0" smtClean="0">
                <a:solidFill>
                  <a:schemeClr val="bg1"/>
                </a:solidFill>
                <a:latin typeface="Calibri" panose="020F0502020204030204" pitchFamily="34" charset="0"/>
                <a:cs typeface="Calibri" panose="020F0502020204030204" pitchFamily="34" charset="0"/>
              </a:rPr>
              <a:t>FY17 </a:t>
            </a:r>
            <a:r>
              <a:rPr lang="en-US" sz="2200" dirty="0">
                <a:solidFill>
                  <a:schemeClr val="bg1"/>
                </a:solidFill>
                <a:latin typeface="Calibri" panose="020F0502020204030204" pitchFamily="34" charset="0"/>
                <a:cs typeface="Calibri" panose="020F0502020204030204" pitchFamily="34" charset="0"/>
              </a:rPr>
              <a:t>at the </a:t>
            </a:r>
            <a:r>
              <a:rPr lang="en-US" sz="2200" dirty="0" smtClean="0">
                <a:solidFill>
                  <a:schemeClr val="bg1"/>
                </a:solidFill>
                <a:latin typeface="Calibri" panose="020F0502020204030204" pitchFamily="34" charset="0"/>
                <a:cs typeface="Calibri" panose="020F0502020204030204" pitchFamily="34" charset="0"/>
              </a:rPr>
              <a:t>FY17 </a:t>
            </a:r>
            <a:r>
              <a:rPr lang="en-US" sz="2200" dirty="0">
                <a:solidFill>
                  <a:schemeClr val="bg1"/>
                </a:solidFill>
                <a:latin typeface="Calibri" panose="020F0502020204030204" pitchFamily="34" charset="0"/>
                <a:cs typeface="Calibri" panose="020F0502020204030204" pitchFamily="34" charset="0"/>
              </a:rPr>
              <a:t>levels, but reduced by </a:t>
            </a:r>
            <a:r>
              <a:rPr lang="en-US" sz="2200" dirty="0" smtClean="0">
                <a:solidFill>
                  <a:schemeClr val="bg1"/>
                </a:solidFill>
                <a:latin typeface="Calibri" panose="020F0502020204030204" pitchFamily="34" charset="0"/>
                <a:cs typeface="Calibri" panose="020F0502020204030204" pitchFamily="34" charset="0"/>
              </a:rPr>
              <a:t>0.6791%. </a:t>
            </a:r>
          </a:p>
          <a:p>
            <a:pPr marL="800100" lvl="1" indent="-342900" fontAlgn="base">
              <a:spcAft>
                <a:spcPct val="0"/>
              </a:spcAft>
              <a:buClrTx/>
              <a:buSzTx/>
              <a:buFont typeface="Wingdings" panose="05000000000000000000" pitchFamily="2" charset="2"/>
              <a:buChar char="v"/>
              <a:defRPr/>
            </a:pPr>
            <a:endParaRPr lang="en-US" sz="2200" dirty="0">
              <a:solidFill>
                <a:schemeClr val="bg1"/>
              </a:solidFill>
              <a:latin typeface="Calibri" panose="020F0502020204030204" pitchFamily="34" charset="0"/>
              <a:cs typeface="Calibri" panose="020F0502020204030204" pitchFamily="34" charset="0"/>
            </a:endParaRPr>
          </a:p>
          <a:p>
            <a:pPr marL="800100" lvl="1" indent="-342900" fontAlgn="base">
              <a:spcAft>
                <a:spcPct val="0"/>
              </a:spcAft>
              <a:buClrTx/>
              <a:buSzTx/>
              <a:buFont typeface="Wingdings" panose="05000000000000000000" pitchFamily="2" charset="2"/>
              <a:buChar char="v"/>
              <a:defRPr/>
            </a:pPr>
            <a:r>
              <a:rPr lang="en-US" sz="2200" dirty="0" smtClean="0">
                <a:solidFill>
                  <a:schemeClr val="bg1"/>
                </a:solidFill>
                <a:latin typeface="Calibri" panose="020F0502020204030204" pitchFamily="34" charset="0"/>
                <a:cs typeface="Calibri" panose="020F0502020204030204" pitchFamily="34" charset="0"/>
              </a:rPr>
              <a:t>CR 2: Public Law 115-90 authorizes funding through December 22, 2017. </a:t>
            </a:r>
            <a:r>
              <a:rPr lang="en-US" sz="2200" dirty="0">
                <a:solidFill>
                  <a:schemeClr val="bg1"/>
                </a:solidFill>
                <a:latin typeface="Calibri" panose="020F0502020204030204" pitchFamily="34" charset="0"/>
                <a:cs typeface="Calibri" panose="020F0502020204030204" pitchFamily="34" charset="0"/>
              </a:rPr>
              <a:t>The CR continues activities authorized in </a:t>
            </a:r>
            <a:r>
              <a:rPr lang="en-US" sz="2200" dirty="0" smtClean="0">
                <a:solidFill>
                  <a:schemeClr val="bg1"/>
                </a:solidFill>
                <a:latin typeface="Calibri" panose="020F0502020204030204" pitchFamily="34" charset="0"/>
                <a:cs typeface="Calibri" panose="020F0502020204030204" pitchFamily="34" charset="0"/>
              </a:rPr>
              <a:t>FY17 </a:t>
            </a:r>
            <a:r>
              <a:rPr lang="en-US" sz="2200" dirty="0">
                <a:solidFill>
                  <a:schemeClr val="bg1"/>
                </a:solidFill>
                <a:latin typeface="Calibri" panose="020F0502020204030204" pitchFamily="34" charset="0"/>
                <a:cs typeface="Calibri" panose="020F0502020204030204" pitchFamily="34" charset="0"/>
              </a:rPr>
              <a:t>at the </a:t>
            </a:r>
            <a:r>
              <a:rPr lang="en-US" sz="2200" dirty="0" smtClean="0">
                <a:solidFill>
                  <a:schemeClr val="bg1"/>
                </a:solidFill>
                <a:latin typeface="Calibri" panose="020F0502020204030204" pitchFamily="34" charset="0"/>
                <a:cs typeface="Calibri" panose="020F0502020204030204" pitchFamily="34" charset="0"/>
              </a:rPr>
              <a:t>FY17 </a:t>
            </a:r>
            <a:r>
              <a:rPr lang="en-US" sz="2200" dirty="0">
                <a:solidFill>
                  <a:schemeClr val="bg1"/>
                </a:solidFill>
                <a:latin typeface="Calibri" panose="020F0502020204030204" pitchFamily="34" charset="0"/>
                <a:cs typeface="Calibri" panose="020F0502020204030204" pitchFamily="34" charset="0"/>
              </a:rPr>
              <a:t>levels, but reduced by 0.6791%. </a:t>
            </a:r>
            <a:endParaRPr lang="en-US" sz="2200" dirty="0" smtClean="0">
              <a:solidFill>
                <a:schemeClr val="bg1"/>
              </a:solidFill>
              <a:latin typeface="Calibri" panose="020F0502020204030204" pitchFamily="34" charset="0"/>
              <a:cs typeface="Calibri" panose="020F0502020204030204" pitchFamily="34" charset="0"/>
            </a:endParaRPr>
          </a:p>
          <a:p>
            <a:pPr marL="457200" lvl="1" indent="0" fontAlgn="base">
              <a:spcAft>
                <a:spcPct val="0"/>
              </a:spcAft>
              <a:buClrTx/>
              <a:buSzTx/>
              <a:defRPr/>
            </a:pPr>
            <a:endParaRPr lang="en-US" sz="2200" b="1" kern="0" dirty="0">
              <a:solidFill>
                <a:srgbClr val="000000"/>
              </a:solidFill>
              <a:latin typeface="Calibri" panose="020F0502020204030204" pitchFamily="34" charset="0"/>
              <a:cs typeface="Calibri" panose="020F0502020204030204" pitchFamily="34" charset="0"/>
            </a:endParaRPr>
          </a:p>
          <a:p>
            <a:pPr marL="800100" lvl="1" indent="-342900" fontAlgn="base">
              <a:spcAft>
                <a:spcPct val="0"/>
              </a:spcAft>
              <a:buClrTx/>
              <a:buSzTx/>
              <a:buFont typeface="Wingdings" panose="05000000000000000000" pitchFamily="2" charset="2"/>
              <a:buChar char="v"/>
              <a:defRPr/>
            </a:pPr>
            <a:r>
              <a:rPr lang="en-US" sz="2200" dirty="0" smtClean="0">
                <a:solidFill>
                  <a:schemeClr val="bg1"/>
                </a:solidFill>
                <a:latin typeface="Calibri" panose="020F0502020204030204" pitchFamily="34" charset="0"/>
                <a:cs typeface="Calibri" panose="020F0502020204030204" pitchFamily="34" charset="0"/>
              </a:rPr>
              <a:t>CR 3: Public Law No. 115-96 authorizes </a:t>
            </a:r>
            <a:r>
              <a:rPr lang="en-US" sz="2200" dirty="0">
                <a:solidFill>
                  <a:schemeClr val="bg1"/>
                </a:solidFill>
                <a:latin typeface="Calibri" panose="020F0502020204030204" pitchFamily="34" charset="0"/>
                <a:cs typeface="Calibri" panose="020F0502020204030204" pitchFamily="34" charset="0"/>
              </a:rPr>
              <a:t>funding </a:t>
            </a:r>
            <a:r>
              <a:rPr lang="en-US" sz="2200" dirty="0" smtClean="0">
                <a:solidFill>
                  <a:schemeClr val="bg1"/>
                </a:solidFill>
                <a:latin typeface="Calibri" panose="020F0502020204030204" pitchFamily="34" charset="0"/>
                <a:cs typeface="Calibri" panose="020F0502020204030204" pitchFamily="34" charset="0"/>
              </a:rPr>
              <a:t>through January 19, 2018. </a:t>
            </a:r>
            <a:r>
              <a:rPr lang="en-US" sz="2200" dirty="0">
                <a:solidFill>
                  <a:schemeClr val="bg1"/>
                </a:solidFill>
                <a:latin typeface="Calibri" panose="020F0502020204030204" pitchFamily="34" charset="0"/>
                <a:cs typeface="Calibri" panose="020F0502020204030204" pitchFamily="34" charset="0"/>
              </a:rPr>
              <a:t>The CR continues activities authorized in </a:t>
            </a:r>
            <a:r>
              <a:rPr lang="en-US" sz="2200" dirty="0" smtClean="0">
                <a:solidFill>
                  <a:schemeClr val="bg1"/>
                </a:solidFill>
                <a:latin typeface="Calibri" panose="020F0502020204030204" pitchFamily="34" charset="0"/>
                <a:cs typeface="Calibri" panose="020F0502020204030204" pitchFamily="34" charset="0"/>
              </a:rPr>
              <a:t>FY17 </a:t>
            </a:r>
            <a:r>
              <a:rPr lang="en-US" sz="2200" dirty="0">
                <a:solidFill>
                  <a:schemeClr val="bg1"/>
                </a:solidFill>
                <a:latin typeface="Calibri" panose="020F0502020204030204" pitchFamily="34" charset="0"/>
                <a:cs typeface="Calibri" panose="020F0502020204030204" pitchFamily="34" charset="0"/>
              </a:rPr>
              <a:t>at the </a:t>
            </a:r>
            <a:r>
              <a:rPr lang="en-US" sz="2200" dirty="0" smtClean="0">
                <a:solidFill>
                  <a:schemeClr val="bg1"/>
                </a:solidFill>
                <a:latin typeface="Calibri" panose="020F0502020204030204" pitchFamily="34" charset="0"/>
                <a:cs typeface="Calibri" panose="020F0502020204030204" pitchFamily="34" charset="0"/>
              </a:rPr>
              <a:t>FY17 </a:t>
            </a:r>
            <a:r>
              <a:rPr lang="en-US" sz="2200" dirty="0">
                <a:solidFill>
                  <a:schemeClr val="bg1"/>
                </a:solidFill>
                <a:latin typeface="Calibri" panose="020F0502020204030204" pitchFamily="34" charset="0"/>
                <a:cs typeface="Calibri" panose="020F0502020204030204" pitchFamily="34" charset="0"/>
              </a:rPr>
              <a:t>levels, but reduced by 0.6791%. </a:t>
            </a:r>
            <a:endParaRPr lang="en-US" sz="20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p:txBody>
      </p:sp>
      <p:sp>
        <p:nvSpPr>
          <p:cNvPr id="3" name="TextBox 2"/>
          <p:cNvSpPr txBox="1"/>
          <p:nvPr/>
        </p:nvSpPr>
        <p:spPr>
          <a:xfrm>
            <a:off x="2401242" y="408432"/>
            <a:ext cx="4801314" cy="1200329"/>
          </a:xfrm>
          <a:prstGeom prst="rect">
            <a:avLst/>
          </a:prstGeom>
          <a:noFill/>
        </p:spPr>
        <p:txBody>
          <a:bodyPr wrap="none" rtlCol="0">
            <a:spAutoFit/>
          </a:bodyPr>
          <a:lstStyle/>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Division of Financial </a:t>
            </a:r>
          </a:p>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Management</a:t>
            </a:r>
            <a:endParaRPr lang="en-US" sz="3600" dirty="0"/>
          </a:p>
        </p:txBody>
      </p:sp>
    </p:spTree>
    <p:extLst>
      <p:ext uri="{BB962C8B-B14F-4D97-AF65-F5344CB8AC3E}">
        <p14:creationId xmlns:p14="http://schemas.microsoft.com/office/powerpoint/2010/main" val="4280194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752600"/>
            <a:ext cx="8686800" cy="464819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lvl="0" fontAlgn="base">
              <a:spcAft>
                <a:spcPct val="0"/>
              </a:spcAft>
              <a:buClrTx/>
              <a:buSzTx/>
              <a:defRPr/>
            </a:pPr>
            <a:r>
              <a:rPr lang="en-US" sz="2400" b="1" u="sng" kern="0" dirty="0" smtClean="0">
                <a:solidFill>
                  <a:srgbClr val="000000"/>
                </a:solidFill>
                <a:latin typeface="Arial"/>
              </a:rPr>
              <a:t>FY 2020 Portland Area Budget Formulation Meeting</a:t>
            </a:r>
            <a:endParaRPr lang="en-US" sz="2400" b="1" kern="0" dirty="0" smtClean="0">
              <a:solidFill>
                <a:srgbClr val="000000"/>
              </a:solidFill>
              <a:latin typeface="Arial"/>
            </a:endParaRPr>
          </a:p>
          <a:p>
            <a:pPr marL="800100" lvl="1" indent="-342900" fontAlgn="base">
              <a:spcAft>
                <a:spcPct val="0"/>
              </a:spcAft>
              <a:buClrTx/>
              <a:buSzTx/>
              <a:buFont typeface="Wingdings" panose="05000000000000000000" pitchFamily="2" charset="2"/>
              <a:buChar char="v"/>
              <a:defRPr/>
            </a:pPr>
            <a:endParaRPr lang="en-US" sz="2000" dirty="0" smtClean="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000" dirty="0" smtClean="0">
                <a:solidFill>
                  <a:schemeClr val="bg1"/>
                </a:solidFill>
                <a:latin typeface="+mj-lt"/>
              </a:rPr>
              <a:t>When: November 30, 2017</a:t>
            </a:r>
          </a:p>
          <a:p>
            <a:pPr marL="457200" lvl="1" indent="0" fontAlgn="base">
              <a:spcAft>
                <a:spcPct val="0"/>
              </a:spcAft>
              <a:buClrTx/>
              <a:buSzTx/>
              <a:defRPr/>
            </a:pPr>
            <a:endParaRPr lang="en-US" sz="2000" dirty="0" smtClean="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000" dirty="0" smtClean="0">
                <a:solidFill>
                  <a:schemeClr val="bg1"/>
                </a:solidFill>
                <a:latin typeface="+mj-lt"/>
              </a:rPr>
              <a:t>Location: Embassy Suites, Portland Airport</a:t>
            </a:r>
          </a:p>
          <a:p>
            <a:pPr marL="457200" lvl="1" indent="0" fontAlgn="base">
              <a:spcAft>
                <a:spcPct val="0"/>
              </a:spcAft>
              <a:buClrTx/>
              <a:buSzTx/>
              <a:defRPr/>
            </a:pPr>
            <a:endParaRPr lang="en-US" sz="2000" dirty="0" smtClean="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000" dirty="0" smtClean="0">
                <a:solidFill>
                  <a:schemeClr val="bg1"/>
                </a:solidFill>
                <a:latin typeface="+mj-lt"/>
              </a:rPr>
              <a:t>Attendees: </a:t>
            </a:r>
            <a:r>
              <a:rPr lang="en-US" sz="2000" dirty="0">
                <a:solidFill>
                  <a:schemeClr val="bg1"/>
                </a:solidFill>
                <a:latin typeface="+mj-lt"/>
              </a:rPr>
              <a:t>Portland Area Tribal Leaders, Health Directors, representatives from the Northwest Portland Area Indian Health Board </a:t>
            </a:r>
            <a:r>
              <a:rPr lang="en-US" sz="2000" dirty="0" smtClean="0">
                <a:solidFill>
                  <a:schemeClr val="bg1"/>
                </a:solidFill>
                <a:latin typeface="+mj-lt"/>
              </a:rPr>
              <a:t>and leadership </a:t>
            </a:r>
            <a:r>
              <a:rPr lang="en-US" sz="2000" dirty="0">
                <a:solidFill>
                  <a:schemeClr val="bg1"/>
                </a:solidFill>
                <a:latin typeface="+mj-lt"/>
              </a:rPr>
              <a:t>of the Indian Health Service - Portland Area </a:t>
            </a:r>
            <a:r>
              <a:rPr lang="en-US" sz="2000" dirty="0" smtClean="0">
                <a:solidFill>
                  <a:schemeClr val="bg1"/>
                </a:solidFill>
                <a:latin typeface="+mj-lt"/>
              </a:rPr>
              <a:t>Office.</a:t>
            </a:r>
          </a:p>
          <a:p>
            <a:pPr marL="800100" lvl="1" indent="-342900" fontAlgn="base">
              <a:spcAft>
                <a:spcPct val="0"/>
              </a:spcAft>
              <a:buClrTx/>
              <a:buSzTx/>
              <a:buFont typeface="Wingdings" panose="05000000000000000000" pitchFamily="2" charset="2"/>
              <a:buChar char="v"/>
              <a:defRPr/>
            </a:pPr>
            <a:endParaRPr lang="en-US" sz="2000" dirty="0" smtClean="0">
              <a:solidFill>
                <a:schemeClr val="bg1"/>
              </a:solidFill>
              <a:latin typeface="+mj-lt"/>
            </a:endParaRPr>
          </a:p>
          <a:p>
            <a:pPr marL="722376" lvl="2" indent="0" fontAlgn="base">
              <a:spcAft>
                <a:spcPct val="0"/>
              </a:spcAft>
              <a:buClrTx/>
              <a:buSzTx/>
              <a:defRPr/>
            </a:pPr>
            <a:endParaRPr lang="en-US" sz="2400" b="1" kern="0" dirty="0">
              <a:solidFill>
                <a:srgbClr val="000000"/>
              </a:solidFill>
              <a:latin typeface="+mj-lt"/>
            </a:endParaRPr>
          </a:p>
        </p:txBody>
      </p:sp>
      <p:sp>
        <p:nvSpPr>
          <p:cNvPr id="3" name="TextBox 2"/>
          <p:cNvSpPr txBox="1"/>
          <p:nvPr/>
        </p:nvSpPr>
        <p:spPr>
          <a:xfrm>
            <a:off x="2401242" y="408432"/>
            <a:ext cx="4801314" cy="1200329"/>
          </a:xfrm>
          <a:prstGeom prst="rect">
            <a:avLst/>
          </a:prstGeom>
          <a:noFill/>
        </p:spPr>
        <p:txBody>
          <a:bodyPr wrap="none" rtlCol="0">
            <a:spAutoFit/>
          </a:bodyPr>
          <a:lstStyle/>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Division of Financial </a:t>
            </a:r>
          </a:p>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Management</a:t>
            </a:r>
            <a:endParaRPr lang="en-US" sz="3600" dirty="0"/>
          </a:p>
        </p:txBody>
      </p:sp>
    </p:spTree>
    <p:extLst>
      <p:ext uri="{BB962C8B-B14F-4D97-AF65-F5344CB8AC3E}">
        <p14:creationId xmlns:p14="http://schemas.microsoft.com/office/powerpoint/2010/main" val="714389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752600"/>
            <a:ext cx="8686800" cy="464819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lvl="0" fontAlgn="base">
              <a:spcAft>
                <a:spcPct val="0"/>
              </a:spcAft>
              <a:buClrTx/>
              <a:buSzTx/>
              <a:defRPr/>
            </a:pPr>
            <a:endParaRPr lang="en-US" sz="2100" b="1" kern="0" dirty="0" smtClean="0">
              <a:solidFill>
                <a:srgbClr val="000000"/>
              </a:solidFill>
              <a:latin typeface="Arial"/>
            </a:endParaRPr>
          </a:p>
          <a:p>
            <a:pPr marL="457200" lvl="0" indent="-457200" fontAlgn="base">
              <a:spcAft>
                <a:spcPct val="0"/>
              </a:spcAft>
              <a:buClrTx/>
              <a:buSzTx/>
              <a:buFont typeface="Wingdings" panose="05000000000000000000" pitchFamily="2" charset="2"/>
              <a:buChar char="v"/>
              <a:defRPr/>
            </a:pPr>
            <a:endParaRPr lang="en-US" sz="2400" b="1" kern="0" dirty="0" smtClean="0">
              <a:solidFill>
                <a:srgbClr val="000000"/>
              </a:solidFill>
              <a:latin typeface="Arial"/>
            </a:endParaRPr>
          </a:p>
          <a:p>
            <a:pPr marL="457200" lvl="1" indent="0" fontAlgn="base">
              <a:spcAft>
                <a:spcPct val="0"/>
              </a:spcAft>
              <a:buClrTx/>
              <a:buSzTx/>
              <a:defRPr/>
            </a:pPr>
            <a:endParaRPr lang="en-US" sz="2000" dirty="0" smtClean="0">
              <a:solidFill>
                <a:schemeClr val="bg1"/>
              </a:solidFill>
              <a:latin typeface="+mj-lt"/>
            </a:endParaRPr>
          </a:p>
          <a:p>
            <a:pPr marL="722376" lvl="2" indent="0" fontAlgn="base">
              <a:spcAft>
                <a:spcPct val="0"/>
              </a:spcAft>
              <a:buClrTx/>
              <a:buSzTx/>
              <a:defRPr/>
            </a:pPr>
            <a:endParaRPr lang="en-US" sz="2400" b="1" kern="0" dirty="0">
              <a:solidFill>
                <a:srgbClr val="000000"/>
              </a:solidFill>
              <a:latin typeface="+mj-lt"/>
            </a:endParaRPr>
          </a:p>
        </p:txBody>
      </p:sp>
      <p:sp>
        <p:nvSpPr>
          <p:cNvPr id="3" name="TextBox 2"/>
          <p:cNvSpPr txBox="1"/>
          <p:nvPr/>
        </p:nvSpPr>
        <p:spPr>
          <a:xfrm>
            <a:off x="2401242" y="408432"/>
            <a:ext cx="4801314" cy="1200329"/>
          </a:xfrm>
          <a:prstGeom prst="rect">
            <a:avLst/>
          </a:prstGeom>
          <a:noFill/>
        </p:spPr>
        <p:txBody>
          <a:bodyPr wrap="none" rtlCol="0">
            <a:spAutoFit/>
          </a:bodyPr>
          <a:lstStyle/>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Division of Financial </a:t>
            </a:r>
          </a:p>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Management</a:t>
            </a:r>
            <a:endParaRPr lang="en-US" sz="3600" dirty="0"/>
          </a:p>
        </p:txBody>
      </p:sp>
      <p:graphicFrame>
        <p:nvGraphicFramePr>
          <p:cNvPr id="9" name="Table 8"/>
          <p:cNvGraphicFramePr>
            <a:graphicFrameLocks noGrp="1"/>
          </p:cNvGraphicFramePr>
          <p:nvPr>
            <p:extLst/>
          </p:nvPr>
        </p:nvGraphicFramePr>
        <p:xfrm>
          <a:off x="990600" y="1608758"/>
          <a:ext cx="7315200" cy="5249241"/>
        </p:xfrm>
        <a:graphic>
          <a:graphicData uri="http://schemas.openxmlformats.org/drawingml/2006/table">
            <a:tbl>
              <a:tblPr/>
              <a:tblGrid>
                <a:gridCol w="4156702">
                  <a:extLst>
                    <a:ext uri="{9D8B030D-6E8A-4147-A177-3AD203B41FA5}">
                      <a16:colId xmlns:a16="http://schemas.microsoft.com/office/drawing/2014/main" val="2361102156"/>
                    </a:ext>
                  </a:extLst>
                </a:gridCol>
                <a:gridCol w="1430263">
                  <a:extLst>
                    <a:ext uri="{9D8B030D-6E8A-4147-A177-3AD203B41FA5}">
                      <a16:colId xmlns:a16="http://schemas.microsoft.com/office/drawing/2014/main" val="3796905977"/>
                    </a:ext>
                  </a:extLst>
                </a:gridCol>
                <a:gridCol w="1728235">
                  <a:extLst>
                    <a:ext uri="{9D8B030D-6E8A-4147-A177-3AD203B41FA5}">
                      <a16:colId xmlns:a16="http://schemas.microsoft.com/office/drawing/2014/main" val="4277607599"/>
                    </a:ext>
                  </a:extLst>
                </a:gridCol>
              </a:tblGrid>
              <a:tr h="343502">
                <a:tc gridSpan="3">
                  <a:txBody>
                    <a:bodyPr/>
                    <a:lstStyle/>
                    <a:p>
                      <a:pPr algn="ctr" fontAlgn="ctr"/>
                      <a:r>
                        <a:rPr lang="en-US" sz="1600" b="1" i="0" u="none" strike="noStrike" dirty="0">
                          <a:solidFill>
                            <a:srgbClr val="000000"/>
                          </a:solidFill>
                          <a:effectLst/>
                          <a:latin typeface="Calibri" panose="020F0502020204030204" pitchFamily="34" charset="0"/>
                        </a:rPr>
                        <a:t>Summary of Portland Area National Budget Recommendations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306139"/>
                  </a:ext>
                </a:extLst>
              </a:tr>
              <a:tr h="266695">
                <a:tc rowSpan="2">
                  <a:txBody>
                    <a:bodyPr/>
                    <a:lstStyle/>
                    <a:p>
                      <a:pPr algn="l" fontAlgn="ctr"/>
                      <a:r>
                        <a:rPr lang="en-US" sz="1400" b="0" i="0" u="none" strike="noStrike" dirty="0">
                          <a:solidFill>
                            <a:srgbClr val="000000"/>
                          </a:solidFill>
                          <a:effectLst/>
                          <a:latin typeface="Calibri" panose="020F0502020204030204" pitchFamily="34" charset="0"/>
                        </a:rPr>
                        <a:t> </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1" u="none" strike="noStrike" dirty="0">
                          <a:solidFill>
                            <a:srgbClr val="000000"/>
                          </a:solidFill>
                          <a:effectLst/>
                          <a:latin typeface="Calibri" panose="020F0502020204030204" pitchFamily="34" charset="0"/>
                        </a:rPr>
                        <a:t>National +36%</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1" u="none" strike="noStrike" dirty="0">
                          <a:solidFill>
                            <a:srgbClr val="000000"/>
                          </a:solidFill>
                          <a:effectLst/>
                          <a:latin typeface="Calibri" panose="020F0502020204030204" pitchFamily="34" charset="0"/>
                        </a:rPr>
                        <a:t>National +36% </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9953050"/>
                  </a:ext>
                </a:extLst>
              </a:tr>
              <a:tr h="522239">
                <a:tc vMerge="1">
                  <a:txBody>
                    <a:bodyPr/>
                    <a:lstStyle/>
                    <a:p>
                      <a:endParaRPr lang="en-US"/>
                    </a:p>
                  </a:txBody>
                  <a:tcPr/>
                </a:tc>
                <a:tc vMerge="1">
                  <a:txBody>
                    <a:bodyPr/>
                    <a:lstStyle/>
                    <a:p>
                      <a:endParaRPr lang="en-US"/>
                    </a:p>
                  </a:txBody>
                  <a:tcPr/>
                </a:tc>
                <a:tc>
                  <a:txBody>
                    <a:bodyPr/>
                    <a:lstStyle/>
                    <a:p>
                      <a:pPr algn="ctr" fontAlgn="ctr"/>
                      <a:r>
                        <a:rPr lang="en-US" sz="1400" b="1" i="1" u="none" strike="noStrike" dirty="0">
                          <a:solidFill>
                            <a:srgbClr val="000000"/>
                          </a:solidFill>
                          <a:effectLst/>
                          <a:latin typeface="Calibri" panose="020F0502020204030204" pitchFamily="34" charset="0"/>
                        </a:rPr>
                        <a:t>with reduction to HCFC</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853096"/>
                  </a:ext>
                </a:extLst>
              </a:tr>
              <a:tr h="490719">
                <a:tc>
                  <a:txBody>
                    <a:bodyPr/>
                    <a:lstStyle/>
                    <a:p>
                      <a:pPr algn="l" fontAlgn="ctr"/>
                      <a:r>
                        <a:rPr lang="en-US" sz="1400" b="0" i="0" u="none" strike="noStrike" dirty="0">
                          <a:solidFill>
                            <a:srgbClr val="000000"/>
                          </a:solidFill>
                          <a:effectLst/>
                          <a:latin typeface="Calibri" panose="020F0502020204030204" pitchFamily="34" charset="0"/>
                        </a:rPr>
                        <a:t>Current Services (Fixed Costs)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+$189.1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+$189.1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83083"/>
                  </a:ext>
                </a:extLst>
              </a:tr>
              <a:tr h="266695">
                <a:tc>
                  <a:txBody>
                    <a:bodyPr/>
                    <a:lstStyle/>
                    <a:p>
                      <a:pPr algn="l" fontAlgn="ctr"/>
                      <a:r>
                        <a:rPr lang="en-US" sz="1400" b="0" i="0" u="none" strike="noStrike" dirty="0">
                          <a:solidFill>
                            <a:srgbClr val="000000"/>
                          </a:solidFill>
                          <a:effectLst/>
                          <a:latin typeface="Calibri" panose="020F0502020204030204" pitchFamily="34" charset="0"/>
                        </a:rPr>
                        <a:t>Binding Obligations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+$275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+$175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253906"/>
                  </a:ext>
                </a:extLst>
              </a:tr>
              <a:tr h="490719">
                <a:tc>
                  <a:txBody>
                    <a:bodyPr/>
                    <a:lstStyle/>
                    <a:p>
                      <a:pPr algn="l" fontAlgn="ctr"/>
                      <a:r>
                        <a:rPr lang="en-US" sz="1400" b="0" i="0" u="none" strike="noStrike" dirty="0">
                          <a:solidFill>
                            <a:srgbClr val="000000"/>
                          </a:solidFill>
                          <a:effectLst/>
                          <a:latin typeface="Calibri" panose="020F0502020204030204" pitchFamily="34" charset="0"/>
                        </a:rPr>
                        <a:t>Purchased and Referred Care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+$922.7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+$1.056 billion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210285"/>
                  </a:ext>
                </a:extLst>
              </a:tr>
              <a:tr h="522239">
                <a:tc>
                  <a:txBody>
                    <a:bodyPr/>
                    <a:lstStyle/>
                    <a:p>
                      <a:pPr algn="l" fontAlgn="ctr"/>
                      <a:r>
                        <a:rPr lang="en-US" sz="1400" b="0" i="0" u="none" strike="noStrike" dirty="0">
                          <a:solidFill>
                            <a:srgbClr val="000000"/>
                          </a:solidFill>
                          <a:effectLst/>
                          <a:latin typeface="Calibri" panose="020F0502020204030204" pitchFamily="34" charset="0"/>
                        </a:rPr>
                        <a:t>Affordable Care Act &amp; Indian Healthcare Improvement Act</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+$173.1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+$198.2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673897"/>
                  </a:ext>
                </a:extLst>
              </a:tr>
              <a:tr h="266695">
                <a:tc>
                  <a:txBody>
                    <a:bodyPr/>
                    <a:lstStyle/>
                    <a:p>
                      <a:pPr algn="l" fontAlgn="ctr"/>
                      <a:r>
                        <a:rPr lang="en-US" sz="1400" b="0" i="0" u="none" strike="noStrike" dirty="0">
                          <a:solidFill>
                            <a:srgbClr val="000000"/>
                          </a:solidFill>
                          <a:effectLst/>
                          <a:latin typeface="Calibri" panose="020F0502020204030204" pitchFamily="34" charset="0"/>
                        </a:rPr>
                        <a:t>Long Term Care</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 +$92.1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+$105.5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525805"/>
                  </a:ext>
                </a:extLst>
              </a:tr>
              <a:tr h="266695">
                <a:tc>
                  <a:txBody>
                    <a:bodyPr/>
                    <a:lstStyle/>
                    <a:p>
                      <a:pPr algn="l" fontAlgn="ctr"/>
                      <a:r>
                        <a:rPr lang="en-US" sz="1400" b="0" i="0" u="none" strike="noStrike" dirty="0">
                          <a:solidFill>
                            <a:srgbClr val="000000"/>
                          </a:solidFill>
                          <a:effectLst/>
                          <a:latin typeface="Calibri" panose="020F0502020204030204" pitchFamily="34" charset="0"/>
                        </a:rPr>
                        <a:t>Restoration of Pay Act</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+$90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+$103.1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053620"/>
                  </a:ext>
                </a:extLst>
              </a:tr>
              <a:tr h="266695">
                <a:tc>
                  <a:txBody>
                    <a:bodyPr/>
                    <a:lstStyle/>
                    <a:p>
                      <a:pPr algn="l" fontAlgn="ctr"/>
                      <a:r>
                        <a:rPr lang="en-US" sz="1400" b="0" i="0" u="none" strike="noStrike" dirty="0">
                          <a:solidFill>
                            <a:srgbClr val="000000"/>
                          </a:solidFill>
                          <a:effectLst/>
                          <a:latin typeface="Calibri" panose="020F0502020204030204" pitchFamily="34" charset="0"/>
                        </a:rPr>
                        <a:t>Facilities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+$97.3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-$110.3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387208"/>
                  </a:ext>
                </a:extLst>
              </a:tr>
              <a:tr h="266695">
                <a:tc>
                  <a:txBody>
                    <a:bodyPr/>
                    <a:lstStyle/>
                    <a:p>
                      <a:pPr algn="l" fontAlgn="ctr"/>
                      <a:r>
                        <a:rPr lang="en-US" sz="1400" b="0" i="0" u="none" strike="noStrike" dirty="0">
                          <a:solidFill>
                            <a:srgbClr val="000000"/>
                          </a:solidFill>
                          <a:effectLst/>
                          <a:latin typeface="Calibri" panose="020F0502020204030204" pitchFamily="34" charset="0"/>
                        </a:rPr>
                        <a:t>Regional Referral Center</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+$57.4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+$65.7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27904"/>
                  </a:ext>
                </a:extLst>
              </a:tr>
              <a:tr h="522239">
                <a:tc>
                  <a:txBody>
                    <a:bodyPr/>
                    <a:lstStyle/>
                    <a:p>
                      <a:pPr algn="l" fontAlgn="ctr"/>
                      <a:r>
                        <a:rPr lang="en-US" sz="1400" b="0" i="0" u="none" strike="noStrike" dirty="0">
                          <a:solidFill>
                            <a:srgbClr val="000000"/>
                          </a:solidFill>
                          <a:effectLst/>
                          <a:latin typeface="Calibri" panose="020F0502020204030204" pitchFamily="34" charset="0"/>
                        </a:rPr>
                        <a:t>Information Technology &amp; Electronic Health Record</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+$32.3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+$37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536395"/>
                  </a:ext>
                </a:extLst>
              </a:tr>
              <a:tr h="266695">
                <a:tc>
                  <a:txBody>
                    <a:bodyPr/>
                    <a:lstStyle/>
                    <a:p>
                      <a:pPr algn="l" fontAlgn="ctr"/>
                      <a:r>
                        <a:rPr lang="en-US" sz="1400" b="0" i="0" u="none" strike="noStrike" dirty="0">
                          <a:solidFill>
                            <a:srgbClr val="000000"/>
                          </a:solidFill>
                          <a:effectLst/>
                          <a:latin typeface="Calibri" panose="020F0502020204030204" pitchFamily="34" charset="0"/>
                        </a:rPr>
                        <a:t>Behavioral Health</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+$61.1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+$70 million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848839"/>
                  </a:ext>
                </a:extLst>
              </a:tr>
              <a:tr h="490719">
                <a:tc>
                  <a:txBody>
                    <a:bodyPr/>
                    <a:lstStyle/>
                    <a:p>
                      <a:pPr algn="l" fontAlgn="ctr"/>
                      <a:r>
                        <a:rPr lang="en-US" sz="1400" b="1" i="1" u="none" strike="noStrike" dirty="0">
                          <a:solidFill>
                            <a:srgbClr val="000000"/>
                          </a:solidFill>
                          <a:effectLst/>
                          <a:latin typeface="Calibri" panose="020F0502020204030204" pitchFamily="34" charset="0"/>
                        </a:rPr>
                        <a:t>Total Current Service and Program Increases</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rgbClr val="000000"/>
                          </a:solidFill>
                          <a:effectLst/>
                          <a:latin typeface="Calibri" panose="020F0502020204030204" pitchFamily="34" charset="0"/>
                        </a:rPr>
                        <a:t>$1.9 billion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rgbClr val="000000"/>
                          </a:solidFill>
                          <a:effectLst/>
                          <a:latin typeface="Calibri" panose="020F0502020204030204" pitchFamily="34" charset="0"/>
                        </a:rPr>
                        <a:t>$1.9 billion</a:t>
                      </a:r>
                    </a:p>
                  </a:txBody>
                  <a:tcPr marL="9309" marR="9309" marT="9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314225"/>
                  </a:ext>
                </a:extLst>
              </a:tr>
            </a:tbl>
          </a:graphicData>
        </a:graphic>
      </p:graphicFrame>
    </p:spTree>
    <p:extLst>
      <p:ext uri="{BB962C8B-B14F-4D97-AF65-F5344CB8AC3E}">
        <p14:creationId xmlns:p14="http://schemas.microsoft.com/office/powerpoint/2010/main" val="3319468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752600"/>
            <a:ext cx="8686800" cy="464819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lvl="0" fontAlgn="base">
              <a:spcAft>
                <a:spcPct val="0"/>
              </a:spcAft>
              <a:buClrTx/>
              <a:buSzTx/>
              <a:defRPr/>
            </a:pPr>
            <a:r>
              <a:rPr lang="en-US" sz="2400" b="1" u="sng" kern="0" dirty="0" smtClean="0">
                <a:solidFill>
                  <a:srgbClr val="000000"/>
                </a:solidFill>
                <a:latin typeface="Arial"/>
              </a:rPr>
              <a:t>FY 2020 National Budget Formulation Work Session</a:t>
            </a:r>
            <a:endParaRPr lang="en-US" sz="2400" b="1" kern="0" dirty="0" smtClean="0">
              <a:solidFill>
                <a:srgbClr val="000000"/>
              </a:solidFill>
              <a:latin typeface="Arial"/>
            </a:endParaRPr>
          </a:p>
          <a:p>
            <a:pPr marL="800100" lvl="1"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When: </a:t>
            </a:r>
            <a:r>
              <a:rPr lang="en-US" sz="2200" dirty="0">
                <a:solidFill>
                  <a:schemeClr val="bg1"/>
                </a:solidFill>
                <a:latin typeface="+mj-lt"/>
              </a:rPr>
              <a:t>February </a:t>
            </a:r>
            <a:r>
              <a:rPr lang="en-US" sz="2200" dirty="0" smtClean="0">
                <a:solidFill>
                  <a:schemeClr val="bg1"/>
                </a:solidFill>
                <a:latin typeface="+mj-lt"/>
              </a:rPr>
              <a:t>15-16, 2018</a:t>
            </a:r>
          </a:p>
          <a:p>
            <a:pPr marL="457200" lvl="1" indent="0" fontAlgn="base">
              <a:spcAft>
                <a:spcPct val="0"/>
              </a:spcAft>
              <a:buClrTx/>
              <a:buSzTx/>
              <a:defRPr/>
            </a:pPr>
            <a:endParaRPr lang="en-US" sz="2200" dirty="0" smtClean="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Location:</a:t>
            </a:r>
            <a:r>
              <a:rPr lang="en-US" sz="2200" dirty="0">
                <a:solidFill>
                  <a:schemeClr val="bg1"/>
                </a:solidFill>
                <a:latin typeface="+mj-lt"/>
              </a:rPr>
              <a:t> </a:t>
            </a:r>
            <a:r>
              <a:rPr lang="en-US" sz="2200" dirty="0" smtClean="0">
                <a:solidFill>
                  <a:schemeClr val="bg1"/>
                </a:solidFill>
                <a:latin typeface="+mj-lt"/>
              </a:rPr>
              <a:t>Crystal City, VA</a:t>
            </a:r>
          </a:p>
          <a:p>
            <a:pPr marL="800100" lvl="1" indent="-342900" fontAlgn="base">
              <a:spcAft>
                <a:spcPct val="0"/>
              </a:spcAft>
              <a:buClrTx/>
              <a:buSzTx/>
              <a:buFont typeface="Wingdings" panose="05000000000000000000" pitchFamily="2" charset="2"/>
              <a:buChar char="v"/>
              <a:defRPr/>
            </a:pPr>
            <a:endParaRPr lang="en-US" sz="2200" kern="0" dirty="0" smtClean="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200" kern="0" dirty="0" smtClean="0">
                <a:solidFill>
                  <a:schemeClr val="bg1"/>
                </a:solidFill>
                <a:latin typeface="+mj-lt"/>
              </a:rPr>
              <a:t>Portland Area Elected Representatives:</a:t>
            </a:r>
          </a:p>
          <a:p>
            <a:pPr marL="1065276" lvl="2"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Andrew </a:t>
            </a:r>
            <a:r>
              <a:rPr lang="en-US" sz="2200" dirty="0">
                <a:solidFill>
                  <a:schemeClr val="bg1"/>
                </a:solidFill>
                <a:latin typeface="+mj-lt"/>
              </a:rPr>
              <a:t>Joseph Jr., The Confederated Tribes of the Colville Reservation </a:t>
            </a:r>
          </a:p>
          <a:p>
            <a:pPr marL="1065276" lvl="2"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Steve </a:t>
            </a:r>
            <a:r>
              <a:rPr lang="en-US" sz="2200" dirty="0">
                <a:solidFill>
                  <a:schemeClr val="bg1"/>
                </a:solidFill>
                <a:latin typeface="+mj-lt"/>
              </a:rPr>
              <a:t>Kutz, Cowlitz Indian </a:t>
            </a:r>
            <a:r>
              <a:rPr lang="en-US" sz="2200" dirty="0" smtClean="0">
                <a:solidFill>
                  <a:schemeClr val="bg1"/>
                </a:solidFill>
                <a:latin typeface="+mj-lt"/>
              </a:rPr>
              <a:t>Tribe</a:t>
            </a:r>
          </a:p>
          <a:p>
            <a:pPr marL="1065276" lvl="2"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CAPT Ann Arnett, Executive Officer – Portland Area </a:t>
            </a:r>
            <a:r>
              <a:rPr lang="en-US" sz="2400" dirty="0">
                <a:solidFill>
                  <a:schemeClr val="bg1"/>
                </a:solidFill>
                <a:latin typeface="+mj-lt"/>
              </a:rPr>
              <a:t> </a:t>
            </a:r>
            <a:endParaRPr lang="en-US" sz="2200" kern="0" dirty="0" smtClean="0">
              <a:solidFill>
                <a:schemeClr val="bg1"/>
              </a:solidFill>
              <a:latin typeface="+mj-lt"/>
            </a:endParaRPr>
          </a:p>
          <a:p>
            <a:pPr marL="722376" lvl="2" indent="0" fontAlgn="base">
              <a:spcAft>
                <a:spcPct val="0"/>
              </a:spcAft>
              <a:buClrTx/>
              <a:buSzTx/>
              <a:defRPr/>
            </a:pPr>
            <a:endParaRPr lang="en-US" sz="2400" b="1" kern="0" dirty="0">
              <a:solidFill>
                <a:srgbClr val="000000"/>
              </a:solidFill>
              <a:latin typeface="+mj-lt"/>
            </a:endParaRPr>
          </a:p>
        </p:txBody>
      </p:sp>
      <p:sp>
        <p:nvSpPr>
          <p:cNvPr id="3" name="TextBox 2"/>
          <p:cNvSpPr txBox="1"/>
          <p:nvPr/>
        </p:nvSpPr>
        <p:spPr>
          <a:xfrm>
            <a:off x="2401242" y="408432"/>
            <a:ext cx="4801314" cy="1200329"/>
          </a:xfrm>
          <a:prstGeom prst="rect">
            <a:avLst/>
          </a:prstGeom>
          <a:noFill/>
        </p:spPr>
        <p:txBody>
          <a:bodyPr wrap="none" rtlCol="0">
            <a:spAutoFit/>
          </a:bodyPr>
          <a:lstStyle/>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Division of Financial </a:t>
            </a:r>
          </a:p>
          <a:p>
            <a:pPr algn="ctr"/>
            <a:r>
              <a:rPr lang="en-US" sz="36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Management</a:t>
            </a:r>
            <a:endParaRPr lang="en-US" sz="3600" dirty="0"/>
          </a:p>
        </p:txBody>
      </p:sp>
    </p:spTree>
    <p:extLst>
      <p:ext uri="{BB962C8B-B14F-4D97-AF65-F5344CB8AC3E}">
        <p14:creationId xmlns:p14="http://schemas.microsoft.com/office/powerpoint/2010/main" val="85725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smtClean="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0" y="2223141"/>
            <a:ext cx="9144000" cy="433005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00100" lvl="1" indent="-342900" fontAlgn="base">
              <a:spcAft>
                <a:spcPct val="0"/>
              </a:spcAft>
              <a:buClrTx/>
              <a:buSzTx/>
              <a:buFont typeface="Arial" panose="020B0604020202020204" pitchFamily="34" charset="0"/>
              <a:buChar char="•"/>
              <a:defRPr/>
            </a:pPr>
            <a:endParaRPr lang="en-US" sz="2200" b="1" kern="0" dirty="0" smtClean="0">
              <a:solidFill>
                <a:schemeClr val="bg1"/>
              </a:solidFill>
              <a:latin typeface="+mj-lt"/>
            </a:endParaRPr>
          </a:p>
          <a:p>
            <a:pPr marL="1065276" lvl="2" indent="-342900" fontAlgn="base">
              <a:spcAft>
                <a:spcPct val="0"/>
              </a:spcAft>
              <a:buClrTx/>
              <a:buSzTx/>
              <a:buFont typeface="Arial" panose="020B0604020202020204" pitchFamily="34" charset="0"/>
              <a:buChar char="•"/>
              <a:defRPr/>
            </a:pPr>
            <a:r>
              <a:rPr lang="en-US" sz="2400" kern="0" dirty="0" smtClean="0">
                <a:solidFill>
                  <a:srgbClr val="000000"/>
                </a:solidFill>
                <a:latin typeface="+mj-lt"/>
              </a:rPr>
              <a:t>Total Number of Cases: 56</a:t>
            </a:r>
          </a:p>
          <a:p>
            <a:pPr marL="1065276" lvl="2" indent="-342900" fontAlgn="base">
              <a:spcAft>
                <a:spcPct val="0"/>
              </a:spcAft>
              <a:buClrTx/>
              <a:buSzTx/>
              <a:buFont typeface="Arial" panose="020B0604020202020204" pitchFamily="34" charset="0"/>
              <a:buChar char="•"/>
              <a:defRPr/>
            </a:pPr>
            <a:r>
              <a:rPr lang="en-US" sz="2400" kern="0" dirty="0" smtClean="0">
                <a:solidFill>
                  <a:srgbClr val="000000"/>
                </a:solidFill>
                <a:latin typeface="+mj-lt"/>
              </a:rPr>
              <a:t>Total Number of Amendments: 23</a:t>
            </a:r>
          </a:p>
          <a:p>
            <a:pPr marL="1065276" lvl="2" indent="-342900" fontAlgn="base">
              <a:spcAft>
                <a:spcPct val="0"/>
              </a:spcAft>
              <a:buClrTx/>
              <a:buSzTx/>
              <a:buFont typeface="Arial" panose="020B0604020202020204" pitchFamily="34" charset="0"/>
              <a:buChar char="•"/>
              <a:defRPr/>
            </a:pPr>
            <a:r>
              <a:rPr lang="en-US" sz="2400" kern="0" dirty="0" smtClean="0">
                <a:solidFill>
                  <a:srgbClr val="000000"/>
                </a:solidFill>
                <a:latin typeface="+mj-lt"/>
              </a:rPr>
              <a:t>Current Reimbursement Amount: $1,686,871.00</a:t>
            </a:r>
          </a:p>
          <a:p>
            <a:pPr marL="1065276" lvl="2" indent="-342900" fontAlgn="base">
              <a:spcAft>
                <a:spcPct val="0"/>
              </a:spcAft>
              <a:buClrTx/>
              <a:buSzTx/>
              <a:buFont typeface="Arial" panose="020B0604020202020204" pitchFamily="34" charset="0"/>
              <a:buChar char="•"/>
              <a:defRPr/>
            </a:pPr>
            <a:r>
              <a:rPr lang="en-US" sz="2400" kern="0" dirty="0" smtClean="0">
                <a:solidFill>
                  <a:srgbClr val="000000"/>
                </a:solidFill>
                <a:latin typeface="+mj-lt"/>
              </a:rPr>
              <a:t>Current Pending Reimbursement Amount: $504,221.56</a:t>
            </a:r>
          </a:p>
          <a:p>
            <a:pPr marL="1065276" lvl="2" indent="-342900" fontAlgn="base">
              <a:spcAft>
                <a:spcPct val="0"/>
              </a:spcAft>
              <a:buClrTx/>
              <a:buSzTx/>
              <a:buFont typeface="Arial" panose="020B0604020202020204" pitchFamily="34" charset="0"/>
              <a:buChar char="•"/>
              <a:defRPr/>
            </a:pPr>
            <a:r>
              <a:rPr lang="en-US" sz="2400" kern="0" dirty="0" smtClean="0">
                <a:solidFill>
                  <a:srgbClr val="000000"/>
                </a:solidFill>
                <a:latin typeface="+mj-lt"/>
              </a:rPr>
              <a:t>81% Reimbursed</a:t>
            </a:r>
          </a:p>
          <a:p>
            <a:pPr marL="722376" lvl="2" indent="0" fontAlgn="base">
              <a:spcAft>
                <a:spcPct val="0"/>
              </a:spcAft>
              <a:buClrTx/>
              <a:buSzTx/>
              <a:defRPr/>
            </a:pPr>
            <a:endParaRPr lang="en-US" sz="2400" kern="0" dirty="0" smtClean="0">
              <a:solidFill>
                <a:srgbClr val="000000"/>
              </a:solidFill>
              <a:latin typeface="+mj-lt"/>
            </a:endParaRPr>
          </a:p>
          <a:p>
            <a:pPr marL="722376" lvl="2" indent="0" algn="ctr" fontAlgn="base">
              <a:spcAft>
                <a:spcPct val="0"/>
              </a:spcAft>
              <a:buClrTx/>
              <a:buSzTx/>
              <a:defRPr/>
            </a:pPr>
            <a:r>
              <a:rPr lang="en-US" sz="2400" kern="0" dirty="0" smtClean="0">
                <a:solidFill>
                  <a:srgbClr val="000000"/>
                </a:solidFill>
                <a:latin typeface="+mj-lt"/>
              </a:rPr>
              <a:t>CHEF Balances as of January </a:t>
            </a:r>
            <a:r>
              <a:rPr lang="en-US" sz="2400" kern="0" dirty="0">
                <a:solidFill>
                  <a:srgbClr val="000000"/>
                </a:solidFill>
                <a:latin typeface="+mj-lt"/>
              </a:rPr>
              <a:t>9</a:t>
            </a:r>
            <a:r>
              <a:rPr lang="en-US" sz="2400" kern="0" dirty="0" smtClean="0">
                <a:solidFill>
                  <a:srgbClr val="000000"/>
                </a:solidFill>
                <a:latin typeface="+mj-lt"/>
              </a:rPr>
              <a:t>, </a:t>
            </a:r>
            <a:r>
              <a:rPr lang="en-US" sz="2400" kern="0" dirty="0">
                <a:solidFill>
                  <a:srgbClr val="000000"/>
                </a:solidFill>
                <a:latin typeface="+mj-lt"/>
              </a:rPr>
              <a:t>2018 $ 9,636,575 </a:t>
            </a:r>
            <a:endParaRPr lang="en-US" sz="2400" kern="0" dirty="0" smtClean="0">
              <a:solidFill>
                <a:srgbClr val="000000"/>
              </a:solidFill>
              <a:latin typeface="+mj-lt"/>
            </a:endParaRPr>
          </a:p>
          <a:p>
            <a:pPr marL="1065276" lvl="2" indent="-342900" fontAlgn="base">
              <a:spcAft>
                <a:spcPct val="0"/>
              </a:spcAft>
              <a:buClrTx/>
              <a:buSzTx/>
              <a:buFont typeface="Arial" panose="020B0604020202020204" pitchFamily="34" charset="0"/>
              <a:buChar char="•"/>
              <a:defRPr/>
            </a:pPr>
            <a:endParaRPr lang="en-US" sz="2400" b="1" kern="0" dirty="0">
              <a:solidFill>
                <a:srgbClr val="000000"/>
              </a:solidFill>
              <a:latin typeface="+mj-lt"/>
            </a:endParaRPr>
          </a:p>
        </p:txBody>
      </p:sp>
      <p:sp>
        <p:nvSpPr>
          <p:cNvPr id="3" name="TextBox 2"/>
          <p:cNvSpPr txBox="1"/>
          <p:nvPr/>
        </p:nvSpPr>
        <p:spPr>
          <a:xfrm>
            <a:off x="538273" y="274657"/>
            <a:ext cx="7926144" cy="2062103"/>
          </a:xfrm>
          <a:prstGeom prst="rect">
            <a:avLst/>
          </a:prstGeom>
          <a:noFill/>
        </p:spPr>
        <p:txBody>
          <a:bodyPr wrap="none" rtlCol="0">
            <a:spAutoFit/>
          </a:bodyPr>
          <a:lstStyle/>
          <a:p>
            <a:pPr algn="ctr"/>
            <a:r>
              <a:rPr lang="en-US" sz="32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Division of Business Operations</a:t>
            </a:r>
          </a:p>
          <a:p>
            <a:pPr algn="ctr"/>
            <a:r>
              <a:rPr lang="en-US" sz="3200" b="1"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rPr>
              <a:t>Purchase and Referred Care</a:t>
            </a:r>
          </a:p>
          <a:p>
            <a:pPr algn="ctr"/>
            <a:endParaRPr lang="en-US" sz="3200" dirty="0" smtClean="0">
              <a:ln w="6350">
                <a:noFill/>
              </a:ln>
              <a:solidFill>
                <a:prstClr val="black"/>
              </a:solidFill>
              <a:effectLst>
                <a:outerShdw blurRad="114300" dist="101600" dir="2700000" algn="tl" rotWithShape="0">
                  <a:srgbClr val="000000">
                    <a:alpha val="40000"/>
                  </a:srgbClr>
                </a:outerShdw>
              </a:effectLst>
              <a:latin typeface="Arial"/>
              <a:ea typeface="+mj-ea"/>
              <a:cs typeface="+mj-cs"/>
            </a:endParaRPr>
          </a:p>
          <a:p>
            <a:pPr algn="ctr"/>
            <a:r>
              <a:rPr lang="en-US" sz="3200" b="1" dirty="0" smtClean="0">
                <a:solidFill>
                  <a:schemeClr val="bg1"/>
                </a:solidFill>
              </a:rPr>
              <a:t>FY17 Catastrophic Health Emergency Fund</a:t>
            </a:r>
            <a:endParaRPr lang="en-US" sz="3200" b="1" dirty="0">
              <a:solidFill>
                <a:schemeClr val="bg1"/>
              </a:solidFill>
            </a:endParaRPr>
          </a:p>
        </p:txBody>
      </p:sp>
    </p:spTree>
    <p:extLst>
      <p:ext uri="{BB962C8B-B14F-4D97-AF65-F5344CB8AC3E}">
        <p14:creationId xmlns:p14="http://schemas.microsoft.com/office/powerpoint/2010/main" val="50698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916259" y="4572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1900" b="1" u="sng" dirty="0" smtClean="0">
                <a:solidFill>
                  <a:srgbClr val="000000"/>
                </a:solidFill>
                <a:cs typeface="Arial" panose="020B0604020202020204" pitchFamily="34" charset="0"/>
              </a:rPr>
              <a:t>Small Ambulatory Program (SAP)</a:t>
            </a:r>
            <a:endParaRPr lang="en-US" sz="1900" b="1" u="sng" dirty="0">
              <a:solidFill>
                <a:srgbClr val="000000"/>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Health </a:t>
            </a:r>
            <a:r>
              <a:rPr lang="en-US" sz="1900" dirty="0">
                <a:solidFill>
                  <a:srgbClr val="000000">
                    <a:lumMod val="95000"/>
                    <a:lumOff val="5000"/>
                  </a:srgbClr>
                </a:solidFill>
                <a:cs typeface="Arial" panose="020B0604020202020204" pitchFamily="34" charset="0"/>
              </a:rPr>
              <a:t>F</a:t>
            </a:r>
            <a:r>
              <a:rPr lang="en-US" sz="1900" dirty="0" smtClean="0">
                <a:solidFill>
                  <a:srgbClr val="000000">
                    <a:lumMod val="95000"/>
                    <a:lumOff val="5000"/>
                  </a:srgbClr>
                </a:solidFill>
                <a:cs typeface="Arial" panose="020B0604020202020204" pitchFamily="34" charset="0"/>
              </a:rPr>
              <a:t>acility </a:t>
            </a:r>
            <a:r>
              <a:rPr lang="en-US" sz="1900" dirty="0">
                <a:solidFill>
                  <a:srgbClr val="000000">
                    <a:lumMod val="95000"/>
                    <a:lumOff val="5000"/>
                  </a:srgbClr>
                </a:solidFill>
                <a:cs typeface="Arial" panose="020B0604020202020204" pitchFamily="34" charset="0"/>
              </a:rPr>
              <a:t>C</a:t>
            </a:r>
            <a:r>
              <a:rPr lang="en-US" sz="1900" dirty="0" smtClean="0">
                <a:solidFill>
                  <a:srgbClr val="000000">
                    <a:lumMod val="95000"/>
                    <a:lumOff val="5000"/>
                  </a:srgbClr>
                </a:solidFill>
                <a:cs typeface="Arial" panose="020B0604020202020204" pitchFamily="34" charset="0"/>
              </a:rPr>
              <a:t>onstruction </a:t>
            </a:r>
            <a:r>
              <a:rPr lang="en-US" sz="1900" dirty="0">
                <a:solidFill>
                  <a:srgbClr val="000000">
                    <a:lumMod val="95000"/>
                    <a:lumOff val="5000"/>
                  </a:srgbClr>
                </a:solidFill>
                <a:cs typeface="Arial" panose="020B0604020202020204" pitchFamily="34" charset="0"/>
              </a:rPr>
              <a:t>F</a:t>
            </a:r>
            <a:r>
              <a:rPr lang="en-US" sz="1900" dirty="0" smtClean="0">
                <a:solidFill>
                  <a:srgbClr val="000000">
                    <a:lumMod val="95000"/>
                    <a:lumOff val="5000"/>
                  </a:srgbClr>
                </a:solidFill>
                <a:cs typeface="Arial" panose="020B0604020202020204" pitchFamily="34" charset="0"/>
              </a:rPr>
              <a:t>unding Opportunity  </a:t>
            </a:r>
          </a:p>
          <a:p>
            <a:pPr marL="662940" lvl="1" indent="-342900">
              <a:buClrTx/>
              <a:buSzTx/>
              <a:buFont typeface="Wingdings" panose="05000000000000000000" pitchFamily="2" charset="2"/>
              <a:buChar char="v"/>
            </a:pPr>
            <a:r>
              <a:rPr lang="en-US" sz="1900" dirty="0">
                <a:solidFill>
                  <a:srgbClr val="000000">
                    <a:lumMod val="95000"/>
                    <a:lumOff val="5000"/>
                  </a:srgbClr>
                </a:solidFill>
                <a:cs typeface="Arial" panose="020B0604020202020204" pitchFamily="34" charset="0"/>
              </a:rPr>
              <a:t>Applications Were Due December </a:t>
            </a:r>
            <a:r>
              <a:rPr lang="en-US" sz="1900" dirty="0" smtClean="0">
                <a:solidFill>
                  <a:srgbClr val="000000">
                    <a:lumMod val="95000"/>
                    <a:lumOff val="5000"/>
                  </a:srgbClr>
                </a:solidFill>
                <a:cs typeface="Arial" panose="020B0604020202020204" pitchFamily="34" charset="0"/>
              </a:rPr>
              <a:t>1, 2017 </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$5.0M Reserved / Max Award is $2.0M</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3-5 Awards Anticipated (Highly Competitive)</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Four Applications Submitted from Portland Area Tribes</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All Were Reviewed and Endorsed by the Area Office</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IHS HQ Has Not Yet Established a Timeline for Making Award Decisions</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Contact CAPT Jason Lovett With Any Questions, </a:t>
            </a:r>
            <a:r>
              <a:rPr lang="en-US" sz="1900" u="sng" dirty="0" smtClean="0">
                <a:solidFill>
                  <a:srgbClr val="0066FF"/>
                </a:solidFill>
                <a:cs typeface="Arial" panose="020B0604020202020204" pitchFamily="34" charset="0"/>
              </a:rPr>
              <a:t>jason.lovett@ihs.gov</a:t>
            </a:r>
          </a:p>
          <a:p>
            <a:pPr marL="662940" lvl="1" indent="-342900">
              <a:buClrTx/>
              <a:buSzTx/>
              <a:buFont typeface="Wingdings" panose="05000000000000000000" pitchFamily="2" charset="2"/>
              <a:buChar char="v"/>
            </a:pPr>
            <a:endParaRPr lang="en-US" sz="1900" dirty="0" smtClean="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endParaRPr lang="en-US" sz="1700" dirty="0" smtClean="0">
              <a:solidFill>
                <a:srgbClr val="000000">
                  <a:lumMod val="95000"/>
                  <a:lumOff val="5000"/>
                </a:srgbClr>
              </a:solidFill>
              <a:cs typeface="Arial" panose="020B0604020202020204" pitchFamily="34" charset="0"/>
            </a:endParaRPr>
          </a:p>
          <a:p>
            <a:pPr marL="585216" lvl="2" indent="0">
              <a:buClrTx/>
              <a:buSzTx/>
            </a:pPr>
            <a:endParaRPr lang="en-US" sz="1700" dirty="0" smtClean="0">
              <a:solidFill>
                <a:srgbClr val="000000">
                  <a:lumMod val="95000"/>
                  <a:lumOff val="5000"/>
                </a:srgbClr>
              </a:solidFill>
              <a:cs typeface="Arial" panose="020B0604020202020204" pitchFamily="34" charset="0"/>
            </a:endParaRPr>
          </a:p>
          <a:p>
            <a:pPr marL="928116" lvl="2" indent="-342900">
              <a:buClrTx/>
              <a:buSzTx/>
              <a:buFont typeface="Wingdings" panose="05000000000000000000" pitchFamily="2" charset="2"/>
              <a:buChar char="v"/>
            </a:pPr>
            <a:endParaRPr lang="en-US" sz="1700" dirty="0" smtClean="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2400" dirty="0">
              <a:solidFill>
                <a:srgbClr val="000000">
                  <a:lumMod val="95000"/>
                  <a:lumOff val="5000"/>
                </a:srgbClr>
              </a:solidFill>
              <a:cs typeface="Arial" panose="020B0604020202020204" pitchFamily="34" charset="0"/>
            </a:endParaRPr>
          </a:p>
          <a:p>
            <a:pPr marL="795528" lvl="1" indent="-475488">
              <a:buClrTx/>
              <a:buSzTx/>
              <a:buFont typeface="Wingdings" panose="05000000000000000000" pitchFamily="2" charset="2"/>
              <a:buChar char="v"/>
            </a:pPr>
            <a:endParaRPr lang="en-US" sz="2200" b="1" u="sng" dirty="0">
              <a:solidFill>
                <a:srgbClr val="000000"/>
              </a:solidFill>
              <a:cs typeface="Arial" panose="020B0604020202020204" pitchFamily="34" charset="0"/>
            </a:endParaRPr>
          </a:p>
          <a:p>
            <a:pPr marL="0" indent="-475488">
              <a:buClrTx/>
              <a:buSzTx/>
              <a:buFont typeface="Wingdings" panose="05000000000000000000" pitchFamily="2" charset="2"/>
              <a:buChar char="v"/>
            </a:pPr>
            <a:endParaRPr lang="en-US" sz="2100" dirty="0">
              <a:solidFill>
                <a:srgbClr val="000000">
                  <a:lumMod val="95000"/>
                  <a:lumOff val="5000"/>
                </a:srgbClr>
              </a:solidFill>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000" dirty="0" smtClean="0">
              <a:solidFill>
                <a:schemeClr val="bg1"/>
              </a:solidFill>
              <a:latin typeface="+mj-lt"/>
            </a:endParaRPr>
          </a:p>
        </p:txBody>
      </p:sp>
    </p:spTree>
    <p:extLst>
      <p:ext uri="{BB962C8B-B14F-4D97-AF65-F5344CB8AC3E}">
        <p14:creationId xmlns:p14="http://schemas.microsoft.com/office/powerpoint/2010/main" val="219231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65257" y="54765"/>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7" y="904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1900" b="1" u="sng" dirty="0" smtClean="0">
                <a:solidFill>
                  <a:srgbClr val="000000"/>
                </a:solidFill>
                <a:cs typeface="Arial" panose="020B0604020202020204" pitchFamily="34" charset="0"/>
              </a:rPr>
              <a:t>Annual Combined Space Verification</a:t>
            </a:r>
            <a:endParaRPr lang="en-US" sz="1900" b="1" u="sng" dirty="0">
              <a:solidFill>
                <a:srgbClr val="000000"/>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Sent to Tribes in Early November</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Verify the Amount and Location of Facility Space Used for IHS PSFA’s</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Response Due Date: </a:t>
            </a:r>
            <a:r>
              <a:rPr lang="en-US" sz="1900" b="1" u="sng" dirty="0" smtClean="0">
                <a:solidFill>
                  <a:srgbClr val="000000">
                    <a:lumMod val="95000"/>
                    <a:lumOff val="5000"/>
                  </a:srgbClr>
                </a:solidFill>
                <a:cs typeface="Arial" panose="020B0604020202020204" pitchFamily="34" charset="0"/>
              </a:rPr>
              <a:t>December 31, 2017</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Please Review the Provided Data and Certify if is Accurate</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Used to Calculate Share of Equipment and M&amp;I Funds</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Used to Update and Maintain the CMS Facilities List for Encounter Rate Billing</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Used to Verify Facility Type and Other Statistical Items</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If Data is Not Accurate, Please Follow Included Instructions to Update</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Questions:</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Jonathan McNamara – Health Facilities Engineering – </a:t>
            </a:r>
            <a:r>
              <a:rPr lang="en-US" sz="1700" dirty="0" smtClean="0">
                <a:solidFill>
                  <a:srgbClr val="0000FF"/>
                </a:solidFill>
                <a:cs typeface="Arial" panose="020B0604020202020204" pitchFamily="34" charset="0"/>
              </a:rPr>
              <a:t>jonathan.mcnamara.ihs.gov </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Peggy Ollgaard – Business Office – </a:t>
            </a:r>
            <a:r>
              <a:rPr lang="en-US" sz="1700" dirty="0" smtClean="0">
                <a:solidFill>
                  <a:srgbClr val="0000FF"/>
                </a:solidFill>
                <a:cs typeface="Arial" panose="020B0604020202020204" pitchFamily="34" charset="0"/>
              </a:rPr>
              <a:t>peggy.ollgaard@ihs.gov</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Mary Brickell – Statistics – </a:t>
            </a:r>
            <a:r>
              <a:rPr lang="en-US" sz="1700" dirty="0" smtClean="0">
                <a:solidFill>
                  <a:srgbClr val="0000FF"/>
                </a:solidFill>
                <a:cs typeface="Arial" panose="020B0604020202020204" pitchFamily="34" charset="0"/>
              </a:rPr>
              <a:t>mary.brickell@ihs.gov</a:t>
            </a:r>
          </a:p>
          <a:p>
            <a:pPr marL="928116" lvl="2" indent="-342900">
              <a:buClrTx/>
              <a:buSzTx/>
              <a:buFont typeface="Wingdings" panose="05000000000000000000" pitchFamily="2" charset="2"/>
              <a:buChar char="v"/>
            </a:pPr>
            <a:r>
              <a:rPr lang="en-US" sz="1700" dirty="0" smtClean="0">
                <a:solidFill>
                  <a:srgbClr val="000000">
                    <a:lumMod val="95000"/>
                    <a:lumOff val="5000"/>
                  </a:srgbClr>
                </a:solidFill>
                <a:cs typeface="Arial" panose="020B0604020202020204" pitchFamily="34" charset="0"/>
              </a:rPr>
              <a:t>Or 503-414-5555 – please ask for one of the three above.</a:t>
            </a:r>
          </a:p>
          <a:p>
            <a:pPr marL="585216" lvl="2" indent="0">
              <a:buClrTx/>
              <a:buSzTx/>
            </a:pPr>
            <a:endParaRPr lang="en-US" sz="1700" dirty="0" smtClean="0">
              <a:solidFill>
                <a:srgbClr val="000000">
                  <a:lumMod val="95000"/>
                  <a:lumOff val="5000"/>
                </a:srgbClr>
              </a:solidFill>
              <a:cs typeface="Arial" panose="020B0604020202020204" pitchFamily="34" charset="0"/>
            </a:endParaRPr>
          </a:p>
          <a:p>
            <a:pPr marL="928116" lvl="2" indent="-342900">
              <a:buClrTx/>
              <a:buSzTx/>
              <a:buFont typeface="Wingdings" panose="05000000000000000000" pitchFamily="2" charset="2"/>
              <a:buChar char="v"/>
            </a:pPr>
            <a:endParaRPr lang="en-US" sz="1700" dirty="0" smtClean="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1900" dirty="0" smtClean="0">
              <a:solidFill>
                <a:srgbClr val="000000">
                  <a:lumMod val="95000"/>
                  <a:lumOff val="5000"/>
                </a:srgbClr>
              </a:solidFill>
              <a:cs typeface="Arial" panose="020B0604020202020204" pitchFamily="34" charset="0"/>
            </a:endParaRPr>
          </a:p>
          <a:p>
            <a:pPr marL="320040" lvl="1" indent="0">
              <a:buClrTx/>
              <a:buSzTx/>
            </a:pPr>
            <a:endParaRPr lang="en-US" sz="2400" dirty="0">
              <a:solidFill>
                <a:srgbClr val="000000">
                  <a:lumMod val="95000"/>
                  <a:lumOff val="5000"/>
                </a:srgbClr>
              </a:solidFill>
              <a:cs typeface="Arial" panose="020B0604020202020204" pitchFamily="34" charset="0"/>
            </a:endParaRPr>
          </a:p>
          <a:p>
            <a:pPr marL="795528" lvl="1" indent="-475488">
              <a:buClrTx/>
              <a:buSzTx/>
              <a:buFont typeface="Wingdings" panose="05000000000000000000" pitchFamily="2" charset="2"/>
              <a:buChar char="v"/>
            </a:pPr>
            <a:endParaRPr lang="en-US" sz="2200" b="1" u="sng" dirty="0">
              <a:solidFill>
                <a:srgbClr val="000000"/>
              </a:solidFill>
              <a:cs typeface="Arial" panose="020B0604020202020204" pitchFamily="34" charset="0"/>
            </a:endParaRPr>
          </a:p>
          <a:p>
            <a:pPr marL="0" indent="-475488">
              <a:buClrTx/>
              <a:buSzTx/>
              <a:buFont typeface="Wingdings" panose="05000000000000000000" pitchFamily="2" charset="2"/>
              <a:buChar char="v"/>
            </a:pPr>
            <a:endParaRPr lang="en-US" sz="2100" dirty="0">
              <a:solidFill>
                <a:srgbClr val="000000">
                  <a:lumMod val="95000"/>
                  <a:lumOff val="5000"/>
                </a:srgbClr>
              </a:solidFill>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000" dirty="0" smtClean="0">
              <a:solidFill>
                <a:schemeClr val="bg1"/>
              </a:solidFill>
              <a:latin typeface="+mj-lt"/>
            </a:endParaRPr>
          </a:p>
        </p:txBody>
      </p:sp>
    </p:spTree>
    <p:extLst>
      <p:ext uri="{BB962C8B-B14F-4D97-AF65-F5344CB8AC3E}">
        <p14:creationId xmlns:p14="http://schemas.microsoft.com/office/powerpoint/2010/main" val="127943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400" dirty="0" smtClean="0">
                <a:solidFill>
                  <a:schemeClr val="bg1"/>
                </a:solidFill>
                <a:latin typeface="Arial" panose="020B0604020202020204" pitchFamily="34" charset="0"/>
                <a:cs typeface="Arial" panose="020B0604020202020204" pitchFamily="34" charset="0"/>
              </a:rPr>
              <a:t>April 25, 2018- Northwest Tribal Clinicians’ Cancer Update</a:t>
            </a:r>
          </a:p>
          <a:p>
            <a:pPr marL="342900" indent="-342900">
              <a:buClr>
                <a:schemeClr val="bg1">
                  <a:lumMod val="75000"/>
                  <a:lumOff val="25000"/>
                </a:schemeClr>
              </a:buClr>
              <a:buFont typeface="Wingdings" pitchFamily="2" charset="2"/>
              <a:buChar char="v"/>
            </a:pPr>
            <a:endParaRPr lang="en-US" sz="2400"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2400" dirty="0" smtClean="0">
                <a:solidFill>
                  <a:schemeClr val="bg1"/>
                </a:solidFill>
                <a:latin typeface="Arial" panose="020B0604020202020204" pitchFamily="34" charset="0"/>
                <a:cs typeface="Arial" panose="020B0604020202020204" pitchFamily="34" charset="0"/>
              </a:rPr>
              <a:t>April 26-27, 2018- Portland Area Spring Clinical Director’s Meeting</a:t>
            </a:r>
          </a:p>
          <a:p>
            <a:pPr marL="342900" indent="-342900">
              <a:buClr>
                <a:schemeClr val="bg1">
                  <a:lumMod val="75000"/>
                  <a:lumOff val="25000"/>
                </a:schemeClr>
              </a:buClr>
              <a:buFont typeface="Wingdings" pitchFamily="2" charset="2"/>
              <a:buChar char="v"/>
            </a:pPr>
            <a:endParaRPr lang="en-US" sz="2400" dirty="0" smtClean="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2400" dirty="0" smtClean="0">
                <a:solidFill>
                  <a:schemeClr val="bg1"/>
                </a:solidFill>
                <a:latin typeface="Arial" panose="020B0604020202020204" pitchFamily="34" charset="0"/>
                <a:cs typeface="Arial" panose="020B0604020202020204" pitchFamily="34" charset="0"/>
              </a:rPr>
              <a:t>Embassy Suites-Washington Square, Tigard, OR</a:t>
            </a:r>
          </a:p>
          <a:p>
            <a:pPr marL="342900" indent="-342900">
              <a:buClr>
                <a:schemeClr val="bg1">
                  <a:lumMod val="75000"/>
                  <a:lumOff val="25000"/>
                </a:schemeClr>
              </a:buClr>
              <a:buFont typeface="Wingdings" pitchFamily="2" charset="2"/>
              <a:buChar char="v"/>
            </a:pPr>
            <a:endParaRPr lang="en-US" dirty="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dirty="0" smtClean="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a:stretch>
            <a:fillRect/>
          </a:stretch>
        </p:blipFill>
        <p:spPr>
          <a:xfrm>
            <a:off x="792950" y="5198089"/>
            <a:ext cx="1743607" cy="823031"/>
          </a:xfrm>
          <a:prstGeom prst="rect">
            <a:avLst/>
          </a:prstGeom>
        </p:spPr>
      </p:pic>
      <p:pic>
        <p:nvPicPr>
          <p:cNvPr id="9" name="Picture 8"/>
          <p:cNvPicPr>
            <a:picLocks noChangeAspect="1"/>
          </p:cNvPicPr>
          <p:nvPr/>
        </p:nvPicPr>
        <p:blipFill>
          <a:blip r:embed="rId7"/>
          <a:stretch>
            <a:fillRect/>
          </a:stretch>
        </p:blipFill>
        <p:spPr>
          <a:xfrm>
            <a:off x="3200400" y="5167607"/>
            <a:ext cx="1152244" cy="920576"/>
          </a:xfrm>
          <a:prstGeom prst="rect">
            <a:avLst/>
          </a:prstGeom>
        </p:spPr>
      </p:pic>
      <p:pic>
        <p:nvPicPr>
          <p:cNvPr id="10" name="Picture 9"/>
          <p:cNvPicPr>
            <a:picLocks noChangeAspect="1"/>
          </p:cNvPicPr>
          <p:nvPr/>
        </p:nvPicPr>
        <p:blipFill>
          <a:blip r:embed="rId8"/>
          <a:stretch>
            <a:fillRect/>
          </a:stretch>
        </p:blipFill>
        <p:spPr>
          <a:xfrm>
            <a:off x="5223216" y="5124931"/>
            <a:ext cx="1030313" cy="1005927"/>
          </a:xfrm>
          <a:prstGeom prst="rect">
            <a:avLst/>
          </a:prstGeom>
        </p:spPr>
      </p:pic>
      <p:pic>
        <p:nvPicPr>
          <p:cNvPr id="11" name="Picture 10"/>
          <p:cNvPicPr>
            <a:picLocks noChangeAspect="1"/>
          </p:cNvPicPr>
          <p:nvPr/>
        </p:nvPicPr>
        <p:blipFill>
          <a:blip r:embed="rId9"/>
          <a:stretch>
            <a:fillRect/>
          </a:stretch>
        </p:blipFill>
        <p:spPr>
          <a:xfrm>
            <a:off x="7010400" y="5106642"/>
            <a:ext cx="1237595" cy="1042506"/>
          </a:xfrm>
          <a:prstGeom prst="rect">
            <a:avLst/>
          </a:prstGeom>
        </p:spPr>
      </p:pic>
    </p:spTree>
    <p:extLst>
      <p:ext uri="{BB962C8B-B14F-4D97-AF65-F5344CB8AC3E}">
        <p14:creationId xmlns:p14="http://schemas.microsoft.com/office/powerpoint/2010/main" val="3141864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294700</TotalTime>
  <Words>810</Words>
  <Application>Microsoft Office PowerPoint</Application>
  <PresentationFormat>On-screen Show (4:3)</PresentationFormat>
  <Paragraphs>181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Wingdings</vt:lpstr>
      <vt:lpstr>Wingdings 2</vt:lpstr>
      <vt:lpstr>Wingdings 3</vt:lpstr>
      <vt:lpstr>Apex</vt:lpstr>
      <vt:lpstr>Indian Health Service Portland Area Director’s Update</vt:lpstr>
      <vt:lpstr> </vt:lpstr>
      <vt:lpstr> </vt:lpstr>
      <vt:lpstr> </vt:lpstr>
      <vt:lpstr> </vt:lpstr>
      <vt:lpstr> </vt:lpstr>
      <vt:lpstr>Indian Health Service Portland Area</vt:lpstr>
      <vt:lpstr>Indian Health Service Portland Area</vt:lpstr>
      <vt:lpstr>Indian Health Service Portland Area</vt:lpstr>
      <vt:lpstr>Indian Health Service Portland Area</vt:lpstr>
      <vt:lpstr>Indian Health Service Portland Area</vt:lpstr>
      <vt:lpstr>Indian Health Service Portland Area</vt:lpstr>
      <vt:lpstr>Indian Health Service Portland Area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Lisa Griggs</cp:lastModifiedBy>
  <cp:revision>866</cp:revision>
  <cp:lastPrinted>2017-07-13T14:53:16Z</cp:lastPrinted>
  <dcterms:created xsi:type="dcterms:W3CDTF">2011-08-31T16:04:47Z</dcterms:created>
  <dcterms:modified xsi:type="dcterms:W3CDTF">2018-01-11T14:09:04Z</dcterms:modified>
</cp:coreProperties>
</file>