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6"/>
  </p:handoutMasterIdLst>
  <p:sldIdLst>
    <p:sldId id="319" r:id="rId2"/>
    <p:sldId id="334" r:id="rId3"/>
    <p:sldId id="322" r:id="rId4"/>
    <p:sldId id="303" r:id="rId5"/>
    <p:sldId id="304" r:id="rId6"/>
    <p:sldId id="323" r:id="rId7"/>
    <p:sldId id="305" r:id="rId8"/>
    <p:sldId id="306" r:id="rId9"/>
    <p:sldId id="307" r:id="rId10"/>
    <p:sldId id="321" r:id="rId11"/>
    <p:sldId id="320" r:id="rId12"/>
    <p:sldId id="308" r:id="rId13"/>
    <p:sldId id="326" r:id="rId14"/>
    <p:sldId id="327" r:id="rId15"/>
    <p:sldId id="328" r:id="rId16"/>
    <p:sldId id="267" r:id="rId17"/>
    <p:sldId id="329" r:id="rId18"/>
    <p:sldId id="325" r:id="rId19"/>
    <p:sldId id="330" r:id="rId20"/>
    <p:sldId id="331" r:id="rId21"/>
    <p:sldId id="333" r:id="rId22"/>
    <p:sldId id="309" r:id="rId23"/>
    <p:sldId id="335"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E9D"/>
    <a:srgbClr val="59A5B4"/>
    <a:srgbClr val="C73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DCB73C-5201-1A46-A3CB-031E2436BFDB}" type="datetimeFigureOut">
              <a:rPr lang="en-US" smtClean="0"/>
              <a:t>4/12/2018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C94EB3-B968-8B41-AA3D-9B8D6CAB8E2D}" type="slidenum">
              <a:rPr lang="en-US" smtClean="0"/>
              <a:t>‹#›</a:t>
            </a:fld>
            <a:endParaRPr lang="en-US"/>
          </a:p>
        </p:txBody>
      </p:sp>
    </p:spTree>
    <p:extLst>
      <p:ext uri="{BB962C8B-B14F-4D97-AF65-F5344CB8AC3E}">
        <p14:creationId xmlns:p14="http://schemas.microsoft.com/office/powerpoint/2010/main" val="37221446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12192000" cy="755904"/>
          </a:xfrm>
          <a:prstGeom prst="rect">
            <a:avLst/>
          </a:prstGeom>
          <a:blipFill dpi="0" rotWithShape="1">
            <a:blip r:embed="rId2"/>
            <a:srcRect/>
            <a:tile tx="285750" ty="0" sx="100000" sy="100000" flip="none" algn="tl"/>
          </a:blipFill>
          <a:ln w="1016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524257"/>
            <a:ext cx="12192000" cy="6059424"/>
          </a:xfrm>
          <a:prstGeom prst="rect">
            <a:avLst/>
          </a:prstGeom>
          <a:blipFill dpi="0" rotWithShape="1">
            <a:blip r:embed="rId3"/>
            <a:srcRect/>
            <a:tile tx="-44450" ty="1758950" sx="100000" sy="100000" flip="none" algn="tl"/>
          </a:blipFill>
          <a:ln>
            <a:noFill/>
          </a:ln>
          <a:effectLst>
            <a:glow>
              <a:schemeClr val="accent1">
                <a:alpha val="40000"/>
              </a:schemeClr>
            </a:glow>
            <a:innerShdw blurRad="495300">
              <a:prstClr val="black">
                <a:alpha val="8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499872" y="1133856"/>
            <a:ext cx="11204448" cy="5035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356350"/>
            <a:ext cx="12192000" cy="501650"/>
          </a:xfrm>
          <a:prstGeom prst="rect">
            <a:avLst/>
          </a:prstGeom>
          <a:blipFill dpi="0" rotWithShape="1">
            <a:blip r:embed="rId4"/>
            <a:srcRect/>
            <a:tile tx="146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499872" y="715708"/>
            <a:ext cx="11204448" cy="564453"/>
          </a:xfrm>
          <a:prstGeom prst="rect">
            <a:avLst/>
          </a:prstGeom>
          <a:solidFill>
            <a:srgbClr val="C73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7" name="Picture 26"/>
          <p:cNvPicPr>
            <a:picLocks/>
          </p:cNvPicPr>
          <p:nvPr userDrawn="1"/>
        </p:nvPicPr>
        <p:blipFill rotWithShape="1">
          <a:blip r:embed="rId5">
            <a:biLevel thresh="25000"/>
            <a:extLst>
              <a:ext uri="{28A0092B-C50C-407E-A947-70E740481C1C}">
                <a14:useLocalDpi xmlns:a14="http://schemas.microsoft.com/office/drawing/2010/main" val="0"/>
              </a:ext>
            </a:extLst>
          </a:blip>
          <a:srcRect l="286" r="70170"/>
          <a:stretch/>
        </p:blipFill>
        <p:spPr>
          <a:xfrm>
            <a:off x="11452285" y="6162357"/>
            <a:ext cx="739715" cy="682812"/>
          </a:xfrm>
          <a:prstGeom prst="rect">
            <a:avLst/>
          </a:prstGeom>
          <a:noFill/>
        </p:spPr>
      </p:pic>
    </p:spTree>
    <p:extLst>
      <p:ext uri="{BB962C8B-B14F-4D97-AF65-F5344CB8AC3E}">
        <p14:creationId xmlns:p14="http://schemas.microsoft.com/office/powerpoint/2010/main" val="11881838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0521B-0844-2945-8E58-7112DB83CC0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4442B-4098-A54E-892A-B56DA83B7A5F}" type="slidenum">
              <a:rPr lang="en-US" smtClean="0"/>
              <a:t>‹#›</a:t>
            </a:fld>
            <a:endParaRPr lang="en-US"/>
          </a:p>
        </p:txBody>
      </p:sp>
    </p:spTree>
    <p:extLst>
      <p:ext uri="{BB962C8B-B14F-4D97-AF65-F5344CB8AC3E}">
        <p14:creationId xmlns:p14="http://schemas.microsoft.com/office/powerpoint/2010/main" val="8490382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0521B-0844-2945-8E58-7112DB83CC0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4442B-4098-A54E-892A-B56DA83B7A5F}" type="slidenum">
              <a:rPr lang="en-US" smtClean="0"/>
              <a:t>‹#›</a:t>
            </a:fld>
            <a:endParaRPr lang="en-US"/>
          </a:p>
        </p:txBody>
      </p:sp>
    </p:spTree>
    <p:extLst>
      <p:ext uri="{BB962C8B-B14F-4D97-AF65-F5344CB8AC3E}">
        <p14:creationId xmlns:p14="http://schemas.microsoft.com/office/powerpoint/2010/main" val="19040801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92000" cy="755904"/>
          </a:xfrm>
          <a:prstGeom prst="rect">
            <a:avLst/>
          </a:prstGeom>
          <a:blipFill dpi="0" rotWithShape="1">
            <a:blip r:embed="rId2"/>
            <a:srcRect/>
            <a:tile tx="285750" ty="0" sx="100000" sy="100000" flip="none" algn="tl"/>
          </a:blipFill>
          <a:ln w="1016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524257"/>
            <a:ext cx="12192000" cy="6059424"/>
          </a:xfrm>
          <a:prstGeom prst="rect">
            <a:avLst/>
          </a:prstGeom>
          <a:blipFill dpi="0" rotWithShape="1">
            <a:blip r:embed="rId3"/>
            <a:srcRect/>
            <a:tile tx="-44450" ty="1758950" sx="100000" sy="100000" flip="none" algn="tl"/>
          </a:blipFill>
          <a:ln>
            <a:noFill/>
          </a:ln>
          <a:effectLst>
            <a:glow>
              <a:schemeClr val="accent1">
                <a:alpha val="40000"/>
              </a:schemeClr>
            </a:glow>
            <a:innerShdw blurRad="495300">
              <a:prstClr val="black">
                <a:alpha val="8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682752" y="1133856"/>
            <a:ext cx="5035296" cy="5035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682752" y="715708"/>
            <a:ext cx="5035296" cy="564453"/>
          </a:xfrm>
          <a:prstGeom prst="rect">
            <a:avLst/>
          </a:prstGeom>
          <a:solidFill>
            <a:srgbClr val="C73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6510528" y="1104550"/>
            <a:ext cx="5038344" cy="5035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6510528" y="713836"/>
            <a:ext cx="5038344" cy="564453"/>
          </a:xfrm>
          <a:prstGeom prst="rect">
            <a:avLst/>
          </a:prstGeom>
          <a:solidFill>
            <a:srgbClr val="C73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Date Placeholder 3"/>
          <p:cNvSpPr>
            <a:spLocks noGrp="1"/>
          </p:cNvSpPr>
          <p:nvPr>
            <p:ph type="dt" sz="half" idx="10"/>
          </p:nvPr>
        </p:nvSpPr>
        <p:spPr>
          <a:xfrm>
            <a:off x="838200" y="6356352"/>
            <a:ext cx="2743200" cy="365125"/>
          </a:xfrm>
        </p:spPr>
        <p:txBody>
          <a:bodyPr/>
          <a:lstStyle/>
          <a:p>
            <a:fld id="{0D50521B-0844-2945-8E58-7112DB83CC04}" type="datetimeFigureOut">
              <a:rPr lang="en-US" smtClean="0"/>
              <a:t>4/12/2018</a:t>
            </a:fld>
            <a:endParaRPr lang="en-US"/>
          </a:p>
        </p:txBody>
      </p:sp>
      <p:sp>
        <p:nvSpPr>
          <p:cNvPr id="33" name="Footer Placeholder 4"/>
          <p:cNvSpPr>
            <a:spLocks noGrp="1"/>
          </p:cNvSpPr>
          <p:nvPr>
            <p:ph type="ftr" sz="quarter" idx="11"/>
          </p:nvPr>
        </p:nvSpPr>
        <p:spPr>
          <a:xfrm>
            <a:off x="4038600" y="6356352"/>
            <a:ext cx="4114800" cy="365125"/>
          </a:xfrm>
        </p:spPr>
        <p:txBody>
          <a:bodyPr/>
          <a:lstStyle/>
          <a:p>
            <a:endParaRPr lang="en-US"/>
          </a:p>
        </p:txBody>
      </p:sp>
      <p:sp>
        <p:nvSpPr>
          <p:cNvPr id="34" name="Slide Number Placeholder 5"/>
          <p:cNvSpPr>
            <a:spLocks noGrp="1"/>
          </p:cNvSpPr>
          <p:nvPr>
            <p:ph type="sldNum" sz="quarter" idx="12"/>
          </p:nvPr>
        </p:nvSpPr>
        <p:spPr>
          <a:xfrm>
            <a:off x="8610600" y="6356352"/>
            <a:ext cx="2743200" cy="365125"/>
          </a:xfrm>
        </p:spPr>
        <p:txBody>
          <a:bodyPr/>
          <a:lstStyle/>
          <a:p>
            <a:fld id="{61C4442B-4098-A54E-892A-B56DA83B7A5F}" type="slidenum">
              <a:rPr lang="en-US" smtClean="0"/>
              <a:t>‹#›</a:t>
            </a:fld>
            <a:endParaRPr lang="en-US"/>
          </a:p>
        </p:txBody>
      </p:sp>
      <p:sp>
        <p:nvSpPr>
          <p:cNvPr id="35" name="Rectangle 34"/>
          <p:cNvSpPr/>
          <p:nvPr userDrawn="1"/>
        </p:nvSpPr>
        <p:spPr>
          <a:xfrm>
            <a:off x="0" y="6356350"/>
            <a:ext cx="12192000" cy="501650"/>
          </a:xfrm>
          <a:prstGeom prst="rect">
            <a:avLst/>
          </a:prstGeom>
          <a:blipFill dpi="0" rotWithShape="1">
            <a:blip r:embed="rId4"/>
            <a:srcRect/>
            <a:tile tx="146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p:cNvPicPr>
          <p:nvPr userDrawn="1"/>
        </p:nvPicPr>
        <p:blipFill rotWithShape="1">
          <a:blip r:embed="rId5">
            <a:biLevel thresh="25000"/>
            <a:extLst>
              <a:ext uri="{28A0092B-C50C-407E-A947-70E740481C1C}">
                <a14:useLocalDpi xmlns:a14="http://schemas.microsoft.com/office/drawing/2010/main" val="0"/>
              </a:ext>
            </a:extLst>
          </a:blip>
          <a:srcRect l="286" r="70170"/>
          <a:stretch/>
        </p:blipFill>
        <p:spPr>
          <a:xfrm>
            <a:off x="11452285" y="6162357"/>
            <a:ext cx="739715" cy="682812"/>
          </a:xfrm>
          <a:prstGeom prst="rect">
            <a:avLst/>
          </a:prstGeom>
          <a:noFill/>
        </p:spPr>
      </p:pic>
    </p:spTree>
    <p:extLst>
      <p:ext uri="{BB962C8B-B14F-4D97-AF65-F5344CB8AC3E}">
        <p14:creationId xmlns:p14="http://schemas.microsoft.com/office/powerpoint/2010/main" val="2063505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1"/>
            <a:ext cx="12192000" cy="755904"/>
          </a:xfrm>
          <a:prstGeom prst="rect">
            <a:avLst/>
          </a:prstGeom>
          <a:blipFill dpi="0" rotWithShape="1">
            <a:blip r:embed="rId2"/>
            <a:srcRect/>
            <a:tile tx="285750" ty="0" sx="100000" sy="100000" flip="none" algn="tl"/>
          </a:blipFill>
          <a:ln w="1016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524257"/>
            <a:ext cx="12192000" cy="6059424"/>
          </a:xfrm>
          <a:prstGeom prst="rect">
            <a:avLst/>
          </a:prstGeom>
          <a:blipFill dpi="0" rotWithShape="1">
            <a:blip r:embed="rId3"/>
            <a:srcRect/>
            <a:tile tx="-44450" ty="1758950" sx="100000" sy="100000" flip="none" algn="tl"/>
          </a:blipFill>
          <a:ln>
            <a:noFill/>
          </a:ln>
          <a:effectLst>
            <a:glow>
              <a:schemeClr val="accent1">
                <a:alpha val="40000"/>
              </a:schemeClr>
            </a:glow>
            <a:innerShdw blurRad="495300">
              <a:prstClr val="black">
                <a:alpha val="8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279648" y="1183260"/>
            <a:ext cx="8424672" cy="4898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3279648" y="715708"/>
            <a:ext cx="8424672" cy="564453"/>
          </a:xfrm>
          <a:prstGeom prst="rect">
            <a:avLst/>
          </a:prstGeom>
          <a:solidFill>
            <a:srgbClr val="C73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Date Placeholder 3"/>
          <p:cNvSpPr>
            <a:spLocks noGrp="1"/>
          </p:cNvSpPr>
          <p:nvPr>
            <p:ph type="dt" sz="half" idx="10"/>
          </p:nvPr>
        </p:nvSpPr>
        <p:spPr>
          <a:xfrm>
            <a:off x="838200" y="6356352"/>
            <a:ext cx="2743200" cy="365125"/>
          </a:xfrm>
        </p:spPr>
        <p:txBody>
          <a:bodyPr/>
          <a:lstStyle/>
          <a:p>
            <a:fld id="{0D50521B-0844-2945-8E58-7112DB83CC04}" type="datetimeFigureOut">
              <a:rPr lang="en-US" smtClean="0"/>
              <a:t>4/12/2018</a:t>
            </a:fld>
            <a:endParaRPr lang="en-US"/>
          </a:p>
        </p:txBody>
      </p:sp>
      <p:sp>
        <p:nvSpPr>
          <p:cNvPr id="27" name="Footer Placeholder 4"/>
          <p:cNvSpPr>
            <a:spLocks noGrp="1"/>
          </p:cNvSpPr>
          <p:nvPr>
            <p:ph type="ftr" sz="quarter" idx="11"/>
          </p:nvPr>
        </p:nvSpPr>
        <p:spPr>
          <a:xfrm>
            <a:off x="4038600" y="6356352"/>
            <a:ext cx="4114800" cy="365125"/>
          </a:xfrm>
        </p:spPr>
        <p:txBody>
          <a:bodyPr/>
          <a:lstStyle/>
          <a:p>
            <a:endParaRPr lang="en-US"/>
          </a:p>
        </p:txBody>
      </p:sp>
      <p:sp>
        <p:nvSpPr>
          <p:cNvPr id="28" name="Slide Number Placeholder 5"/>
          <p:cNvSpPr>
            <a:spLocks noGrp="1"/>
          </p:cNvSpPr>
          <p:nvPr>
            <p:ph type="sldNum" sz="quarter" idx="12"/>
          </p:nvPr>
        </p:nvSpPr>
        <p:spPr>
          <a:xfrm>
            <a:off x="8610600" y="6356352"/>
            <a:ext cx="2743200" cy="365125"/>
          </a:xfrm>
        </p:spPr>
        <p:txBody>
          <a:bodyPr/>
          <a:lstStyle/>
          <a:p>
            <a:fld id="{61C4442B-4098-A54E-892A-B56DA83B7A5F}" type="slidenum">
              <a:rPr lang="en-US" smtClean="0"/>
              <a:t>‹#›</a:t>
            </a:fld>
            <a:endParaRPr lang="en-US"/>
          </a:p>
        </p:txBody>
      </p:sp>
      <p:sp>
        <p:nvSpPr>
          <p:cNvPr id="29" name="Rectangle 28"/>
          <p:cNvSpPr/>
          <p:nvPr userDrawn="1"/>
        </p:nvSpPr>
        <p:spPr>
          <a:xfrm>
            <a:off x="0" y="6356350"/>
            <a:ext cx="12192000" cy="501650"/>
          </a:xfrm>
          <a:prstGeom prst="rect">
            <a:avLst/>
          </a:prstGeom>
          <a:blipFill dpi="0" rotWithShape="1">
            <a:blip r:embed="rId4"/>
            <a:srcRect/>
            <a:tile tx="146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3" name="Picture 32"/>
          <p:cNvPicPr>
            <a:picLocks/>
          </p:cNvPicPr>
          <p:nvPr userDrawn="1"/>
        </p:nvPicPr>
        <p:blipFill rotWithShape="1">
          <a:blip r:embed="rId5">
            <a:biLevel thresh="25000"/>
            <a:extLst>
              <a:ext uri="{28A0092B-C50C-407E-A947-70E740481C1C}">
                <a14:useLocalDpi xmlns:a14="http://schemas.microsoft.com/office/drawing/2010/main" val="0"/>
              </a:ext>
            </a:extLst>
          </a:blip>
          <a:srcRect l="286" r="70170"/>
          <a:stretch/>
        </p:blipFill>
        <p:spPr>
          <a:xfrm>
            <a:off x="11452285" y="6162357"/>
            <a:ext cx="739715" cy="682812"/>
          </a:xfrm>
          <a:prstGeom prst="rect">
            <a:avLst/>
          </a:prstGeom>
          <a:noFill/>
        </p:spPr>
      </p:pic>
      <p:sp>
        <p:nvSpPr>
          <p:cNvPr id="2" name="Rectangle 1"/>
          <p:cNvSpPr/>
          <p:nvPr userDrawn="1"/>
        </p:nvSpPr>
        <p:spPr>
          <a:xfrm>
            <a:off x="402336" y="1280161"/>
            <a:ext cx="2316480" cy="4352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8339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50521B-0844-2945-8E58-7112DB83CC0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4442B-4098-A54E-892A-B56DA83B7A5F}" type="slidenum">
              <a:rPr lang="en-US" smtClean="0"/>
              <a:t>‹#›</a:t>
            </a:fld>
            <a:endParaRPr lang="en-US"/>
          </a:p>
        </p:txBody>
      </p:sp>
    </p:spTree>
    <p:extLst>
      <p:ext uri="{BB962C8B-B14F-4D97-AF65-F5344CB8AC3E}">
        <p14:creationId xmlns:p14="http://schemas.microsoft.com/office/powerpoint/2010/main" val="526589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0521B-0844-2945-8E58-7112DB83CC04}"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4442B-4098-A54E-892A-B56DA83B7A5F}" type="slidenum">
              <a:rPr lang="en-US" smtClean="0"/>
              <a:t>‹#›</a:t>
            </a:fld>
            <a:endParaRPr lang="en-US"/>
          </a:p>
        </p:txBody>
      </p:sp>
    </p:spTree>
    <p:extLst>
      <p:ext uri="{BB962C8B-B14F-4D97-AF65-F5344CB8AC3E}">
        <p14:creationId xmlns:p14="http://schemas.microsoft.com/office/powerpoint/2010/main" val="6053146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0521B-0844-2945-8E58-7112DB83CC04}"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4442B-4098-A54E-892A-B56DA83B7A5F}" type="slidenum">
              <a:rPr lang="en-US" smtClean="0"/>
              <a:t>‹#›</a:t>
            </a:fld>
            <a:endParaRPr lang="en-US"/>
          </a:p>
        </p:txBody>
      </p:sp>
    </p:spTree>
    <p:extLst>
      <p:ext uri="{BB962C8B-B14F-4D97-AF65-F5344CB8AC3E}">
        <p14:creationId xmlns:p14="http://schemas.microsoft.com/office/powerpoint/2010/main" val="892799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0521B-0844-2945-8E58-7112DB83CC04}"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4442B-4098-A54E-892A-B56DA83B7A5F}" type="slidenum">
              <a:rPr lang="en-US" smtClean="0"/>
              <a:t>‹#›</a:t>
            </a:fld>
            <a:endParaRPr lang="en-US"/>
          </a:p>
        </p:txBody>
      </p:sp>
    </p:spTree>
    <p:extLst>
      <p:ext uri="{BB962C8B-B14F-4D97-AF65-F5344CB8AC3E}">
        <p14:creationId xmlns:p14="http://schemas.microsoft.com/office/powerpoint/2010/main" val="8097279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0521B-0844-2945-8E58-7112DB83CC0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4442B-4098-A54E-892A-B56DA83B7A5F}" type="slidenum">
              <a:rPr lang="en-US" smtClean="0"/>
              <a:t>‹#›</a:t>
            </a:fld>
            <a:endParaRPr lang="en-US"/>
          </a:p>
        </p:txBody>
      </p:sp>
    </p:spTree>
    <p:extLst>
      <p:ext uri="{BB962C8B-B14F-4D97-AF65-F5344CB8AC3E}">
        <p14:creationId xmlns:p14="http://schemas.microsoft.com/office/powerpoint/2010/main" val="4940703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0521B-0844-2945-8E58-7112DB83CC0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4442B-4098-A54E-892A-B56DA83B7A5F}" type="slidenum">
              <a:rPr lang="en-US" smtClean="0"/>
              <a:t>‹#›</a:t>
            </a:fld>
            <a:endParaRPr lang="en-US"/>
          </a:p>
        </p:txBody>
      </p:sp>
    </p:spTree>
    <p:extLst>
      <p:ext uri="{BB962C8B-B14F-4D97-AF65-F5344CB8AC3E}">
        <p14:creationId xmlns:p14="http://schemas.microsoft.com/office/powerpoint/2010/main" val="166825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0521B-0844-2945-8E58-7112DB83CC04}" type="datetimeFigureOut">
              <a:rPr lang="en-US" smtClean="0"/>
              <a:t>4/12/2018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4442B-4098-A54E-892A-B56DA83B7A5F}" type="slidenum">
              <a:rPr lang="en-US" smtClean="0"/>
              <a:t>‹#›</a:t>
            </a:fld>
            <a:endParaRPr lang="en-US"/>
          </a:p>
        </p:txBody>
      </p:sp>
    </p:spTree>
    <p:extLst>
      <p:ext uri="{BB962C8B-B14F-4D97-AF65-F5344CB8AC3E}">
        <p14:creationId xmlns:p14="http://schemas.microsoft.com/office/powerpoint/2010/main" val="1144407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4000" u="sng" dirty="0" smtClean="0"/>
              <a:t>NPAIHB </a:t>
            </a:r>
          </a:p>
          <a:p>
            <a:pPr marL="0" indent="0" algn="ctr">
              <a:buFont typeface="Arial"/>
              <a:buNone/>
            </a:pPr>
            <a:r>
              <a:rPr lang="en-US" sz="2400" dirty="0" smtClean="0"/>
              <a:t>Pathways to Health Professions: Supporting Native Youth in Pursuing Health Careers</a:t>
            </a:r>
          </a:p>
          <a:p>
            <a:pPr marL="0" indent="0" algn="ctr">
              <a:buFont typeface="Arial"/>
              <a:buNone/>
            </a:pPr>
            <a:r>
              <a:rPr lang="en-US" sz="2400" smtClean="0"/>
              <a:t>April17, 2018</a:t>
            </a:r>
            <a:endParaRPr lang="en-US" sz="2400" dirty="0" smtClean="0"/>
          </a:p>
          <a:p>
            <a:pPr marL="0" indent="0" algn="ctr">
              <a:buFont typeface="Arial"/>
              <a:buNone/>
            </a:pPr>
            <a:r>
              <a:rPr lang="en-US" sz="2400" dirty="0" smtClean="0"/>
              <a:t>Gerald Hill, MD Klamath Tribes Delegate, Immediate Past President Association of American Indian Physicians and Ex-Officio Member of the National Indian Health Board</a:t>
            </a:r>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292878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55853"/>
            <a:ext cx="8229600" cy="4037839"/>
          </a:xfrm>
          <a:prstGeom prst="rect">
            <a:avLst/>
          </a:prstGeom>
        </p:spPr>
        <p:txBody>
          <a:bodyPr>
            <a:normAutofit fontScale="92500" lnSpcReduction="1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300" u="sng" dirty="0" smtClean="0"/>
              <a:t>2017 AI/AN Medical School Facts (AAMC Data)</a:t>
            </a:r>
          </a:p>
          <a:p>
            <a:pPr marL="0" indent="0">
              <a:buFont typeface="Arial"/>
              <a:buNone/>
            </a:pPr>
            <a:endParaRPr lang="en-US" sz="2400" dirty="0" smtClean="0"/>
          </a:p>
          <a:p>
            <a:pPr marL="0" indent="0">
              <a:buFont typeface="Arial"/>
              <a:buNone/>
            </a:pPr>
            <a:r>
              <a:rPr lang="en-US" sz="2400" dirty="0" smtClean="0"/>
              <a:t>	AI/AN Applicants = 100* / 51,628 (.02%) </a:t>
            </a:r>
          </a:p>
          <a:p>
            <a:pPr marL="0" indent="0">
              <a:buFont typeface="Arial"/>
              <a:buNone/>
            </a:pPr>
            <a:r>
              <a:rPr lang="en-US" sz="2400" dirty="0"/>
              <a:t>	</a:t>
            </a:r>
            <a:r>
              <a:rPr lang="en-US" sz="2400" dirty="0" smtClean="0"/>
              <a:t>AI/AN </a:t>
            </a:r>
            <a:r>
              <a:rPr lang="en-US" sz="2400" dirty="0" err="1" smtClean="0"/>
              <a:t>Matriculants</a:t>
            </a:r>
            <a:r>
              <a:rPr lang="en-US" sz="2400" dirty="0"/>
              <a:t> </a:t>
            </a:r>
            <a:r>
              <a:rPr lang="en-US" sz="2400" dirty="0" smtClean="0"/>
              <a:t>= 42*/21,326 (.02%)</a:t>
            </a:r>
          </a:p>
          <a:p>
            <a:pPr marL="0" indent="0">
              <a:buFont typeface="Arial"/>
              <a:buNone/>
            </a:pPr>
            <a:endParaRPr lang="en-US" sz="2400" dirty="0"/>
          </a:p>
          <a:p>
            <a:pPr marL="0" indent="0">
              <a:buFont typeface="Arial"/>
              <a:buNone/>
            </a:pPr>
            <a:r>
              <a:rPr lang="en-US" sz="2400" dirty="0" smtClean="0"/>
              <a:t>* AI/AN not in combination with another race on application</a:t>
            </a:r>
          </a:p>
          <a:p>
            <a:pPr marL="0" indent="0">
              <a:buFont typeface="Arial"/>
              <a:buNone/>
            </a:pPr>
            <a:endParaRPr lang="en-US" sz="2400" dirty="0"/>
          </a:p>
          <a:p>
            <a:pPr marL="0" indent="0">
              <a:buFont typeface="Arial"/>
              <a:buNone/>
            </a:pPr>
            <a:r>
              <a:rPr lang="en-US" sz="2400" dirty="0" smtClean="0"/>
              <a:t>	</a:t>
            </a:r>
          </a:p>
          <a:p>
            <a:pPr marL="0" indent="0">
              <a:buFont typeface="Arial"/>
              <a:buNone/>
            </a:pPr>
            <a:r>
              <a:rPr lang="en-US" sz="2400" dirty="0"/>
              <a:t>	</a:t>
            </a:r>
            <a:endParaRPr lang="en-US" sz="2400" dirty="0" smtClean="0"/>
          </a:p>
          <a:p>
            <a:pPr marL="0" indent="0">
              <a:buFont typeface="Arial"/>
              <a:buNone/>
            </a:pPr>
            <a:r>
              <a:rPr lang="en-US" sz="2400" dirty="0"/>
              <a:t>	</a:t>
            </a: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117158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fontScale="77500" lnSpcReduction="2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800" u="sng" dirty="0" smtClean="0"/>
              <a:t>AI/AN Medical School Facts (AAMC Data)</a:t>
            </a:r>
          </a:p>
          <a:p>
            <a:pPr marL="0" indent="0">
              <a:buFont typeface="Arial"/>
              <a:buNone/>
            </a:pPr>
            <a:endParaRPr lang="en-US" sz="2400" dirty="0" smtClean="0"/>
          </a:p>
          <a:p>
            <a:pPr marL="0" indent="0">
              <a:buFont typeface="Arial"/>
              <a:buNone/>
            </a:pPr>
            <a:r>
              <a:rPr lang="en-US" sz="2400" dirty="0" smtClean="0"/>
              <a:t>	</a:t>
            </a:r>
            <a:r>
              <a:rPr lang="en-US" dirty="0" smtClean="0"/>
              <a:t>AI/AN Medical School Graduates in 2017:</a:t>
            </a:r>
          </a:p>
          <a:p>
            <a:pPr marL="0" indent="0">
              <a:buFont typeface="Arial"/>
              <a:buNone/>
            </a:pPr>
            <a:r>
              <a:rPr lang="en-US" dirty="0"/>
              <a:t>	</a:t>
            </a:r>
            <a:r>
              <a:rPr lang="en-US" dirty="0" smtClean="0"/>
              <a:t>	30 of 19,254 (0.15%)</a:t>
            </a:r>
          </a:p>
          <a:p>
            <a:pPr marL="0" indent="0">
              <a:buFont typeface="Arial"/>
              <a:buNone/>
            </a:pPr>
            <a:r>
              <a:rPr lang="en-US" dirty="0"/>
              <a:t>	</a:t>
            </a:r>
            <a:r>
              <a:rPr lang="en-US" dirty="0" smtClean="0"/>
              <a:t>Total AI/AN Enrollment in 2017:</a:t>
            </a:r>
          </a:p>
          <a:p>
            <a:pPr marL="0" indent="0">
              <a:buFont typeface="Arial"/>
              <a:buNone/>
            </a:pPr>
            <a:r>
              <a:rPr lang="en-US" dirty="0"/>
              <a:t>	</a:t>
            </a:r>
            <a:r>
              <a:rPr lang="en-US" dirty="0" smtClean="0"/>
              <a:t>	210 of 89,904  (0.2%)</a:t>
            </a:r>
          </a:p>
          <a:p>
            <a:pPr marL="0" indent="0">
              <a:buNone/>
            </a:pPr>
            <a:r>
              <a:rPr lang="en-US" dirty="0"/>
              <a:t>	40% o</a:t>
            </a:r>
            <a:r>
              <a:rPr lang="en-US" dirty="0" smtClean="0"/>
              <a:t>f the 2017 Total AI/AN Enrollment was in just 6 (4%) of the 	Nations 150+ Medical Schools:</a:t>
            </a:r>
          </a:p>
          <a:p>
            <a:pPr marL="0" indent="0">
              <a:buFont typeface="Arial"/>
              <a:buNone/>
            </a:pPr>
            <a:r>
              <a:rPr lang="en-US" dirty="0"/>
              <a:t>	</a:t>
            </a:r>
            <a:r>
              <a:rPr lang="en-US" dirty="0" smtClean="0"/>
              <a:t>	Oklahoma, North Dakota, Minnesota, Arizona, New Mexico, 		Washington</a:t>
            </a:r>
          </a:p>
          <a:p>
            <a:pPr marL="0" indent="0">
              <a:buFont typeface="Arial"/>
              <a:buNone/>
            </a:pPr>
            <a:r>
              <a:rPr lang="en-US" sz="2400" dirty="0"/>
              <a:t>	</a:t>
            </a:r>
            <a:endParaRPr lang="en-US" sz="2400" dirty="0" smtClean="0"/>
          </a:p>
          <a:p>
            <a:pPr marL="0" indent="0">
              <a:buFont typeface="Arial"/>
              <a:buNone/>
            </a:pPr>
            <a:r>
              <a:rPr lang="en-US" sz="2400" dirty="0"/>
              <a:t>	</a:t>
            </a: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423619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u="sng" dirty="0" smtClean="0"/>
              <a:t>Long Term Solution Strategies:  Native health professionals from our own communities</a:t>
            </a:r>
          </a:p>
          <a:p>
            <a:pPr marL="0" indent="0">
              <a:buFont typeface="Arial"/>
              <a:buNone/>
            </a:pPr>
            <a:endParaRPr lang="en-US" sz="3200" u="sng" dirty="0" smtClean="0"/>
          </a:p>
          <a:p>
            <a:pPr marL="0" indent="0" algn="ctr">
              <a:buFont typeface="Arial"/>
              <a:buNone/>
            </a:pPr>
            <a:r>
              <a:rPr lang="en-US" sz="3200" dirty="0" smtClean="0"/>
              <a:t>What Can be Done?</a:t>
            </a:r>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402011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200" dirty="0" smtClean="0"/>
              <a:t>Many Things but Three Basic Strategies:</a:t>
            </a:r>
          </a:p>
          <a:p>
            <a:pPr marL="0" indent="0">
              <a:buFont typeface="Arial"/>
              <a:buNone/>
            </a:pPr>
            <a:endParaRPr lang="en-US" sz="3200" dirty="0"/>
          </a:p>
          <a:p>
            <a:pPr marL="514350" indent="-514350">
              <a:buFont typeface="Arial"/>
              <a:buAutoNum type="arabicPeriod"/>
            </a:pPr>
            <a:r>
              <a:rPr lang="en-US" sz="3200" dirty="0" smtClean="0"/>
              <a:t>Make the most of our successful students</a:t>
            </a:r>
          </a:p>
          <a:p>
            <a:pPr marL="514350" indent="-514350">
              <a:buFont typeface="Arial"/>
              <a:buAutoNum type="arabicPeriod"/>
            </a:pPr>
            <a:r>
              <a:rPr lang="en-US" sz="3200" dirty="0" smtClean="0"/>
              <a:t>Build up our pool of successful students</a:t>
            </a:r>
          </a:p>
          <a:p>
            <a:pPr marL="514350" indent="-514350">
              <a:buFont typeface="Arial"/>
              <a:buAutoNum type="arabicPeriod"/>
            </a:pPr>
            <a:r>
              <a:rPr lang="en-US" sz="3200" dirty="0" smtClean="0"/>
              <a:t>Support our students throughout the process</a:t>
            </a:r>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234359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u="sng" dirty="0" smtClean="0"/>
              <a:t>Making the Most of our Successful Students</a:t>
            </a:r>
          </a:p>
          <a:p>
            <a:pPr marL="0" indent="0">
              <a:buFont typeface="Arial"/>
              <a:buNone/>
            </a:pPr>
            <a:r>
              <a:rPr lang="en-US" sz="3200" dirty="0" smtClean="0"/>
              <a:t>It is a myth that the only strategy is to start at the earliest levels to increase our AI/AN health professional workforce.  Much can be done to make better use of our talented, intelligent, hard working AI/AN students.  There are many hundreds of AI/ANs who have proven this and hundreds more with the potential to be successful health professionals.</a:t>
            </a:r>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234359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u="sng" dirty="0" smtClean="0"/>
              <a:t>Making the Most</a:t>
            </a:r>
          </a:p>
          <a:p>
            <a:pPr marL="0" indent="0">
              <a:buFont typeface="Arial"/>
              <a:buNone/>
            </a:pPr>
            <a:r>
              <a:rPr lang="en-US" sz="2400" dirty="0" smtClean="0"/>
              <a:t>Enrichment programs to identify and support those with an interest- UMD, UNM, UND, U of A, OHSU, ASDOH and others.</a:t>
            </a:r>
          </a:p>
          <a:p>
            <a:pPr marL="0" indent="0">
              <a:buFont typeface="Arial"/>
              <a:buNone/>
            </a:pPr>
            <a:r>
              <a:rPr lang="en-US" sz="2400" dirty="0" smtClean="0"/>
              <a:t>Enhance and expand health professions schools of medicine, dentistry, nursing, psychology and others that target IA/AN populations </a:t>
            </a:r>
          </a:p>
          <a:p>
            <a:pPr marL="0" indent="0">
              <a:buFont typeface="Arial"/>
              <a:buNone/>
            </a:pPr>
            <a:r>
              <a:rPr lang="en-US" sz="2400" dirty="0" smtClean="0"/>
              <a:t>Provide financial support for AI/AN undergraduate and health professions students (90% of medical students are from the top 10% income tier)</a:t>
            </a:r>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252648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800" b="1" dirty="0" smtClean="0">
                <a:solidFill>
                  <a:schemeClr val="bg1"/>
                </a:solidFill>
                <a:latin typeface="Avenir Heavy" charset="0"/>
                <a:ea typeface="Avenir Heavy" charset="0"/>
                <a:cs typeface="Avenir Heavy" charset="0"/>
              </a:rPr>
              <a:t>AAIP Student Activities</a:t>
            </a:r>
          </a:p>
        </p:txBody>
      </p:sp>
      <p:sp>
        <p:nvSpPr>
          <p:cNvPr id="5" name="Content Placeholder 2"/>
          <p:cNvSpPr txBox="1">
            <a:spLocks/>
          </p:cNvSpPr>
          <p:nvPr/>
        </p:nvSpPr>
        <p:spPr>
          <a:xfrm>
            <a:off x="1206850" y="1743758"/>
            <a:ext cx="8229600" cy="4037839"/>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smtClean="0"/>
              <a:t>Preadmissions Workshops for Native Students preparing to apply to Health Professions School- UMN, AZ,NM,CO,UT, UND</a:t>
            </a:r>
          </a:p>
          <a:p>
            <a:pPr marL="0" indent="0">
              <a:buNone/>
            </a:pPr>
            <a:r>
              <a:rPr lang="en-US" sz="2400" dirty="0" smtClean="0"/>
              <a:t>National Native American Youth Initiative-  Annual Program in Washington DC for High School Students interested in the Health Professions</a:t>
            </a:r>
          </a:p>
          <a:p>
            <a:pPr marL="0" indent="0">
              <a:buNone/>
            </a:pPr>
            <a:r>
              <a:rPr lang="en-US" sz="2400" dirty="0" smtClean="0"/>
              <a:t>Workshops for early college, community college students interested in the Health Professions in partnership with UCD, UCLA, others</a:t>
            </a:r>
          </a:p>
          <a:p>
            <a:pPr marL="0" indent="0">
              <a:buNone/>
            </a:pPr>
            <a:r>
              <a:rPr lang="en-US" sz="2400" dirty="0" smtClean="0"/>
              <a:t>Cross Cultural Workshop-Annual workshop with emphasis on Traditional Healing practices that can be used in parallel with Western medicine </a:t>
            </a:r>
          </a:p>
          <a:p>
            <a:pPr marL="0" indent="0">
              <a:buNone/>
            </a:pPr>
            <a:r>
              <a:rPr lang="en-US" sz="2400" dirty="0" smtClean="0"/>
              <a:t>Sponsorship for AI/AN medical students to Annual Meeting and Cross Cultural Workshop</a:t>
            </a:r>
          </a:p>
          <a:p>
            <a:pPr marL="0" indent="0">
              <a:buNone/>
            </a:pPr>
            <a:r>
              <a:rPr lang="en-US" sz="2400" u="sng" dirty="0" smtClean="0"/>
              <a:t>ALL</a:t>
            </a:r>
            <a:r>
              <a:rPr lang="en-US" sz="2400" dirty="0" smtClean="0"/>
              <a:t> student programs have more applicants than we can fund</a:t>
            </a:r>
            <a:endParaRPr lang="en-US" sz="2400" u="sng" dirty="0" smtClean="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121680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800" b="1" dirty="0" smtClean="0">
                <a:solidFill>
                  <a:schemeClr val="bg1"/>
                </a:solidFill>
                <a:latin typeface="Avenir Heavy" charset="0"/>
                <a:ea typeface="Avenir Heavy" charset="0"/>
                <a:cs typeface="Avenir Heavy" charset="0"/>
              </a:rPr>
              <a:t>U of MN COE Student Activities</a:t>
            </a:r>
          </a:p>
        </p:txBody>
      </p:sp>
      <p:sp>
        <p:nvSpPr>
          <p:cNvPr id="5" name="Content Placeholder 2"/>
          <p:cNvSpPr txBox="1">
            <a:spLocks/>
          </p:cNvSpPr>
          <p:nvPr/>
        </p:nvSpPr>
        <p:spPr>
          <a:xfrm>
            <a:off x="1206850" y="1743758"/>
            <a:ext cx="8229600" cy="4037839"/>
          </a:xfrm>
          <a:prstGeom prst="rect">
            <a:avLst/>
          </a:prstGeom>
        </p:spPr>
        <p:txBody>
          <a:bodyPr>
            <a:normAutofit fontScale="92500" lnSpcReduction="1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smtClean="0"/>
              <a:t>Native Americans into Medicine (NAM) summer enrichment for college students interested in health careers</a:t>
            </a:r>
          </a:p>
          <a:p>
            <a:pPr marL="0" indent="0">
              <a:buNone/>
            </a:pPr>
            <a:r>
              <a:rPr lang="en-US" sz="2400" dirty="0" smtClean="0"/>
              <a:t>Intense personal recruitment of AI/AN students to the medical school</a:t>
            </a:r>
          </a:p>
          <a:p>
            <a:pPr marL="0" indent="0">
              <a:buNone/>
            </a:pPr>
            <a:r>
              <a:rPr lang="en-US" sz="2400" dirty="0" smtClean="0"/>
              <a:t>Indian Health curriculum including courses and clinical work</a:t>
            </a:r>
          </a:p>
          <a:p>
            <a:pPr marL="0" indent="0">
              <a:buNone/>
            </a:pPr>
            <a:r>
              <a:rPr lang="en-US" sz="2400" dirty="0" smtClean="0"/>
              <a:t>Sponsorship of AI/AN medical students to AAIP Annual Meeting and Health conference and to the AAIP Cross Cultural Medicine Workshop</a:t>
            </a:r>
          </a:p>
          <a:p>
            <a:pPr marL="0" indent="0">
              <a:buNone/>
            </a:pPr>
            <a:r>
              <a:rPr lang="en-US" sz="2400" dirty="0" smtClean="0"/>
              <a:t>Pre-matriculation program to prepare accepted students</a:t>
            </a:r>
          </a:p>
          <a:p>
            <a:pPr marL="0" indent="0">
              <a:buNone/>
            </a:pPr>
            <a:r>
              <a:rPr lang="en-US" sz="2400" dirty="0" smtClean="0"/>
              <a:t>Superstar program to identify and support promising high school students</a:t>
            </a:r>
          </a:p>
          <a:p>
            <a:pPr marL="0" indent="0">
              <a:buNone/>
            </a:pPr>
            <a:r>
              <a:rPr lang="en-US" sz="2400" dirty="0" smtClean="0"/>
              <a:t>More!!</a:t>
            </a:r>
          </a:p>
          <a:p>
            <a:pPr marL="0" indent="0">
              <a:buNone/>
            </a:pPr>
            <a:r>
              <a:rPr lang="en-US" sz="2400" dirty="0" smtClean="0"/>
              <a:t>Similar programs at UND, AZ, NM,</a:t>
            </a:r>
            <a:r>
              <a:rPr lang="en-US" sz="2400" dirty="0"/>
              <a:t> </a:t>
            </a:r>
            <a:r>
              <a:rPr lang="en-US" sz="2400" dirty="0" smtClean="0"/>
              <a:t>WA, OHSU</a:t>
            </a:r>
          </a:p>
          <a:p>
            <a:pPr marL="0" indent="0">
              <a:buNone/>
            </a:pPr>
            <a:endParaRPr lang="en-US" sz="2400" dirty="0" smtClean="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70987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fontScale="92500" lnSpcReduction="1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u="sng" dirty="0" smtClean="0"/>
              <a:t>Build up our pool of successful students</a:t>
            </a:r>
            <a:endParaRPr lang="en-US" sz="3200" u="sng" dirty="0"/>
          </a:p>
          <a:p>
            <a:pPr marL="0" indent="0">
              <a:buFont typeface="Arial"/>
              <a:buNone/>
            </a:pPr>
            <a:r>
              <a:rPr lang="en-US" sz="2400" dirty="0" smtClean="0"/>
              <a:t>30% of AI/AN children live in poverty (AICF)</a:t>
            </a:r>
          </a:p>
          <a:p>
            <a:pPr marL="0" indent="0">
              <a:buFont typeface="Arial"/>
              <a:buNone/>
            </a:pPr>
            <a:r>
              <a:rPr lang="en-US" sz="2400" dirty="0" smtClean="0"/>
              <a:t>70 % AI/AN HS Graduation Rates are the lowest in the Nation</a:t>
            </a:r>
          </a:p>
          <a:p>
            <a:pPr marL="0" indent="0">
              <a:buFont typeface="Arial"/>
              <a:buNone/>
            </a:pPr>
            <a:r>
              <a:rPr lang="en-US" sz="2400" dirty="0" smtClean="0"/>
              <a:t>50% AI/AN HS Graduation Rates in the 7 states with the highest population of AI/AN</a:t>
            </a:r>
          </a:p>
          <a:p>
            <a:pPr marL="0" indent="0">
              <a:buFont typeface="Arial"/>
              <a:buNone/>
            </a:pPr>
            <a:r>
              <a:rPr lang="en-US" sz="2400" dirty="0" smtClean="0"/>
              <a:t>26% of AI/AN HS Graduates go to college</a:t>
            </a:r>
          </a:p>
          <a:p>
            <a:pPr marL="0" indent="0">
              <a:buFont typeface="Arial"/>
              <a:buNone/>
            </a:pPr>
            <a:r>
              <a:rPr lang="en-US" sz="2400" dirty="0" smtClean="0"/>
              <a:t>10% gain a four year degree required for most health professions (NIEA)</a:t>
            </a:r>
          </a:p>
          <a:p>
            <a:pPr marL="0" indent="0">
              <a:buFont typeface="Arial"/>
              <a:buNone/>
            </a:pPr>
            <a:r>
              <a:rPr lang="en-US" sz="2400" dirty="0" smtClean="0"/>
              <a:t>This leaves only 7% of our youth eligible for HP School</a:t>
            </a:r>
          </a:p>
          <a:p>
            <a:pPr marL="0" indent="0">
              <a:buFont typeface="Arial"/>
              <a:buNone/>
            </a:pPr>
            <a:r>
              <a:rPr lang="en-US" sz="2400" dirty="0" smtClean="0"/>
              <a:t>The NSF reported only 708 AI/AN gained a science degree in 2014 </a:t>
            </a:r>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240585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u="sng" dirty="0" smtClean="0"/>
              <a:t>Build up our pool of successful students</a:t>
            </a:r>
            <a:endParaRPr lang="en-US" sz="3200" u="sng" dirty="0"/>
          </a:p>
          <a:p>
            <a:pPr marL="0" indent="0">
              <a:buFont typeface="Arial"/>
              <a:buNone/>
            </a:pPr>
            <a:r>
              <a:rPr lang="en-US" sz="2400" dirty="0" smtClean="0"/>
              <a:t>Enhance math and science education at all levels in AI/AN communities, including urban Indian communities</a:t>
            </a:r>
          </a:p>
          <a:p>
            <a:pPr marL="0" indent="0">
              <a:buFont typeface="Arial"/>
              <a:buNone/>
            </a:pPr>
            <a:r>
              <a:rPr lang="en-US" sz="2400" dirty="0" smtClean="0"/>
              <a:t>Work with tribal and Indian Nation communities to </a:t>
            </a:r>
            <a:r>
              <a:rPr lang="en-US" sz="2400" u="sng" dirty="0" smtClean="0"/>
              <a:t>identify</a:t>
            </a:r>
            <a:r>
              <a:rPr lang="en-US" sz="2400" dirty="0" smtClean="0"/>
              <a:t> higher achieving students with an interest in science and the health professions</a:t>
            </a:r>
          </a:p>
          <a:p>
            <a:pPr marL="0" indent="0">
              <a:buFont typeface="Arial"/>
              <a:buNone/>
            </a:pPr>
            <a:r>
              <a:rPr lang="en-US" sz="2400" dirty="0" smtClean="0"/>
              <a:t>Provide enrichment and inspirational programs to promising AI/AN students in junior high, high school, community college, and universities</a:t>
            </a:r>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261655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800" b="1" dirty="0" smtClean="0">
                <a:solidFill>
                  <a:schemeClr val="bg1"/>
                </a:solidFill>
                <a:latin typeface="Avenir Heavy" charset="0"/>
                <a:ea typeface="Avenir Heavy" charset="0"/>
                <a:cs typeface="Avenir Heavy" charset="0"/>
              </a:rPr>
              <a:t>Indian Health Workforce Development</a:t>
            </a:r>
          </a:p>
        </p:txBody>
      </p:sp>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4000" u="sng" dirty="0" smtClean="0"/>
              <a:t>THE NEED FOR AMERICAN INDIAN AND ALASKA NATIVE HEALTH PROFESSIONALS</a:t>
            </a:r>
          </a:p>
          <a:p>
            <a:pPr marL="0" indent="0" algn="ctr">
              <a:buFont typeface="Arial"/>
              <a:buNone/>
            </a:pPr>
            <a:endParaRPr lang="en-US" sz="2000" dirty="0" smtClean="0"/>
          </a:p>
          <a:p>
            <a:pPr marL="0" indent="0" algn="ctr">
              <a:buFont typeface="Arial"/>
              <a:buNone/>
            </a:pPr>
            <a:r>
              <a:rPr lang="en-US" sz="2000" dirty="0" smtClean="0"/>
              <a:t>TO MEET THE HEALTH PROFESSIONAL WORKFORCE SHORTAGE IN INDIAN HEALTH SERVICE, TRIBAL AND URBAN INDIAN HEALTH PROGRAMS</a:t>
            </a:r>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349547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u="sng" dirty="0"/>
              <a:t>Support our students throughout the process</a:t>
            </a:r>
          </a:p>
          <a:p>
            <a:pPr marL="0" indent="0">
              <a:buFont typeface="Arial"/>
              <a:buNone/>
            </a:pPr>
            <a:r>
              <a:rPr lang="en-US" sz="2400" dirty="0" smtClean="0"/>
              <a:t>Provide AI/AN health professional role models to our students in Native communities</a:t>
            </a:r>
          </a:p>
          <a:p>
            <a:pPr marL="0" indent="0">
              <a:buNone/>
            </a:pPr>
            <a:r>
              <a:rPr lang="en-US" sz="2400" dirty="0"/>
              <a:t>Increase opportunities for exploration of the health health profession in AI/AN communities</a:t>
            </a:r>
          </a:p>
          <a:p>
            <a:pPr marL="0" indent="0">
              <a:buFont typeface="Arial"/>
              <a:buNone/>
            </a:pPr>
            <a:r>
              <a:rPr lang="en-US" sz="2400" dirty="0" smtClean="0"/>
              <a:t>Increase scholarship opportunities for AI/AN students including full funding of the IHS pre-health professions and health professions scholarship program so that all qualified students can be funded</a:t>
            </a:r>
          </a:p>
          <a:p>
            <a:pPr marL="0" indent="0">
              <a:buFont typeface="Arial"/>
              <a:buNone/>
            </a:pPr>
            <a:r>
              <a:rPr lang="en-US" sz="2400" dirty="0" smtClean="0"/>
              <a:t>Enhance the partnership between health professions schools that are dedicated to AI/AN health professions education and the IHS</a:t>
            </a:r>
            <a:endParaRPr lang="en-US" sz="2400" dirty="0"/>
          </a:p>
          <a:p>
            <a:pPr marL="0" indent="0">
              <a:buFont typeface="Arial"/>
              <a:buNone/>
            </a:pPr>
            <a:r>
              <a:rPr lang="en-US" sz="2400" dirty="0" smtClean="0"/>
              <a:t>Welcome AI/AN graduating health professions students in </a:t>
            </a:r>
            <a:r>
              <a:rPr lang="en-US" sz="2400" u="sng" dirty="0" smtClean="0"/>
              <a:t>all </a:t>
            </a:r>
            <a:r>
              <a:rPr lang="en-US" sz="2400" dirty="0" smtClean="0"/>
              <a:t>IHS facilities including Phoenix Indian Medical Center, Alaska Native Health Center, and others.</a:t>
            </a:r>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362210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fontScale="85000" lnSpcReduction="2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800" u="sng" dirty="0" smtClean="0"/>
              <a:t>Where to Start?</a:t>
            </a:r>
          </a:p>
          <a:p>
            <a:pPr marL="0" indent="0">
              <a:buNone/>
            </a:pPr>
            <a:endParaRPr lang="en-US" sz="2400" u="sng" dirty="0" smtClean="0"/>
          </a:p>
          <a:p>
            <a:pPr marL="0" indent="0">
              <a:buNone/>
            </a:pPr>
            <a:r>
              <a:rPr lang="en-US" sz="2400" u="sng" dirty="0" smtClean="0"/>
              <a:t>National Indian Health Board</a:t>
            </a:r>
            <a:r>
              <a:rPr lang="en-US" sz="2400" dirty="0" smtClean="0"/>
              <a:t>- NIHB has access to virtually every IHS and tribal health program in the Nation through elected tribal delegates from every IHS Area and then to tribal delegates from almost every tribe and Indian Nation in the country through the Area Health Boards represented at NIHB.  </a:t>
            </a:r>
          </a:p>
          <a:p>
            <a:pPr marL="0" indent="0">
              <a:buNone/>
            </a:pPr>
            <a:r>
              <a:rPr lang="en-US" sz="2400" u="sng" dirty="0" smtClean="0"/>
              <a:t>National Council of Urban Indian Health</a:t>
            </a:r>
            <a:r>
              <a:rPr lang="en-US" sz="2400" dirty="0" smtClean="0"/>
              <a:t>- NCUIH has access to urban Indian Health programs in cities with the largest AI/AN populations.</a:t>
            </a:r>
          </a:p>
          <a:p>
            <a:pPr marL="0" indent="0">
              <a:buNone/>
            </a:pPr>
            <a:r>
              <a:rPr lang="en-US" sz="2400" u="sng" dirty="0" smtClean="0"/>
              <a:t>Association of American Indian Physicians</a:t>
            </a:r>
            <a:r>
              <a:rPr lang="en-US" sz="2400" dirty="0" smtClean="0"/>
              <a:t>- Over 400 Indian physicians in the membership all of whom have been through the medical education process and many of whom work in academic institutions and have expertise in working with AI/AN health professions students.  AAIP has over 30 years experience working to increase the number of AI/AN health professionals. AAIP also has MOUs with the NIHB, AAMC, ACOG, AAP, AAFM,AMA and others.</a:t>
            </a:r>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3622104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fontScale="92500" lnSpcReduction="1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500" u="sng" dirty="0"/>
              <a:t>Where to Start?</a:t>
            </a:r>
          </a:p>
          <a:p>
            <a:pPr marL="0" indent="0">
              <a:buNone/>
            </a:pPr>
            <a:r>
              <a:rPr lang="en-US" sz="2400" dirty="0" smtClean="0"/>
              <a:t>Develop </a:t>
            </a:r>
            <a:r>
              <a:rPr lang="en-US" sz="2400" dirty="0"/>
              <a:t>Indian Nation based programs to identify and support promising </a:t>
            </a:r>
            <a:r>
              <a:rPr lang="en-US" sz="2400" dirty="0" smtClean="0"/>
              <a:t>students.</a:t>
            </a:r>
            <a:endParaRPr lang="en-US" sz="2400" dirty="0"/>
          </a:p>
          <a:p>
            <a:pPr marL="0" indent="0">
              <a:buNone/>
            </a:pPr>
            <a:r>
              <a:rPr lang="en-US" sz="2400" dirty="0"/>
              <a:t>Partner with academic institutions to develop programs targeting Indian health workforce </a:t>
            </a:r>
            <a:r>
              <a:rPr lang="en-US" sz="2400" dirty="0" smtClean="0"/>
              <a:t>development:  Minnesota, North Dakota, Arizona, New Mexico, Washington, Oklahoma, Oregon</a:t>
            </a:r>
            <a:endParaRPr lang="en-US" sz="2400" dirty="0"/>
          </a:p>
          <a:p>
            <a:pPr marL="0" indent="0">
              <a:buNone/>
            </a:pPr>
            <a:r>
              <a:rPr lang="en-US" sz="2400" dirty="0"/>
              <a:t>Support the Association of American Indian Physicians, a</a:t>
            </a:r>
            <a:r>
              <a:rPr lang="en-US" sz="2400" dirty="0" smtClean="0"/>
              <a:t> </a:t>
            </a:r>
            <a:r>
              <a:rPr lang="en-US" sz="2400" dirty="0"/>
              <a:t>national program with proven success in recruiting Native students into medicine and other health professions</a:t>
            </a:r>
            <a:r>
              <a:rPr lang="en-US" sz="2400" dirty="0" smtClean="0"/>
              <a:t>.</a:t>
            </a:r>
          </a:p>
          <a:p>
            <a:pPr marL="0" indent="0">
              <a:buNone/>
            </a:pPr>
            <a:r>
              <a:rPr lang="en-US" sz="2400" dirty="0" smtClean="0"/>
              <a:t>Support the NIHB and NCUIH to access health programs in Native communities throughout the Nation</a:t>
            </a: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796802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fontScale="85000" lnSpcReduction="2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500" u="sng" dirty="0" smtClean="0"/>
              <a:t>How Can NPAIHB Help?</a:t>
            </a:r>
          </a:p>
          <a:p>
            <a:pPr marL="0" indent="0">
              <a:buNone/>
            </a:pPr>
            <a:r>
              <a:rPr lang="en-US" sz="2400" dirty="0" smtClean="0"/>
              <a:t>Support increased funding of IHS Health Professions line item funding to fully fund IHS Health Professions scholarships for all qualified applicants to the health professions scholarship program (Additional $3 million).</a:t>
            </a:r>
          </a:p>
          <a:p>
            <a:pPr marL="0" indent="0">
              <a:buNone/>
            </a:pPr>
            <a:r>
              <a:rPr lang="en-US" sz="2400" dirty="0" smtClean="0"/>
              <a:t>Support increased funding for INMED programs at health professions schools targeting AI/AN students</a:t>
            </a:r>
          </a:p>
          <a:p>
            <a:pPr marL="0" indent="0">
              <a:buNone/>
            </a:pPr>
            <a:r>
              <a:rPr lang="en-US" sz="2400" dirty="0" smtClean="0"/>
              <a:t>Support increased funding to IHS LRP to fund all physicians, nurse practitioners, physicians assistants, nurses, and other direct care practitioners.</a:t>
            </a:r>
          </a:p>
          <a:p>
            <a:pPr marL="0" indent="0">
              <a:buNone/>
            </a:pPr>
            <a:r>
              <a:rPr lang="en-US" sz="2400" dirty="0" smtClean="0"/>
              <a:t>Closely partner with OHSU Native American Center of Excellence, AAIP, and health professions schools targeting AI/AN students.</a:t>
            </a:r>
          </a:p>
          <a:p>
            <a:pPr marL="0" indent="0">
              <a:buNone/>
            </a:pPr>
            <a:r>
              <a:rPr lang="en-US" sz="2400" dirty="0" smtClean="0"/>
              <a:t>Consider a resolution from NPAIHB addressing the severe workforce shortage in Indian Health and the need for increased IHS funding of the Health Professions line item.</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1763360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187075" y="1750473"/>
            <a:ext cx="8229600" cy="3184384"/>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		</a:t>
            </a:r>
            <a:endParaRPr lang="en-US" dirty="0" smtClean="0"/>
          </a:p>
          <a:p>
            <a:pPr marL="0" indent="0">
              <a:buNone/>
            </a:pPr>
            <a:r>
              <a:rPr lang="en-US" dirty="0"/>
              <a:t>	</a:t>
            </a:r>
          </a:p>
        </p:txBody>
      </p:sp>
      <p:sp>
        <p:nvSpPr>
          <p:cNvPr id="6" name="TextBox 5"/>
          <p:cNvSpPr txBox="1"/>
          <p:nvPr/>
        </p:nvSpPr>
        <p:spPr>
          <a:xfrm>
            <a:off x="487680" y="743712"/>
            <a:ext cx="11204448" cy="523220"/>
          </a:xfrm>
          <a:prstGeom prst="rect">
            <a:avLst/>
          </a:prstGeom>
          <a:noFill/>
        </p:spPr>
        <p:txBody>
          <a:bodyPr wrap="square" rtlCol="0">
            <a:spAutoFit/>
          </a:bodyP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800" b="1" dirty="0" smtClean="0">
                <a:solidFill>
                  <a:schemeClr val="bg1"/>
                </a:solidFill>
                <a:latin typeface="Avenir Heavy" charset="0"/>
                <a:ea typeface="Avenir Heavy" charset="0"/>
                <a:cs typeface="Avenir Heavy" charset="0"/>
              </a:rPr>
              <a:t>An Indian Physician</a:t>
            </a:r>
          </a:p>
        </p:txBody>
      </p:sp>
      <p:pic>
        <p:nvPicPr>
          <p:cNvPr id="2" name="Picture 1" descr="IMG_03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90" y="0"/>
            <a:ext cx="14211904" cy="6858000"/>
          </a:xfrm>
          <a:prstGeom prst="rect">
            <a:avLst/>
          </a:prstGeom>
        </p:spPr>
      </p:pic>
    </p:spTree>
    <p:extLst>
      <p:ext uri="{BB962C8B-B14F-4D97-AF65-F5344CB8AC3E}">
        <p14:creationId xmlns:p14="http://schemas.microsoft.com/office/powerpoint/2010/main" val="2683511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800" b="1" dirty="0" smtClean="0">
                <a:solidFill>
                  <a:schemeClr val="bg1"/>
                </a:solidFill>
                <a:latin typeface="Avenir Heavy" charset="0"/>
                <a:ea typeface="Avenir Heavy" charset="0"/>
                <a:cs typeface="Avenir Heavy" charset="0"/>
              </a:rPr>
              <a:t>The Need for Native Health Professionals</a:t>
            </a:r>
          </a:p>
        </p:txBody>
      </p:sp>
      <p:sp>
        <p:nvSpPr>
          <p:cNvPr id="5" name="Content Placeholder 2"/>
          <p:cNvSpPr txBox="1">
            <a:spLocks/>
          </p:cNvSpPr>
          <p:nvPr/>
        </p:nvSpPr>
        <p:spPr>
          <a:xfrm>
            <a:off x="1206850" y="1743758"/>
            <a:ext cx="8229600" cy="4037839"/>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500" u="sng" dirty="0" smtClean="0"/>
              <a:t>IHS Federal Vacancy Rates*</a:t>
            </a:r>
          </a:p>
          <a:p>
            <a:pPr marL="0" indent="0">
              <a:buFont typeface="Arial"/>
              <a:buNone/>
            </a:pPr>
            <a:r>
              <a:rPr lang="en-US" sz="2400" dirty="0"/>
              <a:t>	</a:t>
            </a:r>
            <a:r>
              <a:rPr lang="en-US" sz="2400" dirty="0" smtClean="0"/>
              <a:t>Physicians	34%</a:t>
            </a:r>
          </a:p>
          <a:p>
            <a:pPr marL="0" indent="0">
              <a:buFont typeface="Arial"/>
              <a:buNone/>
            </a:pPr>
            <a:r>
              <a:rPr lang="en-US" sz="2400" dirty="0"/>
              <a:t>	</a:t>
            </a:r>
            <a:r>
              <a:rPr lang="en-US" sz="2400" dirty="0" smtClean="0"/>
              <a:t>Pharmacist	16%</a:t>
            </a:r>
          </a:p>
          <a:p>
            <a:pPr marL="0" indent="0">
              <a:buFont typeface="Arial"/>
              <a:buNone/>
            </a:pPr>
            <a:r>
              <a:rPr lang="en-US" sz="2400" dirty="0"/>
              <a:t>	</a:t>
            </a:r>
            <a:r>
              <a:rPr lang="en-US" sz="2400" dirty="0" smtClean="0"/>
              <a:t>Nurse		24%</a:t>
            </a:r>
          </a:p>
          <a:p>
            <a:pPr marL="0" indent="0">
              <a:buFont typeface="Arial"/>
              <a:buNone/>
            </a:pPr>
            <a:r>
              <a:rPr lang="en-US" sz="2400" dirty="0"/>
              <a:t>	</a:t>
            </a:r>
            <a:r>
              <a:rPr lang="en-US" sz="2400" dirty="0" smtClean="0"/>
              <a:t>Dentist		26%</a:t>
            </a:r>
          </a:p>
          <a:p>
            <a:pPr marL="0" indent="0">
              <a:buFont typeface="Arial"/>
              <a:buNone/>
            </a:pPr>
            <a:r>
              <a:rPr lang="en-US" sz="2400" dirty="0"/>
              <a:t>	</a:t>
            </a:r>
            <a:r>
              <a:rPr lang="en-US" sz="2400" dirty="0" smtClean="0"/>
              <a:t>PA		32%</a:t>
            </a:r>
          </a:p>
          <a:p>
            <a:pPr marL="0" indent="0">
              <a:buFont typeface="Arial"/>
              <a:buNone/>
            </a:pPr>
            <a:r>
              <a:rPr lang="en-US" sz="2400" dirty="0"/>
              <a:t>	</a:t>
            </a:r>
            <a:r>
              <a:rPr lang="en-US" sz="2400" dirty="0" smtClean="0"/>
              <a:t>AP Nurse	35%</a:t>
            </a:r>
          </a:p>
          <a:p>
            <a:pPr marL="0" indent="0">
              <a:buFont typeface="Arial"/>
              <a:buNone/>
            </a:pPr>
            <a:r>
              <a:rPr lang="en-US" sz="1900" dirty="0" smtClean="0"/>
              <a:t>*IHS FY 2015 Scholarship, Extern, Scholarship and Grant Programs and Partnership with NHSC Fact Sheet</a:t>
            </a:r>
          </a:p>
          <a:p>
            <a:pPr marL="0" indent="0">
              <a:buFont typeface="Arial"/>
              <a:buNone/>
            </a:pPr>
            <a:r>
              <a:rPr lang="en-US" sz="2400" dirty="0" smtClean="0"/>
              <a:t>Nearly 150 physician positions currently being advertised on the IHS web site.</a:t>
            </a:r>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219398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The Need for Native Health Professionals</a:t>
            </a:r>
          </a:p>
        </p:txBody>
      </p:sp>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dirty="0" smtClean="0"/>
              <a:t>Current vacancy rates make it nearly impossible to run a quality health care program.</a:t>
            </a:r>
          </a:p>
          <a:p>
            <a:pPr marL="0" indent="0">
              <a:buFont typeface="Arial"/>
              <a:buNone/>
            </a:pPr>
            <a:r>
              <a:rPr lang="en-US" sz="2400" dirty="0" smtClean="0"/>
              <a:t>Competition for primary care physicians and other practitioners is at an all time high.</a:t>
            </a:r>
          </a:p>
          <a:p>
            <a:pPr marL="0" indent="0">
              <a:buFont typeface="Arial"/>
              <a:buNone/>
            </a:pPr>
            <a:r>
              <a:rPr lang="en-US" sz="2400" dirty="0" smtClean="0"/>
              <a:t>The IHS has been unable to meet the workforce needs with the current strategy.</a:t>
            </a:r>
          </a:p>
          <a:p>
            <a:pPr marL="0" indent="0">
              <a:buFont typeface="Arial"/>
              <a:buNone/>
            </a:pPr>
            <a:r>
              <a:rPr lang="en-US" sz="2400" dirty="0" smtClean="0"/>
              <a:t>The IHS must improve its ability to meet the workforce needs if the Nation’s Indian health care needs are to be met.</a:t>
            </a:r>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64567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The Need for Native Health Professionals</a:t>
            </a:r>
          </a:p>
        </p:txBody>
      </p:sp>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dirty="0" smtClean="0"/>
              <a:t>Current IHS workforce development relies upon recruiting primarily non-Indians through the loan repayment program.</a:t>
            </a:r>
          </a:p>
          <a:p>
            <a:pPr marL="0" indent="0">
              <a:buFont typeface="Arial"/>
              <a:buNone/>
            </a:pPr>
            <a:r>
              <a:rPr lang="en-US" sz="2400" dirty="0" smtClean="0"/>
              <a:t>The current IHS budget devotes over 30 million dollars to loan repayment and only 17 million to scholarships and programs to increase the numbers of Indian health professionals.</a:t>
            </a:r>
          </a:p>
          <a:p>
            <a:pPr marL="0" indent="0">
              <a:buFont typeface="Arial"/>
              <a:buNone/>
            </a:pPr>
            <a:r>
              <a:rPr lang="en-US" sz="2400" dirty="0" smtClean="0"/>
              <a:t>Given the vacancy rates in IHS facilities the current strategy has proven to be a failure.</a:t>
            </a:r>
          </a:p>
          <a:p>
            <a:pPr marL="0" indent="0">
              <a:buFont typeface="Arial"/>
              <a:buNone/>
            </a:pPr>
            <a:r>
              <a:rPr lang="en-US" sz="2400" b="1" dirty="0" smtClean="0"/>
              <a:t>The long term solution is to increase the number of AI/AN health professionals serving Native communities.</a:t>
            </a:r>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96196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800" b="1" dirty="0" smtClean="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4000" u="sng" dirty="0" smtClean="0"/>
              <a:t>WHERE WILL THE AMERICAN INDIAN AND ALASKA NATIVE HEALTH PROFESSIONALS COME FROM?</a:t>
            </a:r>
            <a:endParaRPr lang="en-US" sz="2000" u="sng"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337933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u="sng" dirty="0" smtClean="0"/>
              <a:t>IHS Health Professions Scholarships- 2015* </a:t>
            </a:r>
          </a:p>
          <a:p>
            <a:pPr marL="0" indent="0">
              <a:buFont typeface="Arial"/>
              <a:buNone/>
            </a:pPr>
            <a:r>
              <a:rPr lang="en-US" sz="2400" dirty="0" smtClean="0"/>
              <a:t>The IHS funded all 17 physicians and all 5 dentists who applied for the scholarship who were eligible by score.</a:t>
            </a:r>
          </a:p>
          <a:p>
            <a:pPr marL="0" indent="0">
              <a:buFont typeface="Arial"/>
              <a:buNone/>
            </a:pPr>
            <a:r>
              <a:rPr lang="en-US" sz="2400" dirty="0" smtClean="0"/>
              <a:t>17 of 25 (68%) of eligible PAs and NPs were funded</a:t>
            </a:r>
          </a:p>
          <a:p>
            <a:pPr marL="0" indent="0">
              <a:buFont typeface="Arial"/>
              <a:buNone/>
            </a:pPr>
            <a:r>
              <a:rPr lang="en-US" sz="2400" dirty="0" smtClean="0"/>
              <a:t>16 of 34 (47%) of eligible bachelor level nurses were funded</a:t>
            </a:r>
          </a:p>
          <a:p>
            <a:pPr marL="0" indent="0">
              <a:buFont typeface="Arial"/>
              <a:buNone/>
            </a:pPr>
            <a:r>
              <a:rPr lang="en-US" sz="2400" dirty="0" smtClean="0"/>
              <a:t>21 of 112 (19%) of eligible undergraduate pre-health professions students were funded.</a:t>
            </a:r>
          </a:p>
          <a:p>
            <a:pPr marL="0" indent="0">
              <a:buFont typeface="Arial"/>
              <a:buNone/>
            </a:pPr>
            <a:r>
              <a:rPr lang="en-US" sz="2400" dirty="0" smtClean="0"/>
              <a:t>All eligible unfunded students were AI/AN from federal or state recognized tribes.</a:t>
            </a:r>
          </a:p>
          <a:p>
            <a:pPr marL="0" indent="0">
              <a:buFont typeface="Arial"/>
              <a:buNone/>
            </a:pPr>
            <a:r>
              <a:rPr lang="en-US" sz="1600" dirty="0" smtClean="0"/>
              <a:t>*IHS Pipeline Programs “Workforce, Hiring Challenges and Strategies”</a:t>
            </a:r>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332133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u="sng" dirty="0" smtClean="0"/>
              <a:t>IHS Loan Repayment Program</a:t>
            </a:r>
            <a:endParaRPr lang="en-US" sz="3200" u="sng" dirty="0"/>
          </a:p>
          <a:p>
            <a:pPr marL="0" indent="0">
              <a:buFont typeface="Arial"/>
              <a:buNone/>
            </a:pPr>
            <a:r>
              <a:rPr lang="en-US" sz="2400" dirty="0" smtClean="0"/>
              <a:t>Pays  $20,000 annually in student loans ($5000 less than NHSC) </a:t>
            </a:r>
          </a:p>
          <a:p>
            <a:pPr marL="0" indent="0">
              <a:buFont typeface="Arial"/>
              <a:buNone/>
            </a:pPr>
            <a:r>
              <a:rPr lang="en-US" sz="2400" dirty="0" smtClean="0"/>
              <a:t>Current Legislation to increase to $35,000 Annually</a:t>
            </a:r>
          </a:p>
          <a:p>
            <a:pPr marL="0" indent="0">
              <a:buFont typeface="Arial"/>
              <a:buNone/>
            </a:pPr>
            <a:r>
              <a:rPr lang="en-US" sz="2400" dirty="0" smtClean="0"/>
              <a:t>1211 health professionals funded in 2015 with 437 being new recipients.</a:t>
            </a:r>
          </a:p>
          <a:p>
            <a:pPr marL="0" indent="0">
              <a:buFont typeface="Arial"/>
              <a:buNone/>
            </a:pPr>
            <a:r>
              <a:rPr lang="en-US" sz="2400" dirty="0" smtClean="0"/>
              <a:t>613 (33%) of the health professionals who applied for LRP were not funded.</a:t>
            </a:r>
          </a:p>
          <a:p>
            <a:pPr marL="0" indent="0">
              <a:buFont typeface="Arial"/>
              <a:buNone/>
            </a:pPr>
            <a:r>
              <a:rPr lang="en-US" sz="2400" dirty="0" smtClean="0"/>
              <a:t>Only 19% of LRP recipients were AI/AN</a:t>
            </a:r>
          </a:p>
          <a:p>
            <a:pPr marL="0" indent="0">
              <a:buFont typeface="Arial"/>
              <a:buNone/>
            </a:pPr>
            <a:endParaRPr lang="en-US" sz="2400" dirty="0" smtClean="0"/>
          </a:p>
          <a:p>
            <a:pPr marL="0" indent="0">
              <a:buNone/>
            </a:pPr>
            <a:r>
              <a:rPr lang="en-US" sz="1600" dirty="0" smtClean="0"/>
              <a:t>*IHS </a:t>
            </a:r>
            <a:r>
              <a:rPr lang="en-US" sz="1600" dirty="0"/>
              <a:t>Pipeline Programs “Workforce, Hiring Challenges and Strategies”</a:t>
            </a:r>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188645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743712"/>
            <a:ext cx="11204448" cy="523220"/>
          </a:xfrm>
          <a:prstGeom prst="rect">
            <a:avLst/>
          </a:prstGeom>
          <a:noFill/>
        </p:spPr>
        <p:txBody>
          <a:bodyPr wrap="square" rtlCol="0">
            <a:spAutoFit/>
          </a:bodyPr>
          <a:lstStyle/>
          <a:p>
            <a:pPr marL="285750" lvl="0" indent="-285750" algn="ctr">
              <a:defRPr/>
            </a:pPr>
            <a:r>
              <a:rPr lang="en-US" sz="2800" b="1" dirty="0">
                <a:solidFill>
                  <a:schemeClr val="bg1"/>
                </a:solidFill>
                <a:latin typeface="Avenir Heavy" charset="0"/>
                <a:ea typeface="Avenir Heavy" charset="0"/>
                <a:cs typeface="Avenir Heavy" charset="0"/>
              </a:rPr>
              <a:t>Supporting Native Youth</a:t>
            </a:r>
          </a:p>
        </p:txBody>
      </p:sp>
      <p:sp>
        <p:nvSpPr>
          <p:cNvPr id="5" name="Content Placeholder 2"/>
          <p:cNvSpPr txBox="1">
            <a:spLocks/>
          </p:cNvSpPr>
          <p:nvPr/>
        </p:nvSpPr>
        <p:spPr>
          <a:xfrm>
            <a:off x="1206850" y="1743758"/>
            <a:ext cx="8229600" cy="4037839"/>
          </a:xfrm>
          <a:prstGeom prst="rect">
            <a:avLst/>
          </a:prstGeom>
        </p:spPr>
        <p:txBody>
          <a:bodyPr>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u="sng" dirty="0" smtClean="0"/>
              <a:t>Immediate Need for Funding</a:t>
            </a:r>
          </a:p>
          <a:p>
            <a:pPr marL="0" indent="0">
              <a:buFont typeface="Arial"/>
              <a:buNone/>
            </a:pPr>
            <a:r>
              <a:rPr lang="en-US" sz="2400" dirty="0" smtClean="0"/>
              <a:t>Health Professions and Pre-Health Professions Scholarships-  Additional $3.3 Million to fund all eligible applicants.*</a:t>
            </a:r>
          </a:p>
          <a:p>
            <a:pPr marL="0" indent="0">
              <a:buFont typeface="Arial"/>
              <a:buNone/>
            </a:pPr>
            <a:r>
              <a:rPr lang="en-US" sz="2400" dirty="0" smtClean="0"/>
              <a:t>Loan Repayment-  Additional $30.39 Million to fund all eligible applicants.*</a:t>
            </a:r>
          </a:p>
          <a:p>
            <a:pPr marL="0" indent="0">
              <a:buFont typeface="Arial"/>
              <a:buNone/>
            </a:pPr>
            <a:r>
              <a:rPr lang="en-US" sz="2400" dirty="0" smtClean="0"/>
              <a:t>Salary modifications to competitive levels.</a:t>
            </a:r>
          </a:p>
          <a:p>
            <a:pPr marL="0" indent="0">
              <a:buFont typeface="Arial"/>
              <a:buNone/>
            </a:pPr>
            <a:endParaRPr lang="en-US" sz="2400" dirty="0" smtClean="0"/>
          </a:p>
          <a:p>
            <a:pPr marL="0" indent="0">
              <a:buNone/>
            </a:pPr>
            <a:r>
              <a:rPr lang="en-US" sz="1600" dirty="0"/>
              <a:t>*IHS Pipeline Programs “Workforce, Hiring Challenges and Strategies”</a:t>
            </a:r>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smtClean="0"/>
          </a:p>
          <a:p>
            <a:pPr marL="0" indent="0">
              <a:buFont typeface="Arial"/>
              <a:buNone/>
            </a:pPr>
            <a:endParaRPr lang="en-US" sz="2400" dirty="0" smtClean="0"/>
          </a:p>
          <a:p>
            <a:pPr marL="0" indent="0">
              <a:buFont typeface="Arial"/>
              <a:buNone/>
            </a:pPr>
            <a:endParaRPr lang="en-US" sz="2400" dirty="0"/>
          </a:p>
          <a:p>
            <a:pPr marL="0" indent="0">
              <a:buFont typeface="Arial"/>
              <a:buNone/>
            </a:pPr>
            <a:endParaRPr lang="en-US" sz="2400" dirty="0"/>
          </a:p>
        </p:txBody>
      </p:sp>
    </p:spTree>
    <p:extLst>
      <p:ext uri="{BB962C8B-B14F-4D97-AF65-F5344CB8AC3E}">
        <p14:creationId xmlns:p14="http://schemas.microsoft.com/office/powerpoint/2010/main" val="2701795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Arial" charset="0"/>
          <a:buChar char="•"/>
          <a:defRPr sz="2800" b="0" i="0" dirty="0" smtClean="0">
            <a:solidFill>
              <a:srgbClr val="448E9D"/>
            </a:solidFill>
            <a:latin typeface="Avenir Roman" charset="0"/>
            <a:ea typeface="Avenir Roman" charset="0"/>
            <a:cs typeface="Avenir Roman"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6030</TotalTime>
  <Words>1535</Words>
  <Application>Microsoft Office PowerPoint</Application>
  <PresentationFormat>Widescreen</PresentationFormat>
  <Paragraphs>303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Avenir Heavy</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Lisa Griggs</cp:lastModifiedBy>
  <cp:revision>118</cp:revision>
  <cp:lastPrinted>2018-03-11T22:01:12Z</cp:lastPrinted>
  <dcterms:created xsi:type="dcterms:W3CDTF">2016-02-22T14:47:05Z</dcterms:created>
  <dcterms:modified xsi:type="dcterms:W3CDTF">2018-04-12T19:36:44Z</dcterms:modified>
</cp:coreProperties>
</file>