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5" r:id="rId1"/>
  </p:sldMasterIdLst>
  <p:notesMasterIdLst>
    <p:notesMasterId r:id="rId36"/>
  </p:notesMasterIdLst>
  <p:handoutMasterIdLst>
    <p:handoutMasterId r:id="rId37"/>
  </p:handoutMasterIdLst>
  <p:sldIdLst>
    <p:sldId id="303" r:id="rId2"/>
    <p:sldId id="274" r:id="rId3"/>
    <p:sldId id="273" r:id="rId4"/>
    <p:sldId id="288" r:id="rId5"/>
    <p:sldId id="258" r:id="rId6"/>
    <p:sldId id="257" r:id="rId7"/>
    <p:sldId id="304" r:id="rId8"/>
    <p:sldId id="305" r:id="rId9"/>
    <p:sldId id="297" r:id="rId10"/>
    <p:sldId id="296" r:id="rId11"/>
    <p:sldId id="260" r:id="rId12"/>
    <p:sldId id="261" r:id="rId13"/>
    <p:sldId id="263" r:id="rId14"/>
    <p:sldId id="300" r:id="rId15"/>
    <p:sldId id="301" r:id="rId16"/>
    <p:sldId id="264" r:id="rId17"/>
    <p:sldId id="265" r:id="rId18"/>
    <p:sldId id="266" r:id="rId19"/>
    <p:sldId id="302" r:id="rId20"/>
    <p:sldId id="276" r:id="rId21"/>
    <p:sldId id="279" r:id="rId22"/>
    <p:sldId id="280" r:id="rId23"/>
    <p:sldId id="282" r:id="rId24"/>
    <p:sldId id="290" r:id="rId25"/>
    <p:sldId id="284" r:id="rId26"/>
    <p:sldId id="275" r:id="rId27"/>
    <p:sldId id="287" r:id="rId28"/>
    <p:sldId id="293" r:id="rId29"/>
    <p:sldId id="267" r:id="rId30"/>
    <p:sldId id="271" r:id="rId31"/>
    <p:sldId id="299" r:id="rId32"/>
    <p:sldId id="294" r:id="rId33"/>
    <p:sldId id="272" r:id="rId34"/>
    <p:sldId id="26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Rates of Opioid Overdose Deaths by </a:t>
            </a:r>
          </a:p>
          <a:p>
            <a:pPr>
              <a:defRPr/>
            </a:pPr>
            <a:r>
              <a:rPr lang="en-US"/>
              <a:t>Race/Ethnicity, WA State 2011-2015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Sheet1!$A$1:$A$7</c:f>
              <c:strCache>
                <c:ptCount val="7"/>
                <c:pt idx="0">
                  <c:v>White</c:v>
                </c:pt>
                <c:pt idx="1">
                  <c:v>Black</c:v>
                </c:pt>
                <c:pt idx="2">
                  <c:v>AIAN</c:v>
                </c:pt>
                <c:pt idx="3">
                  <c:v>Hispanic</c:v>
                </c:pt>
                <c:pt idx="4">
                  <c:v>Asian</c:v>
                </c:pt>
                <c:pt idx="5">
                  <c:v>Pacific</c:v>
                </c:pt>
                <c:pt idx="6">
                  <c:v>Other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12.4</c:v>
                </c:pt>
                <c:pt idx="1">
                  <c:v>12.3</c:v>
                </c:pt>
                <c:pt idx="2">
                  <c:v>34.4</c:v>
                </c:pt>
                <c:pt idx="3">
                  <c:v>1.1</c:v>
                </c:pt>
                <c:pt idx="4">
                  <c:v>1.2</c:v>
                </c:pt>
                <c:pt idx="5">
                  <c:v>15.1</c:v>
                </c:pt>
                <c:pt idx="6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15751640"/>
        <c:axId val="-2132479464"/>
      </c:barChart>
      <c:catAx>
        <c:axId val="2115751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Race/Ethnicity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-2132479464"/>
        <c:crosses val="autoZero"/>
        <c:auto val="1"/>
        <c:lblAlgn val="ctr"/>
        <c:lblOffset val="100"/>
        <c:noMultiLvlLbl val="0"/>
      </c:catAx>
      <c:valAx>
        <c:axId val="-2132479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Rate per 100,000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15751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A5511-3B3E-664A-9C75-68F6AB9F0E25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4D22A-0194-7741-BA33-614503FB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52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2BC1B-E973-B34F-867A-4BFF49C76AC7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9F73C-5A85-AF41-8318-A2371C9E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5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9F73C-5A85-AF41-8318-A2371C9EA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8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Opioid </a:t>
            </a:r>
            <a:r>
              <a:rPr lang="en-US" dirty="0" err="1" smtClean="0"/>
              <a:t>vs</a:t>
            </a:r>
            <a:r>
              <a:rPr lang="en-US" dirty="0" smtClean="0"/>
              <a:t> opiate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9F73C-5A85-AF41-8318-A2371C9EA5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1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DEB99-6AA8-DB4C-BAB4-89C2B3712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10/11/2017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23DEB99-6AA8-DB4C-BAB4-89C2B37127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h.wa.gov/YouandYourFamily/PoisoningandDrugOverdose/OpioidMisuseandOverdosePreventio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ims.uw.edu/" TargetMode="External"/><Relationship Id="rId3" Type="http://schemas.openxmlformats.org/officeDocument/2006/relationships/hyperlink" Target="https://addiction.surgeongeneral.gov/surgeon-generals-report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dai.uw.edu/pubs/infobriefs/2015druginjectorhealthsurvey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457200" y="1327010"/>
            <a:ext cx="7772400" cy="3473589"/>
          </a:xfrm>
        </p:spPr>
        <p:txBody>
          <a:bodyPr/>
          <a:lstStyle/>
          <a:p>
            <a:r>
              <a:rPr lang="en-US" sz="6000" dirty="0" smtClean="0"/>
              <a:t>Tribal update</a:t>
            </a:r>
            <a:endParaRPr lang="en-US" sz="60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457200" y="3530666"/>
            <a:ext cx="6858000" cy="914400"/>
          </a:xfrm>
        </p:spPr>
        <p:txBody>
          <a:bodyPr>
            <a:noAutofit/>
          </a:bodyPr>
          <a:lstStyle/>
          <a:p>
            <a:r>
              <a:rPr lang="en-US" sz="3000" dirty="0" smtClean="0"/>
              <a:t>NPAIHB QBM</a:t>
            </a:r>
          </a:p>
          <a:p>
            <a:r>
              <a:rPr lang="en-US" sz="3000" dirty="0" smtClean="0"/>
              <a:t>October 11, 2017</a:t>
            </a:r>
            <a:endParaRPr lang="en-US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11" y="230581"/>
            <a:ext cx="4064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3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36226"/>
            <a:ext cx="7620000" cy="1789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Opioid: </a:t>
            </a:r>
            <a:r>
              <a:rPr lang="en-US" b="0" dirty="0" smtClean="0"/>
              <a:t>natural, synthetic, or </a:t>
            </a:r>
            <a:r>
              <a:rPr lang="en-US" b="0" dirty="0"/>
              <a:t>semi-</a:t>
            </a:r>
            <a:r>
              <a:rPr lang="en-US" b="0" dirty="0" smtClean="0"/>
              <a:t>synthetic substances </a:t>
            </a:r>
          </a:p>
          <a:p>
            <a:pPr marL="0" indent="0">
              <a:buNone/>
            </a:pPr>
            <a:r>
              <a:rPr lang="en-US" dirty="0" smtClean="0"/>
              <a:t>Opiate: </a:t>
            </a:r>
            <a:r>
              <a:rPr lang="en-US" b="0" dirty="0" smtClean="0"/>
              <a:t>naturally </a:t>
            </a:r>
            <a:r>
              <a:rPr lang="en-US" b="0" dirty="0"/>
              <a:t>occurring substances within the opioid </a:t>
            </a:r>
            <a:r>
              <a:rPr lang="en-US" b="0" dirty="0" smtClean="0"/>
              <a:t>class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10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853699" y="700283"/>
            <a:ext cx="5283199" cy="3251200"/>
            <a:chOff x="2018986" y="-89956"/>
            <a:chExt cx="6400800" cy="3718560"/>
          </a:xfrm>
        </p:grpSpPr>
        <p:sp>
          <p:nvSpPr>
            <p:cNvPr id="7" name="Oval 6"/>
            <p:cNvSpPr/>
            <p:nvPr/>
          </p:nvSpPr>
          <p:spPr>
            <a:xfrm>
              <a:off x="2018986" y="-89956"/>
              <a:ext cx="6400800" cy="37185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96270" y="490979"/>
              <a:ext cx="210864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Opioid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744895" y="1111598"/>
              <a:ext cx="3108961" cy="220692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44895" y="1804458"/>
              <a:ext cx="3108961" cy="9856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Opiate</a:t>
              </a:r>
              <a:endPara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53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 Summit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Opioid </a:t>
            </a:r>
            <a:r>
              <a:rPr lang="en-US" sz="2400" dirty="0" smtClean="0"/>
              <a:t>Summit: 3-County Coordinated Response</a:t>
            </a:r>
          </a:p>
          <a:p>
            <a:pPr marL="400050" lvl="1" indent="0">
              <a:buNone/>
            </a:pPr>
            <a:r>
              <a:rPr lang="en-US" sz="2200" i="1" dirty="0"/>
              <a:t>January 30, 2016</a:t>
            </a:r>
          </a:p>
          <a:p>
            <a:pPr marL="400050" lvl="1" indent="0">
              <a:buNone/>
            </a:pPr>
            <a:r>
              <a:rPr lang="en-US" sz="2200" i="1" dirty="0" smtClean="0"/>
              <a:t>Discuss results </a:t>
            </a:r>
            <a:r>
              <a:rPr lang="en-US" sz="2200" i="1" dirty="0" smtClean="0"/>
              <a:t>from assessment and planning phase</a:t>
            </a:r>
          </a:p>
          <a:p>
            <a:pPr marL="400050" lvl="1" indent="0">
              <a:buNone/>
            </a:pPr>
            <a:r>
              <a:rPr lang="en-US" sz="2200" i="1" dirty="0" smtClean="0"/>
              <a:t>Move from </a:t>
            </a:r>
            <a:r>
              <a:rPr lang="en-US" sz="2200" i="1" dirty="0" smtClean="0"/>
              <a:t>planning to action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2 Opioid Plans</a:t>
            </a:r>
            <a:r>
              <a:rPr lang="en-US" sz="2400" b="0" dirty="0" smtClean="0"/>
              <a:t>: Review WA </a:t>
            </a:r>
            <a:r>
              <a:rPr lang="en-US" sz="2400" b="0" dirty="0" smtClean="0"/>
              <a:t>State </a:t>
            </a:r>
            <a:r>
              <a:rPr lang="en-US" sz="2400" b="0" dirty="0"/>
              <a:t>Plan &amp; 3-County </a:t>
            </a:r>
            <a:endParaRPr lang="en-US" sz="2400" b="0" dirty="0" smtClean="0"/>
          </a:p>
          <a:p>
            <a:pPr marL="0" indent="0">
              <a:buNone/>
            </a:pPr>
            <a:r>
              <a:rPr lang="en-US" sz="2400" dirty="0" smtClean="0"/>
              <a:t>14</a:t>
            </a:r>
            <a:r>
              <a:rPr lang="en-US" sz="2400" dirty="0" smtClean="0"/>
              <a:t>+ </a:t>
            </a:r>
            <a:r>
              <a:rPr lang="en-US" sz="2400" dirty="0" smtClean="0"/>
              <a:t>PGST tribal </a:t>
            </a:r>
            <a:r>
              <a:rPr lang="en-US" sz="2400" dirty="0" smtClean="0"/>
              <a:t>council &amp; staff </a:t>
            </a:r>
            <a:r>
              <a:rPr lang="en-US" sz="2400" dirty="0" smtClean="0"/>
              <a:t>attended</a:t>
            </a:r>
          </a:p>
          <a:p>
            <a:pPr marL="0" indent="0">
              <a:buNone/>
            </a:pPr>
            <a:r>
              <a:rPr lang="en-US" sz="2400" dirty="0" smtClean="0"/>
              <a:t>Continue to be involved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Olympic Community of Health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Medicaid Demonstration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Project plans, weekly calls</a:t>
            </a:r>
            <a:endParaRPr lang="en-US" sz="2400" b="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98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2017 </a:t>
            </a:r>
            <a:r>
              <a:rPr lang="en-US" sz="3200" dirty="0" smtClean="0"/>
              <a:t>Washington </a:t>
            </a:r>
            <a:r>
              <a:rPr lang="en-US" sz="3200" dirty="0"/>
              <a:t>State </a:t>
            </a:r>
            <a:r>
              <a:rPr lang="en-US" sz="3200" dirty="0" smtClean="0"/>
              <a:t>Interagency Opioid Working Plan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020729"/>
              </p:ext>
            </p:extLst>
          </p:nvPr>
        </p:nvGraphicFramePr>
        <p:xfrm>
          <a:off x="929060" y="1445302"/>
          <a:ext cx="7757740" cy="11887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939435"/>
                <a:gridCol w="1939435"/>
                <a:gridCol w="1939435"/>
                <a:gridCol w="19394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Goal 1:</a:t>
                      </a:r>
                    </a:p>
                    <a:p>
                      <a:r>
                        <a:rPr lang="en-US" dirty="0" smtClean="0"/>
                        <a:t>Prevent</a:t>
                      </a:r>
                      <a:r>
                        <a:rPr lang="en-US" baseline="0" dirty="0" smtClean="0"/>
                        <a:t> opioid misuse and abuse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 2:</a:t>
                      </a:r>
                    </a:p>
                    <a:p>
                      <a:r>
                        <a:rPr lang="en-US" dirty="0" smtClean="0"/>
                        <a:t>Treat opioid dependence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 3:</a:t>
                      </a:r>
                    </a:p>
                    <a:p>
                      <a:r>
                        <a:rPr lang="en-US" dirty="0" smtClean="0"/>
                        <a:t>Prevent deaths from overdose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 4:</a:t>
                      </a:r>
                    </a:p>
                    <a:p>
                      <a:r>
                        <a:rPr lang="en-US" dirty="0" smtClean="0"/>
                        <a:t>Use data to monitor and evaluate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631262"/>
              </p:ext>
            </p:extLst>
          </p:nvPr>
        </p:nvGraphicFramePr>
        <p:xfrm>
          <a:off x="929060" y="4420740"/>
          <a:ext cx="776394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987"/>
                <a:gridCol w="1940987"/>
                <a:gridCol w="1940987"/>
                <a:gridCol w="19409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 prescribing practices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Expand access to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Distribute naloxone to people who use heroin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Optimize</a:t>
                      </a:r>
                      <a:r>
                        <a:rPr lang="en-US" baseline="0" dirty="0" smtClean="0"/>
                        <a:t> and expand data sources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3993" y="1627172"/>
            <a:ext cx="738664" cy="893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Priority </a:t>
            </a:r>
          </a:p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993" y="4495102"/>
            <a:ext cx="738664" cy="9910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Priority </a:t>
            </a:r>
          </a:p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1376780" y="3106297"/>
            <a:ext cx="1133006" cy="922775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55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201278" y="3106297"/>
            <a:ext cx="1133006" cy="922775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55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211451" y="3106297"/>
            <a:ext cx="1133006" cy="922775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55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093703" y="3106297"/>
            <a:ext cx="1133006" cy="922775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55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292" y="5824202"/>
            <a:ext cx="8689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http://www.doh.wa.gov/YouandYourFamily/PoisoningandDrugOverdose/OpioidMisuseandOverdosePrevention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9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How to make this meaningful for PGST?</a:t>
            </a:r>
          </a:p>
          <a:p>
            <a:r>
              <a:rPr lang="en-US" sz="2400" dirty="0" smtClean="0"/>
              <a:t>Executive Director called f/u opioid meeting</a:t>
            </a:r>
          </a:p>
          <a:p>
            <a:r>
              <a:rPr lang="en-US" sz="2400" dirty="0" smtClean="0"/>
              <a:t>Tribal council members, police department, wellness staff, chief medical officer, youth workers and more</a:t>
            </a:r>
          </a:p>
          <a:p>
            <a:r>
              <a:rPr lang="en-US" sz="2400" dirty="0" smtClean="0"/>
              <a:t>Reviewed state and county plan and adopted our own Tribal Healing Opioid </a:t>
            </a:r>
            <a:r>
              <a:rPr lang="en-US" sz="2400" dirty="0" smtClean="0"/>
              <a:t>Response (THOR)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6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0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1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44413"/>
              </p:ext>
            </p:extLst>
          </p:nvPr>
        </p:nvGraphicFramePr>
        <p:xfrm>
          <a:off x="137058" y="475097"/>
          <a:ext cx="8707701" cy="6045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72396"/>
                <a:gridCol w="1762698"/>
                <a:gridCol w="1772607"/>
              </a:tblGrid>
              <a:tr h="103919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Goal 1: Prevent Opioid Misuse and Abuse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Lead Department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Partner Department</a:t>
                      </a:r>
                      <a:endParaRPr lang="en-US" dirty="0"/>
                    </a:p>
                  </a:txBody>
                  <a:tcPr/>
                </a:tc>
              </a:tr>
              <a:tr h="897934"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effectLst/>
                        </a:rPr>
                        <a:t>1A: Promote best practices for prescribing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Health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Wellness,</a:t>
                      </a:r>
                      <a:r>
                        <a:rPr lang="en-US" sz="2000" baseline="0" dirty="0" smtClean="0"/>
                        <a:t> CHR</a:t>
                      </a:r>
                      <a:endParaRPr lang="en-US" sz="2000" dirty="0"/>
                    </a:p>
                  </a:txBody>
                  <a:tcPr/>
                </a:tc>
              </a:tr>
              <a:tr h="872199"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effectLst/>
                        </a:rPr>
                        <a:t>1B: Raise awareness of risks including overdose; reduce stigma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Wellness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Re-entry, Court, Health</a:t>
                      </a:r>
                      <a:endParaRPr lang="en-US" sz="2000" dirty="0"/>
                    </a:p>
                  </a:txBody>
                  <a:tcPr/>
                </a:tc>
              </a:tr>
              <a:tr h="1148099"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effectLst/>
                        </a:rPr>
                        <a:t>1C: Prevent opioid misuse in communities, particularly with youth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Chi-e-</a:t>
                      </a:r>
                      <a:r>
                        <a:rPr lang="en-US" sz="2000" dirty="0" err="1" smtClean="0"/>
                        <a:t>chee</a:t>
                      </a:r>
                      <a:r>
                        <a:rPr lang="en-US" sz="2000" dirty="0" smtClean="0"/>
                        <a:t>, Youth,</a:t>
                      </a:r>
                      <a:r>
                        <a:rPr lang="en-US" sz="2000" baseline="0" dirty="0" smtClean="0"/>
                        <a:t> Education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Wellness, Health</a:t>
                      </a:r>
                      <a:endParaRPr lang="en-US" sz="2000" dirty="0"/>
                    </a:p>
                  </a:txBody>
                  <a:tcPr/>
                </a:tc>
              </a:tr>
              <a:tr h="951334"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effectLst/>
                        </a:rPr>
                        <a:t>1D: Promote safe storage and disposal of prescription medicine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Health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Police</a:t>
                      </a:r>
                      <a:endParaRPr lang="en-US" sz="2000" dirty="0"/>
                    </a:p>
                  </a:txBody>
                  <a:tcPr/>
                </a:tc>
              </a:tr>
              <a:tr h="1109014"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effectLst/>
                        </a:rPr>
                        <a:t>1E: Decrease the supply of illegal opioids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Court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Port Gamble S'Klallam Tribe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16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3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159118"/>
              </p:ext>
            </p:extLst>
          </p:nvPr>
        </p:nvGraphicFramePr>
        <p:xfrm>
          <a:off x="77920" y="129673"/>
          <a:ext cx="8853897" cy="631179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948283"/>
                <a:gridCol w="1370572"/>
                <a:gridCol w="1535042"/>
              </a:tblGrid>
              <a:tr h="10484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Goal</a:t>
                      </a:r>
                      <a:r>
                        <a:rPr lang="en-US" sz="2800" baseline="0" dirty="0" smtClean="0"/>
                        <a:t> 2: </a:t>
                      </a:r>
                      <a:r>
                        <a:rPr lang="en-US" sz="2800" kern="1200" dirty="0" smtClean="0">
                          <a:effectLst/>
                        </a:rPr>
                        <a:t>Expand Access to Opioid Use Disorder (OUD) Treatment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Lead Department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Partner Department</a:t>
                      </a:r>
                      <a:endParaRPr lang="en-US" sz="1600" dirty="0"/>
                    </a:p>
                  </a:txBody>
                  <a:tcPr/>
                </a:tc>
              </a:tr>
              <a:tr h="822553"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effectLst/>
                        </a:rPr>
                        <a:t>2A: Expand capacity of health providers to recognize signs of opioid misuse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Health,</a:t>
                      </a:r>
                      <a:r>
                        <a:rPr lang="en-US" sz="1600" baseline="0" dirty="0" smtClean="0"/>
                        <a:t> Wellness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Police</a:t>
                      </a:r>
                      <a:endParaRPr lang="en-US" sz="1600" dirty="0"/>
                    </a:p>
                  </a:txBody>
                  <a:tcPr/>
                </a:tc>
              </a:tr>
              <a:tr h="823875"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effectLst/>
                        </a:rPr>
                        <a:t>2B: Increase access to &amp; utilization of best practices OUD treatment in communities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Wellness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Health, Reentry</a:t>
                      </a:r>
                      <a:endParaRPr lang="en-US" sz="1600" dirty="0"/>
                    </a:p>
                  </a:txBody>
                  <a:tcPr/>
                </a:tc>
              </a:tr>
              <a:tr h="1105071"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effectLst/>
                        </a:rPr>
                        <a:t>2C: Increase access to &amp; utilization of best practices OUD treatment in the criminal justice system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Reentry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Wellness, Police</a:t>
                      </a:r>
                      <a:endParaRPr lang="en-US" sz="1600" dirty="0"/>
                    </a:p>
                  </a:txBody>
                  <a:tcPr/>
                </a:tc>
              </a:tr>
              <a:tr h="1445093"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effectLst/>
                        </a:rPr>
                        <a:t>2D: Increase capacity of syringe exchange programs to provide overdose prevention training including naloxone and to engage clients in supportive</a:t>
                      </a:r>
                      <a:r>
                        <a:rPr lang="en-US" sz="2200" kern="1200" baseline="0" dirty="0" smtClean="0">
                          <a:effectLst/>
                        </a:rPr>
                        <a:t> </a:t>
                      </a:r>
                      <a:r>
                        <a:rPr lang="en-US" sz="2200" kern="1200" dirty="0" smtClean="0">
                          <a:effectLst/>
                        </a:rPr>
                        <a:t>services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Health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Wellness</a:t>
                      </a:r>
                      <a:endParaRPr lang="en-US" sz="1600" dirty="0"/>
                    </a:p>
                  </a:txBody>
                  <a:tcPr/>
                </a:tc>
              </a:tr>
              <a:tr h="1049685"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effectLst/>
                        </a:rPr>
                        <a:t>2E: Reduce withdrawal symptoms in newborns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Children &amp; Family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Health,</a:t>
                      </a:r>
                      <a:r>
                        <a:rPr lang="en-US" sz="1600" baseline="0" dirty="0" smtClean="0"/>
                        <a:t> Wellness, ECE, Chi-e-</a:t>
                      </a:r>
                      <a:r>
                        <a:rPr lang="en-US" sz="1600" baseline="0" dirty="0" err="1" smtClean="0"/>
                        <a:t>chee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Port Gamble S'Klallam Tribe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17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9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75036"/>
              </p:ext>
            </p:extLst>
          </p:nvPr>
        </p:nvGraphicFramePr>
        <p:xfrm>
          <a:off x="136701" y="586061"/>
          <a:ext cx="8707701" cy="35661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172396"/>
                <a:gridCol w="1762698"/>
                <a:gridCol w="1772607"/>
              </a:tblGrid>
              <a:tr h="79714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Goal 3: Prevent deaths from overdose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Lead Department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Partner Department</a:t>
                      </a:r>
                      <a:endParaRPr lang="en-US" dirty="0"/>
                    </a:p>
                  </a:txBody>
                  <a:tcPr/>
                </a:tc>
              </a:tr>
              <a:tr h="921784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effectLst/>
                        </a:rPr>
                        <a:t>3A: Educate community to know how to recognize and respond appropriately to an overdose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Chi-e-</a:t>
                      </a:r>
                      <a:r>
                        <a:rPr lang="en-US" sz="1800" dirty="0" err="1" smtClean="0"/>
                        <a:t>chee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Human</a:t>
                      </a:r>
                      <a:r>
                        <a:rPr lang="en-US" sz="1800" baseline="0" dirty="0" smtClean="0"/>
                        <a:t> Resources, Wellness, Health</a:t>
                      </a:r>
                      <a:endParaRPr lang="en-US" sz="1800" dirty="0"/>
                    </a:p>
                  </a:txBody>
                  <a:tcPr/>
                </a:tc>
              </a:tr>
              <a:tr h="895366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effectLst/>
                        </a:rPr>
                        <a:t>3B: Increase availability of overdose reversal medication naloxone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Health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Police, Wellness, Natural</a:t>
                      </a:r>
                      <a:r>
                        <a:rPr lang="en-US" sz="1800" baseline="0" dirty="0" smtClean="0"/>
                        <a:t> Resources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0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5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1486253"/>
            <a:ext cx="9067800" cy="5356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67800" cy="1524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64127" cy="1371600"/>
          </a:xfrm>
        </p:spPr>
        <p:txBody>
          <a:bodyPr/>
          <a:lstStyle/>
          <a:p>
            <a:r>
              <a:rPr lang="en-US" dirty="0" smtClean="0"/>
              <a:t>PGST Health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Indian Health Care provider in Kitsap County, Washington</a:t>
            </a:r>
          </a:p>
          <a:p>
            <a:r>
              <a:rPr lang="en-US" dirty="0" smtClean="0"/>
              <a:t>Primary Care &amp; Urgent Care, Outpatient</a:t>
            </a:r>
            <a:endParaRPr lang="en-US" dirty="0" smtClean="0"/>
          </a:p>
          <a:p>
            <a:pPr lvl="1"/>
            <a:r>
              <a:rPr lang="en-US" dirty="0" smtClean="0"/>
              <a:t>FT Family Medicine, </a:t>
            </a:r>
            <a:r>
              <a:rPr lang="en-US" dirty="0" smtClean="0"/>
              <a:t>FT PA</a:t>
            </a:r>
            <a:r>
              <a:rPr lang="en-US" dirty="0" smtClean="0"/>
              <a:t>, </a:t>
            </a:r>
            <a:r>
              <a:rPr lang="en-US" dirty="0" smtClean="0"/>
              <a:t>.2 FTE Pediatrician</a:t>
            </a:r>
            <a:endParaRPr lang="en-US" dirty="0" smtClean="0"/>
          </a:p>
          <a:p>
            <a:pPr lvl="1"/>
            <a:r>
              <a:rPr lang="en-US" dirty="0" smtClean="0"/>
              <a:t>4 RNs, 1 LPN, 5 CHRs, 4 MAs</a:t>
            </a:r>
          </a:p>
          <a:p>
            <a:r>
              <a:rPr lang="en-US" dirty="0" smtClean="0"/>
              <a:t>Dental</a:t>
            </a:r>
          </a:p>
          <a:p>
            <a:pPr lvl="1"/>
            <a:r>
              <a:rPr lang="en-US" dirty="0" smtClean="0"/>
              <a:t>2+ </a:t>
            </a:r>
            <a:r>
              <a:rPr lang="en-US" dirty="0"/>
              <a:t>Dentists, </a:t>
            </a:r>
            <a:r>
              <a:rPr lang="en-US" dirty="0" smtClean="0"/>
              <a:t>1 Dental Hygienist, </a:t>
            </a:r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Dental Assistants</a:t>
            </a:r>
          </a:p>
          <a:p>
            <a:pPr lvl="1"/>
            <a:r>
              <a:rPr lang="en-US" dirty="0" smtClean="0"/>
              <a:t>Discussions for DHAT, now and training</a:t>
            </a:r>
            <a:endParaRPr lang="en-US" dirty="0"/>
          </a:p>
          <a:p>
            <a:r>
              <a:rPr lang="en-US" dirty="0" smtClean="0"/>
              <a:t>User Pop: 1695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Port Gamble S'Klallam Tribe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2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292" y="299258"/>
            <a:ext cx="460293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Preventing diversion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292" y="1600200"/>
            <a:ext cx="4602938" cy="4525963"/>
          </a:xfrm>
        </p:spPr>
        <p:txBody>
          <a:bodyPr/>
          <a:lstStyle/>
          <a:p>
            <a:r>
              <a:rPr lang="en-US" dirty="0" smtClean="0"/>
              <a:t>Drug </a:t>
            </a:r>
            <a:r>
              <a:rPr lang="en-US" dirty="0"/>
              <a:t>take </a:t>
            </a:r>
            <a:r>
              <a:rPr lang="en-US" dirty="0" smtClean="0"/>
              <a:t>back</a:t>
            </a:r>
          </a:p>
          <a:p>
            <a:pPr lvl="1"/>
            <a:r>
              <a:rPr lang="en-US" dirty="0" smtClean="0"/>
              <a:t>Secure box in lobby of tribal government building</a:t>
            </a:r>
          </a:p>
          <a:p>
            <a:pPr lvl="1"/>
            <a:r>
              <a:rPr lang="en-US" dirty="0" smtClean="0"/>
              <a:t>Police pick up</a:t>
            </a:r>
            <a:endParaRPr lang="en-US" dirty="0"/>
          </a:p>
          <a:p>
            <a:r>
              <a:rPr lang="en-US" dirty="0" smtClean="0"/>
              <a:t>Medication </a:t>
            </a:r>
            <a:r>
              <a:rPr lang="en-US" dirty="0"/>
              <a:t>lock </a:t>
            </a:r>
            <a:r>
              <a:rPr lang="en-US" dirty="0" smtClean="0"/>
              <a:t>box</a:t>
            </a:r>
          </a:p>
          <a:p>
            <a:pPr lvl="1"/>
            <a:r>
              <a:rPr lang="en-US" dirty="0" smtClean="0"/>
              <a:t>In coordination with health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 descr="IMG_075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41"/>
          <a:stretch/>
        </p:blipFill>
        <p:spPr>
          <a:xfrm>
            <a:off x="317200" y="0"/>
            <a:ext cx="3360092" cy="66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5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General Council</a:t>
            </a:r>
          </a:p>
          <a:p>
            <a:pPr lvl="1"/>
            <a:r>
              <a:rPr lang="en-US" sz="2400" dirty="0" smtClean="0"/>
              <a:t>March 2017</a:t>
            </a:r>
          </a:p>
          <a:p>
            <a:r>
              <a:rPr lang="en-US" sz="2400" dirty="0" smtClean="0"/>
              <a:t>Opioid Town Hall</a:t>
            </a:r>
          </a:p>
          <a:p>
            <a:pPr lvl="1"/>
            <a:r>
              <a:rPr lang="en-US" sz="2400" dirty="0" smtClean="0"/>
              <a:t>December 2016</a:t>
            </a:r>
          </a:p>
          <a:p>
            <a:pPr lvl="1"/>
            <a:r>
              <a:rPr lang="en-US" sz="2400" dirty="0" smtClean="0"/>
              <a:t>October 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169" y="1752600"/>
            <a:ext cx="4707843" cy="470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2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0" y="3251854"/>
            <a:ext cx="3656320" cy="1279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Medication Assisted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Staffing: 2 MDs, 1 ARNP, supported by MA</a:t>
            </a:r>
          </a:p>
          <a:p>
            <a:r>
              <a:rPr lang="en-US" sz="2400" dirty="0" err="1"/>
              <a:t>Suboxone</a:t>
            </a:r>
            <a:r>
              <a:rPr lang="en-US" sz="2400" dirty="0"/>
              <a:t> &amp; </a:t>
            </a:r>
            <a:r>
              <a:rPr lang="en-US" sz="2400" dirty="0" err="1"/>
              <a:t>Vivitrol</a:t>
            </a:r>
            <a:endParaRPr lang="en-US" sz="2400" dirty="0"/>
          </a:p>
          <a:p>
            <a:r>
              <a:rPr lang="en-US" sz="2400" dirty="0" smtClean="0"/>
              <a:t>Program Structure</a:t>
            </a:r>
          </a:p>
          <a:p>
            <a:pPr lvl="1"/>
            <a:r>
              <a:rPr lang="en-US" sz="2200" dirty="0" smtClean="0"/>
              <a:t>Counseling, individual and group</a:t>
            </a:r>
          </a:p>
          <a:p>
            <a:pPr lvl="1"/>
            <a:r>
              <a:rPr lang="en-US" sz="2200" dirty="0" smtClean="0"/>
              <a:t>Random call backs</a:t>
            </a:r>
          </a:p>
          <a:p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132" y="4612476"/>
            <a:ext cx="3566317" cy="19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4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83028" cy="1371600"/>
          </a:xfrm>
        </p:spPr>
        <p:txBody>
          <a:bodyPr/>
          <a:lstStyle/>
          <a:p>
            <a:r>
              <a:rPr lang="en-US" dirty="0" smtClean="0"/>
              <a:t>Chronic Pain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Opioids don’t work</a:t>
            </a:r>
          </a:p>
          <a:p>
            <a:pPr lvl="1"/>
            <a:r>
              <a:rPr lang="en-US" sz="2600" dirty="0" err="1" smtClean="0"/>
              <a:t>Tachyphylaxis</a:t>
            </a:r>
            <a:r>
              <a:rPr lang="en-US" sz="2600" dirty="0" smtClean="0"/>
              <a:t>: </a:t>
            </a:r>
            <a:r>
              <a:rPr lang="en-US" sz="2800" dirty="0"/>
              <a:t>rapidly diminishing </a:t>
            </a:r>
            <a:r>
              <a:rPr lang="en-US" sz="2800" dirty="0" smtClean="0"/>
              <a:t>response</a:t>
            </a:r>
            <a:endParaRPr lang="en-US" sz="2600" dirty="0" smtClean="0"/>
          </a:p>
          <a:p>
            <a:pPr lvl="1"/>
            <a:r>
              <a:rPr lang="en-US" sz="2600" dirty="0" err="1" smtClean="0"/>
              <a:t>H</a:t>
            </a:r>
            <a:r>
              <a:rPr lang="en-US" sz="2600" dirty="0" err="1" smtClean="0"/>
              <a:t>yperalgesia</a:t>
            </a:r>
            <a:r>
              <a:rPr lang="en-US" sz="2600" dirty="0" smtClean="0"/>
              <a:t>: </a:t>
            </a:r>
            <a:r>
              <a:rPr lang="en-US" sz="2800" dirty="0"/>
              <a:t>abnormally heightened sensitivity to pain</a:t>
            </a:r>
            <a:endParaRPr lang="en-US" sz="2600" dirty="0" smtClean="0"/>
          </a:p>
          <a:p>
            <a:r>
              <a:rPr lang="en-US" sz="2600" dirty="0"/>
              <a:t>Opioid Pain Agreement</a:t>
            </a:r>
          </a:p>
          <a:p>
            <a:r>
              <a:rPr lang="en-US" sz="2600" dirty="0" smtClean="0"/>
              <a:t>Patients think opioids work, already dependent</a:t>
            </a:r>
          </a:p>
          <a:p>
            <a:r>
              <a:rPr lang="en-US" sz="2600" dirty="0" smtClean="0"/>
              <a:t>Education, leadership, patients, THOR</a:t>
            </a:r>
            <a:r>
              <a:rPr lang="is-IS" sz="2600" dirty="0" smtClean="0"/>
              <a:t>…</a:t>
            </a:r>
            <a:endParaRPr lang="en-US" sz="2600" dirty="0" smtClean="0"/>
          </a:p>
          <a:p>
            <a:r>
              <a:rPr lang="en-US" sz="2600" dirty="0" smtClean="0"/>
              <a:t>Dramatic </a:t>
            </a:r>
            <a:r>
              <a:rPr lang="en-US" sz="2600" dirty="0"/>
              <a:t>decrease in </a:t>
            </a:r>
            <a:r>
              <a:rPr lang="en-US" sz="2600" dirty="0" err="1" smtClean="0"/>
              <a:t>rx</a:t>
            </a:r>
            <a:endParaRPr lang="en-US" sz="2600" dirty="0" smtClean="0"/>
          </a:p>
          <a:p>
            <a:pPr lvl="1"/>
            <a:r>
              <a:rPr lang="en-US" sz="2600" dirty="0" smtClean="0">
                <a:sym typeface="Wingdings"/>
              </a:rPr>
              <a:t>18% decrease one year, 75% seven years</a:t>
            </a:r>
          </a:p>
          <a:p>
            <a:pPr lvl="1"/>
            <a:r>
              <a:rPr lang="en-US" sz="2600" dirty="0" smtClean="0">
                <a:sym typeface="Wingdings"/>
              </a:rPr>
              <a:t>Multiple reasons, further evaluation needed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2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err="1" smtClean="0"/>
              <a:t>Narcan</a:t>
            </a:r>
            <a:endParaRPr lang="en-US" sz="3000" dirty="0" smtClean="0"/>
          </a:p>
          <a:p>
            <a:pPr lvl="1"/>
            <a:r>
              <a:rPr lang="en-US" sz="2400" dirty="0"/>
              <a:t>Tribal Code: Good Samaritan </a:t>
            </a:r>
            <a:r>
              <a:rPr lang="en-US" sz="2400" dirty="0" smtClean="0"/>
              <a:t>provision</a:t>
            </a:r>
          </a:p>
          <a:p>
            <a:pPr lvl="1"/>
            <a:r>
              <a:rPr lang="en-US" sz="2400" dirty="0" smtClean="0"/>
              <a:t>Police, NR, patients, every home</a:t>
            </a:r>
            <a:endParaRPr lang="en-US" sz="2400" dirty="0"/>
          </a:p>
          <a:p>
            <a:pPr lvl="1"/>
            <a:r>
              <a:rPr lang="en-US" sz="2400" dirty="0" smtClean="0"/>
              <a:t>Standing Orders</a:t>
            </a:r>
            <a:r>
              <a:rPr lang="en-US" sz="2400" dirty="0" smtClean="0"/>
              <a:t>, </a:t>
            </a:r>
            <a:r>
              <a:rPr lang="en-US" sz="2400" dirty="0" smtClean="0"/>
              <a:t>Policy</a:t>
            </a:r>
            <a:endParaRPr lang="en-US" sz="2400" dirty="0" smtClean="0"/>
          </a:p>
          <a:p>
            <a:pPr lvl="1"/>
            <a:r>
              <a:rPr lang="en-US" sz="2400" dirty="0" smtClean="0"/>
              <a:t>Unexpected delay – account set up</a:t>
            </a:r>
          </a:p>
          <a:p>
            <a:r>
              <a:rPr lang="en-US" sz="3000" dirty="0" smtClean="0"/>
              <a:t>Needle </a:t>
            </a:r>
            <a:r>
              <a:rPr lang="en-US" sz="3000" dirty="0" smtClean="0"/>
              <a:t>Exchange</a:t>
            </a:r>
          </a:p>
          <a:p>
            <a:pPr lvl="1"/>
            <a:r>
              <a:rPr lang="en-US" sz="2400" dirty="0" smtClean="0"/>
              <a:t>Successful</a:t>
            </a:r>
          </a:p>
          <a:p>
            <a:pPr lvl="1"/>
            <a:r>
              <a:rPr lang="en-US" sz="2400" dirty="0" smtClean="0"/>
              <a:t>Message: </a:t>
            </a:r>
            <a:r>
              <a:rPr lang="en-US" sz="2400" dirty="0"/>
              <a:t>e</a:t>
            </a:r>
            <a:r>
              <a:rPr lang="en-US" sz="2400" dirty="0" smtClean="0"/>
              <a:t>xchange, not supply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Examples abound</a:t>
            </a:r>
          </a:p>
          <a:p>
            <a:pPr lvl="1"/>
            <a:r>
              <a:rPr lang="en-US" sz="2400" dirty="0" smtClean="0"/>
              <a:t>Transition to MAT</a:t>
            </a:r>
          </a:p>
          <a:p>
            <a:pPr lvl="1"/>
            <a:r>
              <a:rPr lang="en-US" sz="2400" dirty="0" smtClean="0"/>
              <a:t>Non-opioid treatment only</a:t>
            </a:r>
          </a:p>
          <a:p>
            <a:pPr lvl="2"/>
            <a:r>
              <a:rPr lang="en-US" sz="2400" dirty="0" smtClean="0"/>
              <a:t>Exercise, mental health, non-opioid meds, etc.</a:t>
            </a:r>
          </a:p>
          <a:p>
            <a:pPr lvl="1"/>
            <a:r>
              <a:rPr lang="en-US" sz="2400" dirty="0" smtClean="0"/>
              <a:t>PRN </a:t>
            </a:r>
            <a:r>
              <a:rPr lang="en-US" sz="2400" dirty="0"/>
              <a:t>o</a:t>
            </a:r>
            <a:r>
              <a:rPr lang="en-US" sz="2400" dirty="0" smtClean="0"/>
              <a:t>pioids only</a:t>
            </a:r>
          </a:p>
          <a:p>
            <a:pPr lvl="1"/>
            <a:r>
              <a:rPr lang="en-US" sz="2400" dirty="0" smtClean="0"/>
              <a:t>Decreased dosage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400" dirty="0" smtClean="0"/>
              <a:t>Prevention is better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Surgeon</a:t>
            </a:r>
            <a:r>
              <a:rPr lang="en-US" sz="2400" b="0" dirty="0" smtClean="0"/>
              <a:t> General’s Report on Alcohol, Drugs, and Health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22891"/>
          </a:xfrm>
        </p:spPr>
        <p:txBody>
          <a:bodyPr/>
          <a:lstStyle/>
          <a:p>
            <a:r>
              <a:rPr lang="en-US" dirty="0" smtClean="0"/>
              <a:t>Youth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Youth Services</a:t>
            </a:r>
          </a:p>
          <a:p>
            <a:r>
              <a:rPr lang="en-US" dirty="0" smtClean="0"/>
              <a:t>Serves K-12 grades and young adults</a:t>
            </a:r>
          </a:p>
          <a:p>
            <a:r>
              <a:rPr lang="en-US" dirty="0" smtClean="0"/>
              <a:t>Monday-Saturday</a:t>
            </a:r>
          </a:p>
          <a:p>
            <a:r>
              <a:rPr lang="en-US" dirty="0" smtClean="0"/>
              <a:t>6 staff</a:t>
            </a:r>
          </a:p>
          <a:p>
            <a:r>
              <a:rPr lang="en-US" dirty="0"/>
              <a:t>Support </a:t>
            </a:r>
            <a:r>
              <a:rPr lang="en-US" dirty="0" smtClean="0"/>
              <a:t>groups, culture, recreation, leadership, outings, mentoring,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84" y="1175609"/>
            <a:ext cx="8181040" cy="495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6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Prevention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Tae Kwon Do</a:t>
            </a:r>
          </a:p>
          <a:p>
            <a:pPr marL="0" indent="0">
              <a:buNone/>
            </a:pPr>
            <a:r>
              <a:rPr lang="en-US" dirty="0"/>
              <a:t>Fitness Initiatives</a:t>
            </a:r>
          </a:p>
          <a:p>
            <a:pPr marL="0" indent="0">
              <a:buNone/>
            </a:pPr>
            <a:r>
              <a:rPr lang="en-US" dirty="0"/>
              <a:t>Hiking</a:t>
            </a:r>
          </a:p>
          <a:p>
            <a:pPr marL="0" indent="0">
              <a:buNone/>
            </a:pPr>
            <a:r>
              <a:rPr lang="en-US" dirty="0"/>
              <a:t>Basketball </a:t>
            </a:r>
          </a:p>
          <a:p>
            <a:pPr marL="0" indent="0">
              <a:buNone/>
            </a:pPr>
            <a:r>
              <a:rPr lang="en-US" dirty="0"/>
              <a:t>T-ball</a:t>
            </a:r>
          </a:p>
          <a:p>
            <a:pPr marL="0" indent="0">
              <a:buNone/>
            </a:pPr>
            <a:r>
              <a:rPr lang="en-US" dirty="0"/>
              <a:t>Skate </a:t>
            </a:r>
            <a:r>
              <a:rPr lang="en-US" dirty="0" smtClean="0"/>
              <a:t>Camps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Prevention weekend</a:t>
            </a:r>
          </a:p>
          <a:p>
            <a:pPr marL="0" indent="0">
              <a:buNone/>
            </a:pPr>
            <a:r>
              <a:rPr lang="en-US" dirty="0"/>
              <a:t>Red ribbon week</a:t>
            </a:r>
          </a:p>
          <a:p>
            <a:pPr marL="0" indent="0">
              <a:buNone/>
            </a:pPr>
            <a:r>
              <a:rPr lang="en-US" dirty="0"/>
              <a:t>Youth Prevention </a:t>
            </a:r>
            <a:r>
              <a:rPr lang="en-US" dirty="0" smtClean="0"/>
              <a:t>Summit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Youth Leadership Group</a:t>
            </a:r>
          </a:p>
          <a:p>
            <a:pPr marL="0" indent="0">
              <a:buNone/>
            </a:pPr>
            <a:r>
              <a:rPr lang="en-US" dirty="0"/>
              <a:t>Youth Annual Honoring</a:t>
            </a:r>
          </a:p>
          <a:p>
            <a:pPr marL="0" indent="0">
              <a:buNone/>
            </a:pPr>
            <a:r>
              <a:rPr lang="en-US" dirty="0"/>
              <a:t>Youth Employment workshop</a:t>
            </a:r>
          </a:p>
          <a:p>
            <a:pPr marL="0" indent="0">
              <a:buNone/>
            </a:pPr>
            <a:r>
              <a:rPr lang="en-US" dirty="0"/>
              <a:t>College </a:t>
            </a:r>
            <a:r>
              <a:rPr lang="en-US" dirty="0" smtClean="0"/>
              <a:t>trips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Thrive conference</a:t>
            </a:r>
          </a:p>
          <a:p>
            <a:pPr marL="0" indent="0">
              <a:buNone/>
            </a:pPr>
            <a:r>
              <a:rPr lang="en-US" dirty="0"/>
              <a:t>Youth &amp; Elder Socials</a:t>
            </a:r>
          </a:p>
          <a:p>
            <a:pPr marL="0" indent="0">
              <a:buNone/>
            </a:pPr>
            <a:r>
              <a:rPr lang="en-US" dirty="0"/>
              <a:t>Cultural classes;</a:t>
            </a:r>
          </a:p>
          <a:p>
            <a:pPr marL="0" indent="0">
              <a:buNone/>
            </a:pPr>
            <a:r>
              <a:rPr lang="en-US" dirty="0"/>
              <a:t>Beading</a:t>
            </a:r>
          </a:p>
          <a:p>
            <a:pPr marL="0" indent="0">
              <a:buNone/>
            </a:pPr>
            <a:r>
              <a:rPr lang="en-US" dirty="0"/>
              <a:t>Cedar/wool weaving</a:t>
            </a:r>
          </a:p>
          <a:p>
            <a:pPr marL="0" indent="0">
              <a:buNone/>
            </a:pPr>
            <a:r>
              <a:rPr lang="en-US" dirty="0"/>
              <a:t>Cooking traditional fish</a:t>
            </a:r>
          </a:p>
          <a:p>
            <a:pPr marL="0" indent="0">
              <a:buNone/>
            </a:pPr>
            <a:r>
              <a:rPr lang="en-US" dirty="0"/>
              <a:t>Archery</a:t>
            </a:r>
          </a:p>
          <a:p>
            <a:pPr marL="0" indent="0">
              <a:buNone/>
            </a:pPr>
            <a:r>
              <a:rPr lang="en-US" dirty="0"/>
              <a:t>Regalia making</a:t>
            </a:r>
          </a:p>
          <a:p>
            <a:pPr marL="0" indent="0">
              <a:buNone/>
            </a:pPr>
            <a:r>
              <a:rPr lang="en-US" dirty="0"/>
              <a:t>Canoe journey</a:t>
            </a:r>
          </a:p>
          <a:p>
            <a:pPr marL="0" indent="0">
              <a:buNone/>
            </a:pPr>
            <a:r>
              <a:rPr lang="en-US" dirty="0" err="1"/>
              <a:t>Pow</a:t>
            </a:r>
            <a:r>
              <a:rPr lang="en-US" dirty="0"/>
              <a:t>-wow’s</a:t>
            </a:r>
          </a:p>
          <a:p>
            <a:pPr marL="0" indent="0">
              <a:buNone/>
            </a:pPr>
            <a:r>
              <a:rPr lang="en-US" dirty="0"/>
              <a:t>Autism Acceptance Walk</a:t>
            </a:r>
          </a:p>
          <a:p>
            <a:pPr marL="0" indent="0">
              <a:buNone/>
            </a:pPr>
            <a:r>
              <a:rPr lang="en-US" dirty="0"/>
              <a:t>Child abuse Prevention Walk</a:t>
            </a:r>
          </a:p>
          <a:p>
            <a:pPr marL="0" indent="0">
              <a:buNone/>
            </a:pPr>
            <a:r>
              <a:rPr lang="en-US" dirty="0"/>
              <a:t>Places of </a:t>
            </a:r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096000" cy="137405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Community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CHI-E-CHEE 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b="0" dirty="0"/>
              <a:t>(</a:t>
            </a:r>
            <a:r>
              <a:rPr lang="en-US" b="0" dirty="0" err="1"/>
              <a:t>Klallam</a:t>
            </a:r>
            <a:r>
              <a:rPr lang="en-US" b="0" dirty="0"/>
              <a:t> word for “the workers”</a:t>
            </a:r>
            <a:r>
              <a:rPr lang="en-US" b="0" dirty="0" smtClean="0"/>
              <a:t>)</a:t>
            </a:r>
            <a:r>
              <a:rPr lang="en-US" b="0" dirty="0"/>
              <a:t> </a:t>
            </a:r>
          </a:p>
          <a:p>
            <a:pPr marL="0" indent="0">
              <a:buNone/>
            </a:pPr>
            <a:r>
              <a:rPr lang="en-US" b="1" u="sng" dirty="0" smtClean="0"/>
              <a:t>Vision</a:t>
            </a: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0" dirty="0"/>
              <a:t>Committed to working together to provide a safe, healthy Tribal community with bright futures for our youth and future generations</a:t>
            </a:r>
            <a:r>
              <a:rPr lang="en-US" b="0" dirty="0" smtClean="0"/>
              <a:t>.</a:t>
            </a:r>
            <a:endParaRPr lang="en-US" b="0" dirty="0"/>
          </a:p>
          <a:p>
            <a:pPr marL="0" indent="0">
              <a:buNone/>
            </a:pPr>
            <a:r>
              <a:rPr lang="en-US" b="1" u="sng" dirty="0"/>
              <a:t>Mission</a:t>
            </a:r>
            <a:endParaRPr lang="en-US" dirty="0"/>
          </a:p>
          <a:p>
            <a:pPr marL="0" indent="0">
              <a:buNone/>
            </a:pPr>
            <a:r>
              <a:rPr lang="en-US" b="0" dirty="0" smtClean="0"/>
              <a:t>The </a:t>
            </a:r>
            <a:r>
              <a:rPr lang="en-US" b="0" dirty="0"/>
              <a:t>mission of the Port Gamble S'Klallam Tribe’s Chi-e-</a:t>
            </a:r>
            <a:r>
              <a:rPr lang="en-US" b="0" dirty="0" err="1"/>
              <a:t>chee</a:t>
            </a:r>
            <a:r>
              <a:rPr lang="en-US" b="0" dirty="0"/>
              <a:t> is to promote healthy families through the elimination of alcohol, tobacco and other drug abuse in the Port Gamble S'Klallam community, in accordance with the Tribe’s culture, values, and traditions.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0" dirty="0" smtClean="0"/>
              <a:t>Executive Director suggested Chi-e-</a:t>
            </a:r>
            <a:r>
              <a:rPr lang="en-US" b="0" dirty="0" err="1" smtClean="0"/>
              <a:t>chee</a:t>
            </a:r>
            <a:r>
              <a:rPr lang="en-US" b="0" dirty="0" smtClean="0"/>
              <a:t> as lead group for THOR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Chi-chee LOGO 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74638"/>
            <a:ext cx="2058035" cy="2235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61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Monthly Tribal wide meetings</a:t>
            </a:r>
          </a:p>
          <a:p>
            <a:r>
              <a:rPr lang="en-US" sz="2400" dirty="0" smtClean="0"/>
              <a:t>Review progress, update plan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Discuss what are we doing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What do we want to do?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How much does it cost?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Who is on point?</a:t>
            </a:r>
          </a:p>
          <a:p>
            <a:r>
              <a:rPr lang="en-US" sz="2400" dirty="0" smtClean="0"/>
              <a:t>Appointed a lead staff person to THOR</a:t>
            </a:r>
          </a:p>
          <a:p>
            <a:r>
              <a:rPr lang="en-US" sz="2400" dirty="0" smtClean="0"/>
              <a:t>THOR Logo</a:t>
            </a:r>
          </a:p>
          <a:p>
            <a:r>
              <a:rPr lang="en-US" sz="2400" dirty="0" smtClean="0"/>
              <a:t>Next: community engagement, town hall, funding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2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0" y="162058"/>
            <a:ext cx="9086462" cy="6152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PGST Wellness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Currently part of Children &amp; </a:t>
            </a:r>
            <a:r>
              <a:rPr lang="en-US" sz="2400" dirty="0" smtClean="0"/>
              <a:t>Family Services</a:t>
            </a:r>
          </a:p>
          <a:p>
            <a:r>
              <a:rPr lang="en-US" sz="2400" dirty="0" smtClean="0"/>
              <a:t>Substance </a:t>
            </a:r>
            <a:r>
              <a:rPr lang="en-US" sz="2400" dirty="0" smtClean="0"/>
              <a:t>abuse &amp; mental health counseling</a:t>
            </a:r>
          </a:p>
          <a:p>
            <a:r>
              <a:rPr lang="en-US" sz="2400" dirty="0" smtClean="0"/>
              <a:t>15 FTEs: 5 MH, 4 CD, MA, transport, office manager</a:t>
            </a:r>
            <a:endParaRPr lang="is-IS" sz="2400" dirty="0" smtClean="0"/>
          </a:p>
          <a:p>
            <a:r>
              <a:rPr lang="is-IS" sz="2400" dirty="0" smtClean="0"/>
              <a:t>G</a:t>
            </a:r>
            <a:r>
              <a:rPr lang="en-US" sz="2400" dirty="0" smtClean="0"/>
              <a:t>r</a:t>
            </a:r>
            <a:r>
              <a:rPr lang="is-IS" sz="2400" dirty="0" smtClean="0"/>
              <a:t>oup &amp; individual counseling</a:t>
            </a:r>
          </a:p>
          <a:p>
            <a:r>
              <a:rPr lang="is-IS" sz="2400" dirty="0" smtClean="0"/>
              <a:t>Suicide prevention</a:t>
            </a:r>
          </a:p>
          <a:p>
            <a:r>
              <a:rPr lang="is-IS" sz="2400" dirty="0" smtClean="0"/>
              <a:t>MAT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Port Gamble S'Klallam Tribe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7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&amp;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thing to do</a:t>
            </a:r>
          </a:p>
          <a:p>
            <a:r>
              <a:rPr lang="en-US" dirty="0" smtClean="0"/>
              <a:t>Significant cost &amp; commitment</a:t>
            </a:r>
          </a:p>
          <a:p>
            <a:r>
              <a:rPr lang="en-US" dirty="0" smtClean="0"/>
              <a:t>Leadership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Collaborations with other departments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1465580"/>
            <a:ext cx="9144000" cy="4800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60"/>
            <a:ext cx="9144000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8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Tribal Specific Data &amp;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Tribal Specific Data Pull </a:t>
            </a:r>
          </a:p>
          <a:p>
            <a:pPr lvl="1"/>
            <a:r>
              <a:rPr lang="en-US" dirty="0" smtClean="0"/>
              <a:t>Needle exchange, opioid dependence, </a:t>
            </a:r>
            <a:r>
              <a:rPr lang="en-US" dirty="0" err="1" smtClean="0"/>
              <a:t>rx</a:t>
            </a:r>
            <a:endParaRPr lang="en-US" dirty="0" smtClean="0"/>
          </a:p>
          <a:p>
            <a:r>
              <a:rPr lang="en-US" dirty="0" smtClean="0"/>
              <a:t>Requested technical assistance</a:t>
            </a:r>
          </a:p>
          <a:p>
            <a:pPr lvl="1"/>
            <a:r>
              <a:rPr lang="en-US" dirty="0" smtClean="0"/>
              <a:t>NPAIHB </a:t>
            </a:r>
            <a:r>
              <a:rPr lang="en-US" dirty="0" err="1" smtClean="0"/>
              <a:t>Epi</a:t>
            </a:r>
            <a:r>
              <a:rPr lang="en-US" dirty="0" smtClean="0"/>
              <a:t> Center</a:t>
            </a:r>
          </a:p>
          <a:p>
            <a:pPr lvl="1"/>
            <a:r>
              <a:rPr lang="en-US" dirty="0" smtClean="0"/>
              <a:t>Kitsap County</a:t>
            </a:r>
          </a:p>
          <a:p>
            <a:pPr lvl="1"/>
            <a:r>
              <a:rPr lang="en-US" dirty="0" smtClean="0"/>
              <a:t>Olympic Community of Health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How will we know it is working?</a:t>
            </a:r>
          </a:p>
          <a:p>
            <a:pPr lvl="1"/>
            <a:r>
              <a:rPr lang="en-US" dirty="0" smtClean="0"/>
              <a:t>What do we measure?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00" y="3058159"/>
            <a:ext cx="3574500" cy="31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4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525" t="8322" r="5754" b="10000"/>
          <a:stretch/>
        </p:blipFill>
        <p:spPr>
          <a:xfrm>
            <a:off x="2362103" y="3735560"/>
            <a:ext cx="3788602" cy="27573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2792"/>
            <a:ext cx="5344160" cy="3643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>
                <a:latin typeface="Kohinoor Bangla"/>
                <a:cs typeface="Kohinoor Bangla"/>
              </a:rPr>
              <a:t>Port Gamble S’Klallam </a:t>
            </a:r>
            <a:r>
              <a:rPr lang="en-US" sz="2400" b="0" dirty="0" smtClean="0">
                <a:latin typeface="Kohinoor Bangla"/>
                <a:cs typeface="Kohinoor Bangla"/>
              </a:rPr>
              <a:t>Tribe</a:t>
            </a:r>
          </a:p>
          <a:p>
            <a:pPr marL="0" indent="0">
              <a:buNone/>
            </a:pPr>
            <a:r>
              <a:rPr lang="en-US" sz="2400" b="0" dirty="0" smtClean="0">
                <a:latin typeface="Kohinoor Bangla"/>
                <a:cs typeface="Kohinoor Bangla"/>
              </a:rPr>
              <a:t>Artist </a:t>
            </a:r>
            <a:r>
              <a:rPr lang="en-US" sz="2400" b="0" dirty="0">
                <a:latin typeface="Kohinoor Bangla"/>
                <a:cs typeface="Kohinoor Bangla"/>
              </a:rPr>
              <a:t>&amp; </a:t>
            </a:r>
            <a:r>
              <a:rPr lang="en-US" sz="2400" b="0" dirty="0" smtClean="0">
                <a:latin typeface="Kohinoor Bangla"/>
                <a:cs typeface="Kohinoor Bangla"/>
              </a:rPr>
              <a:t>Designer</a:t>
            </a:r>
          </a:p>
          <a:p>
            <a:pPr marL="0" indent="0">
              <a:buNone/>
            </a:pPr>
            <a:r>
              <a:rPr lang="en-US" sz="2400" b="0" dirty="0" err="1" smtClean="0">
                <a:latin typeface="Kohinoor Bangla"/>
                <a:cs typeface="Kohinoor Bangla"/>
              </a:rPr>
              <a:t>jeffreyveregge</a:t>
            </a:r>
            <a:r>
              <a:rPr lang="en-US" sz="2400" b="0" dirty="0" err="1">
                <a:latin typeface="Kohinoor Bangla"/>
                <a:cs typeface="Kohinoor Bangla"/>
              </a:rPr>
              <a:t>@gmail.com</a:t>
            </a:r>
            <a:r>
              <a:rPr lang="en-US" sz="2400" b="0" dirty="0">
                <a:latin typeface="Kohinoor Bangla"/>
                <a:cs typeface="Kohinoor Bangla"/>
              </a:rPr>
              <a:t> </a:t>
            </a:r>
            <a:endParaRPr lang="en-US" sz="2400" b="0" dirty="0" smtClean="0">
              <a:latin typeface="Kohinoor Bangla"/>
              <a:cs typeface="Kohinoor Bangla"/>
            </a:endParaRPr>
          </a:p>
          <a:p>
            <a:pPr marL="0" indent="0">
              <a:buNone/>
            </a:pPr>
            <a:r>
              <a:rPr lang="en-US" sz="2400" b="0" dirty="0" err="1" smtClean="0">
                <a:latin typeface="Kohinoor Bangla"/>
                <a:cs typeface="Kohinoor Bangla"/>
              </a:rPr>
              <a:t>www.jeffreyveregge.com</a:t>
            </a:r>
            <a:endParaRPr lang="en-US" sz="2400" b="0" dirty="0">
              <a:latin typeface="Kohinoor Bangla"/>
              <a:cs typeface="Kohinoor Bangla"/>
            </a:endParaRPr>
          </a:p>
          <a:p>
            <a:pPr marL="0" indent="0">
              <a:buNone/>
            </a:pPr>
            <a:r>
              <a:rPr lang="en-US" sz="2400" b="0" dirty="0" smtClean="0">
                <a:latin typeface="Kohinoor Bangla"/>
                <a:cs typeface="Kohinoor Bangla"/>
              </a:rPr>
              <a:t>360</a:t>
            </a:r>
            <a:r>
              <a:rPr lang="en-US" sz="2400" b="0" dirty="0">
                <a:latin typeface="Kohinoor Bangla"/>
                <a:cs typeface="Kohinoor Bangla"/>
              </a:rPr>
              <a:t>-516-0406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84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528" y="2982342"/>
            <a:ext cx="270856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7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Resources &amp; </a:t>
            </a:r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THOR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THOR Community Handout (July 2017)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Opioid Pain Agreement (draft)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Narcan</a:t>
            </a:r>
            <a:r>
              <a:rPr lang="en-US" dirty="0" smtClean="0"/>
              <a:t> Standing Orders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Narcan</a:t>
            </a:r>
            <a:r>
              <a:rPr lang="en-US" dirty="0" smtClean="0"/>
              <a:t> Training Guide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PGST Good Samaritan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Helpful Links: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aims.uw.edu</a:t>
            </a:r>
            <a:r>
              <a:rPr lang="en-US" dirty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https://addiction.surgeongeneral.gov/surgeon-generals-</a:t>
            </a:r>
            <a:r>
              <a:rPr lang="en-US" dirty="0" smtClean="0">
                <a:hlinkClick r:id="rId3"/>
              </a:rPr>
              <a:t>report.pdf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311" y="2188796"/>
            <a:ext cx="4582160" cy="1143000"/>
          </a:xfrm>
        </p:spPr>
        <p:txBody>
          <a:bodyPr/>
          <a:lstStyle/>
          <a:p>
            <a:pPr algn="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86200" y="3435244"/>
            <a:ext cx="4038600" cy="2559981"/>
          </a:xfrm>
        </p:spPr>
        <p:txBody>
          <a:bodyPr>
            <a:noAutofit/>
          </a:bodyPr>
          <a:lstStyle/>
          <a:p>
            <a:pPr algn="r">
              <a:lnSpc>
                <a:spcPct val="70000"/>
              </a:lnSpc>
            </a:pPr>
            <a:r>
              <a:rPr lang="en-US" sz="2400" dirty="0">
                <a:cs typeface="Arial Black"/>
              </a:rPr>
              <a:t>Karol Dixon</a:t>
            </a:r>
          </a:p>
          <a:p>
            <a:pPr algn="r">
              <a:lnSpc>
                <a:spcPct val="70000"/>
              </a:lnSpc>
            </a:pPr>
            <a:r>
              <a:rPr lang="en-US" sz="2400" b="0" dirty="0">
                <a:cs typeface="Arial Black"/>
              </a:rPr>
              <a:t>Health Services Director</a:t>
            </a:r>
          </a:p>
          <a:p>
            <a:pPr algn="r">
              <a:lnSpc>
                <a:spcPct val="70000"/>
              </a:lnSpc>
            </a:pPr>
            <a:r>
              <a:rPr lang="en-US" sz="2400" b="0" dirty="0">
                <a:cs typeface="Arial Black"/>
              </a:rPr>
              <a:t>360</a:t>
            </a:r>
            <a:r>
              <a:rPr lang="en-US" sz="2400" b="0" dirty="0" smtClean="0">
                <a:cs typeface="Arial Black"/>
              </a:rPr>
              <a:t>-620-4378</a:t>
            </a:r>
            <a:endParaRPr lang="en-US" sz="2400" b="0" dirty="0">
              <a:cs typeface="Arial Black"/>
            </a:endParaRPr>
          </a:p>
          <a:p>
            <a:pPr algn="r">
              <a:lnSpc>
                <a:spcPct val="70000"/>
              </a:lnSpc>
            </a:pPr>
            <a:r>
              <a:rPr lang="en-US" sz="2400" b="0" dirty="0">
                <a:cs typeface="Arial Black"/>
              </a:rPr>
              <a:t>karold@pgst.nsn.us</a:t>
            </a:r>
          </a:p>
          <a:p>
            <a:pPr algn="r">
              <a:lnSpc>
                <a:spcPct val="70000"/>
              </a:lnSpc>
            </a:pPr>
            <a:endParaRPr lang="en-US" sz="2400" b="0" dirty="0">
              <a:cs typeface="Arial Black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79400"/>
            <a:ext cx="4064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0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1" y="450031"/>
            <a:ext cx="4816474" cy="1926313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Behavioral </a:t>
            </a:r>
            <a:br>
              <a:rPr lang="en-US" dirty="0" smtClean="0"/>
            </a:br>
            <a:r>
              <a:rPr lang="en-US" dirty="0" smtClean="0"/>
              <a:t>Health </a:t>
            </a:r>
            <a:br>
              <a:rPr lang="en-US" dirty="0" smtClean="0"/>
            </a:b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6368"/>
            <a:ext cx="7620000" cy="3439795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Active effort</a:t>
            </a:r>
          </a:p>
          <a:p>
            <a:pPr lvl="1" algn="r"/>
            <a:r>
              <a:rPr lang="en-US" dirty="0" smtClean="0"/>
              <a:t>98% Wellness </a:t>
            </a:r>
            <a:r>
              <a:rPr lang="en-US" dirty="0" err="1" smtClean="0"/>
              <a:t>pts</a:t>
            </a:r>
            <a:r>
              <a:rPr lang="en-US" dirty="0" smtClean="0"/>
              <a:t> are PC</a:t>
            </a:r>
          </a:p>
          <a:p>
            <a:pPr lvl="1" algn="r"/>
            <a:r>
              <a:rPr lang="en-US" dirty="0" smtClean="0"/>
              <a:t>Tribal </a:t>
            </a:r>
            <a:r>
              <a:rPr lang="en-US" dirty="0" smtClean="0"/>
              <a:t>Council support</a:t>
            </a:r>
          </a:p>
          <a:p>
            <a:pPr lvl="1" algn="r"/>
            <a:r>
              <a:rPr lang="en-US" dirty="0" err="1" smtClean="0"/>
              <a:t>Qualis</a:t>
            </a:r>
            <a:r>
              <a:rPr lang="en-US" dirty="0" smtClean="0"/>
              <a:t> PALs – state Medicaid Transformation </a:t>
            </a:r>
          </a:p>
          <a:p>
            <a:pPr lvl="1" algn="r"/>
            <a:r>
              <a:rPr lang="en-US" dirty="0" smtClean="0"/>
              <a:t>Joint Business &amp; Finance Office</a:t>
            </a:r>
          </a:p>
          <a:p>
            <a:pPr lvl="1" algn="r"/>
            <a:r>
              <a:rPr lang="en-US" dirty="0" smtClean="0"/>
              <a:t>Cross training medical assistants </a:t>
            </a:r>
          </a:p>
          <a:p>
            <a:pPr lvl="1" algn="r"/>
            <a:r>
              <a:rPr lang="en-US" dirty="0" smtClean="0"/>
              <a:t>Vision/Strategic planning session</a:t>
            </a:r>
          </a:p>
          <a:p>
            <a:pPr lvl="1" algn="r"/>
            <a:r>
              <a:rPr lang="en-US" dirty="0" smtClean="0"/>
              <a:t>LCSW in primary care clinic</a:t>
            </a:r>
          </a:p>
          <a:p>
            <a:pPr algn="r"/>
            <a:r>
              <a:rPr lang="en-US" dirty="0" smtClean="0"/>
              <a:t>Opioid </a:t>
            </a:r>
            <a:r>
              <a:rPr lang="en-US" dirty="0" smtClean="0"/>
              <a:t>work as an </a:t>
            </a:r>
            <a:r>
              <a:rPr lang="en-US" dirty="0" smtClean="0"/>
              <a:t>example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362267"/>
            <a:ext cx="4339844" cy="28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9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933456"/>
              </p:ext>
            </p:extLst>
          </p:nvPr>
        </p:nvGraphicFramePr>
        <p:xfrm>
          <a:off x="0" y="347472"/>
          <a:ext cx="9073187" cy="603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28" y="6354090"/>
            <a:ext cx="899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WA DOH Death Certificates</a:t>
            </a:r>
          </a:p>
          <a:p>
            <a:r>
              <a:rPr lang="en-US" sz="1200" dirty="0" smtClean="0"/>
              <a:t>Includes all intent of drug-related deaths with the additional ICD-10 codes of T40.0, T40.1, T40.2, T40.3 or T40.4</a:t>
            </a:r>
            <a:endParaRPr lang="en-US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4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04952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state &amp; regional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2015 Drug Injector </a:t>
            </a:r>
            <a:r>
              <a:rPr lang="en-US" dirty="0" smtClean="0"/>
              <a:t>Survey</a:t>
            </a:r>
            <a:endParaRPr lang="en-US" dirty="0" smtClean="0"/>
          </a:p>
          <a:p>
            <a:pPr lvl="1"/>
            <a:r>
              <a:rPr lang="en-US" sz="2400" dirty="0" smtClean="0"/>
              <a:t>22</a:t>
            </a:r>
            <a:r>
              <a:rPr lang="en-US" sz="2400" dirty="0" smtClean="0"/>
              <a:t>% overdosed in past 12 months</a:t>
            </a:r>
          </a:p>
          <a:p>
            <a:pPr lvl="1"/>
            <a:r>
              <a:rPr lang="en-US" sz="2400" dirty="0" smtClean="0"/>
              <a:t>52% witnessed overdose in past 12 months</a:t>
            </a:r>
          </a:p>
          <a:p>
            <a:pPr lvl="1"/>
            <a:r>
              <a:rPr lang="en-US" sz="2400" dirty="0"/>
              <a:t>47% said they or someone else had called 911</a:t>
            </a:r>
          </a:p>
          <a:p>
            <a:pPr lvl="1"/>
            <a:r>
              <a:rPr lang="en-US" sz="2400" dirty="0"/>
              <a:t>46% </a:t>
            </a:r>
            <a:r>
              <a:rPr lang="en-US" sz="2400" dirty="0" smtClean="0"/>
              <a:t>carry </a:t>
            </a:r>
            <a:r>
              <a:rPr lang="en-US" sz="2400" dirty="0"/>
              <a:t>naloxone</a:t>
            </a:r>
          </a:p>
          <a:p>
            <a:pPr lvl="1"/>
            <a:r>
              <a:rPr lang="en-US" sz="2400" dirty="0"/>
              <a:t>50% </a:t>
            </a:r>
            <a:r>
              <a:rPr lang="en-US" sz="2400" dirty="0" smtClean="0"/>
              <a:t>hooked </a:t>
            </a:r>
            <a:r>
              <a:rPr lang="en-US" sz="2400" dirty="0"/>
              <a:t>on </a:t>
            </a:r>
            <a:r>
              <a:rPr lang="en-US" sz="2400" dirty="0" err="1"/>
              <a:t>rx</a:t>
            </a:r>
            <a:r>
              <a:rPr lang="en-US" sz="2400" dirty="0"/>
              <a:t> opiates prior to </a:t>
            </a:r>
            <a:r>
              <a:rPr lang="en-US" sz="2400" dirty="0" smtClean="0"/>
              <a:t>heroin</a:t>
            </a:r>
            <a:endParaRPr lang="en-US" sz="2400" dirty="0"/>
          </a:p>
          <a:p>
            <a:pPr lvl="1"/>
            <a:r>
              <a:rPr lang="en-US" sz="2400" dirty="0"/>
              <a:t>51% interested in getting help to cut down or quit but only 2 people in </a:t>
            </a:r>
            <a:r>
              <a:rPr lang="en-US" sz="2400" dirty="0" smtClean="0"/>
              <a:t>treatment (in our county)</a:t>
            </a:r>
          </a:p>
          <a:p>
            <a:pPr marL="0" indent="0">
              <a:buNone/>
            </a:pPr>
            <a:endParaRPr lang="en-US" sz="1500" dirty="0" smtClean="0">
              <a:hlinkClick r:id="rId2"/>
            </a:endParaRPr>
          </a:p>
          <a:p>
            <a:r>
              <a:rPr lang="en-US" sz="1600" b="0" dirty="0" smtClean="0">
                <a:hlinkClick r:id="rId2"/>
              </a:rPr>
              <a:t>http://adai.uw.edu/pubs/infobriefs/2015druginjectorhealthsurvey.pdf</a:t>
            </a:r>
            <a:r>
              <a:rPr lang="en-US" sz="1600" b="0" dirty="0" smtClean="0"/>
              <a:t> </a:t>
            </a:r>
            <a:endParaRPr lang="en-US" sz="1600" b="0" dirty="0" smtClean="0"/>
          </a:p>
          <a:p>
            <a:r>
              <a:rPr lang="en-US" sz="1600" b="0" dirty="0" smtClean="0"/>
              <a:t>1036 </a:t>
            </a:r>
            <a:r>
              <a:rPr lang="en-US" sz="1600" b="0" dirty="0"/>
              <a:t>Valid Responses Statewide (WA</a:t>
            </a:r>
            <a:r>
              <a:rPr lang="en-US" sz="1600" b="0" dirty="0" smtClean="0"/>
              <a:t>)</a:t>
            </a:r>
            <a:endParaRPr lang="en-US" sz="1600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Port Gamble S'Klallam Tribe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9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detour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42500" y="152718"/>
            <a:ext cx="8039500" cy="1371600"/>
          </a:xfrm>
        </p:spPr>
        <p:txBody>
          <a:bodyPr/>
          <a:lstStyle/>
          <a:p>
            <a:r>
              <a:rPr lang="en-US" dirty="0" smtClean="0"/>
              <a:t>Opiates or opioids?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sz="half" idx="1"/>
          </p:nvPr>
        </p:nvSpPr>
        <p:spPr>
          <a:xfrm>
            <a:off x="342499" y="1574800"/>
            <a:ext cx="354370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Opiate refers to natural substances that come from opium.</a:t>
            </a:r>
          </a:p>
          <a:p>
            <a:r>
              <a:rPr lang="en-US" b="0" dirty="0" smtClean="0"/>
              <a:t>Opium poppy</a:t>
            </a:r>
          </a:p>
          <a:p>
            <a:pPr marL="457200" indent="-457200">
              <a:buFont typeface="Arial"/>
              <a:buChar char="•"/>
            </a:pPr>
            <a:r>
              <a:rPr lang="en-US" b="0" dirty="0" smtClean="0"/>
              <a:t>Morphine</a:t>
            </a:r>
          </a:p>
          <a:p>
            <a:pPr marL="457200" indent="-457200">
              <a:buFont typeface="Arial"/>
              <a:buChar char="•"/>
            </a:pPr>
            <a:r>
              <a:rPr lang="en-US" b="0" dirty="0" smtClean="0"/>
              <a:t>Codeine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324045" y="1574800"/>
            <a:ext cx="405795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 smtClean="0"/>
              <a:t>Opioids are medicines</a:t>
            </a:r>
            <a:r>
              <a:rPr lang="en-US" b="0" dirty="0"/>
              <a:t>/drugs that bind to the same receptors as opiates, but do not occur </a:t>
            </a:r>
            <a:r>
              <a:rPr lang="en-US" b="0" dirty="0" smtClean="0"/>
              <a:t>naturally. </a:t>
            </a:r>
            <a:endParaRPr lang="en-US" b="0" dirty="0"/>
          </a:p>
          <a:p>
            <a:r>
              <a:rPr lang="en-US" b="0" dirty="0" smtClean="0"/>
              <a:t>Semi</a:t>
            </a:r>
            <a:r>
              <a:rPr lang="en-US" b="0" dirty="0"/>
              <a:t>-synthetic </a:t>
            </a:r>
            <a:r>
              <a:rPr lang="en-US" b="0" dirty="0" smtClean="0"/>
              <a:t>opioids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/>
              <a:t>oxycodone &amp; </a:t>
            </a:r>
            <a:r>
              <a:rPr lang="en-US" b="0" dirty="0" smtClean="0"/>
              <a:t>hydrocodone</a:t>
            </a:r>
          </a:p>
          <a:p>
            <a:r>
              <a:rPr lang="en-US" b="0" dirty="0"/>
              <a:t>Synthetic opioids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fentanyl &amp; </a:t>
            </a:r>
            <a:r>
              <a:rPr lang="en-US" b="0" dirty="0" smtClean="0"/>
              <a:t>methadone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Port Gamble S'Klallam Tribe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8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921" y="2768168"/>
            <a:ext cx="1123678" cy="149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4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803300"/>
          </a:xfrm>
        </p:spPr>
        <p:txBody>
          <a:bodyPr/>
          <a:lstStyle/>
          <a:p>
            <a:r>
              <a:rPr lang="en-US" dirty="0" smtClean="0"/>
              <a:t>Chemical cousins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6018"/>
            <a:ext cx="7620000" cy="5170145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Morphine</a:t>
            </a: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Codeine</a:t>
            </a:r>
          </a:p>
          <a:p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Thebaine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Diacetylmorphine (Heroin)</a:t>
            </a:r>
          </a:p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Hydrocodone (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Vicodin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Oxycodone (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Oxycontin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Oxymorphone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Opana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Hydromorphone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Dilaudid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Tramadol</a:t>
            </a:r>
          </a:p>
          <a:p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Fentanyl</a:t>
            </a:r>
          </a:p>
          <a:p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Methadone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Port Gamble S'Klallam Tribe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B99-6AA8-DB4C-BAB4-89C2B3712797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1227287" y="956018"/>
            <a:ext cx="3583609" cy="1360114"/>
          </a:xfrm>
          <a:prstGeom prst="rightBrace">
            <a:avLst>
              <a:gd name="adj1" fmla="val 1043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3339362" y="2316132"/>
            <a:ext cx="1471534" cy="2906293"/>
          </a:xfrm>
          <a:prstGeom prst="rightBrace">
            <a:avLst>
              <a:gd name="adj1" fmla="val 636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59100" y="1401791"/>
            <a:ext cx="3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Opiates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0896" y="3510618"/>
            <a:ext cx="326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Semi-synthetic opioids</a:t>
            </a:r>
            <a:endParaRPr lang="en-US" sz="2400" dirty="0"/>
          </a:p>
        </p:txBody>
      </p:sp>
      <p:sp>
        <p:nvSpPr>
          <p:cNvPr id="13" name="Right Brace 12"/>
          <p:cNvSpPr/>
          <p:nvPr/>
        </p:nvSpPr>
        <p:spPr>
          <a:xfrm>
            <a:off x="1384266" y="5256472"/>
            <a:ext cx="3334780" cy="903738"/>
          </a:xfrm>
          <a:prstGeom prst="rightBrace">
            <a:avLst>
              <a:gd name="adj1" fmla="val 38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59100" y="5381055"/>
            <a:ext cx="324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Synthetic opioids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195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2055</TotalTime>
  <Words>1668</Words>
  <Application>Microsoft Macintosh PowerPoint</Application>
  <PresentationFormat>On-screen Show (4:3)</PresentationFormat>
  <Paragraphs>391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Essential</vt:lpstr>
      <vt:lpstr>Tribal update</vt:lpstr>
      <vt:lpstr>PGST Health Services</vt:lpstr>
      <vt:lpstr>PGST Wellness</vt:lpstr>
      <vt:lpstr>Behavioral  Health  Integration</vt:lpstr>
      <vt:lpstr>PowerPoint Presentation</vt:lpstr>
      <vt:lpstr>state &amp; regional data</vt:lpstr>
      <vt:lpstr>Quick detour</vt:lpstr>
      <vt:lpstr>Opiates or opioids?</vt:lpstr>
      <vt:lpstr>Chemical cousins</vt:lpstr>
      <vt:lpstr>PowerPoint Presentation</vt:lpstr>
      <vt:lpstr>Opioid Summit</vt:lpstr>
      <vt:lpstr>2017 Washington State Interagency Opioid Working Plan</vt:lpstr>
      <vt:lpstr>Our response</vt:lpstr>
      <vt:lpstr>PowerPoint Presentation</vt:lpstr>
      <vt:lpstr>The plan</vt:lpstr>
      <vt:lpstr>PowerPoint Presentation</vt:lpstr>
      <vt:lpstr>PowerPoint Presentation</vt:lpstr>
      <vt:lpstr>PowerPoint Presentation</vt:lpstr>
      <vt:lpstr>The work</vt:lpstr>
      <vt:lpstr>Preventing diversion</vt:lpstr>
      <vt:lpstr>Community Engagement</vt:lpstr>
      <vt:lpstr>Medication Assisted Treatment</vt:lpstr>
      <vt:lpstr>Chronic Pain Management</vt:lpstr>
      <vt:lpstr>Harm Reduction</vt:lpstr>
      <vt:lpstr>Success</vt:lpstr>
      <vt:lpstr>Youth Prevention</vt:lpstr>
      <vt:lpstr>Youth Prevention Activities</vt:lpstr>
      <vt:lpstr>Community Prevention</vt:lpstr>
      <vt:lpstr>Ongoing process</vt:lpstr>
      <vt:lpstr>Funding &amp; Collaboration</vt:lpstr>
      <vt:lpstr>Tribal Specific Data &amp; Evaluation</vt:lpstr>
      <vt:lpstr>PowerPoint Presentation</vt:lpstr>
      <vt:lpstr>Available Resources &amp; Links</vt:lpstr>
      <vt:lpstr>Thank you!</vt:lpstr>
    </vt:vector>
  </TitlesOfParts>
  <Company>Port Gamble S'Klallam Tribe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Gamble S’Klallam Tribe</dc:title>
  <dc:creator>Karol Dixon</dc:creator>
  <cp:lastModifiedBy>Karol Dixon</cp:lastModifiedBy>
  <cp:revision>86</cp:revision>
  <cp:lastPrinted>2017-06-23T15:32:05Z</cp:lastPrinted>
  <dcterms:created xsi:type="dcterms:W3CDTF">2017-06-22T20:59:51Z</dcterms:created>
  <dcterms:modified xsi:type="dcterms:W3CDTF">2017-10-11T19:35:36Z</dcterms:modified>
</cp:coreProperties>
</file>