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4" r:id="rId3"/>
    <p:sldId id="257" r:id="rId4"/>
    <p:sldId id="266" r:id="rId5"/>
    <p:sldId id="269" r:id="rId6"/>
    <p:sldId id="271" r:id="rId7"/>
    <p:sldId id="272" r:id="rId8"/>
    <p:sldId id="273" r:id="rId9"/>
    <p:sldId id="274" r:id="rId10"/>
    <p:sldId id="275" r:id="rId11"/>
    <p:sldId id="276" r:id="rId12"/>
    <p:sldId id="278" r:id="rId13"/>
    <p:sldId id="279" r:id="rId14"/>
    <p:sldId id="280" r:id="rId15"/>
    <p:sldId id="270" r:id="rId1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FBF"/>
    <a:srgbClr val="E3DBA1"/>
    <a:srgbClr val="E3D6A1"/>
    <a:srgbClr val="FAE9B8"/>
    <a:srgbClr val="008080"/>
    <a:srgbClr val="B40000"/>
    <a:srgbClr val="715C29"/>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46" d="100"/>
          <a:sy n="46" d="100"/>
        </p:scale>
        <p:origin x="55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810000"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a:t>Northwest Portland </a:t>
            </a:r>
            <a:r>
              <a:rPr lang="en-US" smtClean="0"/>
              <a:t>Area Indian Health Board</a:t>
            </a:r>
            <a:endParaRPr lang="en-US"/>
          </a:p>
        </p:txBody>
      </p:sp>
      <p:sp>
        <p:nvSpPr>
          <p:cNvPr id="327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27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27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BC0EA1A-B5AF-440B-A73B-6DE187BCF9BE}" type="slidenum">
              <a:rPr lang="en-US"/>
              <a:pPr>
                <a:defRPr/>
              </a:pPr>
              <a:t>‹#›</a:t>
            </a:fld>
            <a:endParaRPr lang="en-US"/>
          </a:p>
        </p:txBody>
      </p:sp>
    </p:spTree>
    <p:extLst>
      <p:ext uri="{BB962C8B-B14F-4D97-AF65-F5344CB8AC3E}">
        <p14:creationId xmlns:p14="http://schemas.microsoft.com/office/powerpoint/2010/main" val="3778310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D3D1DBC-3C54-4789-9A92-B8E82C20041D}" type="slidenum">
              <a:rPr lang="en-US"/>
              <a:pPr>
                <a:defRPr/>
              </a:pPr>
              <a:t>‹#›</a:t>
            </a:fld>
            <a:endParaRPr lang="en-US"/>
          </a:p>
        </p:txBody>
      </p:sp>
    </p:spTree>
    <p:extLst>
      <p:ext uri="{BB962C8B-B14F-4D97-AF65-F5344CB8AC3E}">
        <p14:creationId xmlns:p14="http://schemas.microsoft.com/office/powerpoint/2010/main" val="1274629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3D1DBC-3C54-4789-9A92-B8E82C20041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2</a:t>
            </a:fld>
            <a:endParaRPr lang="en-US"/>
          </a:p>
        </p:txBody>
      </p:sp>
    </p:spTree>
    <p:extLst>
      <p:ext uri="{BB962C8B-B14F-4D97-AF65-F5344CB8AC3E}">
        <p14:creationId xmlns:p14="http://schemas.microsoft.com/office/powerpoint/2010/main" val="129869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4</a:t>
            </a:fld>
            <a:endParaRPr lang="en-US"/>
          </a:p>
        </p:txBody>
      </p:sp>
    </p:spTree>
    <p:extLst>
      <p:ext uri="{BB962C8B-B14F-4D97-AF65-F5344CB8AC3E}">
        <p14:creationId xmlns:p14="http://schemas.microsoft.com/office/powerpoint/2010/main" val="20704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619125"/>
            <a:ext cx="3898900" cy="2924175"/>
          </a:xfrm>
        </p:spPr>
      </p:sp>
      <p:sp>
        <p:nvSpPr>
          <p:cNvPr id="3" name="Notes Placeholder 2"/>
          <p:cNvSpPr>
            <a:spLocks noGrp="1"/>
          </p:cNvSpPr>
          <p:nvPr>
            <p:ph type="body" idx="1"/>
          </p:nvPr>
        </p:nvSpPr>
        <p:spPr>
          <a:xfrm>
            <a:off x="471305" y="3695806"/>
            <a:ext cx="6611561" cy="5760720"/>
          </a:xfrm>
        </p:spPr>
        <p:txBody>
          <a:bodyPr>
            <a:normAutofit/>
          </a:bodyPr>
          <a:lstStyle/>
          <a:p>
            <a:r>
              <a:rPr lang="en-US" sz="1600" dirty="0"/>
              <a:t>TECs play a critical role in building public health capacity among AI/AN regions and communities. </a:t>
            </a:r>
          </a:p>
          <a:p>
            <a:r>
              <a:rPr lang="en-US" sz="1600" dirty="0"/>
              <a:t>Working with Tribal entities and urban AI/AN communities, TECs collect and disseminate data, including regional and tribal specific reports such as Community Health Profiles. </a:t>
            </a:r>
          </a:p>
          <a:p>
            <a:r>
              <a:rPr lang="en-US" sz="1600" dirty="0"/>
              <a:t>TECS also perform various surveillance activities, epidemiological studies, public health Emergency response, disease control and prevention and training. </a:t>
            </a:r>
          </a:p>
          <a:p>
            <a:r>
              <a:rPr lang="en-US" sz="1600" dirty="0"/>
              <a:t>Training includes building tribal capacity to use patient management systems such as the immunization registry and the diabetes registry. </a:t>
            </a:r>
          </a:p>
          <a:p>
            <a:r>
              <a:rPr lang="en-US" sz="1600" dirty="0"/>
              <a:t>The NPAIHB NARCH Summer Institute is an example of epidemiologic and public health training that TECs provide.</a:t>
            </a:r>
          </a:p>
          <a:p>
            <a:pPr defTabSz="946533">
              <a:defRPr/>
            </a:pPr>
            <a:r>
              <a:rPr lang="en-US" sz="1600" b="1" dirty="0"/>
              <a:t>The Resource and Patient Management System (RPMS): A set of integrated computer applications designed to support the clinical and administrative functions of the IHS health care program.</a:t>
            </a:r>
          </a:p>
        </p:txBody>
      </p:sp>
      <p:sp>
        <p:nvSpPr>
          <p:cNvPr id="4" name="Slide Number Placeholder 3"/>
          <p:cNvSpPr>
            <a:spLocks noGrp="1"/>
          </p:cNvSpPr>
          <p:nvPr>
            <p:ph type="sldNum" sz="quarter" idx="10"/>
          </p:nvPr>
        </p:nvSpPr>
        <p:spPr/>
        <p:txBody>
          <a:bodyPr/>
          <a:lstStyle/>
          <a:p>
            <a:pPr>
              <a:defRPr/>
            </a:pPr>
            <a:fld id="{3229404C-2C75-4329-9422-1D84BBE973A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15</a:t>
            </a:fld>
            <a:endParaRPr lang="en-US"/>
          </a:p>
        </p:txBody>
      </p:sp>
    </p:spTree>
    <p:extLst>
      <p:ext uri="{BB962C8B-B14F-4D97-AF65-F5344CB8AC3E}">
        <p14:creationId xmlns:p14="http://schemas.microsoft.com/office/powerpoint/2010/main" val="174052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a:srcRect/>
            <a:stretch>
              <a:fillRect/>
            </a:stretch>
          </p:blipFill>
          <p:spPr bwMode="auto">
            <a:xfrm>
              <a:off x="4876800" y="5835650"/>
              <a:ext cx="1219200" cy="1022350"/>
            </a:xfrm>
            <a:prstGeom prst="rect">
              <a:avLst/>
            </a:prstGeom>
            <a:noFill/>
            <a:ln w="9525">
              <a:noFill/>
              <a:miter lim="800000"/>
              <a:headEnd/>
              <a:tailEnd/>
            </a:ln>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AEF6394B-B4A0-4C4D-AD84-626DDC368258}" type="datetime1">
              <a:rPr lang="en-US"/>
              <a:pPr>
                <a:defRPr/>
              </a:pPr>
              <a:t>10/9/2017</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CDBC6862-644B-41BF-A950-3BF75924CB49}"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60198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C35CE548-EAE7-4713-B585-F9D6BEC15DF2}" type="datetime1">
              <a:rPr lang="en-US"/>
              <a:pPr>
                <a:defRPr/>
              </a:pPr>
              <a:t>10/9/2017</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B524180-B23A-46A9-83E4-EE41F1DABF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0FB68E4F-84CC-44B2-AE1D-7A7889C5431D}" type="datetime1">
              <a:rPr lang="en-US"/>
              <a:pPr>
                <a:defRPr/>
              </a:pPr>
              <a:t>10/9/2017</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63C9472A-752A-4EE5-A74C-A079969E06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99C97520-0878-4E25-BA25-4C90714FD467}" type="datetime1">
              <a:rPr lang="en-US"/>
              <a:pPr>
                <a:defRPr/>
              </a:pPr>
              <a:t>10/9/2017</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B14FA001-6B04-4F78-97C7-23D29DB0B3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201B6CEC-73AD-42CA-944E-AB50D254A808}" type="datetime1">
              <a:rPr lang="en-US"/>
              <a:pPr>
                <a:defRPr/>
              </a:pPr>
              <a:t>10/9/2017</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A1DA2922-BE38-4F3D-BB77-24510A3A16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smtClean="0">
                <a:solidFill>
                  <a:srgbClr val="990000"/>
                </a:solidFill>
                <a:latin typeface="Georgia" pitchFamily="18" charset="0"/>
                <a:ea typeface="+mj-ea"/>
                <a:cs typeface="+mj-cs"/>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0AEC00B3-C6F2-4D80-966B-BB1BE80D3B5C}" type="datetime1">
              <a:rPr lang="en-US"/>
              <a:pPr>
                <a:defRPr/>
              </a:pPr>
              <a:t>10/9/2017</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ABD26EA8-CEE0-4124-A0B3-34235AC90B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F06A8C5A-CF1B-4CBB-86BE-7B5CDA1575BD}" type="datetime1">
              <a:rPr lang="en-US"/>
              <a:pPr>
                <a:defRPr/>
              </a:pPr>
              <a:t>10/9/2017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2167B4C5-1C0E-47F8-8F37-92010A9C25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D43A486D-57C5-4BF9-84B4-00EF8C7596CB}" type="datetime1">
              <a:rPr lang="en-US"/>
              <a:pPr>
                <a:defRPr/>
              </a:pPr>
              <a:t>10/9/2017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6A87651C-3AA2-4F2B-A0E3-1608AB47EE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B1F933F6-6285-4869-8DAC-5A4DC6875A41}" type="datetime1">
              <a:rPr lang="en-US"/>
              <a:pPr>
                <a:defRPr/>
              </a:pPr>
              <a:t>10/9/2017</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0C5735BA-875A-4C6D-B404-BBB03940CCAB}"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307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a:defRPr/>
            </a:pPr>
            <a:fld id="{AE484227-12DA-4447-928A-C4F07FCE442F}" type="datetime1">
              <a:rPr lang="en-US"/>
              <a:pPr>
                <a:defRPr/>
              </a:pPr>
              <a:t>10/9/2017</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a:defRPr/>
            </a:pPr>
            <a:fld id="{0C538C14-E128-41E1-A742-CBCCE872F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2"/>
        </a:buBlip>
        <a:defRPr sz="3200" i="1">
          <a:solidFill>
            <a:schemeClr val="tx1"/>
          </a:solidFill>
          <a:latin typeface="+mn-lt"/>
        </a:defRPr>
      </a:lvl6pPr>
      <a:lvl7pPr marL="2971800" indent="-228600" algn="l" rtl="0" eaLnBrk="1" fontAlgn="base" hangingPunct="1">
        <a:spcBef>
          <a:spcPct val="20000"/>
        </a:spcBef>
        <a:spcAft>
          <a:spcPct val="0"/>
        </a:spcAft>
        <a:buBlip>
          <a:blip r:embed="rId12"/>
        </a:buBlip>
        <a:defRPr sz="3200" i="1">
          <a:solidFill>
            <a:schemeClr val="tx1"/>
          </a:solidFill>
          <a:latin typeface="+mn-lt"/>
        </a:defRPr>
      </a:lvl7pPr>
      <a:lvl8pPr marL="3429000" indent="-228600" algn="l" rtl="0" eaLnBrk="1" fontAlgn="base" hangingPunct="1">
        <a:spcBef>
          <a:spcPct val="20000"/>
        </a:spcBef>
        <a:spcAft>
          <a:spcPct val="0"/>
        </a:spcAft>
        <a:buBlip>
          <a:blip r:embed="rId12"/>
        </a:buBlip>
        <a:defRPr sz="3200" i="1">
          <a:solidFill>
            <a:schemeClr val="tx1"/>
          </a:solidFill>
          <a:latin typeface="+mn-lt"/>
        </a:defRPr>
      </a:lvl8pPr>
      <a:lvl9pPr marL="3886200" indent="-228600" algn="l" rtl="0" eaLnBrk="1" fontAlgn="base" hangingPunct="1">
        <a:spcBef>
          <a:spcPct val="20000"/>
        </a:spcBef>
        <a:spcAft>
          <a:spcPct val="0"/>
        </a:spcAft>
        <a:buBlip>
          <a:blip r:embed="rId12"/>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warrenmears@npaihb.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ribalepicenters.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Northwest Tribal Epidemiology Center</a:t>
            </a:r>
            <a:br>
              <a:rPr lang="en-US" dirty="0" smtClean="0"/>
            </a:br>
            <a:endParaRPr lang="en-US" dirty="0"/>
          </a:p>
        </p:txBody>
      </p:sp>
      <p:sp>
        <p:nvSpPr>
          <p:cNvPr id="3" name="Subtitle 2"/>
          <p:cNvSpPr>
            <a:spLocks noGrp="1"/>
          </p:cNvSpPr>
          <p:nvPr>
            <p:ph type="subTitle" idx="1"/>
          </p:nvPr>
        </p:nvSpPr>
        <p:spPr/>
        <p:txBody>
          <a:bodyPr/>
          <a:lstStyle/>
          <a:p>
            <a:r>
              <a:rPr lang="en-US" sz="2800" dirty="0" smtClean="0"/>
              <a:t>Victoria Warren-Mears, PhD, RDN, FAND</a:t>
            </a:r>
          </a:p>
          <a:p>
            <a:r>
              <a:rPr lang="en-US" sz="2800" dirty="0" smtClean="0">
                <a:hlinkClick r:id="rId3"/>
              </a:rPr>
              <a:t>vwarrenmears@npaihb.org</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IDEA – NW staff have been working on a paper for the CDC MMWR on Opioid Use in the NW, using linkage corrected data.</a:t>
            </a:r>
          </a:p>
          <a:p>
            <a:pPr lvl="1"/>
            <a:r>
              <a:rPr lang="en-US" dirty="0" smtClean="0"/>
              <a:t>In final stages of writing at this time</a:t>
            </a:r>
          </a:p>
          <a:p>
            <a:pPr lvl="1"/>
            <a:endParaRPr lang="en-US" dirty="0"/>
          </a:p>
        </p:txBody>
      </p:sp>
      <p:sp>
        <p:nvSpPr>
          <p:cNvPr id="3" name="Title 2"/>
          <p:cNvSpPr>
            <a:spLocks noGrp="1"/>
          </p:cNvSpPr>
          <p:nvPr>
            <p:ph type="title"/>
          </p:nvPr>
        </p:nvSpPr>
        <p:spPr/>
        <p:txBody>
          <a:bodyPr/>
          <a:lstStyle/>
          <a:p>
            <a:r>
              <a:rPr lang="en-US" dirty="0" smtClean="0"/>
              <a:t>IDEA-NW</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10</a:t>
            </a:fld>
            <a:endParaRPr lang="en-US"/>
          </a:p>
        </p:txBody>
      </p:sp>
    </p:spTree>
    <p:extLst>
      <p:ext uri="{BB962C8B-B14F-4D97-AF65-F5344CB8AC3E}">
        <p14:creationId xmlns:p14="http://schemas.microsoft.com/office/powerpoint/2010/main" val="152569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CDC expansion funding for the tribal epidemiology center</a:t>
            </a:r>
          </a:p>
          <a:p>
            <a:pPr lvl="1"/>
            <a:r>
              <a:rPr lang="en-US" dirty="0" smtClean="0"/>
              <a:t>Allow development of statistical core enhancement</a:t>
            </a:r>
          </a:p>
          <a:p>
            <a:pPr lvl="2"/>
            <a:r>
              <a:rPr lang="en-US" dirty="0" smtClean="0"/>
              <a:t>Quicker data provision</a:t>
            </a:r>
          </a:p>
          <a:p>
            <a:pPr lvl="2"/>
            <a:r>
              <a:rPr lang="en-US" dirty="0" smtClean="0"/>
              <a:t>Partnership with states for real time surveillance</a:t>
            </a:r>
          </a:p>
          <a:p>
            <a:pPr lvl="2"/>
            <a:r>
              <a:rPr lang="en-US" dirty="0" smtClean="0"/>
              <a:t>Potential development of data portal</a:t>
            </a:r>
          </a:p>
        </p:txBody>
      </p:sp>
      <p:sp>
        <p:nvSpPr>
          <p:cNvPr id="3" name="Title 2"/>
          <p:cNvSpPr>
            <a:spLocks noGrp="1"/>
          </p:cNvSpPr>
          <p:nvPr>
            <p:ph type="title"/>
          </p:nvPr>
        </p:nvSpPr>
        <p:spPr/>
        <p:txBody>
          <a:bodyPr/>
          <a:lstStyle/>
          <a:p>
            <a:r>
              <a:rPr lang="en-US" dirty="0" smtClean="0"/>
              <a:t>New Funding</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11</a:t>
            </a:fld>
            <a:endParaRPr lang="en-US"/>
          </a:p>
        </p:txBody>
      </p:sp>
    </p:spTree>
    <p:extLst>
      <p:ext uri="{BB962C8B-B14F-4D97-AF65-F5344CB8AC3E}">
        <p14:creationId xmlns:p14="http://schemas.microsoft.com/office/powerpoint/2010/main" val="59354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Asthma support and tracking project</a:t>
            </a:r>
          </a:p>
          <a:p>
            <a:pPr lvl="1"/>
            <a:r>
              <a:rPr lang="en-US" dirty="0" smtClean="0"/>
              <a:t>Dr. Bill Lambert at OHSU</a:t>
            </a:r>
            <a:endParaRPr lang="en-US" dirty="0"/>
          </a:p>
        </p:txBody>
      </p:sp>
      <p:sp>
        <p:nvSpPr>
          <p:cNvPr id="3" name="Title 2"/>
          <p:cNvSpPr>
            <a:spLocks noGrp="1"/>
          </p:cNvSpPr>
          <p:nvPr>
            <p:ph type="title"/>
          </p:nvPr>
        </p:nvSpPr>
        <p:spPr/>
        <p:txBody>
          <a:bodyPr/>
          <a:lstStyle/>
          <a:p>
            <a:r>
              <a:rPr lang="en-US" dirty="0" smtClean="0"/>
              <a:t>NARCH</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12</a:t>
            </a:fld>
            <a:endParaRPr lang="en-US"/>
          </a:p>
        </p:txBody>
      </p:sp>
    </p:spTree>
    <p:extLst>
      <p:ext uri="{BB962C8B-B14F-4D97-AF65-F5344CB8AC3E}">
        <p14:creationId xmlns:p14="http://schemas.microsoft.com/office/powerpoint/2010/main" val="319803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have been holding data use and grant writing trainings</a:t>
            </a:r>
          </a:p>
          <a:p>
            <a:pPr lvl="1"/>
            <a:r>
              <a:rPr lang="en-US" dirty="0" smtClean="0"/>
              <a:t>More will be coming</a:t>
            </a:r>
          </a:p>
          <a:p>
            <a:pPr lvl="1"/>
            <a:endParaRPr lang="en-US" dirty="0"/>
          </a:p>
          <a:p>
            <a:r>
              <a:rPr lang="en-US" dirty="0" smtClean="0"/>
              <a:t>Please remember we have a non-compete policy with tribes</a:t>
            </a:r>
            <a:endParaRPr lang="en-US" dirty="0"/>
          </a:p>
        </p:txBody>
      </p:sp>
      <p:sp>
        <p:nvSpPr>
          <p:cNvPr id="3" name="Title 2"/>
          <p:cNvSpPr>
            <a:spLocks noGrp="1"/>
          </p:cNvSpPr>
          <p:nvPr>
            <p:ph type="title"/>
          </p:nvPr>
        </p:nvSpPr>
        <p:spPr/>
        <p:txBody>
          <a:bodyPr/>
          <a:lstStyle/>
          <a:p>
            <a:r>
              <a:rPr lang="en-US" dirty="0" smtClean="0"/>
              <a:t>NWTEC 101</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13</a:t>
            </a:fld>
            <a:endParaRPr lang="en-US"/>
          </a:p>
        </p:txBody>
      </p:sp>
    </p:spTree>
    <p:extLst>
      <p:ext uri="{BB962C8B-B14F-4D97-AF65-F5344CB8AC3E}">
        <p14:creationId xmlns:p14="http://schemas.microsoft.com/office/powerpoint/2010/main" val="142271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a:t>
            </a:r>
          </a:p>
          <a:p>
            <a:r>
              <a:rPr lang="en-US" dirty="0" smtClean="0"/>
              <a:t>Roles within the grant</a:t>
            </a:r>
          </a:p>
          <a:p>
            <a:pPr lvl="1"/>
            <a:r>
              <a:rPr lang="en-US" dirty="0" smtClean="0"/>
              <a:t>Analysis</a:t>
            </a:r>
          </a:p>
          <a:p>
            <a:pPr lvl="1"/>
            <a:r>
              <a:rPr lang="en-US" dirty="0" smtClean="0"/>
              <a:t>Evaluation</a:t>
            </a:r>
          </a:p>
          <a:p>
            <a:pPr lvl="1"/>
            <a:r>
              <a:rPr lang="en-US" dirty="0" smtClean="0"/>
              <a:t>For grants that require a data sharing agreement we have the NW Tribal Data Repository</a:t>
            </a:r>
          </a:p>
          <a:p>
            <a:pPr lvl="2"/>
            <a:r>
              <a:rPr lang="en-US" dirty="0" smtClean="0"/>
              <a:t>Data stewardship</a:t>
            </a:r>
          </a:p>
        </p:txBody>
      </p:sp>
      <p:sp>
        <p:nvSpPr>
          <p:cNvPr id="3" name="Title 2"/>
          <p:cNvSpPr>
            <a:spLocks noGrp="1"/>
          </p:cNvSpPr>
          <p:nvPr>
            <p:ph type="title"/>
          </p:nvPr>
        </p:nvSpPr>
        <p:spPr/>
        <p:txBody>
          <a:bodyPr/>
          <a:lstStyle/>
          <a:p>
            <a:r>
              <a:rPr lang="en-US" dirty="0" smtClean="0"/>
              <a:t>Support Services for Your Grants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14</a:t>
            </a:fld>
            <a:endParaRPr lang="en-US"/>
          </a:p>
        </p:txBody>
      </p:sp>
    </p:spTree>
    <p:extLst>
      <p:ext uri="{BB962C8B-B14F-4D97-AF65-F5344CB8AC3E}">
        <p14:creationId xmlns:p14="http://schemas.microsoft.com/office/powerpoint/2010/main" val="337741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447800"/>
            <a:ext cx="6761006" cy="4505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6172200" y="1676400"/>
            <a:ext cx="1600200" cy="1077218"/>
          </a:xfrm>
          <a:prstGeom prst="rect">
            <a:avLst/>
          </a:prstGeom>
          <a:noFill/>
        </p:spPr>
        <p:txBody>
          <a:bodyPr wrap="square" rtlCol="0">
            <a:spAutoFit/>
          </a:bodyPr>
          <a:lstStyle/>
          <a:p>
            <a:pPr algn="ctr"/>
            <a:r>
              <a:rPr lang="en-US" sz="3200" b="1" dirty="0" smtClean="0">
                <a:solidFill>
                  <a:schemeClr val="bg1"/>
                </a:solidFill>
              </a:rPr>
              <a:t>Thank You</a:t>
            </a:r>
            <a:endParaRPr lang="en-US" sz="3200" b="1" dirty="0">
              <a:solidFill>
                <a:schemeClr val="bg1"/>
              </a:solidFill>
            </a:endParaRPr>
          </a:p>
        </p:txBody>
      </p:sp>
    </p:spTree>
    <p:extLst>
      <p:ext uri="{BB962C8B-B14F-4D97-AF65-F5344CB8AC3E}">
        <p14:creationId xmlns:p14="http://schemas.microsoft.com/office/powerpoint/2010/main" val="212787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105137" y="2413322"/>
            <a:ext cx="4419600" cy="4419600"/>
          </a:xfrm>
          <a:prstGeom prst="rect">
            <a:avLst/>
          </a:prstGeom>
        </p:spPr>
      </p:pic>
      <p:sp>
        <p:nvSpPr>
          <p:cNvPr id="3" name="Content Placeholder 2"/>
          <p:cNvSpPr>
            <a:spLocks noGrp="1"/>
          </p:cNvSpPr>
          <p:nvPr>
            <p:ph idx="1"/>
          </p:nvPr>
        </p:nvSpPr>
        <p:spPr/>
        <p:txBody>
          <a:bodyPr/>
          <a:lstStyle/>
          <a:p>
            <a:r>
              <a:rPr lang="en-US" dirty="0" smtClean="0"/>
              <a:t>Overview of the Tribal Epidemiology Center</a:t>
            </a:r>
          </a:p>
          <a:p>
            <a:r>
              <a:rPr lang="en-US" dirty="0" smtClean="0"/>
              <a:t>Mission and Vision of Our Tribal Epidemiology Center</a:t>
            </a:r>
          </a:p>
          <a:p>
            <a:r>
              <a:rPr lang="en-US" dirty="0" smtClean="0"/>
              <a:t>Review of Capacities and Roles</a:t>
            </a:r>
          </a:p>
          <a:p>
            <a:pPr lvl="1"/>
            <a:r>
              <a:rPr lang="en-US" dirty="0" smtClean="0"/>
              <a:t>New awards received for FY 2018</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Celebrating 20 Years</a:t>
            </a:r>
            <a:endParaRPr lang="en-US" dirty="0"/>
          </a:p>
        </p:txBody>
      </p:sp>
      <p:sp>
        <p:nvSpPr>
          <p:cNvPr id="12" name="Text Placeholder 11"/>
          <p:cNvSpPr>
            <a:spLocks noGrp="1"/>
          </p:cNvSpPr>
          <p:nvPr>
            <p:ph type="body" sz="half" idx="2"/>
          </p:nvPr>
        </p:nvSpPr>
        <p:spPr/>
        <p:txBody>
          <a:bodyPr/>
          <a:lstStyle/>
          <a:p>
            <a:r>
              <a:rPr lang="en-US" dirty="0" smtClean="0"/>
              <a:t>All Tribal Epidemiology Center Web Site</a:t>
            </a:r>
          </a:p>
          <a:p>
            <a:r>
              <a:rPr lang="en-US" dirty="0" smtClean="0">
                <a:hlinkClick r:id="rId2"/>
              </a:rPr>
              <a:t>www.tribalepicenters.org</a:t>
            </a:r>
            <a:endParaRPr lang="en-US" dirty="0" smtClean="0"/>
          </a:p>
          <a:p>
            <a:endParaRPr lang="en-US" dirty="0"/>
          </a:p>
        </p:txBody>
      </p:sp>
      <p:sp>
        <p:nvSpPr>
          <p:cNvPr id="11" name="Picture Placeholder 10"/>
          <p:cNvSpPr>
            <a:spLocks noGrp="1"/>
          </p:cNvSpPr>
          <p:nvPr>
            <p:ph type="pic" idx="1"/>
          </p:nvPr>
        </p:nvSpPr>
        <p:spPr/>
      </p:sp>
      <p:sp>
        <p:nvSpPr>
          <p:cNvPr id="4" name="Footer Placeholder 3"/>
          <p:cNvSpPr>
            <a:spLocks noGrp="1"/>
          </p:cNvSpPr>
          <p:nvPr>
            <p:ph type="ftr" sz="quarter" idx="10"/>
          </p:nvPr>
        </p:nvSpPr>
        <p:spPr/>
        <p:txBody>
          <a:bodyPr/>
          <a:lstStyle/>
          <a:p>
            <a:r>
              <a:rPr lang="en-US" smtClean="0"/>
              <a:t>Northwest Portland Area Indian Health Board</a:t>
            </a:r>
            <a:endParaRPr lang="en-US"/>
          </a:p>
        </p:txBody>
      </p:sp>
      <p:sp>
        <p:nvSpPr>
          <p:cNvPr id="5" name="Date Placeholder 4"/>
          <p:cNvSpPr>
            <a:spLocks noGrp="1"/>
          </p:cNvSpPr>
          <p:nvPr>
            <p:ph type="dt" sz="half" idx="11"/>
          </p:nvPr>
        </p:nvSpPr>
        <p:spPr/>
        <p:txBody>
          <a:bodyPr/>
          <a:lstStyle/>
          <a:p>
            <a:fld id="{C35CE548-EAE7-4713-B585-F9D6BEC15DF2}" type="datetime1">
              <a:rPr lang="en-US" smtClean="0"/>
              <a:pPr/>
              <a:t>10/9/2017</a:t>
            </a:fld>
            <a:endParaRPr lang="en-US" dirty="0"/>
          </a:p>
        </p:txBody>
      </p:sp>
      <p:sp>
        <p:nvSpPr>
          <p:cNvPr id="6" name="Slide Number Placeholder 5"/>
          <p:cNvSpPr>
            <a:spLocks noGrp="1"/>
          </p:cNvSpPr>
          <p:nvPr>
            <p:ph type="sldNum" sz="quarter" idx="12"/>
          </p:nvPr>
        </p:nvSpPr>
        <p:spPr/>
        <p:txBody>
          <a:bodyPr/>
          <a:lstStyle/>
          <a:p>
            <a:fld id="{2B524180-B23A-46A9-83E4-EE41F1DABF62}" type="slidenum">
              <a:rPr lang="en-US" smtClean="0"/>
              <a:pPr/>
              <a:t>3</a:t>
            </a:fld>
            <a:endParaRPr lang="en-US"/>
          </a:p>
        </p:txBody>
      </p:sp>
      <p:pic>
        <p:nvPicPr>
          <p:cNvPr id="1026" name="Picture 2" descr="C:\Users\vwarrenmears\Desktop\TEC Logo\TEC_20th-3-logo-on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71600"/>
            <a:ext cx="5220608" cy="23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7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Our mission is to improve the health status of American Indians and Alaska Natives by identification and understanding of health risks and inequities, strengthening public health capacity, and assisting in disease prevention and control.</a:t>
            </a:r>
            <a:endParaRPr lang="en-US" sz="2800" dirty="0"/>
          </a:p>
        </p:txBody>
      </p:sp>
      <p:sp>
        <p:nvSpPr>
          <p:cNvPr id="3" name="Title 2"/>
          <p:cNvSpPr>
            <a:spLocks noGrp="1"/>
          </p:cNvSpPr>
          <p:nvPr>
            <p:ph type="title"/>
          </p:nvPr>
        </p:nvSpPr>
        <p:spPr/>
        <p:txBody>
          <a:bodyPr/>
          <a:lstStyle/>
          <a:p>
            <a:r>
              <a:rPr lang="en-US" dirty="0" smtClean="0"/>
              <a:t>Mission of the TECs</a:t>
            </a:r>
            <a:endParaRPr lang="en-US" dirty="0"/>
          </a:p>
        </p:txBody>
      </p:sp>
    </p:spTree>
    <p:extLst>
      <p:ext uri="{BB962C8B-B14F-4D97-AF65-F5344CB8AC3E}">
        <p14:creationId xmlns:p14="http://schemas.microsoft.com/office/powerpoint/2010/main" val="131747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fontScale="77500" lnSpcReduction="20000"/>
          </a:bodyPr>
          <a:lstStyle/>
          <a:p>
            <a:r>
              <a:rPr lang="en-US" smtClean="0"/>
              <a:t>Collect and disseminate data… </a:t>
            </a:r>
            <a:br>
              <a:rPr lang="en-US" smtClean="0"/>
            </a:br>
            <a:r>
              <a:rPr lang="en-US" smtClean="0"/>
              <a:t>     Provide analysis of health data</a:t>
            </a:r>
          </a:p>
          <a:p>
            <a:r>
              <a:rPr lang="en-US" smtClean="0"/>
              <a:t>Area/Tribal specific health status reports…</a:t>
            </a:r>
            <a:br>
              <a:rPr lang="en-US" smtClean="0"/>
            </a:br>
            <a:r>
              <a:rPr lang="en-US" smtClean="0"/>
              <a:t>     Community Health Profiles</a:t>
            </a:r>
          </a:p>
          <a:p>
            <a:r>
              <a:rPr lang="en-US" smtClean="0"/>
              <a:t>Maintain/provide access to surveillance databases</a:t>
            </a:r>
          </a:p>
          <a:p>
            <a:r>
              <a:rPr lang="en-US" smtClean="0"/>
              <a:t>Conduct epidemiologic studies</a:t>
            </a:r>
          </a:p>
          <a:p>
            <a:r>
              <a:rPr lang="en-US" smtClean="0"/>
              <a:t>Support public health emergency response</a:t>
            </a:r>
          </a:p>
          <a:p>
            <a:r>
              <a:rPr lang="en-US" smtClean="0"/>
              <a:t>Assist Tribes in disease control and prevention</a:t>
            </a:r>
          </a:p>
          <a:p>
            <a:r>
              <a:rPr lang="en-US" smtClean="0"/>
              <a:t>Provide training… Epidemiology, Data Collection, and Public Health</a:t>
            </a:r>
          </a:p>
          <a:p>
            <a:endParaRPr lang="en-US" dirty="0" smtClean="0"/>
          </a:p>
        </p:txBody>
      </p:sp>
      <p:sp>
        <p:nvSpPr>
          <p:cNvPr id="20482" name="Rectangle 2"/>
          <p:cNvSpPr>
            <a:spLocks noGrp="1" noChangeArrowheads="1"/>
          </p:cNvSpPr>
          <p:nvPr>
            <p:ph type="title"/>
          </p:nvPr>
        </p:nvSpPr>
        <p:spPr/>
        <p:txBody>
          <a:bodyPr/>
          <a:lstStyle/>
          <a:p>
            <a:r>
              <a:rPr lang="en-US" smtClean="0"/>
              <a:t>TEC Activities</a:t>
            </a:r>
            <a:endParaRPr lang="en-US" dirty="0" smtClean="0"/>
          </a:p>
        </p:txBody>
      </p:sp>
    </p:spTree>
    <p:extLst>
      <p:ext uri="{BB962C8B-B14F-4D97-AF65-F5344CB8AC3E}">
        <p14:creationId xmlns:p14="http://schemas.microsoft.com/office/powerpoint/2010/main" val="26393185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800" dirty="0" smtClean="0"/>
              <a:t>Immunization</a:t>
            </a:r>
          </a:p>
          <a:p>
            <a:r>
              <a:rPr lang="en-US" sz="2800" dirty="0" smtClean="0"/>
              <a:t>Improving Data and Enhancing Access</a:t>
            </a:r>
          </a:p>
          <a:p>
            <a:r>
              <a:rPr lang="en-US" sz="2800" dirty="0" smtClean="0"/>
              <a:t>Northwest Tribal Dental Support Center</a:t>
            </a:r>
          </a:p>
          <a:p>
            <a:r>
              <a:rPr lang="en-US" sz="2800" dirty="0" smtClean="0"/>
              <a:t>Project Red Talon (including We R Native)</a:t>
            </a:r>
          </a:p>
          <a:p>
            <a:r>
              <a:rPr lang="en-US" sz="2800" dirty="0" smtClean="0"/>
              <a:t>NW Comprehensive Cancer Prevention Program</a:t>
            </a:r>
          </a:p>
          <a:p>
            <a:r>
              <a:rPr lang="en-US" sz="2800" dirty="0" smtClean="0"/>
              <a:t>Tots to Tweens</a:t>
            </a:r>
          </a:p>
        </p:txBody>
      </p:sp>
      <p:sp>
        <p:nvSpPr>
          <p:cNvPr id="3" name="Title 2"/>
          <p:cNvSpPr>
            <a:spLocks noGrp="1"/>
          </p:cNvSpPr>
          <p:nvPr>
            <p:ph type="title"/>
          </p:nvPr>
        </p:nvSpPr>
        <p:spPr/>
        <p:txBody>
          <a:bodyPr/>
          <a:lstStyle/>
          <a:p>
            <a:r>
              <a:rPr lang="en-US" dirty="0" smtClean="0"/>
              <a:t>NWTEC 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6</a:t>
            </a:fld>
            <a:endParaRPr lang="en-US"/>
          </a:p>
        </p:txBody>
      </p:sp>
      <p:pic>
        <p:nvPicPr>
          <p:cNvPr id="4098" name="Picture 2" descr="C:\Users\vwarrenmears\AppData\Local\Microsoft\Windows\Temporary Internet Files\Content.IE5\B5LTXHYS\2632506726_b43cb2e2c2_z[1].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772138" y="3810000"/>
            <a:ext cx="3914661" cy="25384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800" dirty="0" smtClean="0"/>
              <a:t>THRIVE</a:t>
            </a:r>
          </a:p>
          <a:p>
            <a:r>
              <a:rPr lang="en-US" sz="2800" dirty="0" smtClean="0"/>
              <a:t>WEAVE-NW</a:t>
            </a:r>
          </a:p>
          <a:p>
            <a:r>
              <a:rPr lang="en-US" sz="2800" dirty="0" smtClean="0"/>
              <a:t>Injury Prevention</a:t>
            </a:r>
          </a:p>
          <a:p>
            <a:r>
              <a:rPr lang="en-US" sz="2800" dirty="0" smtClean="0"/>
              <a:t>Tribal BRFSS</a:t>
            </a:r>
          </a:p>
          <a:p>
            <a:r>
              <a:rPr lang="en-US" sz="2800" dirty="0" smtClean="0"/>
              <a:t>Health Priorities Survey</a:t>
            </a:r>
          </a:p>
          <a:p>
            <a:r>
              <a:rPr lang="en-US" sz="2800" dirty="0" smtClean="0"/>
              <a:t>Public Health Emergency Preparedness Conference</a:t>
            </a:r>
          </a:p>
          <a:p>
            <a:r>
              <a:rPr lang="en-US" sz="2800" dirty="0" smtClean="0"/>
              <a:t>Environmental Epidemiology Pilot</a:t>
            </a:r>
            <a:endParaRPr lang="en-US" sz="2800" dirty="0"/>
          </a:p>
        </p:txBody>
      </p:sp>
      <p:sp>
        <p:nvSpPr>
          <p:cNvPr id="3" name="Title 2"/>
          <p:cNvSpPr>
            <a:spLocks noGrp="1"/>
          </p:cNvSpPr>
          <p:nvPr>
            <p:ph type="title"/>
          </p:nvPr>
        </p:nvSpPr>
        <p:spPr/>
        <p:txBody>
          <a:bodyPr/>
          <a:lstStyle/>
          <a:p>
            <a:r>
              <a:rPr lang="en-US" dirty="0" smtClean="0"/>
              <a:t>NWTEC 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7</a:t>
            </a:fld>
            <a:endParaRPr lang="en-US"/>
          </a:p>
        </p:txBody>
      </p:sp>
      <p:pic>
        <p:nvPicPr>
          <p:cNvPr id="5122" name="Picture 2" descr="C:\Users\vwarrenmears\AppData\Local\Microsoft\Windows\Temporary Internet Files\Content.IE5\ZFE08OMG\Scablands_in_Eastern_Washington[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267200" y="3409821"/>
            <a:ext cx="4114800" cy="27289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Native Children Always Ride Safe</a:t>
            </a:r>
          </a:p>
          <a:p>
            <a:pPr marL="0" indent="0">
              <a:buNone/>
            </a:pPr>
            <a:endParaRPr lang="en-US" dirty="0" smtClean="0"/>
          </a:p>
          <a:p>
            <a:pPr lvl="1"/>
            <a:r>
              <a:rPr lang="en-US" dirty="0" smtClean="0"/>
              <a:t>NIMHD NIH wants to highlight this project and implement it as a </a:t>
            </a:r>
            <a:r>
              <a:rPr lang="en-US" u="sng" dirty="0" smtClean="0"/>
              <a:t>best practice.</a:t>
            </a:r>
            <a:endParaRPr lang="en-US" dirty="0"/>
          </a:p>
        </p:txBody>
      </p:sp>
      <p:sp>
        <p:nvSpPr>
          <p:cNvPr id="3" name="Title 2"/>
          <p:cNvSpPr>
            <a:spLocks noGrp="1"/>
          </p:cNvSpPr>
          <p:nvPr>
            <p:ph type="title"/>
          </p:nvPr>
        </p:nvSpPr>
        <p:spPr/>
        <p:txBody>
          <a:bodyPr/>
          <a:lstStyle/>
          <a:p>
            <a:r>
              <a:rPr lang="en-US" dirty="0" smtClean="0"/>
              <a:t>Native CARS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8</a:t>
            </a:fld>
            <a:endParaRPr lang="en-US"/>
          </a:p>
        </p:txBody>
      </p:sp>
    </p:spTree>
    <p:extLst>
      <p:ext uri="{BB962C8B-B14F-4D97-AF65-F5344CB8AC3E}">
        <p14:creationId xmlns:p14="http://schemas.microsoft.com/office/powerpoint/2010/main" val="271910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NPAIHB NWTEC is host to a Project ECHO Hub for expert staffing of Hepatitis C cases, including treatment planning.</a:t>
            </a:r>
          </a:p>
          <a:p>
            <a:pPr lvl="1"/>
            <a:r>
              <a:rPr lang="en-US" dirty="0" smtClean="0"/>
              <a:t>Over 36 I/T/U clinics are participating nationwide</a:t>
            </a:r>
          </a:p>
          <a:p>
            <a:pPr lvl="1"/>
            <a:r>
              <a:rPr lang="en-US" dirty="0" smtClean="0"/>
              <a:t>96 patients have been discussed and staffed by the team</a:t>
            </a:r>
            <a:endParaRPr lang="en-US" dirty="0"/>
          </a:p>
        </p:txBody>
      </p:sp>
      <p:sp>
        <p:nvSpPr>
          <p:cNvPr id="3" name="Title 2"/>
          <p:cNvSpPr>
            <a:spLocks noGrp="1"/>
          </p:cNvSpPr>
          <p:nvPr>
            <p:ph type="title"/>
          </p:nvPr>
        </p:nvSpPr>
        <p:spPr/>
        <p:txBody>
          <a:bodyPr/>
          <a:lstStyle/>
          <a:p>
            <a:r>
              <a:rPr lang="en-US" dirty="0" smtClean="0"/>
              <a:t>Hepatitis C Treatment</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10/9/2017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9</a:t>
            </a:fld>
            <a:endParaRPr lang="en-US"/>
          </a:p>
        </p:txBody>
      </p:sp>
    </p:spTree>
    <p:extLst>
      <p:ext uri="{BB962C8B-B14F-4D97-AF65-F5344CB8AC3E}">
        <p14:creationId xmlns:p14="http://schemas.microsoft.com/office/powerpoint/2010/main" val="4039716064"/>
      </p:ext>
    </p:extLst>
  </p:cSld>
  <p:clrMapOvr>
    <a:masterClrMapping/>
  </p:clrMapOvr>
</p:sld>
</file>

<file path=ppt/theme/theme1.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562</Words>
  <Application>Microsoft Office PowerPoint</Application>
  <PresentationFormat>On-screen Show (4:3)</PresentationFormat>
  <Paragraphs>111</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Estrangelo Edessa</vt:lpstr>
      <vt:lpstr>Georgia</vt:lpstr>
      <vt:lpstr>Gill Sans MT</vt:lpstr>
      <vt:lpstr>Maiandra GD</vt:lpstr>
      <vt:lpstr>Times New Roman</vt:lpstr>
      <vt:lpstr>Trebuchet MS</vt:lpstr>
      <vt:lpstr>Wingdings</vt:lpstr>
      <vt:lpstr>AvalancheTemplate_9703</vt:lpstr>
      <vt:lpstr>Northwest Tribal Epidemiology Center </vt:lpstr>
      <vt:lpstr>Outline</vt:lpstr>
      <vt:lpstr>Celebrating 20 Years</vt:lpstr>
      <vt:lpstr>Mission of the TECs</vt:lpstr>
      <vt:lpstr>TEC Activities</vt:lpstr>
      <vt:lpstr>NWTEC Projects</vt:lpstr>
      <vt:lpstr>NWTEC Projects</vt:lpstr>
      <vt:lpstr>Native CARS</vt:lpstr>
      <vt:lpstr>Hepatitis C Treatment</vt:lpstr>
      <vt:lpstr>IDEA-NW</vt:lpstr>
      <vt:lpstr>New Funding</vt:lpstr>
      <vt:lpstr>NARCH</vt:lpstr>
      <vt:lpstr>NWTEC 101</vt:lpstr>
      <vt:lpstr>Support Services for Your Grants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kramsey</dc:creator>
  <cp:lastModifiedBy>Lisa Griggs</cp:lastModifiedBy>
  <cp:revision>12</cp:revision>
  <dcterms:created xsi:type="dcterms:W3CDTF">2009-07-13T21:07:10Z</dcterms:created>
  <dcterms:modified xsi:type="dcterms:W3CDTF">2017-10-09T14:34:59Z</dcterms:modified>
</cp:coreProperties>
</file>