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88" r:id="rId1"/>
    <p:sldMasterId id="2147485226" r:id="rId2"/>
    <p:sldMasterId id="2147485298" r:id="rId3"/>
    <p:sldMasterId id="2147485376" r:id="rId4"/>
    <p:sldMasterId id="2147485512" r:id="rId5"/>
    <p:sldMasterId id="2147485524" r:id="rId6"/>
    <p:sldMasterId id="2147485536" r:id="rId7"/>
  </p:sldMasterIdLst>
  <p:notesMasterIdLst>
    <p:notesMasterId r:id="rId23"/>
  </p:notesMasterIdLst>
  <p:handoutMasterIdLst>
    <p:handoutMasterId r:id="rId24"/>
  </p:handoutMasterIdLst>
  <p:sldIdLst>
    <p:sldId id="671" r:id="rId8"/>
    <p:sldId id="853" r:id="rId9"/>
    <p:sldId id="846" r:id="rId10"/>
    <p:sldId id="847" r:id="rId11"/>
    <p:sldId id="856" r:id="rId12"/>
    <p:sldId id="848" r:id="rId13"/>
    <p:sldId id="636" r:id="rId14"/>
    <p:sldId id="642" r:id="rId15"/>
    <p:sldId id="852" r:id="rId16"/>
    <p:sldId id="872" r:id="rId17"/>
    <p:sldId id="865" r:id="rId18"/>
    <p:sldId id="843" r:id="rId19"/>
    <p:sldId id="854" r:id="rId20"/>
    <p:sldId id="844" r:id="rId21"/>
    <p:sldId id="842" r:id="rId22"/>
  </p:sldIdLst>
  <p:sldSz cx="9144000" cy="6858000" type="screen4x3"/>
  <p:notesSz cx="7010400" cy="9296400"/>
  <p:defaultTextStyle>
    <a:defPPr>
      <a:defRPr lang="en-US"/>
    </a:defPPr>
    <a:lvl1pPr algn="l" rtl="0" fontAlgn="base">
      <a:spcBef>
        <a:spcPct val="0"/>
      </a:spcBef>
      <a:spcAft>
        <a:spcPct val="0"/>
      </a:spcAft>
      <a:defRPr sz="3200" kern="1200">
        <a:solidFill>
          <a:schemeClr val="tx1"/>
        </a:solidFill>
        <a:latin typeface="Arial" charset="0"/>
        <a:ea typeface="+mn-ea"/>
        <a:cs typeface="Times New Roman" pitchFamily="18" charset="0"/>
      </a:defRPr>
    </a:lvl1pPr>
    <a:lvl2pPr marL="457200" algn="l" rtl="0" fontAlgn="base">
      <a:spcBef>
        <a:spcPct val="0"/>
      </a:spcBef>
      <a:spcAft>
        <a:spcPct val="0"/>
      </a:spcAft>
      <a:defRPr sz="3200" kern="1200">
        <a:solidFill>
          <a:schemeClr val="tx1"/>
        </a:solidFill>
        <a:latin typeface="Arial" charset="0"/>
        <a:ea typeface="+mn-ea"/>
        <a:cs typeface="Times New Roman" pitchFamily="18" charset="0"/>
      </a:defRPr>
    </a:lvl2pPr>
    <a:lvl3pPr marL="914400" algn="l" rtl="0" fontAlgn="base">
      <a:spcBef>
        <a:spcPct val="0"/>
      </a:spcBef>
      <a:spcAft>
        <a:spcPct val="0"/>
      </a:spcAft>
      <a:defRPr sz="3200" kern="1200">
        <a:solidFill>
          <a:schemeClr val="tx1"/>
        </a:solidFill>
        <a:latin typeface="Arial" charset="0"/>
        <a:ea typeface="+mn-ea"/>
        <a:cs typeface="Times New Roman" pitchFamily="18" charset="0"/>
      </a:defRPr>
    </a:lvl3pPr>
    <a:lvl4pPr marL="1371600" algn="l" rtl="0" fontAlgn="base">
      <a:spcBef>
        <a:spcPct val="0"/>
      </a:spcBef>
      <a:spcAft>
        <a:spcPct val="0"/>
      </a:spcAft>
      <a:defRPr sz="3200" kern="1200">
        <a:solidFill>
          <a:schemeClr val="tx1"/>
        </a:solidFill>
        <a:latin typeface="Arial" charset="0"/>
        <a:ea typeface="+mn-ea"/>
        <a:cs typeface="Times New Roman" pitchFamily="18" charset="0"/>
      </a:defRPr>
    </a:lvl4pPr>
    <a:lvl5pPr marL="1828800" algn="l" rtl="0" fontAlgn="base">
      <a:spcBef>
        <a:spcPct val="0"/>
      </a:spcBef>
      <a:spcAft>
        <a:spcPct val="0"/>
      </a:spcAft>
      <a:defRPr sz="3200" kern="1200">
        <a:solidFill>
          <a:schemeClr val="tx1"/>
        </a:solidFill>
        <a:latin typeface="Arial" charset="0"/>
        <a:ea typeface="+mn-ea"/>
        <a:cs typeface="Times New Roman" pitchFamily="18" charset="0"/>
      </a:defRPr>
    </a:lvl5pPr>
    <a:lvl6pPr marL="2286000" algn="l" defTabSz="914400" rtl="0" eaLnBrk="1" latinLnBrk="0" hangingPunct="1">
      <a:defRPr sz="3200" kern="1200">
        <a:solidFill>
          <a:schemeClr val="tx1"/>
        </a:solidFill>
        <a:latin typeface="Arial" charset="0"/>
        <a:ea typeface="+mn-ea"/>
        <a:cs typeface="Times New Roman" pitchFamily="18" charset="0"/>
      </a:defRPr>
    </a:lvl6pPr>
    <a:lvl7pPr marL="2743200" algn="l" defTabSz="914400" rtl="0" eaLnBrk="1" latinLnBrk="0" hangingPunct="1">
      <a:defRPr sz="3200" kern="1200">
        <a:solidFill>
          <a:schemeClr val="tx1"/>
        </a:solidFill>
        <a:latin typeface="Arial" charset="0"/>
        <a:ea typeface="+mn-ea"/>
        <a:cs typeface="Times New Roman" pitchFamily="18" charset="0"/>
      </a:defRPr>
    </a:lvl7pPr>
    <a:lvl8pPr marL="3200400" algn="l" defTabSz="914400" rtl="0" eaLnBrk="1" latinLnBrk="0" hangingPunct="1">
      <a:defRPr sz="3200" kern="1200">
        <a:solidFill>
          <a:schemeClr val="tx1"/>
        </a:solidFill>
        <a:latin typeface="Arial" charset="0"/>
        <a:ea typeface="+mn-ea"/>
        <a:cs typeface="Times New Roman" pitchFamily="18" charset="0"/>
      </a:defRPr>
    </a:lvl8pPr>
    <a:lvl9pPr marL="3657600" algn="l" defTabSz="914400" rtl="0" eaLnBrk="1" latinLnBrk="0" hangingPunct="1">
      <a:defRPr sz="3200"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3399FF"/>
    <a:srgbClr val="009900"/>
    <a:srgbClr val="66FF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667" autoAdjust="0"/>
  </p:normalViewPr>
  <p:slideViewPr>
    <p:cSldViewPr>
      <p:cViewPr varScale="1">
        <p:scale>
          <a:sx n="103" d="100"/>
          <a:sy n="103" d="100"/>
        </p:scale>
        <p:origin x="87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3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Palatino Linotype" pitchFamily="18" charset="0"/>
              </a:defRPr>
            </a:lvl1pPr>
          </a:lstStyle>
          <a:p>
            <a:pPr>
              <a:defRPr/>
            </a:pPr>
            <a:endParaRPr lang="en-US"/>
          </a:p>
        </p:txBody>
      </p:sp>
      <p:sp>
        <p:nvSpPr>
          <p:cNvPr id="4710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Palatino Linotype" pitchFamily="18" charset="0"/>
              </a:defRPr>
            </a:lvl1pPr>
          </a:lstStyle>
          <a:p>
            <a:pPr>
              <a:defRPr/>
            </a:pPr>
            <a:endParaRPr lang="en-US"/>
          </a:p>
        </p:txBody>
      </p:sp>
      <p:sp>
        <p:nvSpPr>
          <p:cNvPr id="4710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Palatino Linotype" pitchFamily="18" charset="0"/>
              </a:defRPr>
            </a:lvl1pPr>
          </a:lstStyle>
          <a:p>
            <a:pPr>
              <a:defRPr/>
            </a:pPr>
            <a:endParaRPr lang="en-US"/>
          </a:p>
        </p:txBody>
      </p:sp>
      <p:sp>
        <p:nvSpPr>
          <p:cNvPr id="4710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Palatino Linotype" pitchFamily="18" charset="0"/>
              </a:defRPr>
            </a:lvl1pPr>
          </a:lstStyle>
          <a:p>
            <a:pPr>
              <a:defRPr/>
            </a:pPr>
            <a:fld id="{21C0BDC0-AB79-463A-9CFF-9F4EC634E7DD}" type="slidenum">
              <a:rPr lang="en-US"/>
              <a:pPr>
                <a:defRPr/>
              </a:pPr>
              <a:t>‹#›</a:t>
            </a:fld>
            <a:endParaRPr lang="en-US"/>
          </a:p>
        </p:txBody>
      </p:sp>
    </p:spTree>
    <p:extLst>
      <p:ext uri="{BB962C8B-B14F-4D97-AF65-F5344CB8AC3E}">
        <p14:creationId xmlns:p14="http://schemas.microsoft.com/office/powerpoint/2010/main" val="1635185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charset="0"/>
              </a:defRPr>
            </a:lvl1pPr>
          </a:lstStyle>
          <a:p>
            <a:pPr>
              <a:defRPr/>
            </a:pPr>
            <a:fld id="{3C13E629-C727-4E57-BAF3-B7B34BEEF36C}" type="datetimeFigureOut">
              <a:rPr lang="en-US"/>
              <a:pPr>
                <a:defRPr/>
              </a:pPr>
              <a:t>10/10/2017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charset="0"/>
              </a:defRPr>
            </a:lvl1pPr>
          </a:lstStyle>
          <a:p>
            <a:pPr>
              <a:defRPr/>
            </a:pPr>
            <a:fld id="{F2CED7A7-88D8-4338-BBE5-918F1ACBB99A}" type="slidenum">
              <a:rPr lang="en-US"/>
              <a:pPr>
                <a:defRPr/>
              </a:pPr>
              <a:t>‹#›</a:t>
            </a:fld>
            <a:endParaRPr lang="en-US"/>
          </a:p>
        </p:txBody>
      </p:sp>
    </p:spTree>
    <p:extLst>
      <p:ext uri="{BB962C8B-B14F-4D97-AF65-F5344CB8AC3E}">
        <p14:creationId xmlns:p14="http://schemas.microsoft.com/office/powerpoint/2010/main" val="11703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CED7A7-88D8-4338-BBE5-918F1ACBB99A}" type="slidenum">
              <a:rPr lang="en-US" smtClean="0"/>
              <a:pPr>
                <a:defRPr/>
              </a:pPr>
              <a:t>1</a:t>
            </a:fld>
            <a:endParaRPr lang="en-US"/>
          </a:p>
        </p:txBody>
      </p:sp>
    </p:spTree>
    <p:extLst>
      <p:ext uri="{BB962C8B-B14F-4D97-AF65-F5344CB8AC3E}">
        <p14:creationId xmlns:p14="http://schemas.microsoft.com/office/powerpoint/2010/main" val="3253277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5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fontAlgn="auto">
              <a:spcBef>
                <a:spcPts val="0"/>
              </a:spcBef>
              <a:spcAft>
                <a:spcPts val="0"/>
              </a:spcAft>
              <a:defRPr/>
            </a:pPr>
            <a:fld id="{8979F117-4BF4-4B30-8F09-6FBA543617D7}" type="slidenum">
              <a:rPr lang="en-US">
                <a:solidFill>
                  <a:srgbClr val="000000"/>
                </a:solidFill>
                <a:latin typeface="Calibri" panose="020F0502020204030204"/>
                <a:cs typeface="+mn-cs"/>
              </a:rPr>
              <a:pPr defTabSz="931774" fontAlgn="auto">
                <a:spcBef>
                  <a:spcPts val="0"/>
                </a:spcBef>
                <a:spcAft>
                  <a:spcPts val="0"/>
                </a:spcAft>
                <a:defRPr/>
              </a:pPr>
              <a:t>14</a:t>
            </a:fld>
            <a:endParaRPr lang="en-US">
              <a:solidFill>
                <a:srgbClr val="000000"/>
              </a:solidFill>
              <a:latin typeface="Calibri" panose="020F0502020204030204"/>
              <a:cs typeface="+mn-cs"/>
            </a:endParaRPr>
          </a:p>
        </p:txBody>
      </p:sp>
    </p:spTree>
    <p:extLst>
      <p:ext uri="{BB962C8B-B14F-4D97-AF65-F5344CB8AC3E}">
        <p14:creationId xmlns:p14="http://schemas.microsoft.com/office/powerpoint/2010/main" val="3558361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custDataLst>
              <p:tags r:id="rId1"/>
            </p:custDataLst>
          </p:nvPr>
        </p:nvSpPr>
        <p:spPr>
          <a:noFill/>
          <a:ln/>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p>
            <a:pPr defTabSz="931774">
              <a:defRPr/>
            </a:pPr>
            <a:fld id="{A119D863-E5E0-4C6D-8567-D4EFE0D1DCD7}" type="slidenum">
              <a:rPr lang="en-US">
                <a:solidFill>
                  <a:srgbClr val="000000"/>
                </a:solidFill>
                <a:latin typeface="Times New Roman" pitchFamily="18" charset="0"/>
              </a:rPr>
              <a:pPr defTabSz="931774">
                <a:defRPr/>
              </a:pPr>
              <a:t>15</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43103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CED7A7-88D8-4338-BBE5-918F1ACBB99A}" type="slidenum">
              <a:rPr lang="en-US" smtClean="0"/>
              <a:pPr>
                <a:defRPr/>
              </a:pPr>
              <a:t>2</a:t>
            </a:fld>
            <a:endParaRPr lang="en-US"/>
          </a:p>
        </p:txBody>
      </p:sp>
    </p:spTree>
    <p:extLst>
      <p:ext uri="{BB962C8B-B14F-4D97-AF65-F5344CB8AC3E}">
        <p14:creationId xmlns:p14="http://schemas.microsoft.com/office/powerpoint/2010/main" val="270491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a:defRPr/>
            </a:pPr>
            <a:fld id="{51B15E4B-FC71-4D9F-BC0A-1FFAE414E34F}" type="slidenum">
              <a:rPr lang="en-US">
                <a:solidFill>
                  <a:prstClr val="black"/>
                </a:solidFill>
              </a:rPr>
              <a:pPr defTabSz="931774">
                <a:defRPr/>
              </a:pPr>
              <a:t>3</a:t>
            </a:fld>
            <a:endParaRPr lang="en-US">
              <a:solidFill>
                <a:prstClr val="black"/>
              </a:solidFill>
            </a:endParaRPr>
          </a:p>
        </p:txBody>
      </p:sp>
    </p:spTree>
    <p:extLst>
      <p:ext uri="{BB962C8B-B14F-4D97-AF65-F5344CB8AC3E}">
        <p14:creationId xmlns:p14="http://schemas.microsoft.com/office/powerpoint/2010/main" val="377663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F2CED7A7-88D8-4338-BBE5-918F1ACBB99A}" type="slidenum">
              <a:rPr lang="en-US">
                <a:solidFill>
                  <a:prstClr val="black"/>
                </a:solidFill>
              </a:rPr>
              <a:pPr defTabSz="931774">
                <a:defRPr/>
              </a:pPr>
              <a:t>4</a:t>
            </a:fld>
            <a:endParaRPr lang="en-US">
              <a:solidFill>
                <a:prstClr val="black"/>
              </a:solidFill>
            </a:endParaRPr>
          </a:p>
        </p:txBody>
      </p:sp>
    </p:spTree>
    <p:extLst>
      <p:ext uri="{BB962C8B-B14F-4D97-AF65-F5344CB8AC3E}">
        <p14:creationId xmlns:p14="http://schemas.microsoft.com/office/powerpoint/2010/main" val="298759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a:defRPr/>
            </a:pPr>
            <a:fld id="{94D6EC31-807E-413F-94B0-7F8E91DF5ACE}" type="slidenum">
              <a:rPr lang="en-US">
                <a:solidFill>
                  <a:prstClr val="black"/>
                </a:solidFill>
              </a:rPr>
              <a:pPr defTabSz="931774">
                <a:defRPr/>
              </a:pPr>
              <a:t>6</a:t>
            </a:fld>
            <a:endParaRPr lang="en-US">
              <a:solidFill>
                <a:prstClr val="black"/>
              </a:solidFill>
            </a:endParaRPr>
          </a:p>
        </p:txBody>
      </p:sp>
    </p:spTree>
    <p:extLst>
      <p:ext uri="{BB962C8B-B14F-4D97-AF65-F5344CB8AC3E}">
        <p14:creationId xmlns:p14="http://schemas.microsoft.com/office/powerpoint/2010/main" val="270740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marL="425727" indent="-388711">
              <a:lnSpc>
                <a:spcPct val="90000"/>
              </a:lnSpc>
              <a:spcBef>
                <a:spcPct val="80000"/>
              </a:spcBef>
              <a:buFont typeface="Wingdings 2"/>
              <a:buChar char=""/>
              <a:defRPr/>
            </a:pPr>
            <a:r>
              <a:rPr lang="en-US" sz="900" dirty="0">
                <a:cs typeface="Times New Roman" pitchFamily="18" charset="0"/>
              </a:rPr>
              <a:t>Intergenerational transmission of trauma is a relatively recent focus of mental health.  First observed in 1966 by clinicians alarmed by the number of children of survivors of the Nazi Holocaust seeking treatment</a:t>
            </a:r>
          </a:p>
          <a:p>
            <a:pPr marL="425727" indent="-388711">
              <a:lnSpc>
                <a:spcPct val="90000"/>
              </a:lnSpc>
              <a:spcBef>
                <a:spcPct val="80000"/>
              </a:spcBef>
              <a:buFont typeface="Wingdings 2"/>
              <a:buChar char=""/>
              <a:defRPr/>
            </a:pPr>
            <a:r>
              <a:rPr lang="en-US" sz="900" dirty="0">
                <a:cs typeface="Times New Roman" pitchFamily="18" charset="0"/>
              </a:rPr>
              <a:t>The multigenerational aspects of trauma continue to be treated as secondary and, consequently, the behavior of many children of survivors of massive trauma is misunderstood and not treated appropriately</a:t>
            </a:r>
          </a:p>
          <a:p>
            <a:pPr marL="425727" lvl="1" indent="-388711" defTabSz="925779">
              <a:lnSpc>
                <a:spcPct val="90000"/>
              </a:lnSpc>
              <a:spcBef>
                <a:spcPct val="80000"/>
              </a:spcBef>
              <a:buFont typeface="Wingdings 2"/>
              <a:buChar char=""/>
              <a:defRPr/>
            </a:pPr>
            <a:r>
              <a:rPr lang="en-US" sz="2200" dirty="0"/>
              <a:t>The historical unresolved grief is a part of the trauma being experienced.</a:t>
            </a:r>
          </a:p>
          <a:p>
            <a:pPr marL="425727" indent="-388711">
              <a:lnSpc>
                <a:spcPct val="90000"/>
              </a:lnSpc>
              <a:spcBef>
                <a:spcPct val="80000"/>
              </a:spcBef>
              <a:buFont typeface="Wingdings 2"/>
              <a:buChar char=""/>
              <a:defRPr/>
            </a:pPr>
            <a:endParaRPr lang="en-US" sz="900" dirty="0"/>
          </a:p>
          <a:p>
            <a:pPr eaLnBrk="1" hangingPunct="1">
              <a:spcBef>
                <a:spcPct val="0"/>
              </a:spcBef>
            </a:pPr>
            <a:endParaRPr lang="en-US" sz="900"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a:defRPr/>
            </a:pPr>
            <a:fld id="{522D6D01-4A94-444D-8388-A0AF8BA237C0}" type="slidenum">
              <a:rPr lang="en-US">
                <a:solidFill>
                  <a:prstClr val="black"/>
                </a:solidFill>
              </a:rPr>
              <a:pPr defTabSz="931774">
                <a:defRPr/>
              </a:pPr>
              <a:t>7</a:t>
            </a:fld>
            <a:endParaRPr lang="en-US">
              <a:solidFill>
                <a:prstClr val="black"/>
              </a:solidFill>
            </a:endParaRPr>
          </a:p>
        </p:txBody>
      </p:sp>
    </p:spTree>
    <p:extLst>
      <p:ext uri="{BB962C8B-B14F-4D97-AF65-F5344CB8AC3E}">
        <p14:creationId xmlns:p14="http://schemas.microsoft.com/office/powerpoint/2010/main" val="232258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a:defRPr/>
            </a:pPr>
            <a:fld id="{1F238EA2-6C3C-4141-BE27-9B409DDA851F}" type="slidenum">
              <a:rPr lang="en-US">
                <a:solidFill>
                  <a:srgbClr val="000000"/>
                </a:solidFill>
              </a:rPr>
              <a:pPr defTabSz="931774">
                <a:defRPr/>
              </a:pPr>
              <a:t>8</a:t>
            </a:fld>
            <a:endParaRPr lang="en-US">
              <a:solidFill>
                <a:srgbClr val="000000"/>
              </a:solidFill>
            </a:endParaRPr>
          </a:p>
        </p:txBody>
      </p:sp>
    </p:spTree>
    <p:extLst>
      <p:ext uri="{BB962C8B-B14F-4D97-AF65-F5344CB8AC3E}">
        <p14:creationId xmlns:p14="http://schemas.microsoft.com/office/powerpoint/2010/main" val="3732873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marL="425727" indent="-388711">
              <a:lnSpc>
                <a:spcPct val="90000"/>
              </a:lnSpc>
              <a:spcBef>
                <a:spcPct val="80000"/>
              </a:spcBef>
              <a:buFont typeface="Wingdings 2"/>
              <a:buChar char=""/>
              <a:defRPr/>
            </a:pPr>
            <a:r>
              <a:rPr lang="en-US" sz="900" dirty="0">
                <a:cs typeface="Times New Roman" pitchFamily="18" charset="0"/>
              </a:rPr>
              <a:t>Intergenerational transmission of trauma is a relatively recent focus of mental health.  First observed in 1966 by clinicians alarmed by the number of children of survivors of the Nazi Holocaust seeking treatment</a:t>
            </a:r>
          </a:p>
          <a:p>
            <a:pPr marL="425727" indent="-388711">
              <a:lnSpc>
                <a:spcPct val="90000"/>
              </a:lnSpc>
              <a:spcBef>
                <a:spcPct val="80000"/>
              </a:spcBef>
              <a:buFont typeface="Wingdings 2"/>
              <a:buChar char=""/>
              <a:defRPr/>
            </a:pPr>
            <a:r>
              <a:rPr lang="en-US" sz="900" dirty="0">
                <a:cs typeface="Times New Roman" pitchFamily="18" charset="0"/>
              </a:rPr>
              <a:t>The multigenerational aspects of trauma continue to be treated as secondary and, consequently, the behavior of many children of survivors of massive trauma is misunderstood and not treated appropriately</a:t>
            </a:r>
          </a:p>
          <a:p>
            <a:pPr marL="425727" lvl="1" indent="-388711" defTabSz="925779">
              <a:lnSpc>
                <a:spcPct val="90000"/>
              </a:lnSpc>
              <a:spcBef>
                <a:spcPct val="80000"/>
              </a:spcBef>
              <a:buFont typeface="Wingdings 2"/>
              <a:buChar char=""/>
              <a:defRPr/>
            </a:pPr>
            <a:r>
              <a:rPr lang="en-US" sz="2200" dirty="0"/>
              <a:t>The historical unresolved grief is a part of the trauma being experienced.</a:t>
            </a:r>
          </a:p>
          <a:p>
            <a:pPr marL="425727" indent="-388711">
              <a:lnSpc>
                <a:spcPct val="90000"/>
              </a:lnSpc>
              <a:spcBef>
                <a:spcPct val="80000"/>
              </a:spcBef>
              <a:buFont typeface="Wingdings 2"/>
              <a:buChar char=""/>
              <a:defRPr/>
            </a:pPr>
            <a:endParaRPr lang="en-US" sz="900" dirty="0"/>
          </a:p>
          <a:p>
            <a:pPr eaLnBrk="1" hangingPunct="1">
              <a:spcBef>
                <a:spcPct val="0"/>
              </a:spcBef>
            </a:pPr>
            <a:endParaRPr lang="en-US" sz="900" dirty="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774">
              <a:defRPr/>
            </a:pPr>
            <a:fld id="{522D6D01-4A94-444D-8388-A0AF8BA237C0}" type="slidenum">
              <a:rPr lang="en-US">
                <a:solidFill>
                  <a:prstClr val="black"/>
                </a:solidFill>
              </a:rPr>
              <a:pPr defTabSz="931774">
                <a:defRPr/>
              </a:pPr>
              <a:t>9</a:t>
            </a:fld>
            <a:endParaRPr lang="en-US">
              <a:solidFill>
                <a:prstClr val="black"/>
              </a:solidFill>
            </a:endParaRPr>
          </a:p>
        </p:txBody>
      </p:sp>
    </p:spTree>
    <p:extLst>
      <p:ext uri="{BB962C8B-B14F-4D97-AF65-F5344CB8AC3E}">
        <p14:creationId xmlns:p14="http://schemas.microsoft.com/office/powerpoint/2010/main" val="387633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B40A6D-1C10-4FF4-9AC5-AFAAEB754F04}" type="slidenum">
              <a:rPr lang="en-US" smtClean="0">
                <a:solidFill>
                  <a:prstClr val="black"/>
                </a:solidFill>
                <a:latin typeface="Arial" pitchFamily="34" charset="0"/>
              </a:rPr>
              <a:pPr/>
              <a:t>12</a:t>
            </a:fld>
            <a:endParaRPr lang="en-US" smtClean="0">
              <a:solidFill>
                <a:prstClr val="black"/>
              </a:solidFill>
              <a:latin typeface="Arial" pitchFamily="34" charset="0"/>
            </a:endParaRPr>
          </a:p>
        </p:txBody>
      </p:sp>
    </p:spTree>
    <p:extLst>
      <p:ext uri="{BB962C8B-B14F-4D97-AF65-F5344CB8AC3E}">
        <p14:creationId xmlns:p14="http://schemas.microsoft.com/office/powerpoint/2010/main" val="293533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pic>
        <p:nvPicPr>
          <p:cNvPr id="2" name="Picture 8" descr="green.template_graphics3.wmf"/>
          <p:cNvPicPr>
            <a:picLocks noChangeAspect="1"/>
          </p:cNvPicPr>
          <p:nvPr/>
        </p:nvPicPr>
        <p:blipFill>
          <a:blip r:embed="rId2" cstate="email">
            <a:alphaModFix amt="31000"/>
            <a:extLst>
              <a:ext uri="{28A0092B-C50C-407E-A947-70E740481C1C}">
                <a14:useLocalDpi xmlns:a14="http://schemas.microsoft.com/office/drawing/2010/main"/>
              </a:ext>
            </a:extLst>
          </a:blip>
          <a:srcRect/>
          <a:stretch>
            <a:fillRect/>
          </a:stretch>
        </p:blipFill>
        <p:spPr bwMode="auto">
          <a:xfrm>
            <a:off x="889002" y="5883293"/>
            <a:ext cx="7366000" cy="163513"/>
          </a:xfrm>
          <a:prstGeom prst="rect">
            <a:avLst/>
          </a:prstGeom>
          <a:noFill/>
          <a:ln>
            <a:noFill/>
          </a:ln>
          <a:extLst>
            <a:ext uri="{909E8E84-426E-40dd-AFC4-6F175D3DCCD1}">
              <a14:hiddenFill xmlns="" xmlns:a14="http://schemas.microsoft.com/office/drawing/2010/main">
                <a:solidFill>
                  <a:srgbClr val="FFFFFF">
                    <a:alpha val="30980"/>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8" descr="green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57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8C7DD67-09E4-4A4E-8635-706CD60A518A}" type="slidenum">
              <a:rPr lang="en-US"/>
              <a:pPr>
                <a:defRPr/>
              </a:pPr>
              <a:t>‹#›</a:t>
            </a:fld>
            <a:endParaRPr lang="en-US" dirty="0"/>
          </a:p>
        </p:txBody>
      </p:sp>
    </p:spTree>
    <p:extLst>
      <p:ext uri="{BB962C8B-B14F-4D97-AF65-F5344CB8AC3E}">
        <p14:creationId xmlns:p14="http://schemas.microsoft.com/office/powerpoint/2010/main" val="36863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712048-ABDE-C440-9CD5-655763C23D3D}" type="slidenum">
              <a:rPr lang="en-US"/>
              <a:pPr>
                <a:defRPr/>
              </a:pPr>
              <a:t>‹#›</a:t>
            </a:fld>
            <a:endParaRPr lang="en-US" dirty="0"/>
          </a:p>
        </p:txBody>
      </p:sp>
    </p:spTree>
    <p:extLst>
      <p:ext uri="{BB962C8B-B14F-4D97-AF65-F5344CB8AC3E}">
        <p14:creationId xmlns:p14="http://schemas.microsoft.com/office/powerpoint/2010/main" val="77240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2E2C35-48D8-3F4A-AF73-29C0F8AE46AD}" type="slidenum">
              <a:rPr lang="en-US"/>
              <a:pPr>
                <a:defRPr/>
              </a:pPr>
              <a:t>‹#›</a:t>
            </a:fld>
            <a:endParaRPr lang="en-US" dirty="0"/>
          </a:p>
        </p:txBody>
      </p:sp>
    </p:spTree>
    <p:extLst>
      <p:ext uri="{BB962C8B-B14F-4D97-AF65-F5344CB8AC3E}">
        <p14:creationId xmlns:p14="http://schemas.microsoft.com/office/powerpoint/2010/main" val="226991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9002" y="2732088"/>
            <a:ext cx="73660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8" descr="green.template_graphics3.wmf"/>
          <p:cNvPicPr>
            <a:picLocks noChangeAspect="1"/>
          </p:cNvPicPr>
          <p:nvPr/>
        </p:nvPicPr>
        <p:blipFill>
          <a:blip r:embed="rId3" cstate="email">
            <a:alphaModFix amt="31000"/>
            <a:extLst>
              <a:ext uri="{28A0092B-C50C-407E-A947-70E740481C1C}">
                <a14:useLocalDpi xmlns:a14="http://schemas.microsoft.com/office/drawing/2010/main"/>
              </a:ext>
            </a:extLst>
          </a:blip>
          <a:srcRect/>
          <a:stretch>
            <a:fillRect/>
          </a:stretch>
        </p:blipFill>
        <p:spPr bwMode="auto">
          <a:xfrm>
            <a:off x="889002" y="5883293"/>
            <a:ext cx="7366000" cy="163513"/>
          </a:xfrm>
          <a:prstGeom prst="rect">
            <a:avLst/>
          </a:prstGeom>
          <a:noFill/>
          <a:ln>
            <a:noFill/>
          </a:ln>
          <a:extLst>
            <a:ext uri="{909E8E84-426E-40dd-AFC4-6F175D3DCCD1}">
              <a14:hiddenFill xmlns="" xmlns:a14="http://schemas.microsoft.com/office/drawing/2010/main">
                <a:solidFill>
                  <a:srgbClr val="FFFFFF">
                    <a:alpha val="30980"/>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99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5B5235-DABC-4EE1-B33B-7BB84F3CE4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8742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AC5EF-E8AE-45C7-8DFF-CAD87F860B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55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1F4B89-7A72-4C47-B696-32D6C37D91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6414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6E6A3-E383-4392-BBF4-D05E8DE31C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005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C4658D-EE15-497B-931B-C46EFCF748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487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0E6397-9460-4A60-B988-2482B97B38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545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D1DBF24-05AF-3946-9C76-2B1126B88E6A}" type="slidenum">
              <a:rPr lang="en-US"/>
              <a:pPr>
                <a:defRPr/>
              </a:pPr>
              <a:t>‹#›</a:t>
            </a:fld>
            <a:endParaRPr lang="en-US" dirty="0"/>
          </a:p>
        </p:txBody>
      </p:sp>
    </p:spTree>
    <p:extLst>
      <p:ext uri="{BB962C8B-B14F-4D97-AF65-F5344CB8AC3E}">
        <p14:creationId xmlns:p14="http://schemas.microsoft.com/office/powerpoint/2010/main" val="919180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156130-685D-4E38-9C84-499CAC9458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60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C12458-3127-4A72-A6B4-B1EEC69A13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552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BB0941-C304-4B52-B5CD-1A492E87A5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5684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452CB7-0ABC-47FD-AEB2-86E8A99554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8498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ADD6F3-0615-432E-8525-36D5A873B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5325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68DA69-421B-4F96-A8EB-9BFE4FACB0D0}" type="slidenum">
              <a:rPr lang="en-US"/>
              <a:pPr>
                <a:defRPr/>
              </a:pPr>
              <a:t>‹#›</a:t>
            </a:fld>
            <a:endParaRPr lang="en-US"/>
          </a:p>
        </p:txBody>
      </p:sp>
    </p:spTree>
    <p:extLst>
      <p:ext uri="{BB962C8B-B14F-4D97-AF65-F5344CB8AC3E}">
        <p14:creationId xmlns:p14="http://schemas.microsoft.com/office/powerpoint/2010/main" val="2243684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D09FB-76A4-483B-93E3-945535CD3ED5}" type="slidenum">
              <a:rPr lang="en-US"/>
              <a:pPr>
                <a:defRPr/>
              </a:pPr>
              <a:t>‹#›</a:t>
            </a:fld>
            <a:endParaRPr lang="en-US"/>
          </a:p>
        </p:txBody>
      </p:sp>
    </p:spTree>
    <p:extLst>
      <p:ext uri="{BB962C8B-B14F-4D97-AF65-F5344CB8AC3E}">
        <p14:creationId xmlns:p14="http://schemas.microsoft.com/office/powerpoint/2010/main" val="365061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050C9D-5E1F-43D4-A09B-F88E991FAD53}" type="slidenum">
              <a:rPr lang="en-US"/>
              <a:pPr>
                <a:defRPr/>
              </a:pPr>
              <a:t>‹#›</a:t>
            </a:fld>
            <a:endParaRPr lang="en-US"/>
          </a:p>
        </p:txBody>
      </p:sp>
    </p:spTree>
    <p:extLst>
      <p:ext uri="{BB962C8B-B14F-4D97-AF65-F5344CB8AC3E}">
        <p14:creationId xmlns:p14="http://schemas.microsoft.com/office/powerpoint/2010/main" val="1061137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893A1-D7C2-40A1-982A-43A4EC270783}" type="slidenum">
              <a:rPr lang="en-US"/>
              <a:pPr>
                <a:defRPr/>
              </a:pPr>
              <a:t>‹#›</a:t>
            </a:fld>
            <a:endParaRPr lang="en-US"/>
          </a:p>
        </p:txBody>
      </p:sp>
    </p:spTree>
    <p:extLst>
      <p:ext uri="{BB962C8B-B14F-4D97-AF65-F5344CB8AC3E}">
        <p14:creationId xmlns:p14="http://schemas.microsoft.com/office/powerpoint/2010/main" val="3753463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68BDC9-B544-446D-A0C0-26C9BC8A8DC7}" type="slidenum">
              <a:rPr lang="en-US"/>
              <a:pPr>
                <a:defRPr/>
              </a:pPr>
              <a:t>‹#›</a:t>
            </a:fld>
            <a:endParaRPr lang="en-US"/>
          </a:p>
        </p:txBody>
      </p:sp>
    </p:spTree>
    <p:extLst>
      <p:ext uri="{BB962C8B-B14F-4D97-AF65-F5344CB8AC3E}">
        <p14:creationId xmlns:p14="http://schemas.microsoft.com/office/powerpoint/2010/main" val="378988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BADF40B-BA2B-F040-A424-AF49250C1B3F}" type="slidenum">
              <a:rPr lang="en-US"/>
              <a:pPr>
                <a:defRPr/>
              </a:pPr>
              <a:t>‹#›</a:t>
            </a:fld>
            <a:endParaRPr lang="en-US" dirty="0"/>
          </a:p>
        </p:txBody>
      </p:sp>
    </p:spTree>
    <p:extLst>
      <p:ext uri="{BB962C8B-B14F-4D97-AF65-F5344CB8AC3E}">
        <p14:creationId xmlns:p14="http://schemas.microsoft.com/office/powerpoint/2010/main" val="3206044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CE18-C802-481C-BF3B-CDB44B77B181}" type="slidenum">
              <a:rPr lang="en-US"/>
              <a:pPr>
                <a:defRPr/>
              </a:pPr>
              <a:t>‹#›</a:t>
            </a:fld>
            <a:endParaRPr lang="en-US"/>
          </a:p>
        </p:txBody>
      </p:sp>
    </p:spTree>
    <p:extLst>
      <p:ext uri="{BB962C8B-B14F-4D97-AF65-F5344CB8AC3E}">
        <p14:creationId xmlns:p14="http://schemas.microsoft.com/office/powerpoint/2010/main" val="220205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CB46E9-6D11-4BF6-B549-0BFF60C81D8C}" type="slidenum">
              <a:rPr lang="en-US"/>
              <a:pPr>
                <a:defRPr/>
              </a:pPr>
              <a:t>‹#›</a:t>
            </a:fld>
            <a:endParaRPr lang="en-US"/>
          </a:p>
        </p:txBody>
      </p:sp>
    </p:spTree>
    <p:extLst>
      <p:ext uri="{BB962C8B-B14F-4D97-AF65-F5344CB8AC3E}">
        <p14:creationId xmlns:p14="http://schemas.microsoft.com/office/powerpoint/2010/main" val="3303191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B1695E-BEDF-4E17-8E24-AFA626DF959A}" type="slidenum">
              <a:rPr lang="en-US"/>
              <a:pPr>
                <a:defRPr/>
              </a:pPr>
              <a:t>‹#›</a:t>
            </a:fld>
            <a:endParaRPr lang="en-US"/>
          </a:p>
        </p:txBody>
      </p:sp>
    </p:spTree>
    <p:extLst>
      <p:ext uri="{BB962C8B-B14F-4D97-AF65-F5344CB8AC3E}">
        <p14:creationId xmlns:p14="http://schemas.microsoft.com/office/powerpoint/2010/main" val="265434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993FD-CF61-4F8D-8818-931C4040D107}" type="slidenum">
              <a:rPr lang="en-US"/>
              <a:pPr>
                <a:defRPr/>
              </a:pPr>
              <a:t>‹#›</a:t>
            </a:fld>
            <a:endParaRPr lang="en-US"/>
          </a:p>
        </p:txBody>
      </p:sp>
    </p:spTree>
    <p:extLst>
      <p:ext uri="{BB962C8B-B14F-4D97-AF65-F5344CB8AC3E}">
        <p14:creationId xmlns:p14="http://schemas.microsoft.com/office/powerpoint/2010/main" val="3563717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41391-26A1-4DAB-9893-97CA8CBAB2F1}" type="slidenum">
              <a:rPr lang="en-US"/>
              <a:pPr>
                <a:defRPr/>
              </a:pPr>
              <a:t>‹#›</a:t>
            </a:fld>
            <a:endParaRPr lang="en-US"/>
          </a:p>
        </p:txBody>
      </p:sp>
    </p:spTree>
    <p:extLst>
      <p:ext uri="{BB962C8B-B14F-4D97-AF65-F5344CB8AC3E}">
        <p14:creationId xmlns:p14="http://schemas.microsoft.com/office/powerpoint/2010/main" val="1159887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Center for Health Systems Effectiveness Steering Committee Meeting – October 5,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E2515B-E7C9-4031-ABC0-F966E6082AAA}" type="slidenum">
              <a:rPr lang="en-US"/>
              <a:pPr>
                <a:defRPr/>
              </a:pPr>
              <a:t>‹#›</a:t>
            </a:fld>
            <a:endParaRPr lang="en-US"/>
          </a:p>
        </p:txBody>
      </p:sp>
    </p:spTree>
    <p:extLst>
      <p:ext uri="{BB962C8B-B14F-4D97-AF65-F5344CB8AC3E}">
        <p14:creationId xmlns:p14="http://schemas.microsoft.com/office/powerpoint/2010/main" val="4273928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132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512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191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62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7332C0-1DE8-F749-A535-F300EF687EF0}" type="slidenum">
              <a:rPr lang="en-US"/>
              <a:pPr>
                <a:defRPr/>
              </a:pPr>
              <a:t>‹#›</a:t>
            </a:fld>
            <a:endParaRPr lang="en-US" dirty="0"/>
          </a:p>
        </p:txBody>
      </p:sp>
    </p:spTree>
    <p:extLst>
      <p:ext uri="{BB962C8B-B14F-4D97-AF65-F5344CB8AC3E}">
        <p14:creationId xmlns:p14="http://schemas.microsoft.com/office/powerpoint/2010/main" val="1608135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296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33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814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565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7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484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Center for Health Systems Effectiveness Steering Committee Meeting – October 5, 2011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56491B-4731-4690-97DF-3350110CE9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760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D7F6A-E7A4-4022-B471-95A11E7C0C45}" type="slidenum">
              <a:rPr lang="en-US"/>
              <a:pPr>
                <a:defRPr/>
              </a:pPr>
              <a:t>‹#›</a:t>
            </a:fld>
            <a:endParaRPr lang="en-US"/>
          </a:p>
        </p:txBody>
      </p:sp>
    </p:spTree>
    <p:extLst>
      <p:ext uri="{BB962C8B-B14F-4D97-AF65-F5344CB8AC3E}">
        <p14:creationId xmlns:p14="http://schemas.microsoft.com/office/powerpoint/2010/main" val="3345222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2A9C4-3971-480A-BD9E-22C551BB374B}" type="slidenum">
              <a:rPr lang="en-US"/>
              <a:pPr>
                <a:defRPr/>
              </a:pPr>
              <a:t>‹#›</a:t>
            </a:fld>
            <a:endParaRPr lang="en-US"/>
          </a:p>
        </p:txBody>
      </p:sp>
    </p:spTree>
    <p:extLst>
      <p:ext uri="{BB962C8B-B14F-4D97-AF65-F5344CB8AC3E}">
        <p14:creationId xmlns:p14="http://schemas.microsoft.com/office/powerpoint/2010/main" val="342013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A41C9-D623-4B01-9FFB-36484F4D01A6}" type="slidenum">
              <a:rPr lang="en-US"/>
              <a:pPr>
                <a:defRPr/>
              </a:pPr>
              <a:t>‹#›</a:t>
            </a:fld>
            <a:endParaRPr lang="en-US"/>
          </a:p>
        </p:txBody>
      </p:sp>
    </p:spTree>
    <p:extLst>
      <p:ext uri="{BB962C8B-B14F-4D97-AF65-F5344CB8AC3E}">
        <p14:creationId xmlns:p14="http://schemas.microsoft.com/office/powerpoint/2010/main" val="37631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993B66-2457-7F4F-B36B-0874F7290BB1}" type="slidenum">
              <a:rPr lang="en-US"/>
              <a:pPr>
                <a:defRPr/>
              </a:pPr>
              <a:t>‹#›</a:t>
            </a:fld>
            <a:endParaRPr lang="en-US" dirty="0"/>
          </a:p>
        </p:txBody>
      </p:sp>
    </p:spTree>
    <p:extLst>
      <p:ext uri="{BB962C8B-B14F-4D97-AF65-F5344CB8AC3E}">
        <p14:creationId xmlns:p14="http://schemas.microsoft.com/office/powerpoint/2010/main" val="45850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69ACB2-BAE4-4B37-BAD3-36FEB0C09383}" type="slidenum">
              <a:rPr lang="en-US"/>
              <a:pPr>
                <a:defRPr/>
              </a:pPr>
              <a:t>‹#›</a:t>
            </a:fld>
            <a:endParaRPr lang="en-US"/>
          </a:p>
        </p:txBody>
      </p:sp>
    </p:spTree>
    <p:extLst>
      <p:ext uri="{BB962C8B-B14F-4D97-AF65-F5344CB8AC3E}">
        <p14:creationId xmlns:p14="http://schemas.microsoft.com/office/powerpoint/2010/main" val="805726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BDCD42-D2DD-4872-A84D-7F385F74E692}" type="slidenum">
              <a:rPr lang="en-US"/>
              <a:pPr>
                <a:defRPr/>
              </a:pPr>
              <a:t>‹#›</a:t>
            </a:fld>
            <a:endParaRPr lang="en-US"/>
          </a:p>
        </p:txBody>
      </p:sp>
    </p:spTree>
    <p:extLst>
      <p:ext uri="{BB962C8B-B14F-4D97-AF65-F5344CB8AC3E}">
        <p14:creationId xmlns:p14="http://schemas.microsoft.com/office/powerpoint/2010/main" val="438867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F85DD4-A9DA-4780-84FF-77AD6D90D11E}" type="slidenum">
              <a:rPr lang="en-US"/>
              <a:pPr>
                <a:defRPr/>
              </a:pPr>
              <a:t>‹#›</a:t>
            </a:fld>
            <a:endParaRPr lang="en-US"/>
          </a:p>
        </p:txBody>
      </p:sp>
    </p:spTree>
    <p:extLst>
      <p:ext uri="{BB962C8B-B14F-4D97-AF65-F5344CB8AC3E}">
        <p14:creationId xmlns:p14="http://schemas.microsoft.com/office/powerpoint/2010/main" val="3747090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C25A06-296D-4C8B-B4CD-7F5CF50DC49D}" type="slidenum">
              <a:rPr lang="en-US"/>
              <a:pPr>
                <a:defRPr/>
              </a:pPr>
              <a:t>‹#›</a:t>
            </a:fld>
            <a:endParaRPr lang="en-US"/>
          </a:p>
        </p:txBody>
      </p:sp>
    </p:spTree>
    <p:extLst>
      <p:ext uri="{BB962C8B-B14F-4D97-AF65-F5344CB8AC3E}">
        <p14:creationId xmlns:p14="http://schemas.microsoft.com/office/powerpoint/2010/main" val="1839124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2803BD-A3F0-41AC-817F-50AD560CB1CE}" type="slidenum">
              <a:rPr lang="en-US"/>
              <a:pPr>
                <a:defRPr/>
              </a:pPr>
              <a:t>‹#›</a:t>
            </a:fld>
            <a:endParaRPr lang="en-US"/>
          </a:p>
        </p:txBody>
      </p:sp>
    </p:spTree>
    <p:extLst>
      <p:ext uri="{BB962C8B-B14F-4D97-AF65-F5344CB8AC3E}">
        <p14:creationId xmlns:p14="http://schemas.microsoft.com/office/powerpoint/2010/main" val="3659671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9C8572-360C-4A34-ADEB-96D16E32E2AE}" type="slidenum">
              <a:rPr lang="en-US"/>
              <a:pPr>
                <a:defRPr/>
              </a:pPr>
              <a:t>‹#›</a:t>
            </a:fld>
            <a:endParaRPr lang="en-US"/>
          </a:p>
        </p:txBody>
      </p:sp>
    </p:spTree>
    <p:extLst>
      <p:ext uri="{BB962C8B-B14F-4D97-AF65-F5344CB8AC3E}">
        <p14:creationId xmlns:p14="http://schemas.microsoft.com/office/powerpoint/2010/main" val="2495591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D6C80C-2BDF-434F-9D18-142E14FEB81D}" type="slidenum">
              <a:rPr lang="en-US"/>
              <a:pPr>
                <a:defRPr/>
              </a:pPr>
              <a:t>‹#›</a:t>
            </a:fld>
            <a:endParaRPr lang="en-US"/>
          </a:p>
        </p:txBody>
      </p:sp>
    </p:spTree>
    <p:extLst>
      <p:ext uri="{BB962C8B-B14F-4D97-AF65-F5344CB8AC3E}">
        <p14:creationId xmlns:p14="http://schemas.microsoft.com/office/powerpoint/2010/main" val="3802388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160BE-B976-4239-ACDD-36B86DF1DC68}" type="slidenum">
              <a:rPr lang="en-US"/>
              <a:pPr>
                <a:defRPr/>
              </a:pPr>
              <a:t>‹#›</a:t>
            </a:fld>
            <a:endParaRPr lang="en-US"/>
          </a:p>
        </p:txBody>
      </p:sp>
    </p:spTree>
    <p:extLst>
      <p:ext uri="{BB962C8B-B14F-4D97-AF65-F5344CB8AC3E}">
        <p14:creationId xmlns:p14="http://schemas.microsoft.com/office/powerpoint/2010/main" val="2776806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5B5235-DABC-4EE1-B33B-7BB84F3CE4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61066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AC5EF-E8AE-45C7-8DFF-CAD87F860B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785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826DA5C-5659-494B-BF94-9C66B13234EE}" type="slidenum">
              <a:rPr lang="en-US"/>
              <a:pPr>
                <a:defRPr/>
              </a:pPr>
              <a:t>‹#›</a:t>
            </a:fld>
            <a:endParaRPr lang="en-US" dirty="0"/>
          </a:p>
        </p:txBody>
      </p:sp>
    </p:spTree>
    <p:extLst>
      <p:ext uri="{BB962C8B-B14F-4D97-AF65-F5344CB8AC3E}">
        <p14:creationId xmlns:p14="http://schemas.microsoft.com/office/powerpoint/2010/main" val="3272222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1F4B89-7A72-4C47-B696-32D6C37D91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2832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6E6A3-E383-4392-BBF4-D05E8DE31C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7469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C4658D-EE15-497B-931B-C46EFCF748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2568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0E6397-9460-4A60-B988-2482B97B38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1251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E156130-685D-4E38-9C84-499CAC9458E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7314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C12458-3127-4A72-A6B4-B1EEC69A13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7016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BB0941-C304-4B52-B5CD-1A492E87A5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667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452CB7-0ABC-47FD-AEB2-86E8A99554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16270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ADD6F3-0615-432E-8525-36D5A873B7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11735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5E1E55-B377-4347-B03B-22E29C26DA64}" type="slidenum">
              <a:rPr lang="en-US"/>
              <a:pPr>
                <a:defRPr/>
              </a:pPr>
              <a:t>‹#›</a:t>
            </a:fld>
            <a:endParaRPr lang="en-US"/>
          </a:p>
        </p:txBody>
      </p:sp>
    </p:spTree>
    <p:extLst>
      <p:ext uri="{BB962C8B-B14F-4D97-AF65-F5344CB8AC3E}">
        <p14:creationId xmlns:p14="http://schemas.microsoft.com/office/powerpoint/2010/main" val="292743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21B1E9E-5AA9-A14E-B9A3-F8F3F3EE7C61}" type="slidenum">
              <a:rPr lang="en-US"/>
              <a:pPr>
                <a:defRPr/>
              </a:pPr>
              <a:t>‹#›</a:t>
            </a:fld>
            <a:endParaRPr lang="en-US" dirty="0"/>
          </a:p>
        </p:txBody>
      </p:sp>
    </p:spTree>
    <p:extLst>
      <p:ext uri="{BB962C8B-B14F-4D97-AF65-F5344CB8AC3E}">
        <p14:creationId xmlns:p14="http://schemas.microsoft.com/office/powerpoint/2010/main" val="1662420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E1E44A-6B60-41FF-A5B5-1CA721608B06}" type="slidenum">
              <a:rPr lang="en-US"/>
              <a:pPr>
                <a:defRPr/>
              </a:pPr>
              <a:t>‹#›</a:t>
            </a:fld>
            <a:endParaRPr lang="en-US"/>
          </a:p>
        </p:txBody>
      </p:sp>
    </p:spTree>
    <p:extLst>
      <p:ext uri="{BB962C8B-B14F-4D97-AF65-F5344CB8AC3E}">
        <p14:creationId xmlns:p14="http://schemas.microsoft.com/office/powerpoint/2010/main" val="1727046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D5C562-5476-4EF3-8403-873E8C585131}" type="slidenum">
              <a:rPr lang="en-US"/>
              <a:pPr>
                <a:defRPr/>
              </a:pPr>
              <a:t>‹#›</a:t>
            </a:fld>
            <a:endParaRPr lang="en-US"/>
          </a:p>
        </p:txBody>
      </p:sp>
    </p:spTree>
    <p:extLst>
      <p:ext uri="{BB962C8B-B14F-4D97-AF65-F5344CB8AC3E}">
        <p14:creationId xmlns:p14="http://schemas.microsoft.com/office/powerpoint/2010/main" val="12316065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04B6CB-EE19-4698-A7D2-C1148118DC42}" type="slidenum">
              <a:rPr lang="en-US"/>
              <a:pPr>
                <a:defRPr/>
              </a:pPr>
              <a:t>‹#›</a:t>
            </a:fld>
            <a:endParaRPr lang="en-US"/>
          </a:p>
        </p:txBody>
      </p:sp>
    </p:spTree>
    <p:extLst>
      <p:ext uri="{BB962C8B-B14F-4D97-AF65-F5344CB8AC3E}">
        <p14:creationId xmlns:p14="http://schemas.microsoft.com/office/powerpoint/2010/main" val="3157175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50F5CD-3776-40A7-ACBF-792FDF242661}" type="slidenum">
              <a:rPr lang="en-US"/>
              <a:pPr>
                <a:defRPr/>
              </a:pPr>
              <a:t>‹#›</a:t>
            </a:fld>
            <a:endParaRPr lang="en-US"/>
          </a:p>
        </p:txBody>
      </p:sp>
    </p:spTree>
    <p:extLst>
      <p:ext uri="{BB962C8B-B14F-4D97-AF65-F5344CB8AC3E}">
        <p14:creationId xmlns:p14="http://schemas.microsoft.com/office/powerpoint/2010/main" val="24155019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D2C50C-1A9D-402B-9FF7-E815C28C81B5}" type="slidenum">
              <a:rPr lang="en-US"/>
              <a:pPr>
                <a:defRPr/>
              </a:pPr>
              <a:t>‹#›</a:t>
            </a:fld>
            <a:endParaRPr lang="en-US"/>
          </a:p>
        </p:txBody>
      </p:sp>
    </p:spTree>
    <p:extLst>
      <p:ext uri="{BB962C8B-B14F-4D97-AF65-F5344CB8AC3E}">
        <p14:creationId xmlns:p14="http://schemas.microsoft.com/office/powerpoint/2010/main" val="752075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F33D9F-AF39-4C5C-91B6-CAD679FCE403}" type="slidenum">
              <a:rPr lang="en-US"/>
              <a:pPr>
                <a:defRPr/>
              </a:pPr>
              <a:t>‹#›</a:t>
            </a:fld>
            <a:endParaRPr lang="en-US"/>
          </a:p>
        </p:txBody>
      </p:sp>
    </p:spTree>
    <p:extLst>
      <p:ext uri="{BB962C8B-B14F-4D97-AF65-F5344CB8AC3E}">
        <p14:creationId xmlns:p14="http://schemas.microsoft.com/office/powerpoint/2010/main" val="2605845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F28EFF-D260-41A4-8CBE-FC4F92329D63}" type="slidenum">
              <a:rPr lang="en-US"/>
              <a:pPr>
                <a:defRPr/>
              </a:pPr>
              <a:t>‹#›</a:t>
            </a:fld>
            <a:endParaRPr lang="en-US"/>
          </a:p>
        </p:txBody>
      </p:sp>
    </p:spTree>
    <p:extLst>
      <p:ext uri="{BB962C8B-B14F-4D97-AF65-F5344CB8AC3E}">
        <p14:creationId xmlns:p14="http://schemas.microsoft.com/office/powerpoint/2010/main" val="23745948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57D1C1-8DD6-4DFB-84F7-E9C570F51549}" type="slidenum">
              <a:rPr lang="en-US"/>
              <a:pPr>
                <a:defRPr/>
              </a:pPr>
              <a:t>‹#›</a:t>
            </a:fld>
            <a:endParaRPr lang="en-US"/>
          </a:p>
        </p:txBody>
      </p:sp>
    </p:spTree>
    <p:extLst>
      <p:ext uri="{BB962C8B-B14F-4D97-AF65-F5344CB8AC3E}">
        <p14:creationId xmlns:p14="http://schemas.microsoft.com/office/powerpoint/2010/main" val="26877193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8E47A-B85E-4D76-AA29-FAD983085DE1}" type="slidenum">
              <a:rPr lang="en-US"/>
              <a:pPr>
                <a:defRPr/>
              </a:pPr>
              <a:t>‹#›</a:t>
            </a:fld>
            <a:endParaRPr lang="en-US"/>
          </a:p>
        </p:txBody>
      </p:sp>
    </p:spTree>
    <p:extLst>
      <p:ext uri="{BB962C8B-B14F-4D97-AF65-F5344CB8AC3E}">
        <p14:creationId xmlns:p14="http://schemas.microsoft.com/office/powerpoint/2010/main" val="3489931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40087-F316-41B3-9C07-254AADE12A77}" type="slidenum">
              <a:rPr lang="en-US"/>
              <a:pPr>
                <a:defRPr/>
              </a:pPr>
              <a:t>‹#›</a:t>
            </a:fld>
            <a:endParaRPr lang="en-US"/>
          </a:p>
        </p:txBody>
      </p:sp>
    </p:spTree>
    <p:extLst>
      <p:ext uri="{BB962C8B-B14F-4D97-AF65-F5344CB8AC3E}">
        <p14:creationId xmlns:p14="http://schemas.microsoft.com/office/powerpoint/2010/main" val="135398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12B50CD-8392-E04C-8C58-FB3AF61CB961}" type="slidenum">
              <a:rPr lang="en-US"/>
              <a:pPr>
                <a:defRPr/>
              </a:pPr>
              <a:t>‹#›</a:t>
            </a:fld>
            <a:endParaRPr lang="en-US" dirty="0"/>
          </a:p>
        </p:txBody>
      </p:sp>
    </p:spTree>
    <p:extLst>
      <p:ext uri="{BB962C8B-B14F-4D97-AF65-F5344CB8AC3E}">
        <p14:creationId xmlns:p14="http://schemas.microsoft.com/office/powerpoint/2010/main" val="357148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3D26BA-5D4F-A944-9C24-F36A54C92F13}" type="slidenum">
              <a:rPr lang="en-US"/>
              <a:pPr>
                <a:defRPr/>
              </a:pPr>
              <a:t>‹#›</a:t>
            </a:fld>
            <a:endParaRPr lang="en-US" dirty="0"/>
          </a:p>
        </p:txBody>
      </p:sp>
    </p:spTree>
    <p:extLst>
      <p:ext uri="{BB962C8B-B14F-4D97-AF65-F5344CB8AC3E}">
        <p14:creationId xmlns:p14="http://schemas.microsoft.com/office/powerpoint/2010/main" val="386121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409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68"/>
            <a:ext cx="2133600" cy="365125"/>
          </a:xfrm>
          <a:prstGeom prst="rect">
            <a:avLst/>
          </a:prstGeom>
        </p:spPr>
        <p:txBody>
          <a:bodyPr vert="horz" wrap="square" lIns="91440" tIns="45720" rIns="91440" bIns="45720" numCol="1" anchor="ctr" anchorCtr="0" compatLnSpc="1">
            <a:prstTxWarp prst="textNoShape">
              <a:avLst/>
            </a:prstTxWarp>
          </a:bodyPr>
          <a:lstStyle>
            <a:lvl1pPr>
              <a:defRPr sz="900" smtClean="0">
                <a:solidFill>
                  <a:srgbClr val="898989"/>
                </a:solidFill>
                <a:latin typeface="Calibri" charset="0"/>
              </a:defRPr>
            </a:lvl1pPr>
          </a:lstStyle>
          <a:p>
            <a:pPr defTabSz="342892">
              <a:defRPr/>
            </a:pPr>
            <a:endParaRPr lang="en-US" dirty="0">
              <a:ea typeface="ＭＳ Ｐゴシック" charset="0"/>
              <a:cs typeface="+mn-cs"/>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defTabSz="342892">
              <a:defRPr/>
            </a:pPr>
            <a:r>
              <a:rPr lang="en-US" smtClean="0">
                <a:solidFill>
                  <a:prstClr val="black">
                    <a:tint val="75000"/>
                  </a:prstClr>
                </a:solidFill>
              </a:rPr>
              <a:t>Center for Health Systems Effectiveness Steering Committee Meeting – October 5, 2011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latin typeface="Calibri" charset="0"/>
              </a:defRPr>
            </a:lvl1pPr>
          </a:lstStyle>
          <a:p>
            <a:pPr defTabSz="342892">
              <a:defRPr/>
            </a:pPr>
            <a:fld id="{7CBD4B03-4A5F-7742-A0EA-BD06787DD317}" type="slidenum">
              <a:rPr lang="en-US">
                <a:ea typeface="ＭＳ Ｐゴシック" charset="0"/>
                <a:cs typeface="+mn-cs"/>
              </a:rPr>
              <a:pPr defTabSz="342892">
                <a:defRPr/>
              </a:pPr>
              <a:t>‹#›</a:t>
            </a:fld>
            <a:endParaRPr lang="en-US" dirty="0">
              <a:ea typeface="ＭＳ Ｐゴシック" charset="0"/>
              <a:cs typeface="+mn-cs"/>
            </a:endParaRPr>
          </a:p>
        </p:txBody>
      </p:sp>
      <p:pic>
        <p:nvPicPr>
          <p:cNvPr id="7" name="Picture 6" descr="SFLGRU_white slide.eps"/>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0" y="5982438"/>
            <a:ext cx="9144000" cy="457200"/>
          </a:xfrm>
          <a:prstGeom prst="rect">
            <a:avLst/>
          </a:prstGeom>
        </p:spPr>
      </p:pic>
    </p:spTree>
    <p:extLst>
      <p:ext uri="{BB962C8B-B14F-4D97-AF65-F5344CB8AC3E}">
        <p14:creationId xmlns:p14="http://schemas.microsoft.com/office/powerpoint/2010/main" val="3867952366"/>
      </p:ext>
    </p:extLst>
  </p:cSld>
  <p:clrMap bg1="lt1" tx1="dk1" bg2="lt2" tx2="dk2" accent1="accent1" accent2="accent2" accent3="accent3" accent4="accent4" accent5="accent5" accent6="accent6" hlink="hlink" folHlink="folHlink"/>
  <p:sldLayoutIdLst>
    <p:sldLayoutId id="2147485189" r:id="rId1"/>
    <p:sldLayoutId id="2147485190" r:id="rId2"/>
    <p:sldLayoutId id="2147485191" r:id="rId3"/>
    <p:sldLayoutId id="2147485192" r:id="rId4"/>
    <p:sldLayoutId id="2147485193" r:id="rId5"/>
    <p:sldLayoutId id="2147485194" r:id="rId6"/>
    <p:sldLayoutId id="2147485195" r:id="rId7"/>
    <p:sldLayoutId id="2147485196" r:id="rId8"/>
    <p:sldLayoutId id="2147485197" r:id="rId9"/>
    <p:sldLayoutId id="2147485198" r:id="rId10"/>
    <p:sldLayoutId id="2147485199" r:id="rId11"/>
    <p:sldLayoutId id="2147485200" r:id="rId12"/>
    <p:sldLayoutId id="2147485201" r:id="rId13"/>
  </p:sldLayoutIdLst>
  <p:hf sldNum="0" hdr="0" ftr="0" dt="0"/>
  <p:txStyles>
    <p:titleStyle>
      <a:lvl1pPr algn="ctr" defTabSz="342892" rtl="0" eaLnBrk="1" fontAlgn="base" hangingPunct="1">
        <a:spcBef>
          <a:spcPct val="0"/>
        </a:spcBef>
        <a:spcAft>
          <a:spcPct val="0"/>
        </a:spcAft>
        <a:defRPr sz="3300" kern="1200">
          <a:solidFill>
            <a:srgbClr val="005643"/>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rgbClr val="005643"/>
          </a:solidFill>
          <a:latin typeface="Arial" charset="0"/>
          <a:ea typeface="ＭＳ Ｐゴシック" charset="0"/>
          <a:cs typeface="ＭＳ Ｐゴシック" charset="0"/>
        </a:defRPr>
      </a:lvl2pPr>
      <a:lvl3pPr algn="ctr" defTabSz="342892" rtl="0" eaLnBrk="1" fontAlgn="base" hangingPunct="1">
        <a:spcBef>
          <a:spcPct val="0"/>
        </a:spcBef>
        <a:spcAft>
          <a:spcPct val="0"/>
        </a:spcAft>
        <a:defRPr sz="3300">
          <a:solidFill>
            <a:srgbClr val="005643"/>
          </a:solidFill>
          <a:latin typeface="Arial" charset="0"/>
          <a:ea typeface="ＭＳ Ｐゴシック" charset="0"/>
          <a:cs typeface="ＭＳ Ｐゴシック" charset="0"/>
        </a:defRPr>
      </a:lvl3pPr>
      <a:lvl4pPr algn="ctr" defTabSz="342892" rtl="0" eaLnBrk="1" fontAlgn="base" hangingPunct="1">
        <a:spcBef>
          <a:spcPct val="0"/>
        </a:spcBef>
        <a:spcAft>
          <a:spcPct val="0"/>
        </a:spcAft>
        <a:defRPr sz="3300">
          <a:solidFill>
            <a:srgbClr val="005643"/>
          </a:solidFill>
          <a:latin typeface="Arial" charset="0"/>
          <a:ea typeface="ＭＳ Ｐゴシック" charset="0"/>
          <a:cs typeface="ＭＳ Ｐゴシック" charset="0"/>
        </a:defRPr>
      </a:lvl4pPr>
      <a:lvl5pPr algn="ctr" defTabSz="342892" rtl="0" eaLnBrk="1" fontAlgn="base" hangingPunct="1">
        <a:spcBef>
          <a:spcPct val="0"/>
        </a:spcBef>
        <a:spcAft>
          <a:spcPct val="0"/>
        </a:spcAft>
        <a:defRPr sz="3300">
          <a:solidFill>
            <a:srgbClr val="005643"/>
          </a:solidFill>
          <a:latin typeface="Arial"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bg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bg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bg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bg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r>
              <a:rPr lang="en-US" smtClean="0">
                <a:solidFill>
                  <a:srgbClr val="FFFFFF"/>
                </a:solidFill>
              </a:rPr>
              <a:t>Center for Health Systems Effectiveness Steering Committee Meeting – October 5, 2011</a:t>
            </a: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6AEF8BE-777F-4536-B1BE-7195EF76A7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86469760"/>
      </p:ext>
    </p:extLst>
  </p:cSld>
  <p:clrMap bg1="dk2" tx1="lt1" bg2="dk1" tx2="lt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endParaRPr lang="en-US">
              <a:ea typeface="ＭＳ Ｐゴシック" charset="0"/>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r>
              <a:rPr lang="en-US" smtClean="0">
                <a:ea typeface="ＭＳ Ｐゴシック" charset="0"/>
              </a:rPr>
              <a:t>Center for Health Systems Effectiveness Steering Committee Meeting – October 5, 2011</a:t>
            </a:r>
            <a:endParaRPr lang="en-US">
              <a:ea typeface="ＭＳ Ｐゴシック" charset="0"/>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fld id="{0285FF2C-B0F1-475A-92E2-4B1E547C8CAE}"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2405925780"/>
      </p:ext>
    </p:extLst>
  </p:cSld>
  <p:clrMap bg1="dk2" tx1="lt1" bg2="dk1" tx2="lt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Center for Health Systems Effectiveness Steering Committee Meeting – October 5, 2011</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56491B-4731-4690-97DF-3350110CE902}"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3514493"/>
      </p:ext>
    </p:extLst>
  </p:cSld>
  <p:clrMap bg1="lt1" tx1="dk1" bg2="lt2" tx2="dk2" accent1="accent1" accent2="accent2" accent3="accent3" accent4="accent4" accent5="accent5" accent6="accent6" hlink="hlink" folHlink="folHlink"/>
  <p:sldLayoutIdLst>
    <p:sldLayoutId id="2147485377" r:id="rId1"/>
    <p:sldLayoutId id="2147485378" r:id="rId2"/>
    <p:sldLayoutId id="2147485379" r:id="rId3"/>
    <p:sldLayoutId id="2147485380" r:id="rId4"/>
    <p:sldLayoutId id="2147485381" r:id="rId5"/>
    <p:sldLayoutId id="2147485382" r:id="rId6"/>
    <p:sldLayoutId id="2147485383" r:id="rId7"/>
    <p:sldLayoutId id="2147485384" r:id="rId8"/>
    <p:sldLayoutId id="2147485385" r:id="rId9"/>
    <p:sldLayoutId id="2147485386" r:id="rId10"/>
    <p:sldLayoutId id="214748538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414E39A-44AF-460B-B2DE-CD6831CE1990}" type="slidenum">
              <a:rPr lang="en-US"/>
              <a:pPr>
                <a:defRPr/>
              </a:pPr>
              <a:t>‹#›</a:t>
            </a:fld>
            <a:endParaRPr lang="en-US"/>
          </a:p>
        </p:txBody>
      </p:sp>
    </p:spTree>
    <p:extLst>
      <p:ext uri="{BB962C8B-B14F-4D97-AF65-F5344CB8AC3E}">
        <p14:creationId xmlns:p14="http://schemas.microsoft.com/office/powerpoint/2010/main" val="3317013895"/>
      </p:ext>
    </p:extLst>
  </p:cSld>
  <p:clrMap bg1="lt1" tx1="dk1" bg2="lt2" tx2="dk2" accent1="accent1" accent2="accent2" accent3="accent3" accent4="accent4" accent5="accent5" accent6="accent6" hlink="hlink" folHlink="folHlink"/>
  <p:sldLayoutIdLst>
    <p:sldLayoutId id="2147485513" r:id="rId1"/>
    <p:sldLayoutId id="2147485514" r:id="rId2"/>
    <p:sldLayoutId id="2147485515" r:id="rId3"/>
    <p:sldLayoutId id="2147485516" r:id="rId4"/>
    <p:sldLayoutId id="2147485517" r:id="rId5"/>
    <p:sldLayoutId id="2147485518" r:id="rId6"/>
    <p:sldLayoutId id="2147485519" r:id="rId7"/>
    <p:sldLayoutId id="2147485520" r:id="rId8"/>
    <p:sldLayoutId id="2147485521" r:id="rId9"/>
    <p:sldLayoutId id="2147485522" r:id="rId10"/>
    <p:sldLayoutId id="21474855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solidFill>
                <a:srgbClr val="FFFFFF"/>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solidFill>
                <a:srgbClr val="FFFFFF"/>
              </a:solidFill>
            </a:endParaRPr>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B6AEF8BE-777F-4536-B1BE-7195EF76A7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3860922"/>
      </p:ext>
    </p:extLst>
  </p:cSld>
  <p:clrMap bg1="dk2" tx1="lt1" bg2="dk1" tx2="lt2" accent1="accent1" accent2="accent2" accent3="accent3" accent4="accent4" accent5="accent5" accent6="accent6" hlink="hlink" folHlink="folHlink"/>
  <p:sldLayoutIdLst>
    <p:sldLayoutId id="2147485525" r:id="rId1"/>
    <p:sldLayoutId id="2147485526" r:id="rId2"/>
    <p:sldLayoutId id="2147485527" r:id="rId3"/>
    <p:sldLayoutId id="2147485528" r:id="rId4"/>
    <p:sldLayoutId id="2147485529" r:id="rId5"/>
    <p:sldLayoutId id="2147485530" r:id="rId6"/>
    <p:sldLayoutId id="2147485531" r:id="rId7"/>
    <p:sldLayoutId id="2147485532" r:id="rId8"/>
    <p:sldLayoutId id="2147485533" r:id="rId9"/>
    <p:sldLayoutId id="2147485534" r:id="rId10"/>
    <p:sldLayoutId id="214748553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cs typeface="+mn-cs"/>
              </a:defRPr>
            </a:lvl1pPr>
          </a:lstStyle>
          <a:p>
            <a:pPr>
              <a:defRPr/>
            </a:pPr>
            <a:fld id="{BAF2D981-6211-474F-9B44-7D538E644997}" type="slidenum">
              <a:rPr lang="en-US"/>
              <a:pPr>
                <a:defRPr/>
              </a:pPr>
              <a:t>‹#›</a:t>
            </a:fld>
            <a:endParaRPr lang="en-US"/>
          </a:p>
        </p:txBody>
      </p:sp>
    </p:spTree>
    <p:extLst>
      <p:ext uri="{BB962C8B-B14F-4D97-AF65-F5344CB8AC3E}">
        <p14:creationId xmlns:p14="http://schemas.microsoft.com/office/powerpoint/2010/main" val="1542763030"/>
      </p:ext>
    </p:extLst>
  </p:cSld>
  <p:clrMap bg1="dk2" tx1="lt1" bg2="dk1" tx2="lt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28600" y="609600"/>
            <a:ext cx="8700752" cy="2421790"/>
          </a:xfrm>
          <a:prstGeom prst="rect">
            <a:avLst/>
          </a:prstGeom>
        </p:spPr>
        <p:txBody>
          <a:bodyPr/>
          <a:lstStyle>
            <a:lvl1pPr algn="ctr" defTabSz="457189" rtl="0" eaLnBrk="1" fontAlgn="base" hangingPunct="1">
              <a:spcBef>
                <a:spcPct val="0"/>
              </a:spcBef>
              <a:spcAft>
                <a:spcPct val="0"/>
              </a:spcAft>
              <a:defRPr sz="4400" kern="1200">
                <a:solidFill>
                  <a:srgbClr val="005643"/>
                </a:solidFill>
                <a:latin typeface="+mj-lt"/>
                <a:ea typeface="ＭＳ Ｐゴシック" charset="0"/>
                <a:cs typeface="ＭＳ Ｐゴシック" charset="0"/>
              </a:defRPr>
            </a:lvl1pPr>
            <a:lvl2pPr algn="ctr" defTabSz="457189"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2pPr>
            <a:lvl3pPr algn="ctr" defTabSz="457189"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3pPr>
            <a:lvl4pPr algn="ctr" defTabSz="457189"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4pPr>
            <a:lvl5pPr algn="ctr" defTabSz="457189"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t>Nak Nu We </a:t>
            </a:r>
            <a:r>
              <a:rPr lang="en-US" sz="3200" dirty="0" smtClean="0"/>
              <a:t>Sha</a:t>
            </a:r>
          </a:p>
          <a:p>
            <a:r>
              <a:rPr lang="en-US" sz="3200" smtClean="0"/>
              <a:t>(NNWS)</a:t>
            </a:r>
            <a:endParaRPr lang="en-US" sz="3200" dirty="0" smtClean="0"/>
          </a:p>
          <a:p>
            <a:r>
              <a:rPr lang="en-US" sz="3000" dirty="0" smtClean="0"/>
              <a:t>“We Care”</a:t>
            </a:r>
            <a:endParaRPr lang="en-US" sz="3000" dirty="0"/>
          </a:p>
        </p:txBody>
      </p:sp>
      <p:sp>
        <p:nvSpPr>
          <p:cNvPr id="6" name="Subtitle 2"/>
          <p:cNvSpPr txBox="1">
            <a:spLocks/>
          </p:cNvSpPr>
          <p:nvPr/>
        </p:nvSpPr>
        <p:spPr>
          <a:xfrm>
            <a:off x="354706" y="4495800"/>
            <a:ext cx="8448540" cy="1314450"/>
          </a:xfrm>
          <a:prstGeom prst="rect">
            <a:avLst/>
          </a:prstGeom>
        </p:spPr>
        <p:txBody>
          <a:bodyPr/>
          <a:lstStyle>
            <a:lvl1pPr marL="342891" indent="-342891" algn="l" defTabSz="457189" rtl="0" eaLnBrk="1" fontAlgn="base" hangingPunct="1">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32" indent="-285744" algn="l" defTabSz="457189" rtl="0" eaLnBrk="1" fontAlgn="base" hangingPunct="1">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i="1" dirty="0" smtClean="0">
                <a:solidFill>
                  <a:prstClr val="black"/>
                </a:solidFill>
              </a:rPr>
              <a:t>June Adams, MSW</a:t>
            </a:r>
          </a:p>
          <a:p>
            <a:pPr marL="0" indent="0" algn="ctr">
              <a:buFont typeface="Arial" charset="0"/>
              <a:buNone/>
            </a:pPr>
            <a:r>
              <a:rPr lang="en-US" sz="2400" i="1" dirty="0" smtClean="0">
                <a:solidFill>
                  <a:prstClr val="black"/>
                </a:solidFill>
              </a:rPr>
              <a:t>Yakama/Cherokee</a:t>
            </a:r>
            <a:endParaRPr lang="en-US" sz="2400" i="1" dirty="0">
              <a:solidFill>
                <a:prstClr val="black"/>
              </a:solidFill>
            </a:endParaRPr>
          </a:p>
          <a:p>
            <a:pPr marL="0" indent="0" algn="ctr">
              <a:buFont typeface="Arial" charset="0"/>
              <a:buNone/>
            </a:pPr>
            <a:r>
              <a:rPr lang="en-US" sz="2400" dirty="0" smtClean="0">
                <a:solidFill>
                  <a:prstClr val="black"/>
                </a:solidFill>
              </a:rPr>
              <a:t>Yakama Nation </a:t>
            </a:r>
            <a:r>
              <a:rPr lang="en-US" sz="2400" dirty="0" smtClean="0">
                <a:solidFill>
                  <a:prstClr val="black"/>
                </a:solidFill>
              </a:rPr>
              <a:t>NNWS </a:t>
            </a:r>
            <a:r>
              <a:rPr lang="en-US" sz="2400" dirty="0" smtClean="0">
                <a:solidFill>
                  <a:prstClr val="black"/>
                </a:solidFill>
              </a:rPr>
              <a:t>Program Manager</a:t>
            </a:r>
          </a:p>
          <a:p>
            <a:pPr marL="0" indent="0" algn="ctr">
              <a:buFont typeface="Arial" charset="0"/>
              <a:buNone/>
            </a:pPr>
            <a:r>
              <a:rPr lang="en-US" sz="2400" dirty="0" err="1" smtClean="0">
                <a:solidFill>
                  <a:prstClr val="black"/>
                </a:solidFill>
              </a:rPr>
              <a:t>Laretta</a:t>
            </a:r>
            <a:r>
              <a:rPr lang="en-US" sz="2400" dirty="0" smtClean="0">
                <a:solidFill>
                  <a:prstClr val="black"/>
                </a:solidFill>
              </a:rPr>
              <a:t> </a:t>
            </a:r>
            <a:r>
              <a:rPr lang="en-US" sz="2400" dirty="0" err="1" smtClean="0">
                <a:solidFill>
                  <a:prstClr val="black"/>
                </a:solidFill>
              </a:rPr>
              <a:t>Smiscon</a:t>
            </a:r>
            <a:r>
              <a:rPr lang="en-US" sz="2400" dirty="0" smtClean="0">
                <a:solidFill>
                  <a:prstClr val="black"/>
                </a:solidFill>
              </a:rPr>
              <a:t>, </a:t>
            </a:r>
            <a:r>
              <a:rPr lang="en-US" sz="2400" dirty="0" smtClean="0">
                <a:solidFill>
                  <a:prstClr val="black"/>
                </a:solidFill>
              </a:rPr>
              <a:t>NNWS Social </a:t>
            </a:r>
            <a:r>
              <a:rPr lang="en-US" sz="2400" dirty="0" smtClean="0">
                <a:solidFill>
                  <a:prstClr val="black"/>
                </a:solidFill>
              </a:rPr>
              <a:t>Worker Supervisor</a:t>
            </a:r>
          </a:p>
          <a:p>
            <a:pPr marL="0" indent="0" algn="ctr">
              <a:buFont typeface="Arial" charset="0"/>
              <a:buNone/>
            </a:pPr>
            <a:r>
              <a:rPr lang="en-US" sz="2400" dirty="0" smtClean="0">
                <a:solidFill>
                  <a:prstClr val="black"/>
                </a:solidFill>
              </a:rPr>
              <a:t>Yakama Nation </a:t>
            </a:r>
            <a:endParaRPr lang="en-US" sz="2400" dirty="0">
              <a:solidFill>
                <a:prstClr val="black"/>
              </a:solidFill>
            </a:endParaRPr>
          </a:p>
          <a:p>
            <a:pPr marL="0" indent="0" algn="ctr">
              <a:buFont typeface="Arial" charset="0"/>
              <a:buNone/>
            </a:pPr>
            <a:endParaRPr lang="en-US" sz="2400" dirty="0">
              <a:solidFill>
                <a:prstClr val="black"/>
              </a:solidFill>
            </a:endParaRPr>
          </a:p>
        </p:txBody>
      </p:sp>
    </p:spTree>
    <p:extLst>
      <p:ext uri="{BB962C8B-B14F-4D97-AF65-F5344CB8AC3E}">
        <p14:creationId xmlns:p14="http://schemas.microsoft.com/office/powerpoint/2010/main" val="93719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Referrals</a:t>
            </a:r>
            <a:endParaRPr lang="en-US" dirty="0"/>
          </a:p>
        </p:txBody>
      </p:sp>
      <p:sp>
        <p:nvSpPr>
          <p:cNvPr id="3" name="Content Placeholder 2"/>
          <p:cNvSpPr>
            <a:spLocks noGrp="1"/>
          </p:cNvSpPr>
          <p:nvPr>
            <p:ph idx="1"/>
          </p:nvPr>
        </p:nvSpPr>
        <p:spPr/>
        <p:txBody>
          <a:bodyPr/>
          <a:lstStyle/>
          <a:p>
            <a:r>
              <a:rPr lang="en-US" sz="2800" dirty="0" smtClean="0"/>
              <a:t>NNWS will do a Mental Health CAN Screen on all dependent children they case manage.</a:t>
            </a:r>
          </a:p>
          <a:p>
            <a:r>
              <a:rPr lang="en-US" sz="2800" dirty="0" smtClean="0"/>
              <a:t>Initial referral will be sent to Yakama Nation Behavioral Health until client resides out of area or has exceptional circumstances.</a:t>
            </a:r>
          </a:p>
          <a:p>
            <a:r>
              <a:rPr lang="en-US" sz="2800" dirty="0" smtClean="0"/>
              <a:t>Immediate Suicidal Clients will be referred to Comprehensive Mental Health 575-4200 or taken to the Hospital for immediate treatment.</a:t>
            </a:r>
            <a:endParaRPr lang="en-US" sz="2800" dirty="0"/>
          </a:p>
        </p:txBody>
      </p:sp>
    </p:spTree>
    <p:extLst>
      <p:ext uri="{BB962C8B-B14F-4D97-AF65-F5344CB8AC3E}">
        <p14:creationId xmlns:p14="http://schemas.microsoft.com/office/powerpoint/2010/main" val="2193610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10588" cy="1554163"/>
          </a:xfrm>
        </p:spPr>
        <p:txBody>
          <a:bodyPr/>
          <a:lstStyle/>
          <a:p>
            <a:r>
              <a:rPr lang="en-US" dirty="0" smtClean="0"/>
              <a:t>Case Closures ( 1 Year as 7/17)</a:t>
            </a:r>
            <a:endParaRPr lang="en-US" dirty="0"/>
          </a:p>
        </p:txBody>
      </p:sp>
      <p:sp>
        <p:nvSpPr>
          <p:cNvPr id="3" name="Content Placeholder 2"/>
          <p:cNvSpPr>
            <a:spLocks noGrp="1"/>
          </p:cNvSpPr>
          <p:nvPr>
            <p:ph idx="1"/>
          </p:nvPr>
        </p:nvSpPr>
        <p:spPr>
          <a:xfrm>
            <a:off x="301624" y="1371600"/>
            <a:ext cx="8689976" cy="5181600"/>
          </a:xfrm>
        </p:spPr>
        <p:txBody>
          <a:bodyPr/>
          <a:lstStyle/>
          <a:p>
            <a:r>
              <a:rPr lang="en-US" dirty="0" smtClean="0"/>
              <a:t>50 Case Closures (19% of cases closed last year)</a:t>
            </a:r>
          </a:p>
          <a:p>
            <a:r>
              <a:rPr lang="en-US" dirty="0"/>
              <a:t>4</a:t>
            </a:r>
            <a:r>
              <a:rPr lang="en-US" dirty="0" smtClean="0"/>
              <a:t>0% of the cases Children Returned back to parents</a:t>
            </a:r>
          </a:p>
          <a:p>
            <a:r>
              <a:rPr lang="en-US" dirty="0"/>
              <a:t>4</a:t>
            </a:r>
            <a:r>
              <a:rPr lang="en-US" dirty="0" smtClean="0"/>
              <a:t>0% of the cases Children went into Guardianship (non-Indian or Indian)</a:t>
            </a:r>
          </a:p>
          <a:p>
            <a:r>
              <a:rPr lang="en-US" dirty="0" smtClean="0"/>
              <a:t>16% of the cases Aged Out</a:t>
            </a:r>
          </a:p>
          <a:p>
            <a:r>
              <a:rPr lang="en-US" dirty="0" smtClean="0"/>
              <a:t>4% of the case child deceased</a:t>
            </a:r>
          </a:p>
          <a:p>
            <a:r>
              <a:rPr lang="en-US" dirty="0" smtClean="0"/>
              <a:t>89% (186 cases) Need Permanency</a:t>
            </a:r>
          </a:p>
          <a:p>
            <a:pPr marL="0" indent="0">
              <a:buNone/>
            </a:pPr>
            <a:endParaRPr lang="en-US" dirty="0" smtClean="0"/>
          </a:p>
          <a:p>
            <a:endParaRPr lang="en-US" dirty="0"/>
          </a:p>
        </p:txBody>
      </p:sp>
    </p:spTree>
    <p:extLst>
      <p:ext uri="{BB962C8B-B14F-4D97-AF65-F5344CB8AC3E}">
        <p14:creationId xmlns:p14="http://schemas.microsoft.com/office/powerpoint/2010/main" val="3769170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762000"/>
          </a:xfrm>
        </p:spPr>
        <p:txBody>
          <a:bodyPr anchor="t"/>
          <a:lstStyle/>
          <a:p>
            <a:pPr>
              <a:defRPr/>
            </a:pPr>
            <a:r>
              <a:rPr lang="en-US" b="1" dirty="0" smtClean="0">
                <a:solidFill>
                  <a:srgbClr val="FFFF00"/>
                </a:solidFill>
              </a:rPr>
              <a:t>Future Directions</a:t>
            </a:r>
          </a:p>
        </p:txBody>
      </p:sp>
      <p:sp>
        <p:nvSpPr>
          <p:cNvPr id="4" name="TextBox 3"/>
          <p:cNvSpPr txBox="1"/>
          <p:nvPr/>
        </p:nvSpPr>
        <p:spPr>
          <a:xfrm>
            <a:off x="228600" y="1447800"/>
            <a:ext cx="4876800" cy="5509200"/>
          </a:xfrm>
          <a:prstGeom prst="rect">
            <a:avLst/>
          </a:prstGeom>
          <a:noFill/>
          <a:ln>
            <a:solidFill>
              <a:schemeClr val="tx1"/>
            </a:solidFill>
          </a:ln>
        </p:spPr>
        <p:txBody>
          <a:bodyPr wrap="square" rtlCol="0">
            <a:spAutoFit/>
          </a:bodyPr>
          <a:lstStyle/>
          <a:p>
            <a:pPr eaLnBrk="0" hangingPunct="0"/>
            <a:r>
              <a:rPr lang="en-US" altLang="en-US" dirty="0" smtClean="0">
                <a:solidFill>
                  <a:srgbClr val="FFFF00"/>
                </a:solidFill>
                <a:ea typeface="ＭＳ Ｐゴシック" charset="0"/>
              </a:rPr>
              <a:t>Prevention</a:t>
            </a:r>
          </a:p>
          <a:p>
            <a:pPr marL="457200" indent="-457200" eaLnBrk="0" hangingPunct="0">
              <a:buFont typeface="Arial" panose="020B0604020202020204" pitchFamily="34" charset="0"/>
              <a:buChar char="•"/>
            </a:pPr>
            <a:r>
              <a:rPr lang="en-US" altLang="en-US" dirty="0" smtClean="0">
                <a:solidFill>
                  <a:srgbClr val="FFFFFF"/>
                </a:solidFill>
                <a:ea typeface="ＭＳ Ｐゴシック" charset="0"/>
              </a:rPr>
              <a:t>Intervene before a child is abused or neglected</a:t>
            </a:r>
          </a:p>
          <a:p>
            <a:pPr marL="457200" indent="-457200" eaLnBrk="0" hangingPunct="0">
              <a:buFont typeface="Arial" panose="020B0604020202020204" pitchFamily="34" charset="0"/>
              <a:buChar char="•"/>
            </a:pPr>
            <a:r>
              <a:rPr lang="en-US" altLang="en-US" dirty="0" smtClean="0">
                <a:solidFill>
                  <a:srgbClr val="FFFFFF"/>
                </a:solidFill>
                <a:ea typeface="ＭＳ Ｐゴシック" charset="0"/>
              </a:rPr>
              <a:t>Reduce Riske Factors-Parenting Skills </a:t>
            </a:r>
          </a:p>
          <a:p>
            <a:pPr marL="457200" indent="-457200" eaLnBrk="0" hangingPunct="0">
              <a:buFont typeface="Arial" panose="020B0604020202020204" pitchFamily="34" charset="0"/>
              <a:buChar char="•"/>
            </a:pPr>
            <a:r>
              <a:rPr lang="en-US" altLang="en-US" dirty="0" smtClean="0">
                <a:solidFill>
                  <a:srgbClr val="FFFFFF"/>
                </a:solidFill>
                <a:ea typeface="ＭＳ Ｐゴシック" charset="0"/>
              </a:rPr>
              <a:t>Embrace Traditions</a:t>
            </a:r>
          </a:p>
          <a:p>
            <a:pPr eaLnBrk="0" hangingPunct="0"/>
            <a:r>
              <a:rPr lang="en-US" altLang="en-US" dirty="0" smtClean="0">
                <a:solidFill>
                  <a:srgbClr val="FFFFFF"/>
                </a:solidFill>
                <a:ea typeface="ＭＳ Ｐゴシック" charset="0"/>
              </a:rPr>
              <a:t>“To be yourself in world that is constant trying to make you something different”</a:t>
            </a:r>
            <a:endParaRPr lang="en-US" altLang="en-US" dirty="0">
              <a:solidFill>
                <a:srgbClr val="FFFFFF"/>
              </a:solidFill>
              <a:ea typeface="ＭＳ Ｐゴシック"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669" y="1447800"/>
            <a:ext cx="2746786" cy="4876800"/>
          </a:xfrm>
          <a:prstGeom prst="rect">
            <a:avLst/>
          </a:prstGeom>
        </p:spPr>
      </p:pic>
    </p:spTree>
    <p:extLst>
      <p:ext uri="{BB962C8B-B14F-4D97-AF65-F5344CB8AC3E}">
        <p14:creationId xmlns:p14="http://schemas.microsoft.com/office/powerpoint/2010/main" val="12644742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10588" cy="1325563"/>
          </a:xfrm>
        </p:spPr>
        <p:txBody>
          <a:bodyPr/>
          <a:lstStyle/>
          <a:p>
            <a:r>
              <a:rPr lang="en-US" dirty="0" smtClean="0"/>
              <a:t>80 Percent of Nak Nu We Sha’s Resource are focused on Tertiary Prevention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286000"/>
            <a:ext cx="5890877" cy="4422775"/>
          </a:xfrm>
        </p:spPr>
      </p:pic>
    </p:spTree>
    <p:extLst>
      <p:ext uri="{BB962C8B-B14F-4D97-AF65-F5344CB8AC3E}">
        <p14:creationId xmlns:p14="http://schemas.microsoft.com/office/powerpoint/2010/main" val="1615337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1026"/>
          <p:cNvSpPr txBox="1">
            <a:spLocks noChangeArrowheads="1"/>
          </p:cNvSpPr>
          <p:nvPr/>
        </p:nvSpPr>
        <p:spPr bwMode="auto">
          <a:xfrm>
            <a:off x="609600" y="228600"/>
            <a:ext cx="77724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Palatino Linotype" pitchFamily="18" charset="0"/>
                <a:ea typeface="+mn-ea"/>
                <a:cs typeface="Times New Roman"/>
              </a:rPr>
              <a:t>Blackfeet Saying</a:t>
            </a:r>
          </a:p>
        </p:txBody>
      </p:sp>
      <p:sp>
        <p:nvSpPr>
          <p:cNvPr id="109571" name="Text Box 1027"/>
          <p:cNvSpPr txBox="1">
            <a:spLocks noChangeArrowheads="1"/>
          </p:cNvSpPr>
          <p:nvPr/>
        </p:nvSpPr>
        <p:spPr bwMode="auto">
          <a:xfrm>
            <a:off x="228600" y="1560786"/>
            <a:ext cx="4953000" cy="397031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outerShdw blurRad="38100" dist="38100" dir="2700000" algn="tl">
                    <a:srgbClr val="000000"/>
                  </a:outerShdw>
                </a:effectLst>
                <a:uLnTx/>
                <a:uFillTx/>
                <a:latin typeface="Palatino Linotype" pitchFamily="18" charset="0"/>
                <a:ea typeface="+mn-ea"/>
                <a:cs typeface="Times New Roman"/>
              </a:rPr>
              <a:t>A child is sacred.  And when that child comes into the home, the family must welcome it.  And if the child is happy and feels the want, he will come into this world very, very strong.  And not to know this is to know nothing.</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Palatino Linotype" pitchFamily="18" charset="0"/>
              <a:ea typeface="+mn-ea"/>
              <a:cs typeface="Times New Roman"/>
            </a:endParaRPr>
          </a:p>
        </p:txBody>
      </p:sp>
      <p:pic>
        <p:nvPicPr>
          <p:cNvPr id="194564" name="Picture 1028" descr="cropped chief copy"/>
          <p:cNvPicPr>
            <a:picLocks noChangeAspect="1" noChangeArrowheads="1"/>
          </p:cNvPicPr>
          <p:nvPr/>
        </p:nvPicPr>
        <p:blipFill>
          <a:blip r:embed="rId3" cstate="print"/>
          <a:srcRect/>
          <a:stretch>
            <a:fillRect/>
          </a:stretch>
        </p:blipFill>
        <p:spPr bwMode="auto">
          <a:xfrm>
            <a:off x="5181600" y="1295400"/>
            <a:ext cx="3579813" cy="5367338"/>
          </a:xfrm>
          <a:prstGeom prst="rect">
            <a:avLst/>
          </a:prstGeom>
          <a:noFill/>
          <a:ln w="9525">
            <a:noFill/>
            <a:miter lim="800000"/>
            <a:headEnd/>
            <a:tailEnd/>
          </a:ln>
        </p:spPr>
      </p:pic>
    </p:spTree>
    <p:extLst>
      <p:ext uri="{BB962C8B-B14F-4D97-AF65-F5344CB8AC3E}">
        <p14:creationId xmlns:p14="http://schemas.microsoft.com/office/powerpoint/2010/main" val="4235285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50000">
              <a:schemeClr val="accent2"/>
            </a:gs>
            <a:gs pos="100000">
              <a:schemeClr val="accent2">
                <a:gamma/>
                <a:shade val="46275"/>
                <a:invGamma/>
              </a:schemeClr>
            </a:gs>
          </a:gsLst>
          <a:lin ang="2700000" scaled="1"/>
        </a:gra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257800" y="3048000"/>
            <a:ext cx="4114800" cy="101566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400" b="1" dirty="0" smtClean="0">
                <a:solidFill>
                  <a:srgbClr val="FFFF00"/>
                </a:solidFill>
                <a:effectLst>
                  <a:outerShdw blurRad="38100" dist="38100" dir="2700000" algn="tl">
                    <a:srgbClr val="000000">
                      <a:alpha val="43137"/>
                    </a:srgbClr>
                  </a:outerShdw>
                </a:effectLst>
                <a:latin typeface="Times New Roman" pitchFamily="18" charset="0"/>
              </a:rPr>
              <a:t>June Adams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imes New Roman" pitchFamily="18" charset="0"/>
              </a:rPr>
              <a:t>June_Adams@Yakama.com</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9600"/>
            <a:ext cx="5257800" cy="5715000"/>
          </a:xfrm>
          <a:prstGeom prst="rect">
            <a:avLst/>
          </a:prstGeom>
        </p:spPr>
      </p:pic>
    </p:spTree>
    <p:extLst>
      <p:ext uri="{BB962C8B-B14F-4D97-AF65-F5344CB8AC3E}">
        <p14:creationId xmlns:p14="http://schemas.microsoft.com/office/powerpoint/2010/main" val="277145275"/>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Nak Nu We Sha Staff</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43200" y="2133600"/>
            <a:ext cx="6400800" cy="3966636"/>
          </a:xfrm>
        </p:spPr>
      </p:pic>
      <p:sp>
        <p:nvSpPr>
          <p:cNvPr id="5" name="TextBox 4"/>
          <p:cNvSpPr txBox="1"/>
          <p:nvPr/>
        </p:nvSpPr>
        <p:spPr>
          <a:xfrm>
            <a:off x="0" y="2039426"/>
            <a:ext cx="2895600" cy="378565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Program Manager</a:t>
            </a:r>
          </a:p>
          <a:p>
            <a:pPr marL="457200" indent="-457200">
              <a:buFont typeface="Arial" panose="020B0604020202020204" pitchFamily="34" charset="0"/>
              <a:buChar char="•"/>
            </a:pPr>
            <a:r>
              <a:rPr lang="en-US" sz="2400" dirty="0" smtClean="0"/>
              <a:t>SW Supervisor</a:t>
            </a:r>
          </a:p>
          <a:p>
            <a:pPr marL="457200" indent="-457200">
              <a:buFont typeface="Arial" panose="020B0604020202020204" pitchFamily="34" charset="0"/>
              <a:buChar char="•"/>
            </a:pPr>
            <a:r>
              <a:rPr lang="en-US" sz="2400" dirty="0" smtClean="0"/>
              <a:t>12 Social Workers</a:t>
            </a:r>
          </a:p>
          <a:p>
            <a:pPr marL="457200" indent="-457200">
              <a:buFont typeface="Arial" panose="020B0604020202020204" pitchFamily="34" charset="0"/>
              <a:buChar char="•"/>
            </a:pPr>
            <a:r>
              <a:rPr lang="en-US" sz="2400" dirty="0" smtClean="0"/>
              <a:t>2 Office Asst.</a:t>
            </a:r>
          </a:p>
          <a:p>
            <a:pPr marL="457200" indent="-457200">
              <a:buFont typeface="Arial" panose="020B0604020202020204" pitchFamily="34" charset="0"/>
              <a:buChar char="•"/>
            </a:pPr>
            <a:r>
              <a:rPr lang="en-US" sz="2400" dirty="0" smtClean="0"/>
              <a:t>1 Bookkeeper</a:t>
            </a:r>
          </a:p>
          <a:p>
            <a:pPr marL="457200" indent="-457200">
              <a:buFont typeface="Arial" panose="020B0604020202020204" pitchFamily="34" charset="0"/>
              <a:buChar char="•"/>
            </a:pPr>
            <a:r>
              <a:rPr lang="en-US" sz="2400" dirty="0" smtClean="0"/>
              <a:t>1 Foster Care Licensor</a:t>
            </a:r>
            <a:endParaRPr lang="en-US" sz="2400" dirty="0"/>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64120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04800"/>
            <a:ext cx="8510588" cy="914400"/>
          </a:xfrm>
        </p:spPr>
        <p:txBody>
          <a:bodyPr/>
          <a:lstStyle/>
          <a:p>
            <a:pPr eaLnBrk="1" hangingPunct="1">
              <a:defRPr/>
            </a:pPr>
            <a:r>
              <a:rPr lang="en-US" dirty="0" smtClean="0">
                <a:solidFill>
                  <a:srgbClr val="FFFF00"/>
                </a:solidFill>
              </a:rPr>
              <a:t>Nak Nu We Sha Mission and Vision Statement</a:t>
            </a:r>
          </a:p>
        </p:txBody>
      </p:sp>
      <p:sp>
        <p:nvSpPr>
          <p:cNvPr id="23555" name="Rectangle 3"/>
          <p:cNvSpPr>
            <a:spLocks noGrp="1" noChangeArrowheads="1"/>
          </p:cNvSpPr>
          <p:nvPr>
            <p:ph type="body" idx="1"/>
          </p:nvPr>
        </p:nvSpPr>
        <p:spPr>
          <a:xfrm>
            <a:off x="304800" y="1524000"/>
            <a:ext cx="8540750" cy="4727575"/>
          </a:xfrm>
        </p:spPr>
        <p:txBody>
          <a:bodyPr/>
          <a:lstStyle/>
          <a:p>
            <a:pPr eaLnBrk="1" hangingPunct="1">
              <a:defRPr/>
            </a:pPr>
            <a:r>
              <a:rPr lang="en-US" b="1" dirty="0" smtClean="0"/>
              <a:t>Vision Statement</a:t>
            </a:r>
            <a:r>
              <a:rPr lang="en-US" dirty="0" smtClean="0"/>
              <a:t>—Nak Nu We Sha envisions children raised within their community, culture and tradition, protected by exercising Yakama Nation Sovereignty.</a:t>
            </a:r>
            <a:endParaRPr lang="en-US" sz="2000" b="1" dirty="0" smtClean="0"/>
          </a:p>
          <a:p>
            <a:pPr eaLnBrk="1" hangingPunct="1">
              <a:defRPr/>
            </a:pPr>
            <a:r>
              <a:rPr lang="en-US" dirty="0" smtClean="0"/>
              <a:t>Mission Statement—The mission of the Yakama Nation Nak Nu We Sha Program is;</a:t>
            </a:r>
          </a:p>
          <a:p>
            <a:pPr lvl="1" eaLnBrk="1" hangingPunct="1">
              <a:defRPr/>
            </a:pPr>
            <a:r>
              <a:rPr lang="en-US" b="1" dirty="0" smtClean="0"/>
              <a:t>the prevention of the disintegration of our Indian Families;</a:t>
            </a:r>
          </a:p>
          <a:p>
            <a:pPr lvl="1" eaLnBrk="1" hangingPunct="1">
              <a:defRPr/>
            </a:pPr>
            <a:r>
              <a:rPr lang="en-US" b="1" dirty="0" smtClean="0"/>
              <a:t>Through early intervention and remediation services.</a:t>
            </a:r>
          </a:p>
        </p:txBody>
      </p:sp>
    </p:spTree>
    <p:extLst>
      <p:ext uri="{BB962C8B-B14F-4D97-AF65-F5344CB8AC3E}">
        <p14:creationId xmlns:p14="http://schemas.microsoft.com/office/powerpoint/2010/main" val="2307300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31"/>
            <a:ext cx="9144000" cy="6851737"/>
          </a:xfrm>
          <a:prstGeom prst="rect">
            <a:avLst/>
          </a:prstGeom>
        </p:spPr>
      </p:pic>
      <p:sp>
        <p:nvSpPr>
          <p:cNvPr id="3" name="TextBox 2"/>
          <p:cNvSpPr txBox="1"/>
          <p:nvPr/>
        </p:nvSpPr>
        <p:spPr>
          <a:xfrm>
            <a:off x="1828800" y="37081"/>
            <a:ext cx="6705600" cy="1077218"/>
          </a:xfrm>
          <a:prstGeom prst="rect">
            <a:avLst/>
          </a:prstGeom>
          <a:solidFill>
            <a:schemeClr val="tx1"/>
          </a:solidFill>
        </p:spPr>
        <p:txBody>
          <a:bodyPr wrap="square" rtlCol="0">
            <a:spAutoFit/>
          </a:bodyPr>
          <a:lstStyle/>
          <a:p>
            <a:r>
              <a:rPr lang="en-US" dirty="0" smtClean="0">
                <a:solidFill>
                  <a:schemeClr val="bg1"/>
                </a:solidFill>
              </a:rPr>
              <a:t>What Nak Nu We Sha does for children</a:t>
            </a:r>
            <a:endParaRPr lang="en-US" dirty="0">
              <a:solidFill>
                <a:schemeClr val="bg1"/>
              </a:solidFill>
            </a:endParaRPr>
          </a:p>
        </p:txBody>
      </p:sp>
    </p:spTree>
    <p:extLst>
      <p:ext uri="{BB962C8B-B14F-4D97-AF65-F5344CB8AC3E}">
        <p14:creationId xmlns:p14="http://schemas.microsoft.com/office/powerpoint/2010/main" val="234284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
            <a:ext cx="8510588" cy="1371600"/>
          </a:xfrm>
        </p:spPr>
        <p:txBody>
          <a:bodyPr/>
          <a:lstStyle/>
          <a:p>
            <a:r>
              <a:rPr lang="en-US" dirty="0" smtClean="0"/>
              <a:t>What does Nak Nu We Sha do?</a:t>
            </a:r>
            <a:endParaRPr lang="en-US" dirty="0"/>
          </a:p>
        </p:txBody>
      </p:sp>
      <p:sp>
        <p:nvSpPr>
          <p:cNvPr id="3" name="Content Placeholder 2"/>
          <p:cNvSpPr>
            <a:spLocks noGrp="1"/>
          </p:cNvSpPr>
          <p:nvPr>
            <p:ph idx="1"/>
          </p:nvPr>
        </p:nvSpPr>
        <p:spPr>
          <a:xfrm>
            <a:off x="301625" y="1143000"/>
            <a:ext cx="8540750" cy="5715000"/>
          </a:xfrm>
        </p:spPr>
        <p:txBody>
          <a:bodyPr/>
          <a:lstStyle/>
          <a:p>
            <a:r>
              <a:rPr lang="en-US" sz="2800" dirty="0" smtClean="0"/>
              <a:t>Child Abuse Prevention Activities (Tule Gathering, Pow Wow) One time emergency assistance, clothing donations, car seats</a:t>
            </a:r>
          </a:p>
          <a:p>
            <a:r>
              <a:rPr lang="en-US" sz="2800" dirty="0" smtClean="0"/>
              <a:t>Independent Living Classes (cooking classes)</a:t>
            </a:r>
          </a:p>
          <a:p>
            <a:r>
              <a:rPr lang="en-US" sz="2800" dirty="0" smtClean="0"/>
              <a:t>Kinship Services-Respite, gas vouchers, electricity, vouchers, Food, Clothing, Personal Hygiene, diapers, etc.</a:t>
            </a:r>
          </a:p>
          <a:p>
            <a:r>
              <a:rPr lang="en-US" sz="2800" dirty="0" smtClean="0"/>
              <a:t>Foster Care Licensing</a:t>
            </a:r>
          </a:p>
          <a:p>
            <a:r>
              <a:rPr lang="en-US" sz="2800" dirty="0" smtClean="0"/>
              <a:t>Child Placement Agency-Places dependent children, Basic and Intensive Case Management for Dependent Children (transportation, visits, referrals, family reunification)</a:t>
            </a:r>
          </a:p>
          <a:p>
            <a:endParaRPr lang="en-US" sz="2800" dirty="0"/>
          </a:p>
        </p:txBody>
      </p:sp>
    </p:spTree>
    <p:extLst>
      <p:ext uri="{BB962C8B-B14F-4D97-AF65-F5344CB8AC3E}">
        <p14:creationId xmlns:p14="http://schemas.microsoft.com/office/powerpoint/2010/main" val="184509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1625" y="228600"/>
            <a:ext cx="8510588" cy="1143000"/>
          </a:xfrm>
        </p:spPr>
        <p:txBody>
          <a:bodyPr/>
          <a:lstStyle/>
          <a:p>
            <a:pPr eaLnBrk="1" hangingPunct="1">
              <a:defRPr/>
            </a:pPr>
            <a:r>
              <a:rPr lang="en-US" dirty="0" smtClean="0">
                <a:solidFill>
                  <a:srgbClr val="FFFF00"/>
                </a:solidFill>
              </a:rPr>
              <a:t>Who Nak Nu We Sha Services</a:t>
            </a:r>
          </a:p>
        </p:txBody>
      </p:sp>
      <p:sp>
        <p:nvSpPr>
          <p:cNvPr id="31747" name="Rectangle 3"/>
          <p:cNvSpPr>
            <a:spLocks noGrp="1" noChangeArrowheads="1"/>
          </p:cNvSpPr>
          <p:nvPr>
            <p:ph type="body" idx="1"/>
          </p:nvPr>
        </p:nvSpPr>
        <p:spPr>
          <a:xfrm>
            <a:off x="301625" y="1295400"/>
            <a:ext cx="8540750" cy="5181600"/>
          </a:xfrm>
        </p:spPr>
        <p:txBody>
          <a:bodyPr/>
          <a:lstStyle/>
          <a:p>
            <a:pPr algn="ctr" eaLnBrk="1" hangingPunct="1">
              <a:buFontTx/>
              <a:buNone/>
              <a:defRPr/>
            </a:pPr>
            <a:r>
              <a:rPr lang="en-US" sz="2800" dirty="0" smtClean="0"/>
              <a:t>Enrolled Yakama Children and Indian Children Living on the Yakama Reservation under 21</a:t>
            </a:r>
          </a:p>
          <a:p>
            <a:pPr algn="ctr" eaLnBrk="1" hangingPunct="1">
              <a:buFontTx/>
              <a:buNone/>
              <a:defRPr/>
            </a:pPr>
            <a:r>
              <a:rPr lang="en-US" dirty="0" smtClean="0"/>
              <a:t>Dependent Children of Nak Nu We Sha are victims of child abuse or neglect  </a:t>
            </a:r>
            <a:endParaRPr lang="en-US" dirty="0"/>
          </a:p>
          <a:p>
            <a:pPr algn="ctr" eaLnBrk="1" hangingPunct="1">
              <a:buFontTx/>
              <a:buNone/>
              <a:defRPr/>
            </a:pPr>
            <a:r>
              <a:rPr lang="en-US" b="1" dirty="0" smtClean="0"/>
              <a:t>Nak Nu We Sha receives notice  of Approx. 35 Child Abuse and Neglect Intakes </a:t>
            </a:r>
          </a:p>
          <a:p>
            <a:pPr algn="ctr" eaLnBrk="1" hangingPunct="1">
              <a:buFontTx/>
              <a:buNone/>
              <a:defRPr/>
            </a:pPr>
            <a:r>
              <a:rPr lang="en-US" b="1" dirty="0" smtClean="0">
                <a:solidFill>
                  <a:srgbClr val="FFFF00"/>
                </a:solidFill>
              </a:rPr>
              <a:t>Title IVB Population 5,605 (3,419 Yakama) </a:t>
            </a:r>
            <a:endParaRPr lang="en-US" b="1" dirty="0">
              <a:solidFill>
                <a:srgbClr val="FFFF00"/>
              </a:solidFill>
            </a:endParaRPr>
          </a:p>
          <a:p>
            <a:pPr algn="ctr" eaLnBrk="1" hangingPunct="1">
              <a:buFontTx/>
              <a:buNone/>
              <a:defRPr/>
            </a:pPr>
            <a:r>
              <a:rPr lang="en-US" b="1" dirty="0" smtClean="0">
                <a:solidFill>
                  <a:srgbClr val="FFFF00"/>
                </a:solidFill>
              </a:rPr>
              <a:t>Serves 209 to 225 Dependent Children</a:t>
            </a:r>
          </a:p>
          <a:p>
            <a:pPr algn="ctr" eaLnBrk="1" hangingPunct="1">
              <a:buFontTx/>
              <a:buNone/>
              <a:defRPr/>
            </a:pPr>
            <a:r>
              <a:rPr lang="en-US" b="1" dirty="0" smtClean="0">
                <a:solidFill>
                  <a:srgbClr val="FFFF00"/>
                </a:solidFill>
              </a:rPr>
              <a:t>Serves 197 Kinship Children (Children living with relatives)</a:t>
            </a:r>
          </a:p>
          <a:p>
            <a:pPr algn="ctr" eaLnBrk="1" hangingPunct="1">
              <a:buFontTx/>
              <a:buNone/>
              <a:defRPr/>
            </a:pPr>
            <a:endParaRPr lang="en-US" dirty="0"/>
          </a:p>
        </p:txBody>
      </p:sp>
    </p:spTree>
    <p:extLst>
      <p:ext uri="{BB962C8B-B14F-4D97-AF65-F5344CB8AC3E}">
        <p14:creationId xmlns:p14="http://schemas.microsoft.com/office/powerpoint/2010/main" val="239090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81000" y="381000"/>
            <a:ext cx="8382000" cy="6248400"/>
          </a:xfrm>
          <a:ln w="28575"/>
        </p:spPr>
        <p:style>
          <a:lnRef idx="2">
            <a:schemeClr val="dk1"/>
          </a:lnRef>
          <a:fillRef idx="1">
            <a:schemeClr val="lt1"/>
          </a:fillRef>
          <a:effectRef idx="0">
            <a:schemeClr val="dk1"/>
          </a:effectRef>
          <a:fontRef idx="minor">
            <a:schemeClr val="dk1"/>
          </a:fontRef>
        </p:style>
        <p:txBody>
          <a:bodyPr/>
          <a:lstStyle/>
          <a:p>
            <a:pPr marL="420495" indent="-383933">
              <a:lnSpc>
                <a:spcPct val="90000"/>
              </a:lnSpc>
              <a:buNone/>
              <a:defRPr/>
            </a:pPr>
            <a:r>
              <a:rPr lang="en-US" dirty="0" smtClean="0"/>
              <a:t>	</a:t>
            </a:r>
            <a:r>
              <a:rPr lang="en-US" b="1" i="1" dirty="0" smtClean="0"/>
              <a:t>Historical trauma </a:t>
            </a:r>
            <a:r>
              <a:rPr lang="en-US" i="1" dirty="0" smtClean="0"/>
              <a:t>is the collective emotional wounding across generations that results from massive cataclysmic events </a:t>
            </a:r>
            <a:r>
              <a:rPr lang="en-US" i="1" dirty="0" smtClean="0">
                <a:latin typeface="Times New Roman"/>
              </a:rPr>
              <a:t>–</a:t>
            </a:r>
            <a:r>
              <a:rPr lang="en-US" i="1" dirty="0" smtClean="0"/>
              <a:t> Historically Traumatic Events (HTE)*</a:t>
            </a:r>
          </a:p>
          <a:p>
            <a:pPr marL="420495" indent="-383933">
              <a:lnSpc>
                <a:spcPct val="90000"/>
              </a:lnSpc>
              <a:spcBef>
                <a:spcPct val="80000"/>
              </a:spcBef>
              <a:buNone/>
              <a:defRPr/>
            </a:pPr>
            <a:endParaRPr lang="en-US" sz="2000" dirty="0" smtClean="0"/>
          </a:p>
          <a:p>
            <a:pPr marL="420495" indent="-383933">
              <a:lnSpc>
                <a:spcPct val="90000"/>
              </a:lnSpc>
              <a:spcBef>
                <a:spcPct val="80000"/>
              </a:spcBef>
              <a:buNone/>
              <a:defRPr/>
            </a:pPr>
            <a:endParaRPr lang="en-US" sz="2000" dirty="0" smtClean="0"/>
          </a:p>
          <a:p>
            <a:pPr marL="36562" indent="0">
              <a:lnSpc>
                <a:spcPct val="90000"/>
              </a:lnSpc>
              <a:spcBef>
                <a:spcPct val="80000"/>
              </a:spcBef>
              <a:buNone/>
              <a:defRPr/>
            </a:pPr>
            <a:endParaRPr lang="en-US" sz="2000" dirty="0" smtClean="0"/>
          </a:p>
          <a:p>
            <a:pPr marL="36562" indent="0">
              <a:lnSpc>
                <a:spcPct val="90000"/>
              </a:lnSpc>
              <a:spcBef>
                <a:spcPct val="80000"/>
              </a:spcBef>
              <a:buNone/>
              <a:defRPr/>
            </a:pPr>
            <a:endParaRPr lang="en-US" sz="2000" dirty="0"/>
          </a:p>
          <a:p>
            <a:pPr marL="420495" indent="-383933">
              <a:lnSpc>
                <a:spcPct val="90000"/>
              </a:lnSpc>
              <a:spcBef>
                <a:spcPct val="80000"/>
              </a:spcBef>
              <a:buFont typeface="Arial" pitchFamily="34" charset="0"/>
              <a:buChar char="•"/>
              <a:defRPr/>
            </a:pPr>
            <a:endParaRPr lang="en-US" sz="2000" dirty="0" smtClean="0"/>
          </a:p>
          <a:p>
            <a:pPr marL="420495" indent="-383933">
              <a:lnSpc>
                <a:spcPct val="90000"/>
              </a:lnSpc>
              <a:spcBef>
                <a:spcPct val="80000"/>
              </a:spcBef>
              <a:buFont typeface="Arial" pitchFamily="34" charset="0"/>
              <a:buChar char="•"/>
              <a:defRPr/>
            </a:pPr>
            <a:r>
              <a:rPr lang="en-US" sz="2000" dirty="0" smtClean="0"/>
              <a:t>The trauma is held personally and transmitted over generations.  Thus, even family members who have not directly experienced the trauma can feel the effects of the event generations later</a:t>
            </a:r>
            <a:endParaRPr lang="en-US" sz="2000" dirty="0" smtClean="0">
              <a:solidFill>
                <a:srgbClr val="000000"/>
              </a:solidFill>
              <a:cs typeface="Times New Roman" pitchFamily="18" charset="0"/>
            </a:endParaRPr>
          </a:p>
        </p:txBody>
      </p:sp>
      <p:pic>
        <p:nvPicPr>
          <p:cNvPr id="5" name="Picture 4" descr="GraveSiteAdj.jpg"/>
          <p:cNvPicPr>
            <a:picLocks noChangeAspect="1"/>
          </p:cNvPicPr>
          <p:nvPr/>
        </p:nvPicPr>
        <p:blipFill>
          <a:blip r:embed="rId3"/>
          <a:stretch>
            <a:fillRect/>
          </a:stretch>
        </p:blipFill>
        <p:spPr>
          <a:xfrm>
            <a:off x="1527234" y="2362200"/>
            <a:ext cx="6498129" cy="3124200"/>
          </a:xfrm>
          <a:prstGeom prst="ellipse">
            <a:avLst/>
          </a:prstGeom>
          <a:ln>
            <a:noFill/>
          </a:ln>
          <a:effectLst>
            <a:softEdge rad="112500"/>
          </a:effectLst>
        </p:spPr>
      </p:pic>
    </p:spTree>
    <p:extLst>
      <p:ext uri="{BB962C8B-B14F-4D97-AF65-F5344CB8AC3E}">
        <p14:creationId xmlns:p14="http://schemas.microsoft.com/office/powerpoint/2010/main" val="3309782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ext Box 1026"/>
          <p:cNvSpPr txBox="1">
            <a:spLocks noChangeArrowheads="1"/>
          </p:cNvSpPr>
          <p:nvPr/>
        </p:nvSpPr>
        <p:spPr bwMode="auto">
          <a:xfrm>
            <a:off x="249684" y="1560340"/>
            <a:ext cx="1447800" cy="1004888"/>
          </a:xfrm>
          <a:prstGeom prst="rect">
            <a:avLst/>
          </a:prstGeom>
          <a:noFill/>
          <a:ln w="9525">
            <a:solidFill>
              <a:schemeClr val="tx1"/>
            </a:solidFill>
            <a:miter lim="800000"/>
            <a:headEnd/>
            <a:tailE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FF3300"/>
                </a:solidFill>
                <a:effectLst/>
                <a:uLnTx/>
                <a:uFillTx/>
                <a:latin typeface="Arial Narrow" pitchFamily="34" charset="0"/>
                <a:ea typeface="+mn-ea"/>
                <a:cs typeface="Times New Roman" pitchFamily="18" charset="0"/>
              </a:rPr>
              <a:t>Historical Trauma</a:t>
            </a:r>
            <a:endParaRPr kumimoji="0" lang="en-US" sz="26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endParaRPr>
          </a:p>
        </p:txBody>
      </p:sp>
      <p:sp>
        <p:nvSpPr>
          <p:cNvPr id="108547" name="Text Box 1027"/>
          <p:cNvSpPr txBox="1">
            <a:spLocks noChangeArrowheads="1"/>
          </p:cNvSpPr>
          <p:nvPr/>
        </p:nvSpPr>
        <p:spPr bwMode="auto">
          <a:xfrm>
            <a:off x="1926084" y="1281580"/>
            <a:ext cx="1387506" cy="701675"/>
          </a:xfrm>
          <a:prstGeom prst="rect">
            <a:avLst/>
          </a:prstGeom>
          <a:noFill/>
          <a:ln w="9525">
            <a:no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rPr>
              <a:t>Gestational </a:t>
            </a:r>
            <a:r>
              <a:rPr kumimoji="0" lang="en-US" sz="2000" b="1" i="0" u="none" strike="noStrike" kern="1200" cap="none" spc="0" normalizeH="0" baseline="0" noProof="0" dirty="0" smtClean="0">
                <a:ln>
                  <a:noFill/>
                </a:ln>
                <a:solidFill>
                  <a:srgbClr val="FF3300"/>
                </a:solidFill>
                <a:effectLst/>
                <a:uLnTx/>
                <a:uFillTx/>
                <a:latin typeface="Arial Narrow" pitchFamily="34" charset="0"/>
                <a:ea typeface="+mn-ea"/>
                <a:cs typeface="Times New Roman" pitchFamily="18" charset="0"/>
              </a:rPr>
              <a:t>Stressors</a:t>
            </a:r>
            <a:endParaRPr kumimoji="0" lang="en-US" sz="20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endParaRPr>
          </a:p>
        </p:txBody>
      </p:sp>
      <p:sp>
        <p:nvSpPr>
          <p:cNvPr id="108548" name="Text Box 1028"/>
          <p:cNvSpPr txBox="1">
            <a:spLocks noChangeArrowheads="1"/>
          </p:cNvSpPr>
          <p:nvPr/>
        </p:nvSpPr>
        <p:spPr bwMode="auto">
          <a:xfrm>
            <a:off x="2607815" y="2209476"/>
            <a:ext cx="685800" cy="396875"/>
          </a:xfrm>
          <a:prstGeom prst="rect">
            <a:avLst/>
          </a:prstGeom>
          <a:noFill/>
          <a:ln w="9525">
            <a:noFill/>
            <a:miter lim="800000"/>
            <a:headEnd/>
            <a:tailEnd/>
          </a:ln>
        </p:spPr>
        <p:txBody>
          <a:bodyPr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rPr>
              <a:t>Birth</a:t>
            </a:r>
          </a:p>
        </p:txBody>
      </p:sp>
      <p:pic>
        <p:nvPicPr>
          <p:cNvPr id="108549" name="Picture 1029" descr="bd10289_"/>
          <p:cNvPicPr>
            <a:picLocks noChangeAspect="1" noChangeArrowheads="1"/>
          </p:cNvPicPr>
          <p:nvPr/>
        </p:nvPicPr>
        <p:blipFill>
          <a:blip r:embed="rId3" cstate="print"/>
          <a:srcRect/>
          <a:stretch>
            <a:fillRect/>
          </a:stretch>
        </p:blipFill>
        <p:spPr bwMode="auto">
          <a:xfrm>
            <a:off x="1926084" y="1948484"/>
            <a:ext cx="1143000" cy="228600"/>
          </a:xfrm>
          <a:prstGeom prst="rect">
            <a:avLst/>
          </a:prstGeom>
          <a:noFill/>
          <a:ln w="9525">
            <a:noFill/>
            <a:miter lim="800000"/>
            <a:headEnd/>
            <a:tailEnd/>
          </a:ln>
        </p:spPr>
      </p:pic>
      <p:pic>
        <p:nvPicPr>
          <p:cNvPr id="108550" name="Picture 1030" descr="bd10289_"/>
          <p:cNvPicPr>
            <a:picLocks noChangeAspect="1" noChangeArrowheads="1"/>
          </p:cNvPicPr>
          <p:nvPr/>
        </p:nvPicPr>
        <p:blipFill>
          <a:blip r:embed="rId3" cstate="print"/>
          <a:srcRect/>
          <a:stretch>
            <a:fillRect/>
          </a:stretch>
        </p:blipFill>
        <p:spPr bwMode="auto">
          <a:xfrm>
            <a:off x="3069084" y="1948484"/>
            <a:ext cx="2057400" cy="228600"/>
          </a:xfrm>
          <a:prstGeom prst="rect">
            <a:avLst/>
          </a:prstGeom>
          <a:noFill/>
          <a:ln w="9525">
            <a:noFill/>
            <a:miter lim="800000"/>
            <a:headEnd/>
            <a:tailEnd/>
          </a:ln>
        </p:spPr>
      </p:pic>
      <p:pic>
        <p:nvPicPr>
          <p:cNvPr id="108551" name="Picture 1031" descr="bd10289_"/>
          <p:cNvPicPr>
            <a:picLocks noChangeAspect="1" noChangeArrowheads="1"/>
          </p:cNvPicPr>
          <p:nvPr/>
        </p:nvPicPr>
        <p:blipFill>
          <a:blip r:embed="rId3" cstate="print"/>
          <a:srcRect/>
          <a:stretch>
            <a:fillRect/>
          </a:stretch>
        </p:blipFill>
        <p:spPr bwMode="auto">
          <a:xfrm>
            <a:off x="5126484" y="1948484"/>
            <a:ext cx="2165412" cy="228600"/>
          </a:xfrm>
          <a:prstGeom prst="rect">
            <a:avLst/>
          </a:prstGeom>
          <a:noFill/>
          <a:ln w="9525">
            <a:noFill/>
            <a:miter lim="800000"/>
            <a:headEnd/>
            <a:tailEnd/>
          </a:ln>
        </p:spPr>
      </p:pic>
      <p:pic>
        <p:nvPicPr>
          <p:cNvPr id="108556" name="Picture 1036" descr="bd14565_"/>
          <p:cNvPicPr>
            <a:picLocks noChangeAspect="1" noChangeArrowheads="1"/>
          </p:cNvPicPr>
          <p:nvPr/>
        </p:nvPicPr>
        <p:blipFill>
          <a:blip r:embed="rId4" cstate="print"/>
          <a:srcRect/>
          <a:stretch>
            <a:fillRect/>
          </a:stretch>
        </p:blipFill>
        <p:spPr bwMode="auto">
          <a:xfrm>
            <a:off x="7139496" y="1860378"/>
            <a:ext cx="304800" cy="304800"/>
          </a:xfrm>
          <a:prstGeom prst="rect">
            <a:avLst/>
          </a:prstGeom>
          <a:noFill/>
          <a:ln w="9525">
            <a:noFill/>
            <a:miter lim="800000"/>
            <a:headEnd/>
            <a:tailEnd/>
          </a:ln>
        </p:spPr>
      </p:pic>
      <p:sp>
        <p:nvSpPr>
          <p:cNvPr id="108557" name="Text Box 1037"/>
          <p:cNvSpPr txBox="1">
            <a:spLocks noChangeArrowheads="1"/>
          </p:cNvSpPr>
          <p:nvPr/>
        </p:nvSpPr>
        <p:spPr bwMode="auto">
          <a:xfrm>
            <a:off x="7444296" y="1416453"/>
            <a:ext cx="1568388" cy="1292662"/>
          </a:xfrm>
          <a:prstGeom prst="rect">
            <a:avLst/>
          </a:prstGeom>
          <a:noFill/>
          <a:ln w="9525">
            <a:solidFill>
              <a:schemeClr val="tx1"/>
            </a:solid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600" b="1" i="0" u="none" strike="noStrike" kern="1200" cap="none" spc="0" normalizeH="0" baseline="0" noProof="0" dirty="0" smtClean="0">
                <a:ln>
                  <a:noFill/>
                </a:ln>
                <a:solidFill>
                  <a:srgbClr val="FF3300"/>
                </a:solidFill>
                <a:effectLst/>
                <a:uLnTx/>
                <a:uFillTx/>
                <a:latin typeface="Arial Narrow" pitchFamily="34" charset="0"/>
                <a:ea typeface="+mn-ea"/>
                <a:cs typeface="Times New Roman" pitchFamily="18" charset="0"/>
              </a:rPr>
              <a:t>Chronic Disease Disparities</a:t>
            </a:r>
            <a:endParaRPr kumimoji="0" lang="en-US" sz="26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endParaRPr>
          </a:p>
        </p:txBody>
      </p:sp>
      <p:sp>
        <p:nvSpPr>
          <p:cNvPr id="108568" name="Text Box 1048"/>
          <p:cNvSpPr txBox="1">
            <a:spLocks noChangeArrowheads="1"/>
          </p:cNvSpPr>
          <p:nvPr/>
        </p:nvSpPr>
        <p:spPr bwMode="auto">
          <a:xfrm>
            <a:off x="2702694" y="3147168"/>
            <a:ext cx="990600" cy="396875"/>
          </a:xfrm>
          <a:prstGeom prst="rect">
            <a:avLst/>
          </a:prstGeom>
          <a:solidFill>
            <a:schemeClr val="bg1">
              <a:lumMod val="85000"/>
            </a:schemeClr>
          </a:solidFill>
          <a:ln w="9525">
            <a:solidFill>
              <a:schemeClr val="tx1"/>
            </a:solid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WIC</a:t>
            </a:r>
            <a:endParaRPr kumimoji="0" lang="en-US" sz="20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cxnSp>
        <p:nvCxnSpPr>
          <p:cNvPr id="3" name="Straight Arrow Connector 2"/>
          <p:cNvCxnSpPr/>
          <p:nvPr/>
        </p:nvCxnSpPr>
        <p:spPr>
          <a:xfrm flipV="1">
            <a:off x="3342442" y="2151682"/>
            <a:ext cx="0" cy="1001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922450" y="2165178"/>
            <a:ext cx="0" cy="17111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1048"/>
          <p:cNvSpPr txBox="1">
            <a:spLocks noChangeArrowheads="1"/>
          </p:cNvSpPr>
          <p:nvPr/>
        </p:nvSpPr>
        <p:spPr bwMode="auto">
          <a:xfrm>
            <a:off x="4135884" y="3160729"/>
            <a:ext cx="990600" cy="396875"/>
          </a:xfrm>
          <a:prstGeom prst="rect">
            <a:avLst/>
          </a:prstGeom>
          <a:solidFill>
            <a:schemeClr val="bg1">
              <a:lumMod val="85000"/>
            </a:schemeClr>
          </a:solidFill>
          <a:ln w="9525">
            <a:solidFill>
              <a:schemeClr val="tx1"/>
            </a:solid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FDPIR</a:t>
            </a:r>
            <a:endParaRPr kumimoji="0" lang="en-US" sz="20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cxnSp>
        <p:nvCxnSpPr>
          <p:cNvPr id="42" name="Straight Arrow Connector 41"/>
          <p:cNvCxnSpPr>
            <a:stCxn id="41" idx="0"/>
          </p:cNvCxnSpPr>
          <p:nvPr/>
        </p:nvCxnSpPr>
        <p:spPr>
          <a:xfrm flipH="1" flipV="1">
            <a:off x="4364484" y="2177085"/>
            <a:ext cx="266700" cy="983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1027"/>
          <p:cNvSpPr txBox="1">
            <a:spLocks noChangeArrowheads="1"/>
          </p:cNvSpPr>
          <p:nvPr/>
        </p:nvSpPr>
        <p:spPr bwMode="auto">
          <a:xfrm>
            <a:off x="3602484" y="1275369"/>
            <a:ext cx="1371600" cy="707886"/>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Arial Narrow" pitchFamily="34" charset="0"/>
                <a:ea typeface="+mn-ea"/>
                <a:cs typeface="Times New Roman" pitchFamily="18" charset="0"/>
              </a:rPr>
              <a:t>Childhood Stressors</a:t>
            </a:r>
            <a:endParaRPr kumimoji="0" lang="en-US" sz="20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endParaRPr>
          </a:p>
        </p:txBody>
      </p:sp>
      <p:sp>
        <p:nvSpPr>
          <p:cNvPr id="44" name="Text Box 1027"/>
          <p:cNvSpPr txBox="1">
            <a:spLocks noChangeArrowheads="1"/>
          </p:cNvSpPr>
          <p:nvPr/>
        </p:nvSpPr>
        <p:spPr bwMode="auto">
          <a:xfrm>
            <a:off x="5431284" y="1312968"/>
            <a:ext cx="1371600" cy="707886"/>
          </a:xfrm>
          <a:prstGeom prst="rect">
            <a:avLst/>
          </a:prstGeom>
          <a:noFill/>
          <a:ln w="9525">
            <a:noFill/>
            <a:miter lim="800000"/>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F3300"/>
                </a:solidFill>
                <a:effectLst/>
                <a:uLnTx/>
                <a:uFillTx/>
                <a:latin typeface="Arial Narrow" pitchFamily="34" charset="0"/>
                <a:ea typeface="+mn-ea"/>
                <a:cs typeface="Times New Roman" pitchFamily="18" charset="0"/>
              </a:rPr>
              <a:t>Adulthood Stressors</a:t>
            </a:r>
            <a:endParaRPr kumimoji="0" lang="en-US" sz="2000" b="1" i="0" u="none" strike="noStrike" kern="1200" cap="none" spc="0" normalizeH="0" baseline="0" noProof="0" dirty="0">
              <a:ln>
                <a:noFill/>
              </a:ln>
              <a:solidFill>
                <a:srgbClr val="FF3300"/>
              </a:solidFill>
              <a:effectLst/>
              <a:uLnTx/>
              <a:uFillTx/>
              <a:latin typeface="Arial Narrow" pitchFamily="34" charset="0"/>
              <a:ea typeface="+mn-ea"/>
              <a:cs typeface="Times New Roman" pitchFamily="18" charset="0"/>
            </a:endParaRPr>
          </a:p>
        </p:txBody>
      </p:sp>
      <p:cxnSp>
        <p:nvCxnSpPr>
          <p:cNvPr id="46" name="Straight Arrow Connector 45"/>
          <p:cNvCxnSpPr>
            <a:stCxn id="41" idx="0"/>
          </p:cNvCxnSpPr>
          <p:nvPr/>
        </p:nvCxnSpPr>
        <p:spPr>
          <a:xfrm flipV="1">
            <a:off x="4631184" y="2196134"/>
            <a:ext cx="1485900" cy="9645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1545084" y="2646659"/>
            <a:ext cx="15166" cy="1212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 Box 1049"/>
          <p:cNvSpPr txBox="1">
            <a:spLocks noChangeArrowheads="1"/>
          </p:cNvSpPr>
          <p:nvPr/>
        </p:nvSpPr>
        <p:spPr bwMode="auto">
          <a:xfrm>
            <a:off x="336980" y="3833248"/>
            <a:ext cx="2602637" cy="2677656"/>
          </a:xfrm>
          <a:prstGeom prst="rect">
            <a:avLst/>
          </a:prstGeom>
          <a:solidFill>
            <a:schemeClr val="bg1">
              <a:lumMod val="85000"/>
            </a:schemeClr>
          </a:solidFill>
          <a:ln w="9525">
            <a:solidFill>
              <a:schemeClr val="tx1"/>
            </a:solid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Boarding School Experiences</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Abuse (physical, sexual)</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Neglect</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Abandonment </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Forced Removal </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Loss of culture &amp; language</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Forced Christianity</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Lost traditional parenting &amp; family structure</a:t>
            </a:r>
          </a:p>
        </p:txBody>
      </p:sp>
      <p:cxnSp>
        <p:nvCxnSpPr>
          <p:cNvPr id="58" name="Straight Arrow Connector 57"/>
          <p:cNvCxnSpPr/>
          <p:nvPr/>
        </p:nvCxnSpPr>
        <p:spPr>
          <a:xfrm>
            <a:off x="1560250" y="3701086"/>
            <a:ext cx="23470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 Box 1049"/>
          <p:cNvSpPr txBox="1">
            <a:spLocks noChangeArrowheads="1"/>
          </p:cNvSpPr>
          <p:nvPr/>
        </p:nvSpPr>
        <p:spPr bwMode="auto">
          <a:xfrm>
            <a:off x="3124200" y="3850309"/>
            <a:ext cx="2514601" cy="2677656"/>
          </a:xfrm>
          <a:prstGeom prst="rect">
            <a:avLst/>
          </a:prstGeom>
          <a:solidFill>
            <a:schemeClr val="bg1">
              <a:lumMod val="85000"/>
            </a:schemeClr>
          </a:solidFill>
          <a:ln w="9525">
            <a:solidFill>
              <a:schemeClr val="tx1"/>
            </a:solid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Adverse Childhood Experiences</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Abuse (physical, sexual)</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Neglect</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Substance Abuse in home</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Mental Health </a:t>
            </a:r>
            <a:r>
              <a:rPr kumimoji="0" lang="en-US" sz="1600" b="0" i="0" u="none" strike="noStrike" kern="1200" cap="none" spc="0" normalizeH="0" baseline="0" noProof="0" dirty="0" err="1" smtClean="0">
                <a:ln>
                  <a:noFill/>
                </a:ln>
                <a:solidFill>
                  <a:srgbClr val="3333CC"/>
                </a:solidFill>
                <a:effectLst/>
                <a:uLnTx/>
                <a:uFillTx/>
                <a:latin typeface="Arial Narrow" pitchFamily="34" charset="0"/>
                <a:ea typeface="+mn-ea"/>
                <a:cs typeface="Times New Roman" pitchFamily="18" charset="0"/>
              </a:rPr>
              <a:t>Dx</a:t>
            </a: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 in home</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Witnessing violence</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Divorce</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Food insecurity</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Family member in prison</a:t>
            </a:r>
            <a:endParaRPr kumimoji="0" lang="en-US" sz="1600" b="0" i="0" u="none" strike="noStrike" kern="1200" cap="none" spc="0" normalizeH="0" baseline="0" noProof="0" dirty="0">
              <a:ln>
                <a:noFill/>
              </a:ln>
              <a:solidFill>
                <a:srgbClr val="3333CC"/>
              </a:solidFill>
              <a:effectLst/>
              <a:uLnTx/>
              <a:uFillTx/>
              <a:latin typeface="Arial Narrow" pitchFamily="34" charset="0"/>
              <a:ea typeface="+mn-ea"/>
              <a:cs typeface="Times New Roman" pitchFamily="18" charset="0"/>
            </a:endParaRPr>
          </a:p>
        </p:txBody>
      </p:sp>
      <p:cxnSp>
        <p:nvCxnSpPr>
          <p:cNvPr id="69" name="Straight Arrow Connector 68"/>
          <p:cNvCxnSpPr/>
          <p:nvPr/>
        </p:nvCxnSpPr>
        <p:spPr>
          <a:xfrm flipV="1">
            <a:off x="6498084" y="2196134"/>
            <a:ext cx="0" cy="17111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 Box 1049"/>
          <p:cNvSpPr txBox="1">
            <a:spLocks noChangeArrowheads="1"/>
          </p:cNvSpPr>
          <p:nvPr/>
        </p:nvSpPr>
        <p:spPr bwMode="auto">
          <a:xfrm>
            <a:off x="6007038" y="3834287"/>
            <a:ext cx="2603562" cy="2677656"/>
          </a:xfrm>
          <a:prstGeom prst="rect">
            <a:avLst/>
          </a:prstGeom>
          <a:solidFill>
            <a:schemeClr val="bg1">
              <a:lumMod val="85000"/>
            </a:schemeClr>
          </a:solidFill>
          <a:ln w="9525">
            <a:solidFill>
              <a:schemeClr val="tx1"/>
            </a:solidFill>
            <a:miter lim="800000"/>
            <a:headEnd/>
            <a:tailEnd/>
          </a:ln>
        </p:spPr>
        <p:txBody>
          <a:bodyPr wrap="squar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Adverse Adulthood Experiences</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Alcoholism &amp; SA</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Suicide rates / </a:t>
            </a:r>
            <a:r>
              <a:rPr kumimoji="0" lang="en-US" sz="1600" b="0" i="0" u="none" strike="noStrike" kern="1200" cap="none" spc="0" normalizeH="0" baseline="0" noProof="0" dirty="0">
                <a:ln>
                  <a:noFill/>
                </a:ln>
                <a:solidFill>
                  <a:srgbClr val="3333CC"/>
                </a:solidFill>
                <a:effectLst/>
                <a:uLnTx/>
                <a:uFillTx/>
                <a:latin typeface="Arial Narrow" pitchFamily="34" charset="0"/>
                <a:ea typeface="+mn-ea"/>
                <a:cs typeface="Times New Roman" pitchFamily="18" charset="0"/>
              </a:rPr>
              <a:t>death </a:t>
            </a: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rates</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Poverty / Poor nutrition</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Racism / Toxic Stress</a:t>
            </a:r>
          </a:p>
          <a:p>
            <a:pPr marL="342900" marR="0" lvl="0"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Role models</a:t>
            </a:r>
          </a:p>
          <a:p>
            <a:pPr marL="800100" marR="0" lvl="1"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Few positive</a:t>
            </a:r>
          </a:p>
          <a:p>
            <a:pPr marL="800100" marR="0" lvl="1"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Many negative</a:t>
            </a:r>
          </a:p>
          <a:p>
            <a:pPr marL="800100" marR="0" lvl="1" indent="-34290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en-US" sz="1600" b="1" i="0" u="sng" strike="noStrike" kern="1200" cap="none" spc="0" normalizeH="0" baseline="0" noProof="0" dirty="0" smtClean="0">
                <a:ln>
                  <a:noFill/>
                </a:ln>
                <a:solidFill>
                  <a:srgbClr val="3333CC"/>
                </a:solidFill>
                <a:effectLst/>
                <a:uLnTx/>
                <a:uFillTx/>
                <a:latin typeface="Arial Narrow" pitchFamily="34" charset="0"/>
                <a:ea typeface="+mn-ea"/>
                <a:cs typeface="Times New Roman" pitchFamily="18" charset="0"/>
              </a:rPr>
              <a:t>Parenting</a:t>
            </a:r>
          </a:p>
        </p:txBody>
      </p:sp>
      <p:sp>
        <p:nvSpPr>
          <p:cNvPr id="71" name="Text Box 1048"/>
          <p:cNvSpPr txBox="1">
            <a:spLocks noChangeArrowheads="1"/>
          </p:cNvSpPr>
          <p:nvPr/>
        </p:nvSpPr>
        <p:spPr bwMode="auto">
          <a:xfrm>
            <a:off x="56225" y="3149510"/>
            <a:ext cx="1392684" cy="400110"/>
          </a:xfrm>
          <a:prstGeom prst="rect">
            <a:avLst/>
          </a:prstGeom>
          <a:solidFill>
            <a:schemeClr val="bg1">
              <a:lumMod val="85000"/>
            </a:schemeClr>
          </a:solidFill>
          <a:ln w="9525">
            <a:solidFill>
              <a:schemeClr val="tx1"/>
            </a:solid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3333CC"/>
                </a:solidFill>
                <a:effectLst/>
                <a:uLnTx/>
                <a:uFillTx/>
                <a:latin typeface="Arial" pitchFamily="34" charset="0"/>
                <a:ea typeface="+mn-ea"/>
                <a:cs typeface="Arial" pitchFamily="34" charset="0"/>
              </a:rPr>
              <a:t>Genocide</a:t>
            </a:r>
            <a:endParaRPr kumimoji="0" lang="en-US" sz="2000" b="1" i="0" u="none" strike="noStrike" kern="1200" cap="none" spc="0" normalizeH="0" baseline="0" noProof="0" dirty="0">
              <a:ln>
                <a:noFill/>
              </a:ln>
              <a:solidFill>
                <a:srgbClr val="3333CC"/>
              </a:solidFill>
              <a:effectLst/>
              <a:uLnTx/>
              <a:uFillTx/>
              <a:latin typeface="Arial" pitchFamily="34" charset="0"/>
              <a:ea typeface="+mn-ea"/>
              <a:cs typeface="Arial" pitchFamily="34" charset="0"/>
            </a:endParaRPr>
          </a:p>
        </p:txBody>
      </p:sp>
      <p:cxnSp>
        <p:nvCxnSpPr>
          <p:cNvPr id="76" name="Straight Arrow Connector 75"/>
          <p:cNvCxnSpPr/>
          <p:nvPr/>
        </p:nvCxnSpPr>
        <p:spPr>
          <a:xfrm flipH="1" flipV="1">
            <a:off x="826362" y="2646659"/>
            <a:ext cx="7584" cy="4935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9142" y="152400"/>
            <a:ext cx="867625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ea typeface="+mn-ea"/>
                <a:cs typeface="Times New Roman" pitchFamily="18" charset="0"/>
              </a:rPr>
              <a:t>Inter-Generational Basis for Chronic Disease Disparities Among American Indians and Alaska Natives</a:t>
            </a:r>
            <a:endParaRPr kumimoji="0" lang="en-US" sz="2800" b="1"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sp>
        <p:nvSpPr>
          <p:cNvPr id="31" name="TextBox 30"/>
          <p:cNvSpPr txBox="1"/>
          <p:nvPr/>
        </p:nvSpPr>
        <p:spPr>
          <a:xfrm>
            <a:off x="56225" y="6480903"/>
            <a:ext cx="29928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Times New Roman" pitchFamily="18" charset="0"/>
              </a:rPr>
              <a:t>© Warne &amp; Lajimodiere 2012</a:t>
            </a:r>
            <a:endParaRPr kumimoji="0" lang="en-US" sz="1800" b="0" i="0" u="none" strike="noStrike" kern="1200" cap="none" spc="0" normalizeH="0" baseline="0" noProof="0" dirty="0">
              <a:ln>
                <a:noFill/>
              </a:ln>
              <a:solidFill>
                <a:prstClr val="black"/>
              </a:solidFill>
              <a:effectLst/>
              <a:uLnTx/>
              <a:uFillTx/>
              <a:latin typeface="Calibri"/>
              <a:ea typeface="+mn-ea"/>
              <a:cs typeface="Times New Roman" pitchFamily="18" charset="0"/>
            </a:endParaRPr>
          </a:p>
        </p:txBody>
      </p:sp>
      <p:cxnSp>
        <p:nvCxnSpPr>
          <p:cNvPr id="33" name="Straight Connector 32"/>
          <p:cNvCxnSpPr/>
          <p:nvPr/>
        </p:nvCxnSpPr>
        <p:spPr>
          <a:xfrm>
            <a:off x="7119059" y="6431136"/>
            <a:ext cx="0" cy="2744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75121" y="6705600"/>
            <a:ext cx="12439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866891" y="4114800"/>
            <a:ext cx="8230" cy="2590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5653388" y="4114800"/>
            <a:ext cx="22173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19059" y="6488668"/>
            <a:ext cx="1893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Calibri"/>
                <a:ea typeface="+mn-ea"/>
                <a:cs typeface="Times New Roman" pitchFamily="18" charset="0"/>
              </a:rPr>
              <a:t>Next generation</a:t>
            </a:r>
            <a:endParaRPr kumimoji="0" lang="en-US" sz="1800" b="0" i="0" u="none" strike="noStrike" kern="1200" cap="none" spc="0" normalizeH="0" baseline="0" noProof="0" dirty="0">
              <a:ln>
                <a:noFill/>
              </a:ln>
              <a:solidFill>
                <a:srgbClr val="FF0000"/>
              </a:solidFill>
              <a:effectLst/>
              <a:uLnTx/>
              <a:uFillTx/>
              <a:latin typeface="Calibri"/>
              <a:ea typeface="+mn-ea"/>
              <a:cs typeface="Times New Roman" pitchFamily="18" charset="0"/>
            </a:endParaRPr>
          </a:p>
        </p:txBody>
      </p:sp>
    </p:spTree>
    <p:extLst>
      <p:ext uri="{BB962C8B-B14F-4D97-AF65-F5344CB8AC3E}">
        <p14:creationId xmlns:p14="http://schemas.microsoft.com/office/powerpoint/2010/main" val="1620170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57200" y="152400"/>
            <a:ext cx="9207143" cy="6001643"/>
          </a:xfrm>
          <a:prstGeom prst="rect">
            <a:avLst/>
          </a:prstGeom>
          <a:noFill/>
        </p:spPr>
        <p:txBody>
          <a:bodyPr wrap="square" rtlCol="0">
            <a:spAutoFit/>
          </a:bodyPr>
          <a:lstStyle/>
          <a:p>
            <a:r>
              <a:rPr lang="en-US" dirty="0" smtClean="0"/>
              <a:t>Funding Sources and Contracts</a:t>
            </a:r>
          </a:p>
          <a:p>
            <a:endParaRPr lang="en-US" dirty="0"/>
          </a:p>
          <a:p>
            <a:pPr marL="514350" indent="-514350">
              <a:buAutoNum type="arabicPeriod"/>
            </a:pPr>
            <a:r>
              <a:rPr lang="en-US" dirty="0" smtClean="0"/>
              <a:t>Title IV B- Part I-Child Welfare Services</a:t>
            </a:r>
          </a:p>
          <a:p>
            <a:pPr marL="514350" indent="-514350">
              <a:buAutoNum type="arabicPeriod"/>
            </a:pPr>
            <a:r>
              <a:rPr lang="en-US" dirty="0" smtClean="0"/>
              <a:t>Title IV B-Part II –Promoting Safe and Stable Families</a:t>
            </a:r>
          </a:p>
          <a:p>
            <a:pPr marL="514350" indent="-514350">
              <a:buAutoNum type="arabicPeriod"/>
            </a:pPr>
            <a:r>
              <a:rPr lang="en-US" dirty="0" smtClean="0"/>
              <a:t>BIA ICWA Federal Funding</a:t>
            </a:r>
          </a:p>
          <a:p>
            <a:pPr marL="514350" indent="-514350">
              <a:buAutoNum type="arabicPeriod"/>
            </a:pPr>
            <a:r>
              <a:rPr lang="en-US" dirty="0" smtClean="0"/>
              <a:t>State Foster Child Placing Agency</a:t>
            </a:r>
          </a:p>
          <a:p>
            <a:pPr marL="514350" indent="-514350">
              <a:buAutoNum type="arabicPeriod"/>
            </a:pPr>
            <a:r>
              <a:rPr lang="en-US" dirty="0" smtClean="0"/>
              <a:t>State ICWA</a:t>
            </a:r>
          </a:p>
          <a:p>
            <a:pPr marL="514350" indent="-514350">
              <a:buAutoNum type="arabicPeriod"/>
            </a:pPr>
            <a:r>
              <a:rPr lang="en-US" dirty="0" smtClean="0"/>
              <a:t>Independent Living Services</a:t>
            </a:r>
          </a:p>
          <a:p>
            <a:pPr marL="514350" indent="-514350">
              <a:buAutoNum type="arabicPeriod"/>
            </a:pPr>
            <a:r>
              <a:rPr lang="en-US" dirty="0" smtClean="0"/>
              <a:t>Kinship Services-Tribal</a:t>
            </a:r>
          </a:p>
          <a:p>
            <a:pPr marL="514350" indent="-514350">
              <a:buAutoNum type="arabicPeriod"/>
            </a:pPr>
            <a:r>
              <a:rPr lang="en-US" dirty="0" smtClean="0"/>
              <a:t>Kinship Services-State</a:t>
            </a:r>
          </a:p>
          <a:p>
            <a:endParaRPr lang="en-US" dirty="0"/>
          </a:p>
        </p:txBody>
      </p:sp>
    </p:spTree>
    <p:extLst>
      <p:ext uri="{BB962C8B-B14F-4D97-AF65-F5344CB8AC3E}">
        <p14:creationId xmlns:p14="http://schemas.microsoft.com/office/powerpoint/2010/main" val="44901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_ndsu-mph Don 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6348</TotalTime>
  <Words>825</Words>
  <Application>Microsoft Office PowerPoint</Application>
  <PresentationFormat>On-screen Show (4:3)</PresentationFormat>
  <Paragraphs>128</Paragraphs>
  <Slides>15</Slides>
  <Notes>11</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15</vt:i4>
      </vt:variant>
    </vt:vector>
  </HeadingPairs>
  <TitlesOfParts>
    <vt:vector size="30" baseType="lpstr">
      <vt:lpstr>MS PGothic</vt:lpstr>
      <vt:lpstr>Arial</vt:lpstr>
      <vt:lpstr>Arial Narrow</vt:lpstr>
      <vt:lpstr>Calibri</vt:lpstr>
      <vt:lpstr>Palatino Linotype</vt:lpstr>
      <vt:lpstr>Times New Roman</vt:lpstr>
      <vt:lpstr>Wingdings</vt:lpstr>
      <vt:lpstr>Wingdings 2</vt:lpstr>
      <vt:lpstr>2_ndsu-mph Don W template</vt:lpstr>
      <vt:lpstr>5_Clouds</vt:lpstr>
      <vt:lpstr>8_Clouds</vt:lpstr>
      <vt:lpstr>1_Office Theme</vt:lpstr>
      <vt:lpstr>2_Default Design</vt:lpstr>
      <vt:lpstr>6_Clouds</vt:lpstr>
      <vt:lpstr>2_Clouds</vt:lpstr>
      <vt:lpstr>PowerPoint Presentation</vt:lpstr>
      <vt:lpstr>Nak Nu We Sha Staff</vt:lpstr>
      <vt:lpstr>Nak Nu We Sha Mission and Vision Statement</vt:lpstr>
      <vt:lpstr>PowerPoint Presentation</vt:lpstr>
      <vt:lpstr>What does Nak Nu We Sha do?</vt:lpstr>
      <vt:lpstr>Who Nak Nu We Sha Services</vt:lpstr>
      <vt:lpstr>PowerPoint Presentation</vt:lpstr>
      <vt:lpstr>PowerPoint Presentation</vt:lpstr>
      <vt:lpstr>PowerPoint Presentation</vt:lpstr>
      <vt:lpstr>Behavioral Health Referrals</vt:lpstr>
      <vt:lpstr>Case Closures ( 1 Year as 7/17)</vt:lpstr>
      <vt:lpstr>Future Directions</vt:lpstr>
      <vt:lpstr>80 Percent of Nak Nu We Sha’s Resource are focused on Tertiary Prevention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dwarne</dc:creator>
  <cp:lastModifiedBy>June Adams</cp:lastModifiedBy>
  <cp:revision>320</cp:revision>
  <cp:lastPrinted>2017-10-10T20:59:59Z</cp:lastPrinted>
  <dcterms:created xsi:type="dcterms:W3CDTF">2003-03-21T07:47:46Z</dcterms:created>
  <dcterms:modified xsi:type="dcterms:W3CDTF">2017-10-10T21:02:37Z</dcterms:modified>
</cp:coreProperties>
</file>