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3"/>
  </p:sldMasterIdLst>
  <p:notesMasterIdLst>
    <p:notesMasterId r:id="rId48"/>
  </p:notesMasterIdLst>
  <p:handoutMasterIdLst>
    <p:handoutMasterId r:id="rId49"/>
  </p:handoutMasterIdLst>
  <p:sldIdLst>
    <p:sldId id="272" r:id="rId4"/>
    <p:sldId id="302" r:id="rId5"/>
    <p:sldId id="409" r:id="rId6"/>
    <p:sldId id="410" r:id="rId7"/>
    <p:sldId id="411" r:id="rId8"/>
    <p:sldId id="408" r:id="rId9"/>
    <p:sldId id="368" r:id="rId10"/>
    <p:sldId id="371" r:id="rId11"/>
    <p:sldId id="372" r:id="rId12"/>
    <p:sldId id="373" r:id="rId13"/>
    <p:sldId id="374" r:id="rId14"/>
    <p:sldId id="375" r:id="rId15"/>
    <p:sldId id="376" r:id="rId16"/>
    <p:sldId id="377" r:id="rId17"/>
    <p:sldId id="378" r:id="rId18"/>
    <p:sldId id="379" r:id="rId19"/>
    <p:sldId id="380" r:id="rId20"/>
    <p:sldId id="381" r:id="rId21"/>
    <p:sldId id="382" r:id="rId22"/>
    <p:sldId id="383" r:id="rId23"/>
    <p:sldId id="384" r:id="rId24"/>
    <p:sldId id="385" r:id="rId25"/>
    <p:sldId id="386" r:id="rId26"/>
    <p:sldId id="387" r:id="rId27"/>
    <p:sldId id="388" r:id="rId28"/>
    <p:sldId id="389" r:id="rId29"/>
    <p:sldId id="390" r:id="rId30"/>
    <p:sldId id="391" r:id="rId31"/>
    <p:sldId id="392" r:id="rId32"/>
    <p:sldId id="393" r:id="rId33"/>
    <p:sldId id="394" r:id="rId34"/>
    <p:sldId id="395" r:id="rId35"/>
    <p:sldId id="396" r:id="rId36"/>
    <p:sldId id="397" r:id="rId37"/>
    <p:sldId id="398" r:id="rId38"/>
    <p:sldId id="399" r:id="rId39"/>
    <p:sldId id="400" r:id="rId40"/>
    <p:sldId id="402" r:id="rId41"/>
    <p:sldId id="403" r:id="rId42"/>
    <p:sldId id="404" r:id="rId43"/>
    <p:sldId id="405" r:id="rId44"/>
    <p:sldId id="406" r:id="rId45"/>
    <p:sldId id="407" r:id="rId46"/>
    <p:sldId id="295" r:id="rId47"/>
  </p:sldIdLst>
  <p:sldSz cx="9144000" cy="6858000" type="screen4x3"/>
  <p:notesSz cx="6858000" cy="919956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C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24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0041" tIns="45020" rIns="90041" bIns="450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60375"/>
          </a:xfrm>
          <a:prstGeom prst="rect">
            <a:avLst/>
          </a:prstGeom>
        </p:spPr>
        <p:txBody>
          <a:bodyPr vert="horz" lIns="90041" tIns="45020" rIns="90041" bIns="45020" rtlCol="0"/>
          <a:lstStyle>
            <a:lvl1pPr algn="r" eaLnBrk="1" fontAlgn="auto" hangingPunct="1">
              <a:spcBef>
                <a:spcPts val="0"/>
              </a:spcBef>
              <a:spcAft>
                <a:spcPts val="0"/>
              </a:spcAft>
              <a:defRPr sz="1200">
                <a:latin typeface="+mn-lt"/>
              </a:defRPr>
            </a:lvl1pPr>
          </a:lstStyle>
          <a:p>
            <a:pPr>
              <a:defRPr/>
            </a:pPr>
            <a:fld id="{F11F3846-B106-440D-AC7F-8DA343FDD812}" type="datetimeFigureOut">
              <a:rPr lang="en-US"/>
              <a:pPr>
                <a:defRPr/>
              </a:pPr>
              <a:t>7/18/2017</a:t>
            </a:fld>
            <a:endParaRPr lang="en-US"/>
          </a:p>
        </p:txBody>
      </p:sp>
      <p:sp>
        <p:nvSpPr>
          <p:cNvPr id="4" name="Footer Placeholder 3"/>
          <p:cNvSpPr>
            <a:spLocks noGrp="1"/>
          </p:cNvSpPr>
          <p:nvPr>
            <p:ph type="ftr" sz="quarter" idx="2"/>
          </p:nvPr>
        </p:nvSpPr>
        <p:spPr>
          <a:xfrm>
            <a:off x="0" y="8737600"/>
            <a:ext cx="2971800" cy="460375"/>
          </a:xfrm>
          <a:prstGeom prst="rect">
            <a:avLst/>
          </a:prstGeom>
        </p:spPr>
        <p:txBody>
          <a:bodyPr vert="horz" lIns="90041" tIns="45020" rIns="90041" bIns="450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737600"/>
            <a:ext cx="2971800" cy="460375"/>
          </a:xfrm>
          <a:prstGeom prst="rect">
            <a:avLst/>
          </a:prstGeom>
        </p:spPr>
        <p:txBody>
          <a:bodyPr vert="horz" wrap="square" lIns="90041" tIns="45020" rIns="90041" bIns="450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88B1B2A6-9715-4AB7-AA64-CEA62AA40B1B}" type="slidenum">
              <a:rPr lang="en-US" altLang="en-US"/>
              <a:pPr>
                <a:defRPr/>
              </a:pPr>
              <a:t>‹#›</a:t>
            </a:fld>
            <a:endParaRPr lang="en-US" altLang="en-US"/>
          </a:p>
        </p:txBody>
      </p:sp>
    </p:spTree>
    <p:extLst>
      <p:ext uri="{BB962C8B-B14F-4D97-AF65-F5344CB8AC3E}">
        <p14:creationId xmlns:p14="http://schemas.microsoft.com/office/powerpoint/2010/main" val="2167585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751" tIns="45876" rIns="91751" bIns="45876"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60375"/>
          </a:xfrm>
          <a:prstGeom prst="rect">
            <a:avLst/>
          </a:prstGeom>
        </p:spPr>
        <p:txBody>
          <a:bodyPr vert="horz" lIns="91751" tIns="45876" rIns="91751" bIns="45876" rtlCol="0"/>
          <a:lstStyle>
            <a:lvl1pPr algn="r" eaLnBrk="1" fontAlgn="auto" hangingPunct="1">
              <a:spcBef>
                <a:spcPts val="0"/>
              </a:spcBef>
              <a:spcAft>
                <a:spcPts val="0"/>
              </a:spcAft>
              <a:defRPr sz="1200">
                <a:latin typeface="+mn-lt"/>
              </a:defRPr>
            </a:lvl1pPr>
          </a:lstStyle>
          <a:p>
            <a:pPr>
              <a:defRPr/>
            </a:pPr>
            <a:fld id="{4E35FE27-EEC0-4808-8C42-AB56E245374E}" type="datetimeFigureOut">
              <a:rPr lang="en-US"/>
              <a:pPr>
                <a:defRPr/>
              </a:pPr>
              <a:t>7/18/2017</a:t>
            </a:fld>
            <a:endParaRPr lang="en-US"/>
          </a:p>
        </p:txBody>
      </p:sp>
      <p:sp>
        <p:nvSpPr>
          <p:cNvPr id="4" name="Slide Image Placeholder 3"/>
          <p:cNvSpPr>
            <a:spLocks noGrp="1" noRot="1" noChangeAspect="1"/>
          </p:cNvSpPr>
          <p:nvPr>
            <p:ph type="sldImg" idx="2"/>
          </p:nvPr>
        </p:nvSpPr>
        <p:spPr>
          <a:xfrm>
            <a:off x="1128713" y="688975"/>
            <a:ext cx="4600575" cy="3451225"/>
          </a:xfrm>
          <a:prstGeom prst="rect">
            <a:avLst/>
          </a:prstGeom>
          <a:noFill/>
          <a:ln w="12700">
            <a:solidFill>
              <a:prstClr val="black"/>
            </a:solidFill>
          </a:ln>
        </p:spPr>
        <p:txBody>
          <a:bodyPr vert="horz" lIns="91751" tIns="45876" rIns="91751" bIns="45876" rtlCol="0" anchor="ctr"/>
          <a:lstStyle/>
          <a:p>
            <a:pPr lvl="0"/>
            <a:endParaRPr lang="en-US" noProof="0"/>
          </a:p>
        </p:txBody>
      </p:sp>
      <p:sp>
        <p:nvSpPr>
          <p:cNvPr id="5" name="Notes Placeholder 4"/>
          <p:cNvSpPr>
            <a:spLocks noGrp="1"/>
          </p:cNvSpPr>
          <p:nvPr>
            <p:ph type="body" sz="quarter" idx="3"/>
          </p:nvPr>
        </p:nvSpPr>
        <p:spPr>
          <a:xfrm>
            <a:off x="685800" y="4370388"/>
            <a:ext cx="5486400" cy="4138612"/>
          </a:xfrm>
          <a:prstGeom prst="rect">
            <a:avLst/>
          </a:prstGeom>
        </p:spPr>
        <p:txBody>
          <a:bodyPr vert="horz" lIns="91751" tIns="45876" rIns="91751" bIns="4587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37600"/>
            <a:ext cx="2971800" cy="460375"/>
          </a:xfrm>
          <a:prstGeom prst="rect">
            <a:avLst/>
          </a:prstGeom>
        </p:spPr>
        <p:txBody>
          <a:bodyPr vert="horz" lIns="91751" tIns="45876" rIns="91751" bIns="45876"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737600"/>
            <a:ext cx="2971800" cy="460375"/>
          </a:xfrm>
          <a:prstGeom prst="rect">
            <a:avLst/>
          </a:prstGeom>
        </p:spPr>
        <p:txBody>
          <a:bodyPr vert="horz" wrap="square" lIns="91751" tIns="45876" rIns="91751" bIns="45876"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665C341B-E0D9-4890-8837-58636704B6A9}" type="slidenum">
              <a:rPr lang="en-US" altLang="en-US"/>
              <a:pPr>
                <a:defRPr/>
              </a:pPr>
              <a:t>‹#›</a:t>
            </a:fld>
            <a:endParaRPr lang="en-US" altLang="en-US"/>
          </a:p>
        </p:txBody>
      </p:sp>
    </p:spTree>
    <p:extLst>
      <p:ext uri="{BB962C8B-B14F-4D97-AF65-F5344CB8AC3E}">
        <p14:creationId xmlns:p14="http://schemas.microsoft.com/office/powerpoint/2010/main" val="23163333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838200"/>
          </a:xfrm>
          <a:prstGeom prst="rect">
            <a:avLst/>
          </a:prstGeom>
          <a:gradFill>
            <a:gsLst>
              <a:gs pos="0">
                <a:schemeClr val="bg2"/>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5" name="Picture 1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5791200"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449513" y="1851025"/>
            <a:ext cx="4637087" cy="814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685800" y="34290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685800" y="5029200"/>
            <a:ext cx="7772400" cy="1219200"/>
          </a:xfrm>
        </p:spPr>
        <p:txBody>
          <a:bodyPr/>
          <a:lstStyle>
            <a:lvl1pPr marL="0" indent="0" algn="ctr">
              <a:buNone/>
              <a:defRPr sz="20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Slide Number Placeholder 5"/>
          <p:cNvSpPr>
            <a:spLocks noGrp="1"/>
          </p:cNvSpPr>
          <p:nvPr>
            <p:ph type="sldNum" sz="quarter" idx="10"/>
          </p:nvPr>
        </p:nvSpPr>
        <p:spPr/>
        <p:txBody>
          <a:bodyPr/>
          <a:lstStyle>
            <a:lvl1pPr>
              <a:defRPr smtClean="0"/>
            </a:lvl1pPr>
          </a:lstStyle>
          <a:p>
            <a:pPr>
              <a:defRPr/>
            </a:pPr>
            <a:fld id="{0AEA9157-21C9-49EB-BA98-BA1D9776EEF7}" type="slidenum">
              <a:rPr lang="en-US" altLang="en-US"/>
              <a:pPr>
                <a:defRPr/>
              </a:pPr>
              <a:t>‹#›</a:t>
            </a:fld>
            <a:endParaRPr lang="en-US" altLang="en-US"/>
          </a:p>
        </p:txBody>
      </p:sp>
    </p:spTree>
    <p:extLst>
      <p:ext uri="{BB962C8B-B14F-4D97-AF65-F5344CB8AC3E}">
        <p14:creationId xmlns:p14="http://schemas.microsoft.com/office/powerpoint/2010/main" val="664574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3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4800600"/>
            <a:ext cx="86868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228600" y="1066800"/>
            <a:ext cx="8686800" cy="366077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28600" y="5367338"/>
            <a:ext cx="86868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A5ED225A-1AF9-4C84-9DED-DCF4CD7E7187}" type="slidenum">
              <a:rPr lang="en-US" altLang="en-US"/>
              <a:pPr>
                <a:defRPr/>
              </a:pPr>
              <a:t>‹#›</a:t>
            </a:fld>
            <a:endParaRPr lang="en-US" altLang="en-US"/>
          </a:p>
        </p:txBody>
      </p:sp>
    </p:spTree>
    <p:extLst>
      <p:ext uri="{BB962C8B-B14F-4D97-AF65-F5344CB8AC3E}">
        <p14:creationId xmlns:p14="http://schemas.microsoft.com/office/powerpoint/2010/main" val="3282069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2286000"/>
            <a:ext cx="8229600" cy="3810000"/>
          </a:xfrm>
        </p:spPr>
        <p:txBody>
          <a:bodyPr/>
          <a:lstStyle>
            <a:lvl1pPr>
              <a:defRPr>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202AD01B-50C7-422C-A2C0-75586F2F92CA}" type="slidenum">
              <a:rPr lang="en-US" altLang="en-US"/>
              <a:pPr>
                <a:defRPr/>
              </a:pPr>
              <a:t>‹#›</a:t>
            </a:fld>
            <a:endParaRPr lang="en-US" altLang="en-US"/>
          </a:p>
        </p:txBody>
      </p:sp>
    </p:spTree>
    <p:extLst>
      <p:ext uri="{BB962C8B-B14F-4D97-AF65-F5344CB8AC3E}">
        <p14:creationId xmlns:p14="http://schemas.microsoft.com/office/powerpoint/2010/main" val="863191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E78FE5FF-6B07-4CB4-972D-2438E8233BC3}" type="slidenum">
              <a:rPr lang="en-US" altLang="en-US"/>
              <a:pPr>
                <a:defRPr/>
              </a:pPr>
              <a:t>‹#›</a:t>
            </a:fld>
            <a:endParaRPr lang="en-US" altLang="en-US"/>
          </a:p>
        </p:txBody>
      </p:sp>
    </p:spTree>
    <p:extLst>
      <p:ext uri="{BB962C8B-B14F-4D97-AF65-F5344CB8AC3E}">
        <p14:creationId xmlns:p14="http://schemas.microsoft.com/office/powerpoint/2010/main" val="954455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2362201"/>
            <a:ext cx="4038600" cy="3733800"/>
          </a:xfrm>
        </p:spPr>
        <p:txBody>
          <a:bodyPr/>
          <a:lstStyle>
            <a:lvl1pPr>
              <a:defRPr sz="2800">
                <a:solidFill>
                  <a:schemeClr val="tx2">
                    <a:lumMod val="50000"/>
                  </a:schemeClr>
                </a:solidFill>
              </a:defRPr>
            </a:lvl1pPr>
            <a:lvl2pPr>
              <a:defRPr sz="2400">
                <a:solidFill>
                  <a:schemeClr val="tx2">
                    <a:lumMod val="50000"/>
                  </a:schemeClr>
                </a:solidFill>
              </a:defRPr>
            </a:lvl2pPr>
            <a:lvl3pPr>
              <a:defRPr sz="2000">
                <a:solidFill>
                  <a:schemeClr val="tx2">
                    <a:lumMod val="50000"/>
                  </a:schemeClr>
                </a:solidFill>
              </a:defRPr>
            </a:lvl3pPr>
            <a:lvl4pPr>
              <a:defRPr sz="1800">
                <a:solidFill>
                  <a:schemeClr val="tx2">
                    <a:lumMod val="50000"/>
                  </a:schemeClr>
                </a:solidFill>
              </a:defRPr>
            </a:lvl4pPr>
            <a:lvl5pPr>
              <a:defRPr sz="1800">
                <a:solidFill>
                  <a:schemeClr val="tx2">
                    <a:lumMod val="50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362201"/>
            <a:ext cx="4038600" cy="3733800"/>
          </a:xfrm>
        </p:spPr>
        <p:txBody>
          <a:bodyPr/>
          <a:lstStyle>
            <a:lvl1pPr>
              <a:defRPr sz="2800">
                <a:solidFill>
                  <a:schemeClr val="tx2">
                    <a:lumMod val="50000"/>
                  </a:schemeClr>
                </a:solidFill>
              </a:defRPr>
            </a:lvl1pPr>
            <a:lvl2pPr>
              <a:defRPr sz="2400">
                <a:solidFill>
                  <a:schemeClr val="tx2">
                    <a:lumMod val="50000"/>
                  </a:schemeClr>
                </a:solidFill>
              </a:defRPr>
            </a:lvl2pPr>
            <a:lvl3pPr>
              <a:defRPr sz="2000">
                <a:solidFill>
                  <a:schemeClr val="tx2">
                    <a:lumMod val="50000"/>
                  </a:schemeClr>
                </a:solidFill>
              </a:defRPr>
            </a:lvl3pPr>
            <a:lvl4pPr>
              <a:defRPr sz="1800">
                <a:solidFill>
                  <a:schemeClr val="tx2">
                    <a:lumMod val="50000"/>
                  </a:schemeClr>
                </a:solidFill>
              </a:defRPr>
            </a:lvl4pPr>
            <a:lvl5pPr>
              <a:defRPr sz="1800">
                <a:solidFill>
                  <a:schemeClr val="tx2">
                    <a:lumMod val="50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3E12082A-5499-472B-82E5-00BB3CCA014E}" type="slidenum">
              <a:rPr lang="en-US" altLang="en-US"/>
              <a:pPr>
                <a:defRPr/>
              </a:pPr>
              <a:t>‹#›</a:t>
            </a:fld>
            <a:endParaRPr lang="en-US" altLang="en-US"/>
          </a:p>
        </p:txBody>
      </p:sp>
    </p:spTree>
    <p:extLst>
      <p:ext uri="{BB962C8B-B14F-4D97-AF65-F5344CB8AC3E}">
        <p14:creationId xmlns:p14="http://schemas.microsoft.com/office/powerpoint/2010/main" val="1556043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362200"/>
            <a:ext cx="404018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3047999"/>
            <a:ext cx="4040188" cy="3048001"/>
          </a:xfrm>
        </p:spPr>
        <p:txBody>
          <a:bodyPr/>
          <a:lstStyle>
            <a:lvl1pPr>
              <a:defRPr sz="2400">
                <a:solidFill>
                  <a:schemeClr val="tx2">
                    <a:lumMod val="50000"/>
                  </a:schemeClr>
                </a:solidFill>
              </a:defRPr>
            </a:lvl1pPr>
            <a:lvl2pPr>
              <a:defRPr sz="2000">
                <a:solidFill>
                  <a:schemeClr val="tx2">
                    <a:lumMod val="50000"/>
                  </a:schemeClr>
                </a:solidFill>
              </a:defRPr>
            </a:lvl2pPr>
            <a:lvl3pPr>
              <a:defRPr sz="1800">
                <a:solidFill>
                  <a:schemeClr val="tx2">
                    <a:lumMod val="50000"/>
                  </a:schemeClr>
                </a:solidFill>
              </a:defRPr>
            </a:lvl3pPr>
            <a:lvl4pPr>
              <a:defRPr sz="1600">
                <a:solidFill>
                  <a:schemeClr val="tx2">
                    <a:lumMod val="50000"/>
                  </a:schemeClr>
                </a:solidFill>
              </a:defRPr>
            </a:lvl4pPr>
            <a:lvl5pPr>
              <a:defRPr sz="1600">
                <a:solidFill>
                  <a:schemeClr val="tx2">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8200" y="2362200"/>
            <a:ext cx="4041775"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3047999"/>
            <a:ext cx="4041775" cy="3048001"/>
          </a:xfrm>
        </p:spPr>
        <p:txBody>
          <a:bodyPr/>
          <a:lstStyle>
            <a:lvl1pPr>
              <a:defRPr sz="2400">
                <a:solidFill>
                  <a:schemeClr val="tx2">
                    <a:lumMod val="50000"/>
                  </a:schemeClr>
                </a:solidFill>
              </a:defRPr>
            </a:lvl1pPr>
            <a:lvl2pPr>
              <a:defRPr sz="2000">
                <a:solidFill>
                  <a:schemeClr val="tx2">
                    <a:lumMod val="50000"/>
                  </a:schemeClr>
                </a:solidFill>
              </a:defRPr>
            </a:lvl2pPr>
            <a:lvl3pPr>
              <a:defRPr sz="1800">
                <a:solidFill>
                  <a:schemeClr val="tx2">
                    <a:lumMod val="50000"/>
                  </a:schemeClr>
                </a:solidFill>
              </a:defRPr>
            </a:lvl3pPr>
            <a:lvl4pPr>
              <a:defRPr sz="1600">
                <a:solidFill>
                  <a:schemeClr val="tx2">
                    <a:lumMod val="50000"/>
                  </a:schemeClr>
                </a:solidFill>
              </a:defRPr>
            </a:lvl4pPr>
            <a:lvl5pPr>
              <a:defRPr sz="1600">
                <a:solidFill>
                  <a:schemeClr val="tx2">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10"/>
          </p:nvPr>
        </p:nvSpPr>
        <p:spPr/>
        <p:txBody>
          <a:bodyPr/>
          <a:lstStyle>
            <a:lvl1pPr>
              <a:defRPr/>
            </a:lvl1pPr>
          </a:lstStyle>
          <a:p>
            <a:pPr>
              <a:defRPr/>
            </a:pPr>
            <a:fld id="{348BF8D0-8F8B-4C62-AC80-8475835B1E98}" type="slidenum">
              <a:rPr lang="en-US" altLang="en-US"/>
              <a:pPr>
                <a:defRPr/>
              </a:pPr>
              <a:t>‹#›</a:t>
            </a:fld>
            <a:endParaRPr lang="en-US" altLang="en-US"/>
          </a:p>
        </p:txBody>
      </p:sp>
    </p:spTree>
    <p:extLst>
      <p:ext uri="{BB962C8B-B14F-4D97-AF65-F5344CB8AC3E}">
        <p14:creationId xmlns:p14="http://schemas.microsoft.com/office/powerpoint/2010/main" val="4041346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fld id="{8DE54BD9-AE8D-4DF1-9183-6A58723CFFAD}" type="slidenum">
              <a:rPr lang="en-US" altLang="en-US"/>
              <a:pPr>
                <a:defRPr/>
              </a:pPr>
              <a:t>‹#›</a:t>
            </a:fld>
            <a:endParaRPr lang="en-US" altLang="en-US"/>
          </a:p>
        </p:txBody>
      </p:sp>
    </p:spTree>
    <p:extLst>
      <p:ext uri="{BB962C8B-B14F-4D97-AF65-F5344CB8AC3E}">
        <p14:creationId xmlns:p14="http://schemas.microsoft.com/office/powerpoint/2010/main" val="1032876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7D656D27-0437-486B-AD69-78BD97C8CBF4}" type="slidenum">
              <a:rPr lang="en-US" altLang="en-US"/>
              <a:pPr>
                <a:defRPr/>
              </a:pPr>
              <a:t>‹#›</a:t>
            </a:fld>
            <a:endParaRPr lang="en-US" altLang="en-US"/>
          </a:p>
        </p:txBody>
      </p:sp>
    </p:spTree>
    <p:extLst>
      <p:ext uri="{BB962C8B-B14F-4D97-AF65-F5344CB8AC3E}">
        <p14:creationId xmlns:p14="http://schemas.microsoft.com/office/powerpoint/2010/main" val="1045833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066800"/>
            <a:ext cx="5111750" cy="5059363"/>
          </a:xfrm>
        </p:spPr>
        <p:txBody>
          <a:bodyPr/>
          <a:lstStyle>
            <a:lvl1pPr>
              <a:defRPr sz="3200">
                <a:solidFill>
                  <a:schemeClr val="tx2">
                    <a:lumMod val="50000"/>
                  </a:schemeClr>
                </a:solidFill>
              </a:defRPr>
            </a:lvl1pPr>
            <a:lvl2pPr>
              <a:defRPr sz="2800">
                <a:solidFill>
                  <a:schemeClr val="tx2">
                    <a:lumMod val="50000"/>
                  </a:schemeClr>
                </a:solidFill>
              </a:defRPr>
            </a:lvl2pPr>
            <a:lvl3pPr>
              <a:defRPr sz="2400">
                <a:solidFill>
                  <a:schemeClr val="tx2">
                    <a:lumMod val="50000"/>
                  </a:schemeClr>
                </a:solidFill>
              </a:defRPr>
            </a:lvl3pPr>
            <a:lvl4pPr>
              <a:defRPr sz="2000">
                <a:solidFill>
                  <a:schemeClr val="tx2">
                    <a:lumMod val="50000"/>
                  </a:schemeClr>
                </a:solidFill>
              </a:defRPr>
            </a:lvl4pPr>
            <a:lvl5pPr>
              <a:defRPr sz="2000">
                <a:solidFill>
                  <a:schemeClr val="tx2">
                    <a:lumMod val="50000"/>
                  </a:schemeClr>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362200"/>
            <a:ext cx="3008313" cy="3763963"/>
          </a:xfrm>
        </p:spPr>
        <p:txBody>
          <a:bodyPr/>
          <a:lstStyle>
            <a:lvl1pPr marL="0" indent="0">
              <a:buNone/>
              <a:defRPr sz="1400">
                <a:solidFill>
                  <a:schemeClr val="tx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C39014E5-5A3C-40F7-8025-D9C3C8C0A34D}" type="slidenum">
              <a:rPr lang="en-US" altLang="en-US"/>
              <a:pPr>
                <a:defRPr/>
              </a:pPr>
              <a:t>‹#›</a:t>
            </a:fld>
            <a:endParaRPr lang="en-US" altLang="en-US"/>
          </a:p>
        </p:txBody>
      </p:sp>
    </p:spTree>
    <p:extLst>
      <p:ext uri="{BB962C8B-B14F-4D97-AF65-F5344CB8AC3E}">
        <p14:creationId xmlns:p14="http://schemas.microsoft.com/office/powerpoint/2010/main" val="401032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2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4800600"/>
            <a:ext cx="86868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228600" y="1066800"/>
            <a:ext cx="8686800" cy="366077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28600" y="5367338"/>
            <a:ext cx="86868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D7B3AF99-4C40-463F-855E-71B131D5ECDE}" type="slidenum">
              <a:rPr lang="en-US" altLang="en-US"/>
              <a:pPr>
                <a:defRPr/>
              </a:pPr>
              <a:t>‹#›</a:t>
            </a:fld>
            <a:endParaRPr lang="en-US" altLang="en-US"/>
          </a:p>
        </p:txBody>
      </p:sp>
    </p:spTree>
    <p:extLst>
      <p:ext uri="{BB962C8B-B14F-4D97-AF65-F5344CB8AC3E}">
        <p14:creationId xmlns:p14="http://schemas.microsoft.com/office/powerpoint/2010/main" val="2892570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rot="10800000">
            <a:off x="0" y="5867400"/>
            <a:ext cx="9144000" cy="990600"/>
          </a:xfrm>
          <a:prstGeom prst="rect">
            <a:avLst/>
          </a:prstGeom>
          <a:gradFill>
            <a:gsLst>
              <a:gs pos="0">
                <a:schemeClr val="bg2"/>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Rectangle 2"/>
          <p:cNvSpPr/>
          <p:nvPr userDrawn="1"/>
        </p:nvSpPr>
        <p:spPr>
          <a:xfrm>
            <a:off x="0" y="0"/>
            <a:ext cx="9144000" cy="838200"/>
          </a:xfrm>
          <a:prstGeom prst="rect">
            <a:avLst/>
          </a:prstGeom>
          <a:gradFill>
            <a:gsLst>
              <a:gs pos="0">
                <a:schemeClr val="bg2"/>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Slide Number Placeholder 5"/>
          <p:cNvSpPr>
            <a:spLocks noGrp="1"/>
          </p:cNvSpPr>
          <p:nvPr>
            <p:ph type="sldNum" sz="quarter" idx="4"/>
          </p:nvPr>
        </p:nvSpPr>
        <p:spPr>
          <a:xfrm>
            <a:off x="3505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smtClean="0">
                <a:solidFill>
                  <a:srgbClr val="8D8D8D"/>
                </a:solidFill>
                <a:latin typeface="Lucida Sans Unicode" panose="020B0602030504020204" pitchFamily="34" charset="0"/>
              </a:defRPr>
            </a:lvl1pPr>
          </a:lstStyle>
          <a:p>
            <a:pPr>
              <a:defRPr/>
            </a:pPr>
            <a:fld id="{53A68F9B-8807-42D6-A715-55B8BB3137BC}" type="slidenum">
              <a:rPr lang="en-US" altLang="en-US"/>
              <a:pPr>
                <a:defRPr/>
              </a:pPr>
              <a:t>‹#›</a:t>
            </a:fld>
            <a:endParaRPr lang="en-US" altLang="en-US"/>
          </a:p>
        </p:txBody>
      </p:sp>
      <p:sp>
        <p:nvSpPr>
          <p:cNvPr id="1029" name="Text Placeholder 2"/>
          <p:cNvSpPr>
            <a:spLocks noGrp="1"/>
          </p:cNvSpPr>
          <p:nvPr>
            <p:ph type="body" idx="1"/>
          </p:nvPr>
        </p:nvSpPr>
        <p:spPr bwMode="auto">
          <a:xfrm>
            <a:off x="457200" y="2286000"/>
            <a:ext cx="82296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Title Placeholder 1"/>
          <p:cNvSpPr>
            <a:spLocks noGrp="1"/>
          </p:cNvSpPr>
          <p:nvPr>
            <p:ph type="title"/>
          </p:nvPr>
        </p:nvSpPr>
        <p:spPr>
          <a:xfrm>
            <a:off x="457200" y="10668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pic>
        <p:nvPicPr>
          <p:cNvPr id="1031" name="Picture 11"/>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6248400" y="6469063"/>
            <a:ext cx="2743200"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1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5791200"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10"/>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727825" y="304800"/>
            <a:ext cx="1985963"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89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Lst>
  <p:timing>
    <p:tnLst>
      <p:par>
        <p:cTn id="1" dur="indefinite" restart="never" nodeType="tmRoot"/>
      </p:par>
    </p:tnLst>
  </p:timing>
  <p:hf hdr="0" ftr="0" dt="0"/>
  <p:txStyles>
    <p:titleStyle>
      <a:lvl1pPr algn="ctr" rtl="0" eaLnBrk="0" fontAlgn="base" hangingPunct="0">
        <a:spcBef>
          <a:spcPct val="0"/>
        </a:spcBef>
        <a:spcAft>
          <a:spcPct val="0"/>
        </a:spcAft>
        <a:defRPr sz="4000" kern="1200" spc="-50">
          <a:solidFill>
            <a:schemeClr val="tx2"/>
          </a:solidFill>
          <a:latin typeface="Tahoma" panose="020B0604030504040204" pitchFamily="34" charset="0"/>
          <a:ea typeface="Tahoma" panose="020B0604030504040204" pitchFamily="34" charset="0"/>
          <a:cs typeface="Tahoma" pitchFamily="34" charset="0"/>
        </a:defRPr>
      </a:lvl1pPr>
      <a:lvl2pPr algn="ctr" rtl="0" eaLnBrk="0" fontAlgn="base" hangingPunct="0">
        <a:spcBef>
          <a:spcPct val="0"/>
        </a:spcBef>
        <a:spcAft>
          <a:spcPct val="0"/>
        </a:spcAft>
        <a:defRPr sz="4000">
          <a:solidFill>
            <a:schemeClr val="tx2"/>
          </a:solidFill>
          <a:latin typeface="Tahoma" pitchFamily="34" charset="0"/>
          <a:cs typeface="Tahoma" pitchFamily="34" charset="0"/>
        </a:defRPr>
      </a:lvl2pPr>
      <a:lvl3pPr algn="ctr" rtl="0" eaLnBrk="0" fontAlgn="base" hangingPunct="0">
        <a:spcBef>
          <a:spcPct val="0"/>
        </a:spcBef>
        <a:spcAft>
          <a:spcPct val="0"/>
        </a:spcAft>
        <a:defRPr sz="4000">
          <a:solidFill>
            <a:schemeClr val="tx2"/>
          </a:solidFill>
          <a:latin typeface="Tahoma" pitchFamily="34" charset="0"/>
          <a:cs typeface="Tahoma" pitchFamily="34" charset="0"/>
        </a:defRPr>
      </a:lvl3pPr>
      <a:lvl4pPr algn="ctr" rtl="0" eaLnBrk="0" fontAlgn="base" hangingPunct="0">
        <a:spcBef>
          <a:spcPct val="0"/>
        </a:spcBef>
        <a:spcAft>
          <a:spcPct val="0"/>
        </a:spcAft>
        <a:defRPr sz="4000">
          <a:solidFill>
            <a:schemeClr val="tx2"/>
          </a:solidFill>
          <a:latin typeface="Tahoma" pitchFamily="34" charset="0"/>
          <a:cs typeface="Tahoma" pitchFamily="34" charset="0"/>
        </a:defRPr>
      </a:lvl4pPr>
      <a:lvl5pPr algn="ctr" rtl="0" eaLnBrk="0" fontAlgn="base" hangingPunct="0">
        <a:spcBef>
          <a:spcPct val="0"/>
        </a:spcBef>
        <a:spcAft>
          <a:spcPct val="0"/>
        </a:spcAft>
        <a:defRPr sz="4000">
          <a:solidFill>
            <a:schemeClr val="tx2"/>
          </a:solidFill>
          <a:latin typeface="Tahoma" pitchFamily="34" charset="0"/>
          <a:cs typeface="Tahoma" pitchFamily="34" charset="0"/>
        </a:defRPr>
      </a:lvl5pPr>
      <a:lvl6pPr marL="457200" algn="ctr" rtl="0" fontAlgn="base">
        <a:spcBef>
          <a:spcPct val="0"/>
        </a:spcBef>
        <a:spcAft>
          <a:spcPct val="0"/>
        </a:spcAft>
        <a:defRPr sz="4400">
          <a:solidFill>
            <a:srgbClr val="254061"/>
          </a:solidFill>
          <a:latin typeface="Calibri" pitchFamily="34" charset="0"/>
        </a:defRPr>
      </a:lvl6pPr>
      <a:lvl7pPr marL="914400" algn="ctr" rtl="0" fontAlgn="base">
        <a:spcBef>
          <a:spcPct val="0"/>
        </a:spcBef>
        <a:spcAft>
          <a:spcPct val="0"/>
        </a:spcAft>
        <a:defRPr sz="4400">
          <a:solidFill>
            <a:srgbClr val="254061"/>
          </a:solidFill>
          <a:latin typeface="Calibri" pitchFamily="34" charset="0"/>
        </a:defRPr>
      </a:lvl7pPr>
      <a:lvl8pPr marL="1371600" algn="ctr" rtl="0" fontAlgn="base">
        <a:spcBef>
          <a:spcPct val="0"/>
        </a:spcBef>
        <a:spcAft>
          <a:spcPct val="0"/>
        </a:spcAft>
        <a:defRPr sz="4400">
          <a:solidFill>
            <a:srgbClr val="254061"/>
          </a:solidFill>
          <a:latin typeface="Calibri" pitchFamily="34" charset="0"/>
        </a:defRPr>
      </a:lvl8pPr>
      <a:lvl9pPr marL="1828800" algn="ctr" rtl="0" fontAlgn="base">
        <a:spcBef>
          <a:spcPct val="0"/>
        </a:spcBef>
        <a:spcAft>
          <a:spcPct val="0"/>
        </a:spcAft>
        <a:defRPr sz="4400">
          <a:solidFill>
            <a:srgbClr val="25406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Tahoma" pitchFamily="34"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Tahoma"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Tahoma" pitchFamily="34" charset="0"/>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Calibri" panose="020F0502020204030204" pitchFamily="34" charset="0"/>
          <a:ea typeface="+mn-ea"/>
          <a:cs typeface="Tahoma" pitchFamily="34" charset="0"/>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Calibri" panose="020F0502020204030204"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3" Type="http://schemas.openxmlformats.org/officeDocument/2006/relationships/hyperlink" Target="mailto:jessie.dean@hca.wa.gov" TargetMode="External"/><Relationship Id="rId2" Type="http://schemas.openxmlformats.org/officeDocument/2006/relationships/hyperlink" Target="http://www.hca.wa.gov/tribal/Pages/index.aspx" TargetMode="Externa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hyperlink" Target="mailto:michael.longnecker@hca.wa.gov" TargetMode="External"/><Relationship Id="rId4" Type="http://schemas.openxmlformats.org/officeDocument/2006/relationships/hyperlink" Target="mailto:elizabeth.watanabe@hca.wa.gov"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0"/>
            <a:ext cx="8229600" cy="1752600"/>
          </a:xfrm>
        </p:spPr>
        <p:txBody>
          <a:bodyPr/>
          <a:lstStyle/>
          <a:p>
            <a:pPr eaLnBrk="1" fontAlgn="auto" hangingPunct="1">
              <a:spcBef>
                <a:spcPts val="2400"/>
              </a:spcBef>
              <a:spcAft>
                <a:spcPts val="0"/>
              </a:spcAft>
              <a:defRPr/>
            </a:pPr>
            <a:r>
              <a:rPr lang="en-US" sz="3600" dirty="0" smtClean="0"/>
              <a:t>NPAIHB Quarterly Board Meeting</a:t>
            </a:r>
            <a:br>
              <a:rPr lang="en-US" sz="3600" dirty="0" smtClean="0"/>
            </a:br>
            <a:r>
              <a:rPr lang="en-US" sz="3600" dirty="0" smtClean="0"/>
              <a:t>Washington State Medicaid Updates</a:t>
            </a:r>
            <a:r>
              <a:rPr lang="en-US" sz="3600" dirty="0"/>
              <a:t/>
            </a:r>
            <a:br>
              <a:rPr lang="en-US" sz="3600" dirty="0"/>
            </a:br>
            <a:r>
              <a:rPr lang="en-US" sz="2400" dirty="0" smtClean="0"/>
              <a:t>July 18, 2017</a:t>
            </a:r>
            <a:endParaRPr lang="en-US" sz="3600" dirty="0"/>
          </a:p>
        </p:txBody>
      </p:sp>
      <p:sp>
        <p:nvSpPr>
          <p:cNvPr id="12291" name="Subtitle 2"/>
          <p:cNvSpPr>
            <a:spLocks noGrp="1"/>
          </p:cNvSpPr>
          <p:nvPr>
            <p:ph type="subTitle" idx="1"/>
          </p:nvPr>
        </p:nvSpPr>
        <p:spPr>
          <a:xfrm>
            <a:off x="457200" y="5181600"/>
            <a:ext cx="4114800" cy="1219200"/>
          </a:xfrm>
        </p:spPr>
        <p:txBody>
          <a:bodyPr anchor="b"/>
          <a:lstStyle/>
          <a:p>
            <a:pPr algn="l" eaLnBrk="1" hangingPunct="1">
              <a:spcBef>
                <a:spcPct val="0"/>
              </a:spcBef>
            </a:pPr>
            <a:r>
              <a:rPr lang="en-US" altLang="en-US" sz="1800" smtClean="0"/>
              <a:t>Jessie Dean</a:t>
            </a:r>
          </a:p>
          <a:p>
            <a:pPr algn="l" eaLnBrk="1" hangingPunct="1">
              <a:spcBef>
                <a:spcPct val="0"/>
              </a:spcBef>
            </a:pPr>
            <a:r>
              <a:rPr lang="en-US" altLang="en-US" sz="1800" smtClean="0"/>
              <a:t>Administrator, Tribal Affairs and Analysis</a:t>
            </a:r>
          </a:p>
          <a:p>
            <a:pPr algn="l" eaLnBrk="1" hangingPunct="1">
              <a:spcBef>
                <a:spcPct val="0"/>
              </a:spcBef>
            </a:pPr>
            <a:r>
              <a:rPr lang="en-US" altLang="en-US" sz="1800" smtClean="0"/>
              <a:t>Office of Tribal Affairs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DSRIP Funding and Mechanics Protocol</a:t>
            </a:r>
            <a:endParaRPr lang="en-US" dirty="0"/>
          </a:p>
        </p:txBody>
      </p:sp>
      <p:sp>
        <p:nvSpPr>
          <p:cNvPr id="4" name="Content Placeholder 3"/>
          <p:cNvSpPr>
            <a:spLocks noGrp="1"/>
          </p:cNvSpPr>
          <p:nvPr>
            <p:ph sz="half" idx="2"/>
          </p:nvPr>
        </p:nvSpPr>
        <p:spPr>
          <a:xfrm>
            <a:off x="453844" y="1559079"/>
            <a:ext cx="7013756" cy="3048001"/>
          </a:xfrm>
        </p:spPr>
        <p:txBody>
          <a:bodyPr/>
          <a:lstStyle/>
          <a:p>
            <a:pPr marL="514350" indent="-514350">
              <a:buFont typeface="+mj-lt"/>
              <a:buAutoNum type="romanUcPeriod"/>
            </a:pPr>
            <a:r>
              <a:rPr lang="en-US" b="1" dirty="0"/>
              <a:t>Accountable Communities of </a:t>
            </a:r>
            <a:r>
              <a:rPr lang="en-US" b="1" dirty="0" smtClean="0"/>
              <a:t>Health (cont’d)</a:t>
            </a:r>
            <a:endParaRPr lang="en-US" b="1" dirty="0"/>
          </a:p>
        </p:txBody>
      </p:sp>
      <p:sp>
        <p:nvSpPr>
          <p:cNvPr id="6" name="Content Placeholder 5"/>
          <p:cNvSpPr>
            <a:spLocks noGrp="1"/>
          </p:cNvSpPr>
          <p:nvPr>
            <p:ph sz="quarter" idx="4"/>
          </p:nvPr>
        </p:nvSpPr>
        <p:spPr>
          <a:xfrm>
            <a:off x="1066800" y="1981199"/>
            <a:ext cx="7623773" cy="3048001"/>
          </a:xfrm>
        </p:spPr>
        <p:txBody>
          <a:bodyPr/>
          <a:lstStyle/>
          <a:p>
            <a:pPr marL="0" indent="0">
              <a:buNone/>
            </a:pPr>
            <a:r>
              <a:rPr lang="en-US" dirty="0" smtClean="0"/>
              <a:t>Responsibilities:</a:t>
            </a:r>
          </a:p>
          <a:p>
            <a:r>
              <a:rPr lang="en-US" dirty="0" smtClean="0"/>
              <a:t>Engage stakeholders region-wide</a:t>
            </a:r>
          </a:p>
          <a:p>
            <a:r>
              <a:rPr lang="en-US" dirty="0" smtClean="0"/>
              <a:t>Support partnering providers in planning and implementing projects in accordance with requirements</a:t>
            </a:r>
          </a:p>
          <a:p>
            <a:r>
              <a:rPr lang="en-US" dirty="0" smtClean="0"/>
              <a:t>Develop budget plans for distribution of DSRIP funds to partnering providers in accordance with requirements</a:t>
            </a:r>
          </a:p>
          <a:p>
            <a:r>
              <a:rPr lang="en-US" dirty="0" smtClean="0"/>
              <a:t>Collaborate with partnering providers in ACH leadership and oversight</a:t>
            </a:r>
          </a:p>
          <a:p>
            <a:r>
              <a:rPr lang="en-US" dirty="0" smtClean="0"/>
              <a:t>Lead and comply with all state and CMS requirements</a:t>
            </a:r>
            <a:endParaRPr lang="en-US" dirty="0"/>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10</a:t>
            </a:fld>
            <a:endParaRPr lang="en-US" altLang="en-US"/>
          </a:p>
        </p:txBody>
      </p:sp>
    </p:spTree>
    <p:extLst>
      <p:ext uri="{BB962C8B-B14F-4D97-AF65-F5344CB8AC3E}">
        <p14:creationId xmlns:p14="http://schemas.microsoft.com/office/powerpoint/2010/main" val="2848920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DSRIP Funding and Mechanics Protocol</a:t>
            </a:r>
            <a:endParaRPr lang="en-US" dirty="0"/>
          </a:p>
        </p:txBody>
      </p:sp>
      <p:sp>
        <p:nvSpPr>
          <p:cNvPr id="4" name="Content Placeholder 3"/>
          <p:cNvSpPr>
            <a:spLocks noGrp="1"/>
          </p:cNvSpPr>
          <p:nvPr>
            <p:ph sz="half" idx="2"/>
          </p:nvPr>
        </p:nvSpPr>
        <p:spPr>
          <a:xfrm>
            <a:off x="453844" y="1559080"/>
            <a:ext cx="7013756" cy="498320"/>
          </a:xfrm>
        </p:spPr>
        <p:txBody>
          <a:bodyPr/>
          <a:lstStyle/>
          <a:p>
            <a:pPr marL="461963" indent="-461963">
              <a:buNone/>
            </a:pPr>
            <a:r>
              <a:rPr lang="en-US" b="1" dirty="0" smtClean="0"/>
              <a:t>II. 	Projects, Metrics, and Metric Targets</a:t>
            </a:r>
            <a:endParaRPr lang="en-US" b="1" dirty="0"/>
          </a:p>
        </p:txBody>
      </p:sp>
      <p:sp>
        <p:nvSpPr>
          <p:cNvPr id="6" name="Content Placeholder 5"/>
          <p:cNvSpPr>
            <a:spLocks noGrp="1"/>
          </p:cNvSpPr>
          <p:nvPr>
            <p:ph sz="quarter" idx="4"/>
          </p:nvPr>
        </p:nvSpPr>
        <p:spPr>
          <a:xfrm>
            <a:off x="1066800" y="1981199"/>
            <a:ext cx="7623773" cy="3048001"/>
          </a:xfrm>
        </p:spPr>
        <p:txBody>
          <a:bodyPr/>
          <a:lstStyle/>
          <a:p>
            <a:pPr marL="457200" indent="-457200">
              <a:buFont typeface="+mj-lt"/>
              <a:buAutoNum type="alphaLcPeriod"/>
            </a:pPr>
            <a:r>
              <a:rPr lang="en-US" b="1" dirty="0" smtClean="0"/>
              <a:t>Overview of Projects</a:t>
            </a:r>
          </a:p>
          <a:p>
            <a:pPr marL="742950" lvl="2" indent="-231775"/>
            <a:r>
              <a:rPr lang="en-US" sz="2200" dirty="0" smtClean="0"/>
              <a:t>ACHs must select and implement at least 4 Projects</a:t>
            </a:r>
          </a:p>
          <a:p>
            <a:pPr marL="457200" indent="-457200">
              <a:buFont typeface="+mj-lt"/>
              <a:buAutoNum type="alphaLcPeriod"/>
            </a:pPr>
            <a:r>
              <a:rPr lang="en-US" b="1" dirty="0" smtClean="0"/>
              <a:t>Project Metrics</a:t>
            </a:r>
          </a:p>
          <a:p>
            <a:pPr lvl="1" indent="-234950">
              <a:buFont typeface="Arial" panose="020B0604020202020204" pitchFamily="34" charset="0"/>
              <a:buChar char="•"/>
            </a:pPr>
            <a:r>
              <a:rPr lang="en-US" sz="2200" dirty="0" smtClean="0"/>
              <a:t>ACHs must develop timelines for implementation of Projects</a:t>
            </a:r>
          </a:p>
          <a:p>
            <a:pPr lvl="1" indent="-234950">
              <a:buFont typeface="Arial" panose="020B0604020202020204" pitchFamily="34" charset="0"/>
              <a:buChar char="•"/>
            </a:pPr>
            <a:r>
              <a:rPr lang="en-US" sz="2200" dirty="0" smtClean="0"/>
              <a:t>ACHs must report on metrics in their semi-annual reports</a:t>
            </a:r>
          </a:p>
          <a:p>
            <a:pPr lvl="1" indent="-234950">
              <a:buFont typeface="Arial" panose="020B0604020202020204" pitchFamily="34" charset="0"/>
              <a:buChar char="•"/>
            </a:pPr>
            <a:r>
              <a:rPr lang="en-US" sz="2200" dirty="0" smtClean="0"/>
              <a:t>For each reporting period, ACHs are eligible to receive incentive payments for progress milestones and improvement toward performance metric targets</a:t>
            </a:r>
          </a:p>
          <a:p>
            <a:pPr lvl="1" indent="-234950">
              <a:buFont typeface="Arial" panose="020B0604020202020204" pitchFamily="34" charset="0"/>
              <a:buChar char="•"/>
            </a:pPr>
            <a:r>
              <a:rPr lang="en-US" sz="2200" dirty="0" smtClean="0"/>
              <a:t>For designated performance metrics, ACHs will be awarded Achievement Values (see section IV)</a:t>
            </a:r>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11</a:t>
            </a:fld>
            <a:endParaRPr lang="en-US" altLang="en-US"/>
          </a:p>
        </p:txBody>
      </p:sp>
    </p:spTree>
    <p:extLst>
      <p:ext uri="{BB962C8B-B14F-4D97-AF65-F5344CB8AC3E}">
        <p14:creationId xmlns:p14="http://schemas.microsoft.com/office/powerpoint/2010/main" val="40154248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DSRIP Funding and Mechanics Protocol</a:t>
            </a:r>
            <a:endParaRPr lang="en-US" dirty="0"/>
          </a:p>
        </p:txBody>
      </p:sp>
      <p:sp>
        <p:nvSpPr>
          <p:cNvPr id="4" name="Content Placeholder 3"/>
          <p:cNvSpPr>
            <a:spLocks noGrp="1"/>
          </p:cNvSpPr>
          <p:nvPr>
            <p:ph sz="half" idx="2"/>
          </p:nvPr>
        </p:nvSpPr>
        <p:spPr>
          <a:xfrm>
            <a:off x="453844" y="1600200"/>
            <a:ext cx="7013756" cy="498320"/>
          </a:xfrm>
        </p:spPr>
        <p:txBody>
          <a:bodyPr/>
          <a:lstStyle/>
          <a:p>
            <a:pPr marL="461963" indent="-461963">
              <a:buNone/>
            </a:pPr>
            <a:r>
              <a:rPr lang="en-US" b="1" dirty="0" smtClean="0"/>
              <a:t>II. 	Projects, Metrics and Metric Targets (cont’d)</a:t>
            </a:r>
            <a:endParaRPr lang="en-US" b="1" dirty="0"/>
          </a:p>
        </p:txBody>
      </p:sp>
      <p:sp>
        <p:nvSpPr>
          <p:cNvPr id="6" name="Content Placeholder 5"/>
          <p:cNvSpPr>
            <a:spLocks noGrp="1"/>
          </p:cNvSpPr>
          <p:nvPr>
            <p:ph sz="quarter" idx="4"/>
          </p:nvPr>
        </p:nvSpPr>
        <p:spPr>
          <a:xfrm>
            <a:off x="1066800" y="2022319"/>
            <a:ext cx="7772400" cy="3048001"/>
          </a:xfrm>
        </p:spPr>
        <p:txBody>
          <a:bodyPr/>
          <a:lstStyle/>
          <a:p>
            <a:pPr marL="457200" indent="-457200">
              <a:buFont typeface="+mj-lt"/>
              <a:buAutoNum type="alphaLcPeriod" startAt="3"/>
            </a:pPr>
            <a:r>
              <a:rPr lang="en-US" b="1" dirty="0" smtClean="0"/>
              <a:t>Outcome Metric Goals and Improvement Target </a:t>
            </a:r>
          </a:p>
          <a:p>
            <a:pPr marL="742950" lvl="2" indent="-231775"/>
            <a:r>
              <a:rPr lang="en-US" sz="2200" dirty="0" smtClean="0"/>
              <a:t>Every year, ACHs will have a performance goal for each outcome metric</a:t>
            </a:r>
          </a:p>
          <a:p>
            <a:pPr marL="742950" lvl="2" indent="-231775"/>
            <a:r>
              <a:rPr lang="en-US" sz="2200" dirty="0" smtClean="0"/>
              <a:t>Each ACH will have own baseline starting point</a:t>
            </a:r>
          </a:p>
          <a:p>
            <a:pPr marL="742950" lvl="2" indent="-231775"/>
            <a:r>
              <a:rPr lang="en-US" sz="2200" dirty="0" smtClean="0"/>
              <a:t>Two methodologies:</a:t>
            </a:r>
          </a:p>
          <a:p>
            <a:pPr marL="1200150" lvl="3" indent="-231775"/>
            <a:r>
              <a:rPr lang="en-US" sz="2200" b="1" u="sng" dirty="0" smtClean="0"/>
              <a:t>Gap to Goal Closure</a:t>
            </a:r>
            <a:r>
              <a:rPr lang="en-US" sz="2200" dirty="0" smtClean="0"/>
              <a:t> (if state/national metrics)</a:t>
            </a:r>
          </a:p>
          <a:p>
            <a:pPr marL="1203325" lvl="4" indent="0">
              <a:buNone/>
            </a:pPr>
            <a:r>
              <a:rPr lang="en-US" sz="2200" dirty="0" smtClean="0"/>
              <a:t>“</a:t>
            </a:r>
            <a:r>
              <a:rPr lang="en-US" sz="2200" b="1" i="1" dirty="0" smtClean="0"/>
              <a:t>Gap</a:t>
            </a:r>
            <a:r>
              <a:rPr lang="en-US" sz="2200" dirty="0" smtClean="0"/>
              <a:t>” = (90</a:t>
            </a:r>
            <a:r>
              <a:rPr lang="en-US" sz="2200" baseline="30000" dirty="0" smtClean="0"/>
              <a:t>th</a:t>
            </a:r>
            <a:r>
              <a:rPr lang="en-US" sz="2200" dirty="0" smtClean="0"/>
              <a:t> percentile benchmark) – (baseline as adjusted)</a:t>
            </a:r>
          </a:p>
          <a:p>
            <a:pPr marL="1252538" lvl="4" indent="0">
              <a:buNone/>
            </a:pPr>
            <a:r>
              <a:rPr lang="en-US" sz="2200" dirty="0" smtClean="0"/>
              <a:t>“</a:t>
            </a:r>
            <a:r>
              <a:rPr lang="en-US" sz="2200" b="1" i="1" dirty="0" smtClean="0"/>
              <a:t>Goal</a:t>
            </a:r>
            <a:r>
              <a:rPr lang="en-US" sz="2200" dirty="0" smtClean="0"/>
              <a:t>” = up to 10% of Gap, with baseline adjusted to actual for each year after the first year</a:t>
            </a:r>
          </a:p>
          <a:p>
            <a:pPr marL="1200150" lvl="3" indent="-231775"/>
            <a:r>
              <a:rPr lang="en-US" sz="2200" b="1" u="sng" dirty="0" smtClean="0"/>
              <a:t>Improvement-Over-Self</a:t>
            </a:r>
            <a:r>
              <a:rPr lang="en-US" sz="2200" dirty="0" smtClean="0"/>
              <a:t> (if no state/national metrics) </a:t>
            </a:r>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12</a:t>
            </a:fld>
            <a:endParaRPr lang="en-US" altLang="en-US"/>
          </a:p>
        </p:txBody>
      </p:sp>
    </p:spTree>
    <p:extLst>
      <p:ext uri="{BB962C8B-B14F-4D97-AF65-F5344CB8AC3E}">
        <p14:creationId xmlns:p14="http://schemas.microsoft.com/office/powerpoint/2010/main" val="2433592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DSRIP Funding and Mechanics Protocol</a:t>
            </a:r>
            <a:endParaRPr lang="en-US" dirty="0"/>
          </a:p>
        </p:txBody>
      </p:sp>
      <p:sp>
        <p:nvSpPr>
          <p:cNvPr id="4" name="Content Placeholder 3"/>
          <p:cNvSpPr>
            <a:spLocks noGrp="1"/>
          </p:cNvSpPr>
          <p:nvPr>
            <p:ph sz="half" idx="2"/>
          </p:nvPr>
        </p:nvSpPr>
        <p:spPr>
          <a:xfrm>
            <a:off x="453844" y="1600200"/>
            <a:ext cx="8232956" cy="498320"/>
          </a:xfrm>
        </p:spPr>
        <p:txBody>
          <a:bodyPr/>
          <a:lstStyle/>
          <a:p>
            <a:pPr marL="461963" indent="-461963">
              <a:buNone/>
            </a:pPr>
            <a:r>
              <a:rPr lang="en-US" b="1" dirty="0" smtClean="0"/>
              <a:t>III. 	Incentive Funding Formula and Project Design Funds</a:t>
            </a:r>
            <a:endParaRPr lang="en-US" b="1" dirty="0"/>
          </a:p>
        </p:txBody>
      </p:sp>
      <p:sp>
        <p:nvSpPr>
          <p:cNvPr id="6" name="Content Placeholder 5"/>
          <p:cNvSpPr>
            <a:spLocks noGrp="1"/>
          </p:cNvSpPr>
          <p:nvPr>
            <p:ph sz="quarter" idx="4"/>
          </p:nvPr>
        </p:nvSpPr>
        <p:spPr>
          <a:xfrm>
            <a:off x="1066800" y="2022319"/>
            <a:ext cx="7848600" cy="3048001"/>
          </a:xfrm>
        </p:spPr>
        <p:txBody>
          <a:bodyPr/>
          <a:lstStyle/>
          <a:p>
            <a:pPr marL="457200" indent="-457200">
              <a:buFont typeface="+mj-lt"/>
              <a:buAutoNum type="alphaLcPeriod"/>
            </a:pPr>
            <a:r>
              <a:rPr lang="en-US" b="1" dirty="0" smtClean="0"/>
              <a:t>Demonstration Year 1 (DY1)</a:t>
            </a:r>
          </a:p>
          <a:p>
            <a:pPr marL="742950" lvl="2" indent="-231775"/>
            <a:r>
              <a:rPr lang="en-US" sz="2200" dirty="0" smtClean="0"/>
              <a:t>State will provide design funds to ACHs for completing certification process ($1 million for Phase I, up to $5 million for Phase II)</a:t>
            </a:r>
          </a:p>
          <a:p>
            <a:pPr marL="168275" indent="-457200">
              <a:buFont typeface="+mj-lt"/>
              <a:buAutoNum type="alphaLcPeriod"/>
            </a:pPr>
            <a:r>
              <a:rPr lang="en-US" b="1" dirty="0" smtClean="0"/>
              <a:t>Demonstration Years 2 – 5 Funding and Project Valuation</a:t>
            </a:r>
          </a:p>
          <a:p>
            <a:pPr lvl="1" indent="-227013">
              <a:buFont typeface="Arial" panose="020B0604020202020204" pitchFamily="34" charset="0"/>
              <a:buChar char="•"/>
            </a:pPr>
            <a:r>
              <a:rPr lang="en-US" sz="2200" dirty="0" smtClean="0"/>
              <a:t>State developed criteria/methodology for project valuation</a:t>
            </a:r>
          </a:p>
          <a:p>
            <a:pPr lvl="1" indent="-227013">
              <a:buFont typeface="Arial" panose="020B0604020202020204" pitchFamily="34" charset="0"/>
              <a:buChar char="•"/>
            </a:pPr>
            <a:r>
              <a:rPr lang="en-US" sz="2200" dirty="0" smtClean="0"/>
              <a:t>Each ACH project valuation calculated in DY1, based on attributed number of Medicaid beneficiaries residing in ACH region and on the Project Plan application scores</a:t>
            </a:r>
          </a:p>
          <a:p>
            <a:pPr lvl="1" indent="-227013">
              <a:buFont typeface="Arial" panose="020B0604020202020204" pitchFamily="34" charset="0"/>
              <a:buChar char="•"/>
            </a:pPr>
            <a:r>
              <a:rPr lang="en-US" sz="2200" dirty="0" smtClean="0"/>
              <a:t>ACH project valuations may be reduced from their maximum based on failure to meet either the ACH or the statewide targets</a:t>
            </a:r>
          </a:p>
          <a:p>
            <a:pPr lvl="1" indent="-227013">
              <a:buFont typeface="Arial" panose="020B0604020202020204" pitchFamily="34" charset="0"/>
              <a:buChar char="•"/>
            </a:pPr>
            <a:endParaRPr lang="en-US" dirty="0"/>
          </a:p>
          <a:p>
            <a:pPr marL="742950" lvl="2" indent="-231775"/>
            <a:endParaRPr lang="en-US" sz="2000" dirty="0" smtClean="0"/>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13</a:t>
            </a:fld>
            <a:endParaRPr lang="en-US" altLang="en-US"/>
          </a:p>
        </p:txBody>
      </p:sp>
    </p:spTree>
    <p:extLst>
      <p:ext uri="{BB962C8B-B14F-4D97-AF65-F5344CB8AC3E}">
        <p14:creationId xmlns:p14="http://schemas.microsoft.com/office/powerpoint/2010/main" val="15067436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DSRIP Funding and Mechanics Protocol</a:t>
            </a:r>
            <a:endParaRPr lang="en-US" dirty="0"/>
          </a:p>
        </p:txBody>
      </p:sp>
      <p:sp>
        <p:nvSpPr>
          <p:cNvPr id="4" name="Content Placeholder 3"/>
          <p:cNvSpPr>
            <a:spLocks noGrp="1"/>
          </p:cNvSpPr>
          <p:nvPr>
            <p:ph sz="half" idx="2"/>
          </p:nvPr>
        </p:nvSpPr>
        <p:spPr>
          <a:xfrm>
            <a:off x="453844" y="1600200"/>
            <a:ext cx="8385356" cy="498320"/>
          </a:xfrm>
        </p:spPr>
        <p:txBody>
          <a:bodyPr/>
          <a:lstStyle/>
          <a:p>
            <a:pPr marL="461963" indent="-461963">
              <a:buNone/>
            </a:pPr>
            <a:r>
              <a:rPr lang="en-US" b="1" dirty="0" smtClean="0"/>
              <a:t>III. 	Incentive Funding Formula and Project Design Funds (cont’d)</a:t>
            </a:r>
            <a:endParaRPr lang="en-US" b="1" dirty="0"/>
          </a:p>
        </p:txBody>
      </p:sp>
      <p:sp>
        <p:nvSpPr>
          <p:cNvPr id="6" name="Content Placeholder 5"/>
          <p:cNvSpPr>
            <a:spLocks noGrp="1"/>
          </p:cNvSpPr>
          <p:nvPr>
            <p:ph sz="quarter" idx="4"/>
          </p:nvPr>
        </p:nvSpPr>
        <p:spPr>
          <a:xfrm>
            <a:off x="1066800" y="2022319"/>
            <a:ext cx="7772400" cy="3048001"/>
          </a:xfrm>
        </p:spPr>
        <p:txBody>
          <a:bodyPr/>
          <a:lstStyle/>
          <a:p>
            <a:pPr marL="457200" indent="-457200">
              <a:buFont typeface="+mj-lt"/>
              <a:buAutoNum type="alphaLcPeriod" startAt="3"/>
            </a:pPr>
            <a:r>
              <a:rPr lang="en-US" b="1" dirty="0" smtClean="0"/>
              <a:t>Calculating Maximum ACH Project Valuation</a:t>
            </a:r>
          </a:p>
          <a:p>
            <a:pPr marL="742950" lvl="2" indent="-231775"/>
            <a:r>
              <a:rPr lang="en-US" sz="2400" dirty="0" smtClean="0"/>
              <a:t>For each Demo Year, a maximum statewide amount of DSRIP project funding will be determined.</a:t>
            </a:r>
          </a:p>
          <a:p>
            <a:pPr marL="742950" lvl="2" indent="-231775"/>
            <a:r>
              <a:rPr lang="en-US" sz="2400" b="1" dirty="0" smtClean="0">
                <a:solidFill>
                  <a:srgbClr val="7030A0"/>
                </a:solidFill>
              </a:rPr>
              <a:t>“For approved tribal-specific projects, a percentage of annual DSRIP funding will be allocated to tribal-specific projects in a manner consistent with this Protocol and the Tribal Protocol, which describes tribal projects and funds flow.” </a:t>
            </a:r>
          </a:p>
          <a:p>
            <a:pPr marL="742950" lvl="2" indent="-231775"/>
            <a:r>
              <a:rPr lang="en-US" sz="2400" dirty="0" smtClean="0"/>
              <a:t>Remaining project funds will be available to ACHs based on the methodology in this Protocol.</a:t>
            </a:r>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14</a:t>
            </a:fld>
            <a:endParaRPr lang="en-US" altLang="en-US"/>
          </a:p>
        </p:txBody>
      </p:sp>
    </p:spTree>
    <p:extLst>
      <p:ext uri="{BB962C8B-B14F-4D97-AF65-F5344CB8AC3E}">
        <p14:creationId xmlns:p14="http://schemas.microsoft.com/office/powerpoint/2010/main" val="23390245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DSRIP Funding and Mechanics Protocol</a:t>
            </a:r>
            <a:endParaRPr lang="en-US" dirty="0"/>
          </a:p>
        </p:txBody>
      </p:sp>
      <p:sp>
        <p:nvSpPr>
          <p:cNvPr id="4" name="Content Placeholder 3"/>
          <p:cNvSpPr>
            <a:spLocks noGrp="1"/>
          </p:cNvSpPr>
          <p:nvPr>
            <p:ph sz="half" idx="2"/>
          </p:nvPr>
        </p:nvSpPr>
        <p:spPr>
          <a:xfrm>
            <a:off x="453844" y="1600200"/>
            <a:ext cx="8461556" cy="498320"/>
          </a:xfrm>
        </p:spPr>
        <p:txBody>
          <a:bodyPr/>
          <a:lstStyle/>
          <a:p>
            <a:pPr marL="461963" indent="-461963">
              <a:buNone/>
            </a:pPr>
            <a:r>
              <a:rPr lang="en-US" b="1" dirty="0" smtClean="0"/>
              <a:t>III. 	Incentive Funding Formula and Project Design Funds (cont’d)</a:t>
            </a:r>
            <a:endParaRPr lang="en-US" b="1" dirty="0"/>
          </a:p>
        </p:txBody>
      </p:sp>
      <p:sp>
        <p:nvSpPr>
          <p:cNvPr id="6" name="Content Placeholder 5"/>
          <p:cNvSpPr>
            <a:spLocks noGrp="1"/>
          </p:cNvSpPr>
          <p:nvPr>
            <p:ph sz="quarter" idx="4"/>
          </p:nvPr>
        </p:nvSpPr>
        <p:spPr>
          <a:xfrm>
            <a:off x="1066800" y="2022319"/>
            <a:ext cx="7772400" cy="3048001"/>
          </a:xfrm>
        </p:spPr>
        <p:txBody>
          <a:bodyPr/>
          <a:lstStyle/>
          <a:p>
            <a:pPr marL="457200" indent="-457200">
              <a:buFont typeface="+mj-lt"/>
              <a:buAutoNum type="alphaLcPeriod" startAt="3"/>
            </a:pPr>
            <a:r>
              <a:rPr lang="en-US" b="1" dirty="0" smtClean="0"/>
              <a:t>Calculating Maximum ACH Project Valuation</a:t>
            </a:r>
          </a:p>
          <a:p>
            <a:pPr marL="742950" lvl="2" indent="-231775"/>
            <a:r>
              <a:rPr lang="en-US" sz="2400" dirty="0" smtClean="0"/>
              <a:t>Step 1: Assigning Project Weighting</a:t>
            </a:r>
          </a:p>
          <a:p>
            <a:pPr marL="511175" lvl="2" indent="0">
              <a:buNone/>
            </a:pPr>
            <a:endParaRPr lang="en-US" sz="2000" dirty="0" smtClean="0"/>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15</a:t>
            </a:fld>
            <a:endParaRPr lang="en-US" altLang="en-US"/>
          </a:p>
        </p:txBody>
      </p:sp>
      <p:graphicFrame>
        <p:nvGraphicFramePr>
          <p:cNvPr id="5" name="Table 4"/>
          <p:cNvGraphicFramePr>
            <a:graphicFrameLocks noGrp="1"/>
          </p:cNvGraphicFramePr>
          <p:nvPr>
            <p:extLst/>
          </p:nvPr>
        </p:nvGraphicFramePr>
        <p:xfrm>
          <a:off x="1905000" y="2893904"/>
          <a:ext cx="6096000" cy="3278296"/>
        </p:xfrm>
        <a:graphic>
          <a:graphicData uri="http://schemas.openxmlformats.org/drawingml/2006/table">
            <a:tbl>
              <a:tblPr firstRow="1" bandRow="1">
                <a:tableStyleId>{5C22544A-7EE6-4342-B048-85BDC9FD1C3A}</a:tableStyleId>
              </a:tblPr>
              <a:tblGrid>
                <a:gridCol w="47244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tblGrid>
              <a:tr h="364067">
                <a:tc>
                  <a:txBody>
                    <a:bodyPr/>
                    <a:lstStyle/>
                    <a:p>
                      <a:r>
                        <a:rPr lang="en-US" dirty="0" smtClean="0">
                          <a:latin typeface="Calibri" panose="020F0502020204030204" pitchFamily="34" charset="0"/>
                          <a:cs typeface="Calibri" panose="020F0502020204030204" pitchFamily="34" charset="0"/>
                        </a:rPr>
                        <a:t>Project</a:t>
                      </a:r>
                      <a:endParaRPr lang="en-US" dirty="0">
                        <a:latin typeface="Calibri" panose="020F0502020204030204" pitchFamily="34" charset="0"/>
                        <a:cs typeface="Calibri" panose="020F0502020204030204" pitchFamily="34" charset="0"/>
                      </a:endParaRPr>
                    </a:p>
                  </a:txBody>
                  <a:tcPr/>
                </a:tc>
                <a:tc>
                  <a:txBody>
                    <a:bodyPr/>
                    <a:lstStyle/>
                    <a:p>
                      <a:pPr algn="ctr"/>
                      <a:r>
                        <a:rPr lang="en-US" dirty="0" smtClean="0">
                          <a:latin typeface="Calibri" panose="020F0502020204030204" pitchFamily="34" charset="0"/>
                          <a:cs typeface="Calibri" panose="020F0502020204030204" pitchFamily="34" charset="0"/>
                        </a:rPr>
                        <a:t>Weight</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0"/>
                  </a:ext>
                </a:extLst>
              </a:tr>
              <a:tr h="364067">
                <a:tc>
                  <a:txBody>
                    <a:bodyPr/>
                    <a:lstStyle/>
                    <a:p>
                      <a:pPr marL="53975" marR="0" algn="l">
                        <a:lnSpc>
                          <a:spcPts val="1580"/>
                        </a:lnSpc>
                        <a:spcBef>
                          <a:spcPts val="0"/>
                        </a:spcBef>
                        <a:spcAft>
                          <a:spcPts val="0"/>
                        </a:spcAft>
                      </a:pPr>
                      <a:r>
                        <a:rPr lang="en-US" sz="1600" spc="-5" dirty="0">
                          <a:effectLst/>
                          <a:latin typeface="Calibri" panose="020F0502020204030204" pitchFamily="34" charset="0"/>
                          <a:ea typeface="Calibri" panose="020F0502020204030204" pitchFamily="34" charset="0"/>
                          <a:cs typeface="Calibri" panose="020F0502020204030204" pitchFamily="34" charset="0"/>
                        </a:rPr>
                        <a:t>2A:</a:t>
                      </a:r>
                      <a:r>
                        <a:rPr lang="en-US" sz="1600" spc="-35" dirty="0">
                          <a:effectLst/>
                          <a:latin typeface="Calibri" panose="020F0502020204030204" pitchFamily="34" charset="0"/>
                          <a:ea typeface="Calibri" panose="020F0502020204030204" pitchFamily="34" charset="0"/>
                          <a:cs typeface="Calibri" panose="020F0502020204030204" pitchFamily="34" charset="0"/>
                        </a:rPr>
                        <a:t> </a:t>
                      </a:r>
                      <a:r>
                        <a:rPr lang="en-US" sz="1600" spc="-5" dirty="0">
                          <a:effectLst/>
                          <a:latin typeface="Calibri" panose="020F0502020204030204" pitchFamily="34" charset="0"/>
                          <a:ea typeface="Calibri" panose="020F0502020204030204" pitchFamily="34" charset="0"/>
                          <a:cs typeface="Calibri" panose="020F0502020204030204" pitchFamily="34" charset="0"/>
                        </a:rPr>
                        <a:t>Bi-Directional</a:t>
                      </a:r>
                      <a:r>
                        <a:rPr lang="en-US" sz="1600" spc="-30" dirty="0">
                          <a:effectLst/>
                          <a:latin typeface="Calibri" panose="020F0502020204030204" pitchFamily="34" charset="0"/>
                          <a:ea typeface="Calibri" panose="020F0502020204030204" pitchFamily="34" charset="0"/>
                          <a:cs typeface="Calibri" panose="020F0502020204030204" pitchFamily="34" charset="0"/>
                        </a:rPr>
                        <a:t> </a:t>
                      </a:r>
                      <a:r>
                        <a:rPr lang="en-US" sz="1600" spc="-10" dirty="0">
                          <a:effectLst/>
                          <a:latin typeface="Calibri" panose="020F0502020204030204" pitchFamily="34" charset="0"/>
                          <a:ea typeface="Calibri" panose="020F0502020204030204" pitchFamily="34" charset="0"/>
                          <a:cs typeface="Calibri" panose="020F0502020204030204" pitchFamily="34" charset="0"/>
                        </a:rPr>
                        <a:t>Integration</a:t>
                      </a:r>
                      <a:r>
                        <a:rPr lang="en-US" sz="1600" spc="-20" dirty="0">
                          <a:effectLst/>
                          <a:latin typeface="Calibri" panose="020F0502020204030204" pitchFamily="34" charset="0"/>
                          <a:ea typeface="Calibri" panose="020F0502020204030204" pitchFamily="34" charset="0"/>
                          <a:cs typeface="Calibri" panose="020F0502020204030204" pitchFamily="34" charset="0"/>
                        </a:rPr>
                        <a:t> </a:t>
                      </a:r>
                      <a:r>
                        <a:rPr lang="en-US" sz="1600" spc="-5" dirty="0">
                          <a:effectLst/>
                          <a:latin typeface="Calibri" panose="020F0502020204030204" pitchFamily="34" charset="0"/>
                          <a:ea typeface="Calibri" panose="020F0502020204030204" pitchFamily="34" charset="0"/>
                          <a:cs typeface="Calibri" panose="020F0502020204030204" pitchFamily="34" charset="0"/>
                        </a:rPr>
                        <a:t>of</a:t>
                      </a:r>
                      <a:r>
                        <a:rPr lang="en-US" sz="1600" spc="-35" dirty="0">
                          <a:effectLst/>
                          <a:latin typeface="Calibri" panose="020F0502020204030204" pitchFamily="34" charset="0"/>
                          <a:ea typeface="Calibri" panose="020F0502020204030204" pitchFamily="34" charset="0"/>
                          <a:cs typeface="Calibri" panose="020F0502020204030204" pitchFamily="34" charset="0"/>
                        </a:rPr>
                        <a:t> </a:t>
                      </a:r>
                      <a:r>
                        <a:rPr lang="en-US" sz="1600" spc="-5" dirty="0" smtClean="0">
                          <a:effectLst/>
                          <a:latin typeface="Calibri" panose="020F0502020204030204" pitchFamily="34" charset="0"/>
                          <a:ea typeface="Calibri" panose="020F0502020204030204" pitchFamily="34" charset="0"/>
                          <a:cs typeface="Calibri" panose="020F0502020204030204" pitchFamily="34" charset="0"/>
                        </a:rPr>
                        <a:t>Care (required)</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algn="ctr"/>
                      <a:r>
                        <a:rPr lang="en-US" sz="1600" dirty="0" smtClean="0">
                          <a:latin typeface="Calibri" panose="020F0502020204030204" pitchFamily="34" charset="0"/>
                          <a:cs typeface="Calibri" panose="020F0502020204030204" pitchFamily="34" charset="0"/>
                        </a:rPr>
                        <a:t>32%</a:t>
                      </a:r>
                      <a:endParaRPr lang="en-US" sz="16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1"/>
                  </a:ext>
                </a:extLst>
              </a:tr>
              <a:tr h="364067">
                <a:tc>
                  <a:txBody>
                    <a:bodyPr/>
                    <a:lstStyle/>
                    <a:p>
                      <a:pPr marL="53975" marR="0" algn="l">
                        <a:lnSpc>
                          <a:spcPts val="158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2B:</a:t>
                      </a:r>
                      <a:r>
                        <a:rPr lang="en-US" sz="1600" spc="-55" dirty="0">
                          <a:effectLst/>
                          <a:latin typeface="Calibri" panose="020F0502020204030204" pitchFamily="34" charset="0"/>
                          <a:ea typeface="Calibri" panose="020F0502020204030204" pitchFamily="34" charset="0"/>
                          <a:cs typeface="Calibri" panose="020F0502020204030204" pitchFamily="34" charset="0"/>
                        </a:rPr>
                        <a:t> </a:t>
                      </a:r>
                      <a:r>
                        <a:rPr lang="en-US" sz="1600" spc="-5" dirty="0">
                          <a:effectLst/>
                          <a:latin typeface="Calibri" panose="020F0502020204030204" pitchFamily="34" charset="0"/>
                          <a:ea typeface="Calibri" panose="020F0502020204030204" pitchFamily="34" charset="0"/>
                          <a:cs typeface="Calibri" panose="020F0502020204030204" pitchFamily="34" charset="0"/>
                        </a:rPr>
                        <a:t>Community-Based</a:t>
                      </a:r>
                      <a:r>
                        <a:rPr lang="en-US" sz="1600" spc="-30" dirty="0">
                          <a:effectLst/>
                          <a:latin typeface="Calibri" panose="020F0502020204030204" pitchFamily="34" charset="0"/>
                          <a:ea typeface="Calibri" panose="020F0502020204030204" pitchFamily="34" charset="0"/>
                          <a:cs typeface="Calibri" panose="020F0502020204030204" pitchFamily="34" charset="0"/>
                        </a:rPr>
                        <a:t> </a:t>
                      </a:r>
                      <a:r>
                        <a:rPr lang="en-US" sz="1600" spc="-5" dirty="0">
                          <a:effectLst/>
                          <a:latin typeface="Calibri" panose="020F0502020204030204" pitchFamily="34" charset="0"/>
                          <a:ea typeface="Calibri" panose="020F0502020204030204" pitchFamily="34" charset="0"/>
                          <a:cs typeface="Calibri" panose="020F0502020204030204" pitchFamily="34" charset="0"/>
                        </a:rPr>
                        <a:t>Care</a:t>
                      </a:r>
                      <a:r>
                        <a:rPr lang="en-US" sz="1600" spc="-70" dirty="0">
                          <a:effectLst/>
                          <a:latin typeface="Calibri" panose="020F0502020204030204" pitchFamily="34" charset="0"/>
                          <a:ea typeface="Calibri" panose="020F0502020204030204" pitchFamily="34" charset="0"/>
                          <a:cs typeface="Calibri" panose="020F0502020204030204" pitchFamily="34" charset="0"/>
                        </a:rPr>
                        <a:t> </a:t>
                      </a:r>
                      <a:r>
                        <a:rPr lang="en-US" sz="1600" spc="-5" dirty="0">
                          <a:effectLst/>
                          <a:latin typeface="Calibri" panose="020F0502020204030204" pitchFamily="34" charset="0"/>
                          <a:ea typeface="Calibri" panose="020F0502020204030204" pitchFamily="34" charset="0"/>
                          <a:cs typeface="Calibri" panose="020F0502020204030204" pitchFamily="34" charset="0"/>
                        </a:rPr>
                        <a:t>Coordination</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algn="ctr"/>
                      <a:r>
                        <a:rPr lang="en-US" sz="1600" dirty="0" smtClean="0">
                          <a:latin typeface="Calibri" panose="020F0502020204030204" pitchFamily="34" charset="0"/>
                          <a:cs typeface="Calibri" panose="020F0502020204030204" pitchFamily="34" charset="0"/>
                        </a:rPr>
                        <a:t>22%</a:t>
                      </a:r>
                      <a:endParaRPr lang="en-US" sz="16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2"/>
                  </a:ext>
                </a:extLst>
              </a:tr>
              <a:tr h="364067">
                <a:tc>
                  <a:txBody>
                    <a:bodyPr/>
                    <a:lstStyle/>
                    <a:p>
                      <a:pPr marL="53975" marR="0" algn="l">
                        <a:lnSpc>
                          <a:spcPts val="158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2C:</a:t>
                      </a:r>
                      <a:r>
                        <a:rPr lang="en-US" sz="1600" spc="-45" dirty="0">
                          <a:effectLst/>
                          <a:latin typeface="Calibri" panose="020F0502020204030204" pitchFamily="34" charset="0"/>
                          <a:ea typeface="Calibri" panose="020F0502020204030204" pitchFamily="34" charset="0"/>
                          <a:cs typeface="Calibri" panose="020F0502020204030204" pitchFamily="34" charset="0"/>
                        </a:rPr>
                        <a:t> </a:t>
                      </a:r>
                      <a:r>
                        <a:rPr lang="en-US" sz="1600" spc="-15" dirty="0">
                          <a:effectLst/>
                          <a:latin typeface="Calibri" panose="020F0502020204030204" pitchFamily="34" charset="0"/>
                          <a:ea typeface="Calibri" panose="020F0502020204030204" pitchFamily="34" charset="0"/>
                          <a:cs typeface="Calibri" panose="020F0502020204030204" pitchFamily="34" charset="0"/>
                        </a:rPr>
                        <a:t>Transitional</a:t>
                      </a:r>
                      <a:r>
                        <a:rPr lang="en-US" sz="1600" spc="-25" dirty="0">
                          <a:effectLst/>
                          <a:latin typeface="Calibri" panose="020F0502020204030204" pitchFamily="34" charset="0"/>
                          <a:ea typeface="Calibri" panose="020F0502020204030204" pitchFamily="34" charset="0"/>
                          <a:cs typeface="Calibri" panose="020F0502020204030204" pitchFamily="34" charset="0"/>
                        </a:rPr>
                        <a:t> </a:t>
                      </a:r>
                      <a:r>
                        <a:rPr lang="en-US" sz="1600" spc="-5" dirty="0">
                          <a:effectLst/>
                          <a:latin typeface="Calibri" panose="020F0502020204030204" pitchFamily="34" charset="0"/>
                          <a:ea typeface="Calibri" panose="020F0502020204030204" pitchFamily="34" charset="0"/>
                          <a:cs typeface="Calibri" panose="020F0502020204030204" pitchFamily="34" charset="0"/>
                        </a:rPr>
                        <a:t>Care</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algn="ctr"/>
                      <a:r>
                        <a:rPr lang="en-US" sz="1600" dirty="0" smtClean="0">
                          <a:latin typeface="Calibri" panose="020F0502020204030204" pitchFamily="34" charset="0"/>
                          <a:cs typeface="Calibri" panose="020F0502020204030204" pitchFamily="34" charset="0"/>
                        </a:rPr>
                        <a:t>13%</a:t>
                      </a:r>
                      <a:endParaRPr lang="en-US" sz="16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3"/>
                  </a:ext>
                </a:extLst>
              </a:tr>
              <a:tr h="364067">
                <a:tc>
                  <a:txBody>
                    <a:bodyPr/>
                    <a:lstStyle/>
                    <a:p>
                      <a:pPr marL="53975" marR="0" algn="l">
                        <a:lnSpc>
                          <a:spcPts val="158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2D:</a:t>
                      </a:r>
                      <a:r>
                        <a:rPr lang="en-US" sz="1600" spc="-55" dirty="0">
                          <a:effectLst/>
                          <a:latin typeface="Calibri" panose="020F0502020204030204" pitchFamily="34" charset="0"/>
                          <a:ea typeface="Calibri" panose="020F0502020204030204" pitchFamily="34" charset="0"/>
                          <a:cs typeface="Calibri" panose="020F0502020204030204" pitchFamily="34" charset="0"/>
                        </a:rPr>
                        <a:t> </a:t>
                      </a:r>
                      <a:r>
                        <a:rPr lang="en-US" sz="1600" spc="-10" dirty="0">
                          <a:effectLst/>
                          <a:latin typeface="Calibri" panose="020F0502020204030204" pitchFamily="34" charset="0"/>
                          <a:ea typeface="Calibri" panose="020F0502020204030204" pitchFamily="34" charset="0"/>
                          <a:cs typeface="Calibri" panose="020F0502020204030204" pitchFamily="34" charset="0"/>
                        </a:rPr>
                        <a:t>Diversions</a:t>
                      </a:r>
                      <a:r>
                        <a:rPr lang="en-US" sz="1600" spc="-45" dirty="0">
                          <a:effectLst/>
                          <a:latin typeface="Calibri" panose="020F0502020204030204" pitchFamily="34" charset="0"/>
                          <a:ea typeface="Calibri" panose="020F0502020204030204" pitchFamily="34" charset="0"/>
                          <a:cs typeface="Calibri" panose="020F0502020204030204" pitchFamily="34" charset="0"/>
                        </a:rPr>
                        <a:t> </a:t>
                      </a:r>
                      <a:r>
                        <a:rPr lang="en-US" sz="1600" spc="-5" dirty="0">
                          <a:effectLst/>
                          <a:latin typeface="Calibri" panose="020F0502020204030204" pitchFamily="34" charset="0"/>
                          <a:ea typeface="Calibri" panose="020F0502020204030204" pitchFamily="34" charset="0"/>
                          <a:cs typeface="Calibri" panose="020F0502020204030204" pitchFamily="34" charset="0"/>
                        </a:rPr>
                        <a:t>Interventions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algn="ctr"/>
                      <a:r>
                        <a:rPr lang="en-US" sz="1600" dirty="0" smtClean="0">
                          <a:latin typeface="Calibri" panose="020F0502020204030204" pitchFamily="34" charset="0"/>
                          <a:cs typeface="Calibri" panose="020F0502020204030204" pitchFamily="34" charset="0"/>
                        </a:rPr>
                        <a:t>13%</a:t>
                      </a:r>
                      <a:endParaRPr lang="en-US" sz="16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4"/>
                  </a:ext>
                </a:extLst>
              </a:tr>
              <a:tr h="364067">
                <a:tc>
                  <a:txBody>
                    <a:bodyPr/>
                    <a:lstStyle/>
                    <a:p>
                      <a:pPr marL="53975" marR="0" algn="l">
                        <a:lnSpc>
                          <a:spcPts val="158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3A:</a:t>
                      </a:r>
                      <a:r>
                        <a:rPr lang="en-US" sz="1600" spc="-25" dirty="0">
                          <a:effectLst/>
                          <a:latin typeface="Calibri" panose="020F0502020204030204" pitchFamily="34" charset="0"/>
                          <a:ea typeface="Calibri" panose="020F0502020204030204" pitchFamily="34" charset="0"/>
                          <a:cs typeface="Calibri" panose="020F0502020204030204" pitchFamily="34" charset="0"/>
                        </a:rPr>
                        <a:t> </a:t>
                      </a:r>
                      <a:r>
                        <a:rPr lang="en-US" sz="1600" spc="-5" dirty="0">
                          <a:effectLst/>
                          <a:latin typeface="Calibri" panose="020F0502020204030204" pitchFamily="34" charset="0"/>
                          <a:ea typeface="Calibri" panose="020F0502020204030204" pitchFamily="34" charset="0"/>
                          <a:cs typeface="Calibri" panose="020F0502020204030204" pitchFamily="34" charset="0"/>
                        </a:rPr>
                        <a:t>Addressing</a:t>
                      </a:r>
                      <a:r>
                        <a:rPr lang="en-US" sz="1600" spc="-10" dirty="0">
                          <a:effectLst/>
                          <a:latin typeface="Calibri" panose="020F0502020204030204" pitchFamily="34" charset="0"/>
                          <a:ea typeface="Calibri" panose="020F0502020204030204" pitchFamily="34" charset="0"/>
                          <a:cs typeface="Calibri" panose="020F0502020204030204" pitchFamily="34" charset="0"/>
                        </a:rPr>
                        <a:t> </a:t>
                      </a:r>
                      <a:r>
                        <a:rPr lang="en-US" sz="1600" dirty="0">
                          <a:effectLst/>
                          <a:latin typeface="Calibri" panose="020F0502020204030204" pitchFamily="34" charset="0"/>
                          <a:ea typeface="Calibri" panose="020F0502020204030204" pitchFamily="34" charset="0"/>
                          <a:cs typeface="Calibri" panose="020F0502020204030204" pitchFamily="34" charset="0"/>
                        </a:rPr>
                        <a:t>the</a:t>
                      </a:r>
                      <a:r>
                        <a:rPr lang="en-US" sz="1600" spc="-20" dirty="0">
                          <a:effectLst/>
                          <a:latin typeface="Calibri" panose="020F0502020204030204" pitchFamily="34" charset="0"/>
                          <a:ea typeface="Calibri" panose="020F0502020204030204" pitchFamily="34" charset="0"/>
                          <a:cs typeface="Calibri" panose="020F0502020204030204" pitchFamily="34" charset="0"/>
                        </a:rPr>
                        <a:t> </a:t>
                      </a:r>
                      <a:r>
                        <a:rPr lang="en-US" sz="1600" spc="-5" dirty="0">
                          <a:effectLst/>
                          <a:latin typeface="Calibri" panose="020F0502020204030204" pitchFamily="34" charset="0"/>
                          <a:ea typeface="Calibri" panose="020F0502020204030204" pitchFamily="34" charset="0"/>
                          <a:cs typeface="Calibri" panose="020F0502020204030204" pitchFamily="34" charset="0"/>
                        </a:rPr>
                        <a:t>Opioid </a:t>
                      </a:r>
                      <a:r>
                        <a:rPr lang="en-US" sz="1600" spc="-5" dirty="0" smtClean="0">
                          <a:effectLst/>
                          <a:latin typeface="Calibri" panose="020F0502020204030204" pitchFamily="34" charset="0"/>
                          <a:ea typeface="Calibri" panose="020F0502020204030204" pitchFamily="34" charset="0"/>
                          <a:cs typeface="Calibri" panose="020F0502020204030204" pitchFamily="34" charset="0"/>
                        </a:rPr>
                        <a:t>Use (required)</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algn="ctr"/>
                      <a:r>
                        <a:rPr lang="en-US" sz="1600" dirty="0" smtClean="0">
                          <a:latin typeface="Calibri" panose="020F0502020204030204" pitchFamily="34" charset="0"/>
                          <a:cs typeface="Calibri" panose="020F0502020204030204" pitchFamily="34" charset="0"/>
                        </a:rPr>
                        <a:t>4%</a:t>
                      </a:r>
                      <a:endParaRPr lang="en-US" sz="16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5"/>
                  </a:ext>
                </a:extLst>
              </a:tr>
              <a:tr h="364067">
                <a:tc>
                  <a:txBody>
                    <a:bodyPr/>
                    <a:lstStyle/>
                    <a:p>
                      <a:pPr marL="53975" marR="0" algn="l">
                        <a:lnSpc>
                          <a:spcPts val="158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3B:</a:t>
                      </a:r>
                      <a:r>
                        <a:rPr lang="en-US" sz="1600" spc="-15" dirty="0">
                          <a:effectLst/>
                          <a:latin typeface="Calibri" panose="020F0502020204030204" pitchFamily="34" charset="0"/>
                          <a:ea typeface="Calibri" panose="020F0502020204030204" pitchFamily="34" charset="0"/>
                          <a:cs typeface="Calibri" panose="020F0502020204030204" pitchFamily="34" charset="0"/>
                        </a:rPr>
                        <a:t> </a:t>
                      </a:r>
                      <a:r>
                        <a:rPr lang="en-US" sz="1600" spc="-10" dirty="0">
                          <a:effectLst/>
                          <a:latin typeface="Calibri" panose="020F0502020204030204" pitchFamily="34" charset="0"/>
                          <a:ea typeface="Calibri" panose="020F0502020204030204" pitchFamily="34" charset="0"/>
                          <a:cs typeface="Calibri" panose="020F0502020204030204" pitchFamily="34" charset="0"/>
                        </a:rPr>
                        <a:t>Maternal</a:t>
                      </a:r>
                      <a:r>
                        <a:rPr lang="en-US" sz="1600" spc="-20" dirty="0">
                          <a:effectLst/>
                          <a:latin typeface="Calibri" panose="020F0502020204030204" pitchFamily="34" charset="0"/>
                          <a:ea typeface="Calibri" panose="020F0502020204030204" pitchFamily="34" charset="0"/>
                          <a:cs typeface="Calibri" panose="020F0502020204030204" pitchFamily="34" charset="0"/>
                        </a:rPr>
                        <a:t> </a:t>
                      </a:r>
                      <a:r>
                        <a:rPr lang="en-US" sz="1600" dirty="0">
                          <a:effectLst/>
                          <a:latin typeface="Calibri" panose="020F0502020204030204" pitchFamily="34" charset="0"/>
                          <a:ea typeface="Calibri" panose="020F0502020204030204" pitchFamily="34" charset="0"/>
                          <a:cs typeface="Calibri" panose="020F0502020204030204" pitchFamily="34" charset="0"/>
                        </a:rPr>
                        <a:t>and</a:t>
                      </a:r>
                      <a:r>
                        <a:rPr lang="en-US" sz="1600" spc="-20" dirty="0">
                          <a:effectLst/>
                          <a:latin typeface="Calibri" panose="020F0502020204030204" pitchFamily="34" charset="0"/>
                          <a:ea typeface="Calibri" panose="020F0502020204030204" pitchFamily="34" charset="0"/>
                          <a:cs typeface="Calibri" panose="020F0502020204030204" pitchFamily="34" charset="0"/>
                        </a:rPr>
                        <a:t> </a:t>
                      </a:r>
                      <a:r>
                        <a:rPr lang="en-US" sz="1600" spc="-5" dirty="0">
                          <a:effectLst/>
                          <a:latin typeface="Calibri" panose="020F0502020204030204" pitchFamily="34" charset="0"/>
                          <a:ea typeface="Calibri" panose="020F0502020204030204" pitchFamily="34" charset="0"/>
                          <a:cs typeface="Calibri" panose="020F0502020204030204" pitchFamily="34" charset="0"/>
                        </a:rPr>
                        <a:t>Child</a:t>
                      </a:r>
                      <a:r>
                        <a:rPr lang="en-US" sz="1600" spc="-35" dirty="0">
                          <a:effectLst/>
                          <a:latin typeface="Calibri" panose="020F0502020204030204" pitchFamily="34" charset="0"/>
                          <a:ea typeface="Calibri" panose="020F0502020204030204" pitchFamily="34" charset="0"/>
                          <a:cs typeface="Calibri" panose="020F0502020204030204" pitchFamily="34" charset="0"/>
                        </a:rPr>
                        <a:t> </a:t>
                      </a:r>
                      <a:r>
                        <a:rPr lang="en-US" sz="1600" spc="-5" dirty="0">
                          <a:effectLst/>
                          <a:latin typeface="Calibri" panose="020F0502020204030204" pitchFamily="34" charset="0"/>
                          <a:ea typeface="Calibri" panose="020F0502020204030204" pitchFamily="34" charset="0"/>
                          <a:cs typeface="Calibri" panose="020F0502020204030204" pitchFamily="34" charset="0"/>
                        </a:rPr>
                        <a:t>Health</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algn="ctr"/>
                      <a:r>
                        <a:rPr lang="en-US" sz="1600" dirty="0" smtClean="0">
                          <a:latin typeface="Calibri" panose="020F0502020204030204" pitchFamily="34" charset="0"/>
                          <a:cs typeface="Calibri" panose="020F0502020204030204" pitchFamily="34" charset="0"/>
                        </a:rPr>
                        <a:t>5%</a:t>
                      </a:r>
                      <a:endParaRPr lang="en-US" sz="16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6"/>
                  </a:ext>
                </a:extLst>
              </a:tr>
              <a:tr h="364067">
                <a:tc>
                  <a:txBody>
                    <a:bodyPr/>
                    <a:lstStyle/>
                    <a:p>
                      <a:pPr marL="53975" marR="0" algn="l">
                        <a:lnSpc>
                          <a:spcPts val="158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3C:</a:t>
                      </a:r>
                      <a:r>
                        <a:rPr lang="en-US" sz="1600" spc="-30" dirty="0">
                          <a:effectLst/>
                          <a:latin typeface="Calibri" panose="020F0502020204030204" pitchFamily="34" charset="0"/>
                          <a:ea typeface="Calibri" panose="020F0502020204030204" pitchFamily="34" charset="0"/>
                          <a:cs typeface="Calibri" panose="020F0502020204030204" pitchFamily="34" charset="0"/>
                        </a:rPr>
                        <a:t> </a:t>
                      </a:r>
                      <a:r>
                        <a:rPr lang="en-US" sz="1600" spc="-5" dirty="0">
                          <a:effectLst/>
                          <a:latin typeface="Calibri" panose="020F0502020204030204" pitchFamily="34" charset="0"/>
                          <a:ea typeface="Calibri" panose="020F0502020204030204" pitchFamily="34" charset="0"/>
                          <a:cs typeface="Calibri" panose="020F0502020204030204" pitchFamily="34" charset="0"/>
                        </a:rPr>
                        <a:t>Access</a:t>
                      </a:r>
                      <a:r>
                        <a:rPr lang="en-US" sz="1600" spc="-20" dirty="0">
                          <a:effectLst/>
                          <a:latin typeface="Calibri" panose="020F0502020204030204" pitchFamily="34" charset="0"/>
                          <a:ea typeface="Calibri" panose="020F0502020204030204" pitchFamily="34" charset="0"/>
                          <a:cs typeface="Calibri" panose="020F0502020204030204" pitchFamily="34" charset="0"/>
                        </a:rPr>
                        <a:t> </a:t>
                      </a:r>
                      <a:r>
                        <a:rPr lang="en-US" sz="1600" spc="-10" dirty="0">
                          <a:effectLst/>
                          <a:latin typeface="Calibri" panose="020F0502020204030204" pitchFamily="34" charset="0"/>
                          <a:ea typeface="Calibri" panose="020F0502020204030204" pitchFamily="34" charset="0"/>
                          <a:cs typeface="Calibri" panose="020F0502020204030204" pitchFamily="34" charset="0"/>
                        </a:rPr>
                        <a:t>to</a:t>
                      </a:r>
                      <a:r>
                        <a:rPr lang="en-US" sz="1600" spc="-20" dirty="0">
                          <a:effectLst/>
                          <a:latin typeface="Calibri" panose="020F0502020204030204" pitchFamily="34" charset="0"/>
                          <a:ea typeface="Calibri" panose="020F0502020204030204" pitchFamily="34" charset="0"/>
                          <a:cs typeface="Calibri" panose="020F0502020204030204" pitchFamily="34" charset="0"/>
                        </a:rPr>
                        <a:t> </a:t>
                      </a:r>
                      <a:r>
                        <a:rPr lang="en-US" sz="1600" spc="-5" dirty="0">
                          <a:effectLst/>
                          <a:latin typeface="Calibri" panose="020F0502020204030204" pitchFamily="34" charset="0"/>
                          <a:ea typeface="Calibri" panose="020F0502020204030204" pitchFamily="34" charset="0"/>
                          <a:cs typeface="Calibri" panose="020F0502020204030204" pitchFamily="34" charset="0"/>
                        </a:rPr>
                        <a:t>Oral</a:t>
                      </a:r>
                      <a:r>
                        <a:rPr lang="en-US" sz="1600" spc="-35" dirty="0">
                          <a:effectLst/>
                          <a:latin typeface="Calibri" panose="020F0502020204030204" pitchFamily="34" charset="0"/>
                          <a:ea typeface="Calibri" panose="020F0502020204030204" pitchFamily="34" charset="0"/>
                          <a:cs typeface="Calibri" panose="020F0502020204030204" pitchFamily="34" charset="0"/>
                        </a:rPr>
                        <a:t> </a:t>
                      </a:r>
                      <a:r>
                        <a:rPr lang="en-US" sz="1600" dirty="0">
                          <a:effectLst/>
                          <a:latin typeface="Calibri" panose="020F0502020204030204" pitchFamily="34" charset="0"/>
                          <a:ea typeface="Calibri" panose="020F0502020204030204" pitchFamily="34" charset="0"/>
                          <a:cs typeface="Calibri" panose="020F0502020204030204" pitchFamily="34" charset="0"/>
                        </a:rPr>
                        <a:t>Health</a:t>
                      </a:r>
                      <a:r>
                        <a:rPr lang="en-US" sz="1600" spc="-10" dirty="0">
                          <a:effectLst/>
                          <a:latin typeface="Calibri" panose="020F0502020204030204" pitchFamily="34" charset="0"/>
                          <a:ea typeface="Calibri" panose="020F0502020204030204" pitchFamily="34" charset="0"/>
                          <a:cs typeface="Calibri" panose="020F0502020204030204" pitchFamily="34" charset="0"/>
                        </a:rPr>
                        <a:t> </a:t>
                      </a:r>
                      <a:r>
                        <a:rPr lang="en-US" sz="1600" dirty="0">
                          <a:effectLst/>
                          <a:latin typeface="Calibri" panose="020F0502020204030204" pitchFamily="34" charset="0"/>
                          <a:ea typeface="Calibri" panose="020F0502020204030204" pitchFamily="34" charset="0"/>
                          <a:cs typeface="Calibri" panose="020F0502020204030204" pitchFamily="34" charset="0"/>
                        </a:rPr>
                        <a:t>Services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algn="ctr"/>
                      <a:r>
                        <a:rPr lang="en-US" sz="1600" dirty="0" smtClean="0">
                          <a:latin typeface="Calibri" panose="020F0502020204030204" pitchFamily="34" charset="0"/>
                          <a:cs typeface="Calibri" panose="020F0502020204030204" pitchFamily="34" charset="0"/>
                        </a:rPr>
                        <a:t>3%</a:t>
                      </a:r>
                      <a:endParaRPr lang="en-US" sz="16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7"/>
                  </a:ext>
                </a:extLst>
              </a:tr>
              <a:tr h="364067">
                <a:tc>
                  <a:txBody>
                    <a:bodyPr/>
                    <a:lstStyle/>
                    <a:p>
                      <a:pPr marL="53975" marR="0" algn="l">
                        <a:lnSpc>
                          <a:spcPts val="1530"/>
                        </a:lnSpc>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3D:</a:t>
                      </a:r>
                      <a:r>
                        <a:rPr lang="en-US" sz="1600" spc="-25" dirty="0">
                          <a:effectLst/>
                          <a:latin typeface="Calibri" panose="020F0502020204030204" pitchFamily="34" charset="0"/>
                          <a:ea typeface="Calibri" panose="020F0502020204030204" pitchFamily="34" charset="0"/>
                          <a:cs typeface="Calibri" panose="020F0502020204030204" pitchFamily="34" charset="0"/>
                        </a:rPr>
                        <a:t> </a:t>
                      </a:r>
                      <a:r>
                        <a:rPr lang="en-US" sz="1600" spc="-5" dirty="0">
                          <a:effectLst/>
                          <a:latin typeface="Calibri" panose="020F0502020204030204" pitchFamily="34" charset="0"/>
                          <a:ea typeface="Calibri" panose="020F0502020204030204" pitchFamily="34" charset="0"/>
                          <a:cs typeface="Calibri" panose="020F0502020204030204" pitchFamily="34" charset="0"/>
                        </a:rPr>
                        <a:t>Chronic</a:t>
                      </a:r>
                      <a:r>
                        <a:rPr lang="en-US" sz="1600" spc="-35" dirty="0">
                          <a:effectLst/>
                          <a:latin typeface="Calibri" panose="020F0502020204030204" pitchFamily="34" charset="0"/>
                          <a:ea typeface="Calibri" panose="020F0502020204030204" pitchFamily="34" charset="0"/>
                          <a:cs typeface="Calibri" panose="020F0502020204030204" pitchFamily="34" charset="0"/>
                        </a:rPr>
                        <a:t> </a:t>
                      </a:r>
                      <a:r>
                        <a:rPr lang="en-US" sz="1600" spc="-5" dirty="0">
                          <a:effectLst/>
                          <a:latin typeface="Calibri" panose="020F0502020204030204" pitchFamily="34" charset="0"/>
                          <a:ea typeface="Calibri" panose="020F0502020204030204" pitchFamily="34" charset="0"/>
                          <a:cs typeface="Calibri" panose="020F0502020204030204" pitchFamily="34" charset="0"/>
                        </a:rPr>
                        <a:t>Disease</a:t>
                      </a:r>
                      <a:r>
                        <a:rPr lang="en-US" sz="1600" spc="-15" dirty="0">
                          <a:effectLst/>
                          <a:latin typeface="Calibri" panose="020F0502020204030204" pitchFamily="34" charset="0"/>
                          <a:ea typeface="Calibri" panose="020F0502020204030204" pitchFamily="34" charset="0"/>
                          <a:cs typeface="Calibri" panose="020F0502020204030204" pitchFamily="34" charset="0"/>
                        </a:rPr>
                        <a:t> </a:t>
                      </a:r>
                      <a:r>
                        <a:rPr lang="en-US" sz="1600" spc="-5" dirty="0">
                          <a:effectLst/>
                          <a:latin typeface="Calibri" panose="020F0502020204030204" pitchFamily="34" charset="0"/>
                          <a:ea typeface="Calibri" panose="020F0502020204030204" pitchFamily="34" charset="0"/>
                          <a:cs typeface="Calibri" panose="020F0502020204030204" pitchFamily="34" charset="0"/>
                        </a:rPr>
                        <a:t>Prevention</a:t>
                      </a:r>
                      <a:r>
                        <a:rPr lang="en-US" sz="1600" dirty="0">
                          <a:effectLst/>
                          <a:latin typeface="Calibri" panose="020F0502020204030204" pitchFamily="34" charset="0"/>
                          <a:ea typeface="Calibri" panose="020F0502020204030204" pitchFamily="34" charset="0"/>
                          <a:cs typeface="Calibri" panose="020F0502020204030204" pitchFamily="34" charset="0"/>
                        </a:rPr>
                        <a:t> /</a:t>
                      </a:r>
                      <a:r>
                        <a:rPr lang="en-US" sz="1600" spc="-45" dirty="0">
                          <a:effectLst/>
                          <a:latin typeface="Calibri" panose="020F0502020204030204" pitchFamily="34" charset="0"/>
                          <a:ea typeface="Calibri" panose="020F0502020204030204" pitchFamily="34" charset="0"/>
                          <a:cs typeface="Calibri" panose="020F0502020204030204" pitchFamily="34" charset="0"/>
                        </a:rPr>
                        <a:t> </a:t>
                      </a:r>
                      <a:r>
                        <a:rPr lang="en-US" sz="1600" spc="-10" dirty="0">
                          <a:effectLst/>
                          <a:latin typeface="Calibri" panose="020F0502020204030204" pitchFamily="34" charset="0"/>
                          <a:ea typeface="Calibri" panose="020F0502020204030204" pitchFamily="34" charset="0"/>
                          <a:cs typeface="Calibri" panose="020F0502020204030204" pitchFamily="34" charset="0"/>
                        </a:rPr>
                        <a:t>Control</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algn="ctr"/>
                      <a:r>
                        <a:rPr lang="en-US" sz="1600" dirty="0" smtClean="0">
                          <a:latin typeface="Calibri" panose="020F0502020204030204" pitchFamily="34" charset="0"/>
                          <a:cs typeface="Calibri" panose="020F0502020204030204" pitchFamily="34" charset="0"/>
                        </a:rPr>
                        <a:t>8%</a:t>
                      </a:r>
                      <a:endParaRPr lang="en-US" sz="16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5711348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DSRIP Funding and Mechanics Protocol</a:t>
            </a:r>
            <a:endParaRPr lang="en-US" dirty="0"/>
          </a:p>
        </p:txBody>
      </p:sp>
      <p:sp>
        <p:nvSpPr>
          <p:cNvPr id="4" name="Content Placeholder 3"/>
          <p:cNvSpPr>
            <a:spLocks noGrp="1"/>
          </p:cNvSpPr>
          <p:nvPr>
            <p:ph sz="half" idx="2"/>
          </p:nvPr>
        </p:nvSpPr>
        <p:spPr>
          <a:xfrm>
            <a:off x="453844" y="1600200"/>
            <a:ext cx="8385356" cy="498320"/>
          </a:xfrm>
        </p:spPr>
        <p:txBody>
          <a:bodyPr/>
          <a:lstStyle/>
          <a:p>
            <a:pPr marL="461963" indent="-461963">
              <a:buNone/>
            </a:pPr>
            <a:r>
              <a:rPr lang="en-US" b="1" dirty="0" smtClean="0"/>
              <a:t>III. 	Incentive Funding Formula and Project Design Funds (cont’d)</a:t>
            </a:r>
            <a:endParaRPr lang="en-US" b="1" dirty="0"/>
          </a:p>
        </p:txBody>
      </p:sp>
      <p:sp>
        <p:nvSpPr>
          <p:cNvPr id="6" name="Content Placeholder 5"/>
          <p:cNvSpPr>
            <a:spLocks noGrp="1"/>
          </p:cNvSpPr>
          <p:nvPr>
            <p:ph sz="quarter" idx="4"/>
          </p:nvPr>
        </p:nvSpPr>
        <p:spPr>
          <a:xfrm>
            <a:off x="1066800" y="2022319"/>
            <a:ext cx="7772400" cy="3048001"/>
          </a:xfrm>
        </p:spPr>
        <p:txBody>
          <a:bodyPr/>
          <a:lstStyle/>
          <a:p>
            <a:pPr marL="457200" indent="-457200">
              <a:buFont typeface="+mj-lt"/>
              <a:buAutoNum type="alphaLcPeriod" startAt="3"/>
            </a:pPr>
            <a:r>
              <a:rPr lang="en-US" b="1" dirty="0" smtClean="0"/>
              <a:t>Calculating Maximum ACH Project Valuation (cont’d)</a:t>
            </a:r>
          </a:p>
          <a:p>
            <a:pPr marL="742950" lvl="2" indent="-231775"/>
            <a:r>
              <a:rPr lang="en-US" sz="2400" dirty="0" smtClean="0"/>
              <a:t>Step 2: Calculating Maximum ACH Project Funding</a:t>
            </a:r>
          </a:p>
          <a:p>
            <a:pPr marL="968375" lvl="3" indent="0">
              <a:buNone/>
            </a:pPr>
            <a:r>
              <a:rPr lang="en-US" sz="2200" dirty="0" smtClean="0"/>
              <a:t>Maximum funding by project is calculated:</a:t>
            </a:r>
          </a:p>
          <a:p>
            <a:pPr marL="1425575" lvl="4" indent="0">
              <a:buNone/>
            </a:pPr>
            <a:r>
              <a:rPr lang="en-US" sz="2200" i="1" dirty="0" smtClean="0"/>
              <a:t>Max Statewide Funding by Project = [Total Annual Statewide ACH Project Funds Available by Demo Year] x [Project Weight]</a:t>
            </a:r>
          </a:p>
          <a:p>
            <a:pPr marL="968375" lvl="2" indent="0">
              <a:buNone/>
            </a:pPr>
            <a:r>
              <a:rPr lang="en-US" sz="2200" dirty="0" smtClean="0"/>
              <a:t>Maximum funding by project for each ACH is calculated:</a:t>
            </a:r>
          </a:p>
          <a:p>
            <a:pPr marL="1425575" lvl="3" indent="0">
              <a:buNone/>
            </a:pPr>
            <a:r>
              <a:rPr lang="en-US" sz="2200" i="1" dirty="0" smtClean="0"/>
              <a:t>Max ACH Funding by Project = [Max Annual Statewide Funding by Project] x [</a:t>
            </a:r>
            <a:r>
              <a:rPr lang="en-US" sz="2200" i="1" dirty="0"/>
              <a:t>%</a:t>
            </a:r>
            <a:r>
              <a:rPr lang="en-US" sz="2200" i="1" dirty="0" smtClean="0"/>
              <a:t> of Total Attributed Medicaid Beneficiaries]</a:t>
            </a:r>
          </a:p>
          <a:p>
            <a:pPr marL="968375" lvl="2" indent="0">
              <a:buNone/>
            </a:pPr>
            <a:r>
              <a:rPr lang="en-US" sz="2200" dirty="0" smtClean="0"/>
              <a:t>If ACHs choose fewer than 8 projects, project weights will be rebased for Demo Years 2 through 5.</a:t>
            </a:r>
          </a:p>
          <a:p>
            <a:pPr marL="968375" lvl="3" indent="0">
              <a:buNone/>
            </a:pPr>
            <a:endParaRPr lang="en-US" dirty="0" smtClean="0"/>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16</a:t>
            </a:fld>
            <a:endParaRPr lang="en-US" altLang="en-US"/>
          </a:p>
        </p:txBody>
      </p:sp>
    </p:spTree>
    <p:extLst>
      <p:ext uri="{BB962C8B-B14F-4D97-AF65-F5344CB8AC3E}">
        <p14:creationId xmlns:p14="http://schemas.microsoft.com/office/powerpoint/2010/main" val="25435028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DSRIP Funding and Mechanics Protocol</a:t>
            </a:r>
            <a:endParaRPr lang="en-US" dirty="0"/>
          </a:p>
        </p:txBody>
      </p:sp>
      <p:sp>
        <p:nvSpPr>
          <p:cNvPr id="4" name="Content Placeholder 3"/>
          <p:cNvSpPr>
            <a:spLocks noGrp="1"/>
          </p:cNvSpPr>
          <p:nvPr>
            <p:ph sz="half" idx="2"/>
          </p:nvPr>
        </p:nvSpPr>
        <p:spPr>
          <a:xfrm>
            <a:off x="453844" y="1600200"/>
            <a:ext cx="8385356" cy="498320"/>
          </a:xfrm>
        </p:spPr>
        <p:txBody>
          <a:bodyPr/>
          <a:lstStyle/>
          <a:p>
            <a:pPr marL="461963" indent="-461963">
              <a:buNone/>
            </a:pPr>
            <a:r>
              <a:rPr lang="en-US" b="1" dirty="0" smtClean="0"/>
              <a:t>III. 	Incentive Funding Formula and Project Design Funds (cont’d)</a:t>
            </a:r>
            <a:endParaRPr lang="en-US" b="1" dirty="0"/>
          </a:p>
        </p:txBody>
      </p:sp>
      <p:sp>
        <p:nvSpPr>
          <p:cNvPr id="6" name="Content Placeholder 5"/>
          <p:cNvSpPr>
            <a:spLocks noGrp="1"/>
          </p:cNvSpPr>
          <p:nvPr>
            <p:ph sz="quarter" idx="4"/>
          </p:nvPr>
        </p:nvSpPr>
        <p:spPr>
          <a:xfrm>
            <a:off x="1066800" y="2022319"/>
            <a:ext cx="7772400" cy="3048001"/>
          </a:xfrm>
        </p:spPr>
        <p:txBody>
          <a:bodyPr/>
          <a:lstStyle/>
          <a:p>
            <a:pPr marL="457200" indent="-457200">
              <a:buFont typeface="+mj-lt"/>
              <a:buAutoNum type="alphaLcPeriod" startAt="3"/>
            </a:pPr>
            <a:r>
              <a:rPr lang="en-US" b="1" dirty="0" smtClean="0"/>
              <a:t>Calculating Maximum ACH Project Valuation (cont’d)</a:t>
            </a:r>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17</a:t>
            </a:fld>
            <a:endParaRPr lang="en-US" altLang="en-US"/>
          </a:p>
        </p:txBody>
      </p:sp>
      <p:graphicFrame>
        <p:nvGraphicFramePr>
          <p:cNvPr id="5" name="Table 4"/>
          <p:cNvGraphicFramePr>
            <a:graphicFrameLocks noGrp="1"/>
          </p:cNvGraphicFramePr>
          <p:nvPr>
            <p:extLst/>
          </p:nvPr>
        </p:nvGraphicFramePr>
        <p:xfrm>
          <a:off x="453844" y="2442549"/>
          <a:ext cx="8309155" cy="3591264"/>
        </p:xfrm>
        <a:graphic>
          <a:graphicData uri="http://schemas.openxmlformats.org/drawingml/2006/table">
            <a:tbl>
              <a:tblPr firstRow="1" bandRow="1">
                <a:tableStyleId>{5C22544A-7EE6-4342-B048-85BDC9FD1C3A}</a:tableStyleId>
              </a:tblPr>
              <a:tblGrid>
                <a:gridCol w="3929718">
                  <a:extLst>
                    <a:ext uri="{9D8B030D-6E8A-4147-A177-3AD203B41FA5}">
                      <a16:colId xmlns:a16="http://schemas.microsoft.com/office/drawing/2014/main" val="20000"/>
                    </a:ext>
                  </a:extLst>
                </a:gridCol>
                <a:gridCol w="1094859">
                  <a:extLst>
                    <a:ext uri="{9D8B030D-6E8A-4147-A177-3AD203B41FA5}">
                      <a16:colId xmlns:a16="http://schemas.microsoft.com/office/drawing/2014/main" val="20001"/>
                    </a:ext>
                  </a:extLst>
                </a:gridCol>
                <a:gridCol w="1019352">
                  <a:extLst>
                    <a:ext uri="{9D8B030D-6E8A-4147-A177-3AD203B41FA5}">
                      <a16:colId xmlns:a16="http://schemas.microsoft.com/office/drawing/2014/main" val="20002"/>
                    </a:ext>
                  </a:extLst>
                </a:gridCol>
                <a:gridCol w="1170367">
                  <a:extLst>
                    <a:ext uri="{9D8B030D-6E8A-4147-A177-3AD203B41FA5}">
                      <a16:colId xmlns:a16="http://schemas.microsoft.com/office/drawing/2014/main" val="20003"/>
                    </a:ext>
                  </a:extLst>
                </a:gridCol>
                <a:gridCol w="1094859">
                  <a:extLst>
                    <a:ext uri="{9D8B030D-6E8A-4147-A177-3AD203B41FA5}">
                      <a16:colId xmlns:a16="http://schemas.microsoft.com/office/drawing/2014/main" val="20004"/>
                    </a:ext>
                  </a:extLst>
                </a:gridCol>
              </a:tblGrid>
              <a:tr h="500817">
                <a:tc>
                  <a:txBody>
                    <a:bodyPr/>
                    <a:lstStyle/>
                    <a:p>
                      <a:r>
                        <a:rPr lang="en-US" sz="1400" dirty="0" smtClean="0">
                          <a:latin typeface="Calibri" panose="020F0502020204030204" pitchFamily="34" charset="0"/>
                          <a:cs typeface="Calibri" panose="020F0502020204030204" pitchFamily="34" charset="0"/>
                        </a:rPr>
                        <a:t>Calculating</a:t>
                      </a:r>
                      <a:r>
                        <a:rPr lang="en-US" sz="1400" baseline="0" dirty="0" smtClean="0">
                          <a:latin typeface="Calibri" panose="020F0502020204030204" pitchFamily="34" charset="0"/>
                          <a:cs typeface="Calibri" panose="020F0502020204030204" pitchFamily="34" charset="0"/>
                        </a:rPr>
                        <a:t> </a:t>
                      </a:r>
                      <a:r>
                        <a:rPr lang="en-US" sz="1400" dirty="0" smtClean="0">
                          <a:latin typeface="Calibri" panose="020F0502020204030204" pitchFamily="34" charset="0"/>
                          <a:cs typeface="Calibri" panose="020F0502020204030204" pitchFamily="34" charset="0"/>
                        </a:rPr>
                        <a:t>ACH “A” Project Incentives</a:t>
                      </a:r>
                      <a:endParaRPr lang="en-US" sz="1400" dirty="0">
                        <a:latin typeface="Calibri" panose="020F0502020204030204" pitchFamily="34" charset="0"/>
                        <a:cs typeface="Calibri" panose="020F0502020204030204" pitchFamily="34" charset="0"/>
                      </a:endParaRPr>
                    </a:p>
                  </a:txBody>
                  <a:tcPr anchor="b"/>
                </a:tc>
                <a:tc>
                  <a:txBody>
                    <a:bodyPr/>
                    <a:lstStyle/>
                    <a:p>
                      <a:pPr algn="ctr"/>
                      <a:r>
                        <a:rPr lang="en-US" sz="1400" dirty="0" smtClean="0">
                          <a:latin typeface="Calibri" panose="020F0502020204030204" pitchFamily="34" charset="0"/>
                          <a:cs typeface="Calibri" panose="020F0502020204030204" pitchFamily="34" charset="0"/>
                        </a:rPr>
                        <a:t>Original Weight</a:t>
                      </a:r>
                      <a:endParaRPr lang="en-US" sz="1400" dirty="0">
                        <a:latin typeface="Calibri" panose="020F0502020204030204" pitchFamily="34" charset="0"/>
                        <a:cs typeface="Calibri" panose="020F0502020204030204" pitchFamily="34" charset="0"/>
                      </a:endParaRPr>
                    </a:p>
                  </a:txBody>
                  <a:tcPr anchor="b"/>
                </a:tc>
                <a:tc>
                  <a:txBody>
                    <a:bodyPr/>
                    <a:lstStyle/>
                    <a:p>
                      <a:pPr algn="ctr"/>
                      <a:r>
                        <a:rPr lang="en-US" sz="1400" dirty="0" smtClean="0">
                          <a:latin typeface="Calibri" panose="020F0502020204030204" pitchFamily="34" charset="0"/>
                          <a:cs typeface="Calibri" panose="020F0502020204030204" pitchFamily="34" charset="0"/>
                        </a:rPr>
                        <a:t>8-Project Value</a:t>
                      </a:r>
                      <a:endParaRPr lang="en-US" sz="1400" dirty="0">
                        <a:latin typeface="Calibri" panose="020F0502020204030204" pitchFamily="34" charset="0"/>
                        <a:cs typeface="Calibri" panose="020F0502020204030204" pitchFamily="34" charset="0"/>
                      </a:endParaRPr>
                    </a:p>
                  </a:txBody>
                  <a:tcPr anchor="b"/>
                </a:tc>
                <a:tc>
                  <a:txBody>
                    <a:bodyPr/>
                    <a:lstStyle/>
                    <a:p>
                      <a:pPr algn="ctr"/>
                      <a:r>
                        <a:rPr lang="en-US" sz="1400" dirty="0" smtClean="0">
                          <a:latin typeface="Calibri" panose="020F0502020204030204" pitchFamily="34" charset="0"/>
                          <a:cs typeface="Calibri" panose="020F0502020204030204" pitchFamily="34" charset="0"/>
                        </a:rPr>
                        <a:t>Rebalanced Weight</a:t>
                      </a:r>
                      <a:endParaRPr lang="en-US" sz="1400" dirty="0">
                        <a:latin typeface="Calibri" panose="020F0502020204030204" pitchFamily="34" charset="0"/>
                        <a:cs typeface="Calibri" panose="020F0502020204030204" pitchFamily="34" charset="0"/>
                      </a:endParaRPr>
                    </a:p>
                  </a:txBody>
                  <a:tcPr anchor="b"/>
                </a:tc>
                <a:tc>
                  <a:txBody>
                    <a:bodyPr/>
                    <a:lstStyle/>
                    <a:p>
                      <a:pPr algn="ctr"/>
                      <a:r>
                        <a:rPr lang="en-US" sz="1400" dirty="0" smtClean="0">
                          <a:latin typeface="Calibri" panose="020F0502020204030204" pitchFamily="34" charset="0"/>
                          <a:cs typeface="Calibri" panose="020F0502020204030204" pitchFamily="34" charset="0"/>
                        </a:rPr>
                        <a:t>Project Value</a:t>
                      </a:r>
                      <a:endParaRPr lang="en-US" sz="1400" dirty="0">
                        <a:latin typeface="Calibri" panose="020F0502020204030204" pitchFamily="34" charset="0"/>
                        <a:cs typeface="Calibri" panose="020F0502020204030204" pitchFamily="34" charset="0"/>
                      </a:endParaRPr>
                    </a:p>
                  </a:txBody>
                  <a:tcPr anchor="b"/>
                </a:tc>
                <a:extLst>
                  <a:ext uri="{0D108BD9-81ED-4DB2-BD59-A6C34878D82A}">
                    <a16:rowId xmlns:a16="http://schemas.microsoft.com/office/drawing/2014/main" val="10000"/>
                  </a:ext>
                </a:extLst>
              </a:tr>
              <a:tr h="341456">
                <a:tc>
                  <a:txBody>
                    <a:bodyPr/>
                    <a:lstStyle/>
                    <a:p>
                      <a:pPr marL="53975" marR="0" algn="l">
                        <a:lnSpc>
                          <a:spcPts val="1580"/>
                        </a:lnSpc>
                        <a:spcBef>
                          <a:spcPts val="0"/>
                        </a:spcBef>
                        <a:spcAft>
                          <a:spcPts val="0"/>
                        </a:spcAft>
                      </a:pPr>
                      <a:r>
                        <a:rPr lang="en-US" sz="1400" spc="-5" dirty="0">
                          <a:effectLst/>
                          <a:latin typeface="Calibri" panose="020F0502020204030204" pitchFamily="34" charset="0"/>
                          <a:ea typeface="Calibri" panose="020F0502020204030204" pitchFamily="34" charset="0"/>
                          <a:cs typeface="Calibri" panose="020F0502020204030204" pitchFamily="34" charset="0"/>
                        </a:rPr>
                        <a:t>2A:</a:t>
                      </a:r>
                      <a:r>
                        <a:rPr lang="en-US" sz="1400" spc="-35" dirty="0">
                          <a:effectLst/>
                          <a:latin typeface="Calibri" panose="020F0502020204030204" pitchFamily="34" charset="0"/>
                          <a:ea typeface="Calibri" panose="020F0502020204030204" pitchFamily="34" charset="0"/>
                          <a:cs typeface="Calibri" panose="020F0502020204030204" pitchFamily="34" charset="0"/>
                        </a:rPr>
                        <a:t> </a:t>
                      </a:r>
                      <a:r>
                        <a:rPr lang="en-US" sz="1400" spc="-5" dirty="0">
                          <a:effectLst/>
                          <a:latin typeface="Calibri" panose="020F0502020204030204" pitchFamily="34" charset="0"/>
                          <a:ea typeface="Calibri" panose="020F0502020204030204" pitchFamily="34" charset="0"/>
                          <a:cs typeface="Calibri" panose="020F0502020204030204" pitchFamily="34" charset="0"/>
                        </a:rPr>
                        <a:t>Bi-Directional</a:t>
                      </a:r>
                      <a:r>
                        <a:rPr lang="en-US" sz="1400" spc="-30" dirty="0">
                          <a:effectLst/>
                          <a:latin typeface="Calibri" panose="020F0502020204030204" pitchFamily="34" charset="0"/>
                          <a:ea typeface="Calibri" panose="020F0502020204030204" pitchFamily="34" charset="0"/>
                          <a:cs typeface="Calibri" panose="020F0502020204030204" pitchFamily="34" charset="0"/>
                        </a:rPr>
                        <a:t> </a:t>
                      </a:r>
                      <a:r>
                        <a:rPr lang="en-US" sz="1400" spc="-10" dirty="0">
                          <a:effectLst/>
                          <a:latin typeface="Calibri" panose="020F0502020204030204" pitchFamily="34" charset="0"/>
                          <a:ea typeface="Calibri" panose="020F0502020204030204" pitchFamily="34" charset="0"/>
                          <a:cs typeface="Calibri" panose="020F0502020204030204" pitchFamily="34" charset="0"/>
                        </a:rPr>
                        <a:t>Integration</a:t>
                      </a:r>
                      <a:r>
                        <a:rPr lang="en-US" sz="1400" spc="-20" dirty="0">
                          <a:effectLst/>
                          <a:latin typeface="Calibri" panose="020F0502020204030204" pitchFamily="34" charset="0"/>
                          <a:ea typeface="Calibri" panose="020F0502020204030204" pitchFamily="34" charset="0"/>
                          <a:cs typeface="Calibri" panose="020F0502020204030204" pitchFamily="34" charset="0"/>
                        </a:rPr>
                        <a:t> </a:t>
                      </a:r>
                      <a:r>
                        <a:rPr lang="en-US" sz="1400" spc="-5" dirty="0">
                          <a:effectLst/>
                          <a:latin typeface="Calibri" panose="020F0502020204030204" pitchFamily="34" charset="0"/>
                          <a:ea typeface="Calibri" panose="020F0502020204030204" pitchFamily="34" charset="0"/>
                          <a:cs typeface="Calibri" panose="020F0502020204030204" pitchFamily="34" charset="0"/>
                        </a:rPr>
                        <a:t>of</a:t>
                      </a:r>
                      <a:r>
                        <a:rPr lang="en-US" sz="1400" spc="-35" dirty="0">
                          <a:effectLst/>
                          <a:latin typeface="Calibri" panose="020F0502020204030204" pitchFamily="34" charset="0"/>
                          <a:ea typeface="Calibri" panose="020F0502020204030204" pitchFamily="34" charset="0"/>
                          <a:cs typeface="Calibri" panose="020F0502020204030204" pitchFamily="34" charset="0"/>
                        </a:rPr>
                        <a:t> </a:t>
                      </a:r>
                      <a:r>
                        <a:rPr lang="en-US" sz="1400" spc="-5" dirty="0" smtClean="0">
                          <a:effectLst/>
                          <a:latin typeface="Calibri" panose="020F0502020204030204" pitchFamily="34" charset="0"/>
                          <a:ea typeface="Calibri" panose="020F0502020204030204" pitchFamily="34" charset="0"/>
                          <a:cs typeface="Calibri" panose="020F0502020204030204" pitchFamily="34" charset="0"/>
                        </a:rPr>
                        <a:t>Care (required)</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algn="ctr"/>
                      <a:r>
                        <a:rPr lang="en-US" sz="1400" dirty="0" smtClean="0">
                          <a:latin typeface="Calibri" panose="020F0502020204030204" pitchFamily="34" charset="0"/>
                          <a:cs typeface="Calibri" panose="020F0502020204030204" pitchFamily="34" charset="0"/>
                        </a:rPr>
                        <a:t>32%</a:t>
                      </a:r>
                      <a:endParaRPr lang="en-US" sz="1400" dirty="0">
                        <a:latin typeface="Calibri" panose="020F0502020204030204" pitchFamily="34" charset="0"/>
                        <a:cs typeface="Calibri" panose="020F0502020204030204" pitchFamily="34" charset="0"/>
                      </a:endParaRPr>
                    </a:p>
                  </a:txBody>
                  <a:tcPr anchor="ctr"/>
                </a:tc>
                <a:tc>
                  <a:txBody>
                    <a:bodyPr/>
                    <a:lstStyle/>
                    <a:p>
                      <a:pPr marL="53975" marR="0" algn="ctr">
                        <a:lnSpc>
                          <a:spcPts val="1580"/>
                        </a:lnSpc>
                        <a:spcBef>
                          <a:spcPts val="0"/>
                        </a:spcBef>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$9.3</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marL="53975" marR="0" algn="ctr">
                        <a:lnSpc>
                          <a:spcPts val="1580"/>
                        </a:lnSpc>
                        <a:spcBef>
                          <a:spcPts val="0"/>
                        </a:spcBef>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36%</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algn="ctr"/>
                      <a:r>
                        <a:rPr lang="en-US" sz="1400" dirty="0" smtClean="0">
                          <a:latin typeface="Calibri" panose="020F0502020204030204" pitchFamily="34" charset="0"/>
                          <a:cs typeface="Calibri" panose="020F0502020204030204" pitchFamily="34" charset="0"/>
                        </a:rPr>
                        <a:t>$10.4</a:t>
                      </a:r>
                      <a:endParaRPr lang="en-US" sz="14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1"/>
                  </a:ext>
                </a:extLst>
              </a:tr>
              <a:tr h="341456">
                <a:tc>
                  <a:txBody>
                    <a:bodyPr/>
                    <a:lstStyle/>
                    <a:p>
                      <a:pPr marL="53975" marR="0" algn="l">
                        <a:lnSpc>
                          <a:spcPts val="158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2B:</a:t>
                      </a:r>
                      <a:r>
                        <a:rPr lang="en-US" sz="1400" spc="-55" dirty="0">
                          <a:effectLst/>
                          <a:latin typeface="Calibri" panose="020F0502020204030204" pitchFamily="34" charset="0"/>
                          <a:ea typeface="Calibri" panose="020F0502020204030204" pitchFamily="34" charset="0"/>
                          <a:cs typeface="Calibri" panose="020F0502020204030204" pitchFamily="34" charset="0"/>
                        </a:rPr>
                        <a:t> </a:t>
                      </a:r>
                      <a:r>
                        <a:rPr lang="en-US" sz="1400" spc="-5" dirty="0">
                          <a:effectLst/>
                          <a:latin typeface="Calibri" panose="020F0502020204030204" pitchFamily="34" charset="0"/>
                          <a:ea typeface="Calibri" panose="020F0502020204030204" pitchFamily="34" charset="0"/>
                          <a:cs typeface="Calibri" panose="020F0502020204030204" pitchFamily="34" charset="0"/>
                        </a:rPr>
                        <a:t>Community-Based</a:t>
                      </a:r>
                      <a:r>
                        <a:rPr lang="en-US" sz="1400" spc="-30" dirty="0">
                          <a:effectLst/>
                          <a:latin typeface="Calibri" panose="020F0502020204030204" pitchFamily="34" charset="0"/>
                          <a:ea typeface="Calibri" panose="020F0502020204030204" pitchFamily="34" charset="0"/>
                          <a:cs typeface="Calibri" panose="020F0502020204030204" pitchFamily="34" charset="0"/>
                        </a:rPr>
                        <a:t> </a:t>
                      </a:r>
                      <a:r>
                        <a:rPr lang="en-US" sz="1400" spc="-5" dirty="0">
                          <a:effectLst/>
                          <a:latin typeface="Calibri" panose="020F0502020204030204" pitchFamily="34" charset="0"/>
                          <a:ea typeface="Calibri" panose="020F0502020204030204" pitchFamily="34" charset="0"/>
                          <a:cs typeface="Calibri" panose="020F0502020204030204" pitchFamily="34" charset="0"/>
                        </a:rPr>
                        <a:t>Care</a:t>
                      </a:r>
                      <a:r>
                        <a:rPr lang="en-US" sz="1400" spc="-70" dirty="0">
                          <a:effectLst/>
                          <a:latin typeface="Calibri" panose="020F0502020204030204" pitchFamily="34" charset="0"/>
                          <a:ea typeface="Calibri" panose="020F0502020204030204" pitchFamily="34" charset="0"/>
                          <a:cs typeface="Calibri" panose="020F0502020204030204" pitchFamily="34" charset="0"/>
                        </a:rPr>
                        <a:t> </a:t>
                      </a:r>
                      <a:r>
                        <a:rPr lang="en-US" sz="1400" spc="-5" dirty="0">
                          <a:effectLst/>
                          <a:latin typeface="Calibri" panose="020F0502020204030204" pitchFamily="34" charset="0"/>
                          <a:ea typeface="Calibri" panose="020F0502020204030204" pitchFamily="34" charset="0"/>
                          <a:cs typeface="Calibri" panose="020F0502020204030204" pitchFamily="34" charset="0"/>
                        </a:rPr>
                        <a:t>Coordination</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algn="ctr"/>
                      <a:r>
                        <a:rPr lang="en-US" sz="1400" dirty="0" smtClean="0">
                          <a:latin typeface="Calibri" panose="020F0502020204030204" pitchFamily="34" charset="0"/>
                          <a:cs typeface="Calibri" panose="020F0502020204030204" pitchFamily="34" charset="0"/>
                        </a:rPr>
                        <a:t>22%</a:t>
                      </a:r>
                      <a:endParaRPr lang="en-US" sz="1400" dirty="0">
                        <a:latin typeface="Calibri" panose="020F0502020204030204" pitchFamily="34" charset="0"/>
                        <a:cs typeface="Calibri" panose="020F0502020204030204" pitchFamily="34" charset="0"/>
                      </a:endParaRPr>
                    </a:p>
                  </a:txBody>
                  <a:tcPr anchor="ctr"/>
                </a:tc>
                <a:tc>
                  <a:txBody>
                    <a:bodyPr/>
                    <a:lstStyle/>
                    <a:p>
                      <a:pPr marL="53975" marR="0" algn="ctr">
                        <a:lnSpc>
                          <a:spcPts val="1580"/>
                        </a:lnSpc>
                        <a:spcBef>
                          <a:spcPts val="0"/>
                        </a:spcBef>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$6.4</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marL="53975" marR="0" algn="ctr">
                        <a:lnSpc>
                          <a:spcPts val="1580"/>
                        </a:lnSpc>
                        <a:spcBef>
                          <a:spcPts val="0"/>
                        </a:spcBef>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24.7%</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algn="ctr"/>
                      <a:r>
                        <a:rPr lang="en-US" sz="1400" dirty="0" smtClean="0">
                          <a:latin typeface="Calibri" panose="020F0502020204030204" pitchFamily="34" charset="0"/>
                          <a:cs typeface="Calibri" panose="020F0502020204030204" pitchFamily="34" charset="0"/>
                        </a:rPr>
                        <a:t>$7.2</a:t>
                      </a:r>
                      <a:endParaRPr lang="en-US" sz="14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2"/>
                  </a:ext>
                </a:extLst>
              </a:tr>
              <a:tr h="341456">
                <a:tc>
                  <a:txBody>
                    <a:bodyPr/>
                    <a:lstStyle/>
                    <a:p>
                      <a:pPr marL="53975" marR="0" algn="l">
                        <a:lnSpc>
                          <a:spcPts val="158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2C:</a:t>
                      </a:r>
                      <a:r>
                        <a:rPr lang="en-US" sz="1400" spc="-45" dirty="0">
                          <a:effectLst/>
                          <a:latin typeface="Calibri" panose="020F0502020204030204" pitchFamily="34" charset="0"/>
                          <a:ea typeface="Calibri" panose="020F0502020204030204" pitchFamily="34" charset="0"/>
                          <a:cs typeface="Calibri" panose="020F0502020204030204" pitchFamily="34" charset="0"/>
                        </a:rPr>
                        <a:t> </a:t>
                      </a:r>
                      <a:r>
                        <a:rPr lang="en-US" sz="1400" spc="-15" dirty="0">
                          <a:effectLst/>
                          <a:latin typeface="Calibri" panose="020F0502020204030204" pitchFamily="34" charset="0"/>
                          <a:ea typeface="Calibri" panose="020F0502020204030204" pitchFamily="34" charset="0"/>
                          <a:cs typeface="Calibri" panose="020F0502020204030204" pitchFamily="34" charset="0"/>
                        </a:rPr>
                        <a:t>Transitional</a:t>
                      </a:r>
                      <a:r>
                        <a:rPr lang="en-US" sz="1400" spc="-25" dirty="0">
                          <a:effectLst/>
                          <a:latin typeface="Calibri" panose="020F0502020204030204" pitchFamily="34" charset="0"/>
                          <a:ea typeface="Calibri" panose="020F0502020204030204" pitchFamily="34" charset="0"/>
                          <a:cs typeface="Calibri" panose="020F0502020204030204" pitchFamily="34" charset="0"/>
                        </a:rPr>
                        <a:t> </a:t>
                      </a:r>
                      <a:r>
                        <a:rPr lang="en-US" sz="1400" spc="-5" dirty="0">
                          <a:effectLst/>
                          <a:latin typeface="Calibri" panose="020F0502020204030204" pitchFamily="34" charset="0"/>
                          <a:ea typeface="Calibri" panose="020F0502020204030204" pitchFamily="34" charset="0"/>
                          <a:cs typeface="Calibri" panose="020F0502020204030204" pitchFamily="34" charset="0"/>
                        </a:rPr>
                        <a:t>Care</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algn="ctr"/>
                      <a:r>
                        <a:rPr lang="en-US" sz="1400" dirty="0" smtClean="0">
                          <a:latin typeface="Calibri" panose="020F0502020204030204" pitchFamily="34" charset="0"/>
                          <a:cs typeface="Calibri" panose="020F0502020204030204" pitchFamily="34" charset="0"/>
                        </a:rPr>
                        <a:t>13%</a:t>
                      </a:r>
                      <a:endParaRPr lang="en-US" sz="1400" dirty="0">
                        <a:latin typeface="Calibri" panose="020F0502020204030204" pitchFamily="34" charset="0"/>
                        <a:cs typeface="Calibri" panose="020F0502020204030204" pitchFamily="34" charset="0"/>
                      </a:endParaRPr>
                    </a:p>
                  </a:txBody>
                  <a:tcPr anchor="ctr"/>
                </a:tc>
                <a:tc>
                  <a:txBody>
                    <a:bodyPr/>
                    <a:lstStyle/>
                    <a:p>
                      <a:pPr marL="53975" marR="0" algn="ctr">
                        <a:lnSpc>
                          <a:spcPts val="1580"/>
                        </a:lnSpc>
                        <a:spcBef>
                          <a:spcPts val="0"/>
                        </a:spcBef>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$3.8</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marL="53975" marR="0" algn="ctr">
                        <a:lnSpc>
                          <a:spcPts val="1580"/>
                        </a:lnSpc>
                        <a:spcBef>
                          <a:spcPts val="0"/>
                        </a:spcBef>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14.6%</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algn="ctr"/>
                      <a:r>
                        <a:rPr lang="en-US" sz="1400" dirty="0" smtClean="0">
                          <a:latin typeface="Calibri" panose="020F0502020204030204" pitchFamily="34" charset="0"/>
                          <a:cs typeface="Calibri" panose="020F0502020204030204" pitchFamily="34" charset="0"/>
                        </a:rPr>
                        <a:t>$4.2</a:t>
                      </a:r>
                      <a:endParaRPr lang="en-US" sz="14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3"/>
                  </a:ext>
                </a:extLst>
              </a:tr>
              <a:tr h="341456">
                <a:tc>
                  <a:txBody>
                    <a:bodyPr/>
                    <a:lstStyle/>
                    <a:p>
                      <a:pPr marL="53975" marR="0" algn="l">
                        <a:lnSpc>
                          <a:spcPts val="158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2D:</a:t>
                      </a:r>
                      <a:r>
                        <a:rPr lang="en-US" sz="1400" spc="-55" dirty="0">
                          <a:effectLst/>
                          <a:latin typeface="Calibri" panose="020F0502020204030204" pitchFamily="34" charset="0"/>
                          <a:ea typeface="Calibri" panose="020F0502020204030204" pitchFamily="34" charset="0"/>
                          <a:cs typeface="Calibri" panose="020F0502020204030204" pitchFamily="34" charset="0"/>
                        </a:rPr>
                        <a:t> </a:t>
                      </a:r>
                      <a:r>
                        <a:rPr lang="en-US" sz="1400" spc="-10" dirty="0">
                          <a:effectLst/>
                          <a:latin typeface="Calibri" panose="020F0502020204030204" pitchFamily="34" charset="0"/>
                          <a:ea typeface="Calibri" panose="020F0502020204030204" pitchFamily="34" charset="0"/>
                          <a:cs typeface="Calibri" panose="020F0502020204030204" pitchFamily="34" charset="0"/>
                        </a:rPr>
                        <a:t>Diversions</a:t>
                      </a:r>
                      <a:r>
                        <a:rPr lang="en-US" sz="1400" spc="-45" dirty="0">
                          <a:effectLst/>
                          <a:latin typeface="Calibri" panose="020F0502020204030204" pitchFamily="34" charset="0"/>
                          <a:ea typeface="Calibri" panose="020F0502020204030204" pitchFamily="34" charset="0"/>
                          <a:cs typeface="Calibri" panose="020F0502020204030204" pitchFamily="34" charset="0"/>
                        </a:rPr>
                        <a:t> </a:t>
                      </a:r>
                      <a:r>
                        <a:rPr lang="en-US" sz="1400" spc="-5" dirty="0">
                          <a:effectLst/>
                          <a:latin typeface="Calibri" panose="020F0502020204030204" pitchFamily="34" charset="0"/>
                          <a:ea typeface="Calibri" panose="020F0502020204030204" pitchFamily="34" charset="0"/>
                          <a:cs typeface="Calibri" panose="020F0502020204030204" pitchFamily="34" charset="0"/>
                        </a:rPr>
                        <a:t>Interventions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algn="ctr"/>
                      <a:r>
                        <a:rPr lang="en-US" sz="1400" dirty="0" smtClean="0">
                          <a:latin typeface="Calibri" panose="020F0502020204030204" pitchFamily="34" charset="0"/>
                          <a:cs typeface="Calibri" panose="020F0502020204030204" pitchFamily="34" charset="0"/>
                        </a:rPr>
                        <a:t>13%</a:t>
                      </a:r>
                      <a:endParaRPr lang="en-US" sz="1400" dirty="0">
                        <a:latin typeface="Calibri" panose="020F0502020204030204" pitchFamily="34" charset="0"/>
                        <a:cs typeface="Calibri" panose="020F0502020204030204" pitchFamily="34" charset="0"/>
                      </a:endParaRPr>
                    </a:p>
                  </a:txBody>
                  <a:tcPr anchor="ctr"/>
                </a:tc>
                <a:tc>
                  <a:txBody>
                    <a:bodyPr/>
                    <a:lstStyle/>
                    <a:p>
                      <a:pPr marL="53975" marR="0" algn="ctr">
                        <a:lnSpc>
                          <a:spcPts val="1580"/>
                        </a:lnSpc>
                        <a:spcBef>
                          <a:spcPts val="0"/>
                        </a:spcBef>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$3.8</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marL="53975" marR="0" algn="ctr">
                        <a:lnSpc>
                          <a:spcPts val="1580"/>
                        </a:lnSpc>
                        <a:spcBef>
                          <a:spcPts val="0"/>
                        </a:spcBef>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14.6%</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algn="ctr"/>
                      <a:r>
                        <a:rPr lang="en-US" sz="1400" dirty="0" smtClean="0">
                          <a:latin typeface="Calibri" panose="020F0502020204030204" pitchFamily="34" charset="0"/>
                          <a:cs typeface="Calibri" panose="020F0502020204030204" pitchFamily="34" charset="0"/>
                        </a:rPr>
                        <a:t>$4.2</a:t>
                      </a:r>
                      <a:endParaRPr lang="en-US" sz="14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4"/>
                  </a:ext>
                </a:extLst>
              </a:tr>
              <a:tr h="341456">
                <a:tc>
                  <a:txBody>
                    <a:bodyPr/>
                    <a:lstStyle/>
                    <a:p>
                      <a:pPr marL="53975" marR="0" algn="l">
                        <a:lnSpc>
                          <a:spcPts val="158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3A:</a:t>
                      </a:r>
                      <a:r>
                        <a:rPr lang="en-US" sz="1400" spc="-25" dirty="0">
                          <a:effectLst/>
                          <a:latin typeface="Calibri" panose="020F0502020204030204" pitchFamily="34" charset="0"/>
                          <a:ea typeface="Calibri" panose="020F0502020204030204" pitchFamily="34" charset="0"/>
                          <a:cs typeface="Calibri" panose="020F0502020204030204" pitchFamily="34" charset="0"/>
                        </a:rPr>
                        <a:t> </a:t>
                      </a:r>
                      <a:r>
                        <a:rPr lang="en-US" sz="1400" spc="-5" dirty="0">
                          <a:effectLst/>
                          <a:latin typeface="Calibri" panose="020F0502020204030204" pitchFamily="34" charset="0"/>
                          <a:ea typeface="Calibri" panose="020F0502020204030204" pitchFamily="34" charset="0"/>
                          <a:cs typeface="Calibri" panose="020F0502020204030204" pitchFamily="34" charset="0"/>
                        </a:rPr>
                        <a:t>Addressing</a:t>
                      </a:r>
                      <a:r>
                        <a:rPr lang="en-US" sz="1400" spc="-10" dirty="0">
                          <a:effectLst/>
                          <a:latin typeface="Calibri" panose="020F0502020204030204" pitchFamily="34" charset="0"/>
                          <a:ea typeface="Calibri" panose="020F0502020204030204" pitchFamily="34" charset="0"/>
                          <a:cs typeface="Calibri" panose="020F0502020204030204" pitchFamily="34" charset="0"/>
                        </a:rPr>
                        <a:t> </a:t>
                      </a:r>
                      <a:r>
                        <a:rPr lang="en-US" sz="1400" dirty="0">
                          <a:effectLst/>
                          <a:latin typeface="Calibri" panose="020F0502020204030204" pitchFamily="34" charset="0"/>
                          <a:ea typeface="Calibri" panose="020F0502020204030204" pitchFamily="34" charset="0"/>
                          <a:cs typeface="Calibri" panose="020F0502020204030204" pitchFamily="34" charset="0"/>
                        </a:rPr>
                        <a:t>the</a:t>
                      </a:r>
                      <a:r>
                        <a:rPr lang="en-US" sz="1400" spc="-20" dirty="0">
                          <a:effectLst/>
                          <a:latin typeface="Calibri" panose="020F0502020204030204" pitchFamily="34" charset="0"/>
                          <a:ea typeface="Calibri" panose="020F0502020204030204" pitchFamily="34" charset="0"/>
                          <a:cs typeface="Calibri" panose="020F0502020204030204" pitchFamily="34" charset="0"/>
                        </a:rPr>
                        <a:t> </a:t>
                      </a:r>
                      <a:r>
                        <a:rPr lang="en-US" sz="1400" spc="-5" dirty="0">
                          <a:effectLst/>
                          <a:latin typeface="Calibri" panose="020F0502020204030204" pitchFamily="34" charset="0"/>
                          <a:ea typeface="Calibri" panose="020F0502020204030204" pitchFamily="34" charset="0"/>
                          <a:cs typeface="Calibri" panose="020F0502020204030204" pitchFamily="34" charset="0"/>
                        </a:rPr>
                        <a:t>Opioid </a:t>
                      </a:r>
                      <a:r>
                        <a:rPr lang="en-US" sz="1400" spc="-5" dirty="0" smtClean="0">
                          <a:effectLst/>
                          <a:latin typeface="Calibri" panose="020F0502020204030204" pitchFamily="34" charset="0"/>
                          <a:ea typeface="Calibri" panose="020F0502020204030204" pitchFamily="34" charset="0"/>
                          <a:cs typeface="Calibri" panose="020F0502020204030204" pitchFamily="34" charset="0"/>
                        </a:rPr>
                        <a:t>Use (required)</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algn="ctr"/>
                      <a:r>
                        <a:rPr lang="en-US" sz="1400" dirty="0" smtClean="0">
                          <a:latin typeface="Calibri" panose="020F0502020204030204" pitchFamily="34" charset="0"/>
                          <a:cs typeface="Calibri" panose="020F0502020204030204" pitchFamily="34" charset="0"/>
                        </a:rPr>
                        <a:t>4%</a:t>
                      </a:r>
                      <a:endParaRPr lang="en-US" sz="1400" dirty="0">
                        <a:latin typeface="Calibri" panose="020F0502020204030204" pitchFamily="34" charset="0"/>
                        <a:cs typeface="Calibri" panose="020F0502020204030204" pitchFamily="34" charset="0"/>
                      </a:endParaRPr>
                    </a:p>
                  </a:txBody>
                  <a:tcPr anchor="ctr"/>
                </a:tc>
                <a:tc>
                  <a:txBody>
                    <a:bodyPr/>
                    <a:lstStyle/>
                    <a:p>
                      <a:pPr marL="53975" marR="0" algn="ctr">
                        <a:lnSpc>
                          <a:spcPts val="1580"/>
                        </a:lnSpc>
                        <a:spcBef>
                          <a:spcPts val="0"/>
                        </a:spcBef>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$1.2</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marL="53975" marR="0" algn="ctr">
                        <a:lnSpc>
                          <a:spcPts val="1580"/>
                        </a:lnSpc>
                        <a:spcBef>
                          <a:spcPts val="0"/>
                        </a:spcBef>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4.5%</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algn="ctr"/>
                      <a:r>
                        <a:rPr lang="en-US" sz="1400" dirty="0" smtClean="0">
                          <a:latin typeface="Calibri" panose="020F0502020204030204" pitchFamily="34" charset="0"/>
                          <a:cs typeface="Calibri" panose="020F0502020204030204" pitchFamily="34" charset="0"/>
                        </a:rPr>
                        <a:t>$1.3</a:t>
                      </a:r>
                      <a:endParaRPr lang="en-US" sz="14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5"/>
                  </a:ext>
                </a:extLst>
              </a:tr>
              <a:tr h="341456">
                <a:tc>
                  <a:txBody>
                    <a:bodyPr/>
                    <a:lstStyle/>
                    <a:p>
                      <a:pPr marL="53975" marR="0" algn="l">
                        <a:lnSpc>
                          <a:spcPts val="158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3B:</a:t>
                      </a:r>
                      <a:r>
                        <a:rPr lang="en-US" sz="1400" spc="-15" dirty="0">
                          <a:effectLst/>
                          <a:latin typeface="Calibri" panose="020F0502020204030204" pitchFamily="34" charset="0"/>
                          <a:ea typeface="Calibri" panose="020F0502020204030204" pitchFamily="34" charset="0"/>
                          <a:cs typeface="Calibri" panose="020F0502020204030204" pitchFamily="34" charset="0"/>
                        </a:rPr>
                        <a:t> </a:t>
                      </a:r>
                      <a:r>
                        <a:rPr lang="en-US" sz="1400" spc="-10" dirty="0">
                          <a:effectLst/>
                          <a:latin typeface="Calibri" panose="020F0502020204030204" pitchFamily="34" charset="0"/>
                          <a:ea typeface="Calibri" panose="020F0502020204030204" pitchFamily="34" charset="0"/>
                          <a:cs typeface="Calibri" panose="020F0502020204030204" pitchFamily="34" charset="0"/>
                        </a:rPr>
                        <a:t>Maternal</a:t>
                      </a:r>
                      <a:r>
                        <a:rPr lang="en-US" sz="1400" spc="-20" dirty="0">
                          <a:effectLst/>
                          <a:latin typeface="Calibri" panose="020F0502020204030204" pitchFamily="34" charset="0"/>
                          <a:ea typeface="Calibri" panose="020F0502020204030204" pitchFamily="34" charset="0"/>
                          <a:cs typeface="Calibri" panose="020F0502020204030204" pitchFamily="34" charset="0"/>
                        </a:rPr>
                        <a:t> </a:t>
                      </a:r>
                      <a:r>
                        <a:rPr lang="en-US" sz="1400" dirty="0">
                          <a:effectLst/>
                          <a:latin typeface="Calibri" panose="020F0502020204030204" pitchFamily="34" charset="0"/>
                          <a:ea typeface="Calibri" panose="020F0502020204030204" pitchFamily="34" charset="0"/>
                          <a:cs typeface="Calibri" panose="020F0502020204030204" pitchFamily="34" charset="0"/>
                        </a:rPr>
                        <a:t>and</a:t>
                      </a:r>
                      <a:r>
                        <a:rPr lang="en-US" sz="1400" spc="-20" dirty="0">
                          <a:effectLst/>
                          <a:latin typeface="Calibri" panose="020F0502020204030204" pitchFamily="34" charset="0"/>
                          <a:ea typeface="Calibri" panose="020F0502020204030204" pitchFamily="34" charset="0"/>
                          <a:cs typeface="Calibri" panose="020F0502020204030204" pitchFamily="34" charset="0"/>
                        </a:rPr>
                        <a:t> </a:t>
                      </a:r>
                      <a:r>
                        <a:rPr lang="en-US" sz="1400" spc="-5" dirty="0">
                          <a:effectLst/>
                          <a:latin typeface="Calibri" panose="020F0502020204030204" pitchFamily="34" charset="0"/>
                          <a:ea typeface="Calibri" panose="020F0502020204030204" pitchFamily="34" charset="0"/>
                          <a:cs typeface="Calibri" panose="020F0502020204030204" pitchFamily="34" charset="0"/>
                        </a:rPr>
                        <a:t>Child</a:t>
                      </a:r>
                      <a:r>
                        <a:rPr lang="en-US" sz="1400" spc="-35" dirty="0">
                          <a:effectLst/>
                          <a:latin typeface="Calibri" panose="020F0502020204030204" pitchFamily="34" charset="0"/>
                          <a:ea typeface="Calibri" panose="020F0502020204030204" pitchFamily="34" charset="0"/>
                          <a:cs typeface="Calibri" panose="020F0502020204030204" pitchFamily="34" charset="0"/>
                        </a:rPr>
                        <a:t> </a:t>
                      </a:r>
                      <a:r>
                        <a:rPr lang="en-US" sz="1400" spc="-5" dirty="0">
                          <a:effectLst/>
                          <a:latin typeface="Calibri" panose="020F0502020204030204" pitchFamily="34" charset="0"/>
                          <a:ea typeface="Calibri" panose="020F0502020204030204" pitchFamily="34" charset="0"/>
                          <a:cs typeface="Calibri" panose="020F0502020204030204" pitchFamily="34" charset="0"/>
                        </a:rPr>
                        <a:t>Health</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algn="ctr"/>
                      <a:r>
                        <a:rPr lang="en-US" sz="1400" dirty="0" smtClean="0">
                          <a:latin typeface="Calibri" panose="020F0502020204030204" pitchFamily="34" charset="0"/>
                          <a:cs typeface="Calibri" panose="020F0502020204030204" pitchFamily="34" charset="0"/>
                        </a:rPr>
                        <a:t>5%</a:t>
                      </a:r>
                      <a:endParaRPr lang="en-US" sz="1400" dirty="0">
                        <a:latin typeface="Calibri" panose="020F0502020204030204" pitchFamily="34" charset="0"/>
                        <a:cs typeface="Calibri" panose="020F0502020204030204" pitchFamily="34" charset="0"/>
                      </a:endParaRPr>
                    </a:p>
                  </a:txBody>
                  <a:tcPr anchor="ctr"/>
                </a:tc>
                <a:tc>
                  <a:txBody>
                    <a:bodyPr/>
                    <a:lstStyle/>
                    <a:p>
                      <a:pPr marL="53975" marR="0" algn="ctr">
                        <a:lnSpc>
                          <a:spcPts val="1580"/>
                        </a:lnSpc>
                        <a:spcBef>
                          <a:spcPts val="0"/>
                        </a:spcBef>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$1.5</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marL="53975" marR="0" algn="ctr">
                        <a:lnSpc>
                          <a:spcPts val="1580"/>
                        </a:lnSpc>
                        <a:spcBef>
                          <a:spcPts val="0"/>
                        </a:spcBef>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5.6%</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algn="ctr"/>
                      <a:r>
                        <a:rPr lang="en-US" sz="1400" dirty="0" smtClean="0">
                          <a:latin typeface="Calibri" panose="020F0502020204030204" pitchFamily="34" charset="0"/>
                          <a:cs typeface="Calibri" panose="020F0502020204030204" pitchFamily="34" charset="0"/>
                        </a:rPr>
                        <a:t>$1.6</a:t>
                      </a:r>
                      <a:endParaRPr lang="en-US" sz="14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6"/>
                  </a:ext>
                </a:extLst>
              </a:tr>
              <a:tr h="341456">
                <a:tc>
                  <a:txBody>
                    <a:bodyPr/>
                    <a:lstStyle/>
                    <a:p>
                      <a:pPr marL="53975" marR="0" algn="l">
                        <a:lnSpc>
                          <a:spcPts val="158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3C:</a:t>
                      </a:r>
                      <a:r>
                        <a:rPr lang="en-US" sz="1400" spc="-30" dirty="0">
                          <a:effectLst/>
                          <a:latin typeface="Calibri" panose="020F0502020204030204" pitchFamily="34" charset="0"/>
                          <a:ea typeface="Calibri" panose="020F0502020204030204" pitchFamily="34" charset="0"/>
                          <a:cs typeface="Calibri" panose="020F0502020204030204" pitchFamily="34" charset="0"/>
                        </a:rPr>
                        <a:t> </a:t>
                      </a:r>
                      <a:r>
                        <a:rPr lang="en-US" sz="1400" spc="-5" dirty="0">
                          <a:effectLst/>
                          <a:latin typeface="Calibri" panose="020F0502020204030204" pitchFamily="34" charset="0"/>
                          <a:ea typeface="Calibri" panose="020F0502020204030204" pitchFamily="34" charset="0"/>
                          <a:cs typeface="Calibri" panose="020F0502020204030204" pitchFamily="34" charset="0"/>
                        </a:rPr>
                        <a:t>Access</a:t>
                      </a:r>
                      <a:r>
                        <a:rPr lang="en-US" sz="1400" spc="-20" dirty="0">
                          <a:effectLst/>
                          <a:latin typeface="Calibri" panose="020F0502020204030204" pitchFamily="34" charset="0"/>
                          <a:ea typeface="Calibri" panose="020F0502020204030204" pitchFamily="34" charset="0"/>
                          <a:cs typeface="Calibri" panose="020F0502020204030204" pitchFamily="34" charset="0"/>
                        </a:rPr>
                        <a:t> </a:t>
                      </a:r>
                      <a:r>
                        <a:rPr lang="en-US" sz="1400" spc="-10" dirty="0">
                          <a:effectLst/>
                          <a:latin typeface="Calibri" panose="020F0502020204030204" pitchFamily="34" charset="0"/>
                          <a:ea typeface="Calibri" panose="020F0502020204030204" pitchFamily="34" charset="0"/>
                          <a:cs typeface="Calibri" panose="020F0502020204030204" pitchFamily="34" charset="0"/>
                        </a:rPr>
                        <a:t>to</a:t>
                      </a:r>
                      <a:r>
                        <a:rPr lang="en-US" sz="1400" spc="-20" dirty="0">
                          <a:effectLst/>
                          <a:latin typeface="Calibri" panose="020F0502020204030204" pitchFamily="34" charset="0"/>
                          <a:ea typeface="Calibri" panose="020F0502020204030204" pitchFamily="34" charset="0"/>
                          <a:cs typeface="Calibri" panose="020F0502020204030204" pitchFamily="34" charset="0"/>
                        </a:rPr>
                        <a:t> </a:t>
                      </a:r>
                      <a:r>
                        <a:rPr lang="en-US" sz="1400" spc="-5" dirty="0">
                          <a:effectLst/>
                          <a:latin typeface="Calibri" panose="020F0502020204030204" pitchFamily="34" charset="0"/>
                          <a:ea typeface="Calibri" panose="020F0502020204030204" pitchFamily="34" charset="0"/>
                          <a:cs typeface="Calibri" panose="020F0502020204030204" pitchFamily="34" charset="0"/>
                        </a:rPr>
                        <a:t>Oral</a:t>
                      </a:r>
                      <a:r>
                        <a:rPr lang="en-US" sz="1400" spc="-35" dirty="0">
                          <a:effectLst/>
                          <a:latin typeface="Calibri" panose="020F0502020204030204" pitchFamily="34" charset="0"/>
                          <a:ea typeface="Calibri" panose="020F0502020204030204" pitchFamily="34" charset="0"/>
                          <a:cs typeface="Calibri" panose="020F0502020204030204" pitchFamily="34" charset="0"/>
                        </a:rPr>
                        <a:t> </a:t>
                      </a:r>
                      <a:r>
                        <a:rPr lang="en-US" sz="1400" dirty="0">
                          <a:effectLst/>
                          <a:latin typeface="Calibri" panose="020F0502020204030204" pitchFamily="34" charset="0"/>
                          <a:ea typeface="Calibri" panose="020F0502020204030204" pitchFamily="34" charset="0"/>
                          <a:cs typeface="Calibri" panose="020F0502020204030204" pitchFamily="34" charset="0"/>
                        </a:rPr>
                        <a:t>Health</a:t>
                      </a:r>
                      <a:r>
                        <a:rPr lang="en-US" sz="1400" spc="-10" dirty="0">
                          <a:effectLst/>
                          <a:latin typeface="Calibri" panose="020F0502020204030204" pitchFamily="34" charset="0"/>
                          <a:ea typeface="Calibri" panose="020F0502020204030204" pitchFamily="34" charset="0"/>
                          <a:cs typeface="Calibri" panose="020F0502020204030204" pitchFamily="34" charset="0"/>
                        </a:rPr>
                        <a:t> </a:t>
                      </a:r>
                      <a:r>
                        <a:rPr lang="en-US" sz="1400" dirty="0">
                          <a:effectLst/>
                          <a:latin typeface="Calibri" panose="020F0502020204030204" pitchFamily="34" charset="0"/>
                          <a:ea typeface="Calibri" panose="020F0502020204030204" pitchFamily="34" charset="0"/>
                          <a:cs typeface="Calibri" panose="020F0502020204030204" pitchFamily="34" charset="0"/>
                        </a:rPr>
                        <a:t>Services</a:t>
                      </a:r>
                    </a:p>
                  </a:txBody>
                  <a:tcPr marL="0" marR="0" marT="0" marB="0" anchor="ctr"/>
                </a:tc>
                <a:tc>
                  <a:txBody>
                    <a:bodyPr/>
                    <a:lstStyle/>
                    <a:p>
                      <a:pPr algn="ctr"/>
                      <a:r>
                        <a:rPr lang="en-US" sz="1400" dirty="0" smtClean="0">
                          <a:latin typeface="Calibri" panose="020F0502020204030204" pitchFamily="34" charset="0"/>
                          <a:cs typeface="Calibri" panose="020F0502020204030204" pitchFamily="34" charset="0"/>
                        </a:rPr>
                        <a:t>3%</a:t>
                      </a:r>
                      <a:endParaRPr lang="en-US" sz="1400" dirty="0">
                        <a:latin typeface="Calibri" panose="020F0502020204030204" pitchFamily="34" charset="0"/>
                        <a:cs typeface="Calibri" panose="020F0502020204030204" pitchFamily="34" charset="0"/>
                      </a:endParaRPr>
                    </a:p>
                  </a:txBody>
                  <a:tcPr anchor="ctr"/>
                </a:tc>
                <a:tc>
                  <a:txBody>
                    <a:bodyPr/>
                    <a:lstStyle/>
                    <a:p>
                      <a:pPr marL="53975" marR="0" algn="ctr">
                        <a:lnSpc>
                          <a:spcPts val="1580"/>
                        </a:lnSpc>
                        <a:spcBef>
                          <a:spcPts val="0"/>
                        </a:spcBef>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$0.9</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marL="53975" marR="0" algn="ctr">
                        <a:lnSpc>
                          <a:spcPts val="1580"/>
                        </a:lnSpc>
                        <a:spcBef>
                          <a:spcPts val="0"/>
                        </a:spcBef>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algn="ctr"/>
                      <a:r>
                        <a:rPr lang="en-US" sz="1400" dirty="0" smtClean="0">
                          <a:latin typeface="Calibri" panose="020F0502020204030204" pitchFamily="34" charset="0"/>
                          <a:cs typeface="Calibri" panose="020F0502020204030204" pitchFamily="34" charset="0"/>
                        </a:rPr>
                        <a:t>-</a:t>
                      </a:r>
                      <a:endParaRPr lang="en-US" sz="14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7"/>
                  </a:ext>
                </a:extLst>
              </a:tr>
              <a:tr h="341456">
                <a:tc>
                  <a:txBody>
                    <a:bodyPr/>
                    <a:lstStyle/>
                    <a:p>
                      <a:pPr marL="53975" marR="0" algn="l">
                        <a:lnSpc>
                          <a:spcPts val="1530"/>
                        </a:lnSpc>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3D:</a:t>
                      </a:r>
                      <a:r>
                        <a:rPr lang="en-US" sz="1400" spc="-25" dirty="0">
                          <a:effectLst/>
                          <a:latin typeface="Calibri" panose="020F0502020204030204" pitchFamily="34" charset="0"/>
                          <a:ea typeface="Calibri" panose="020F0502020204030204" pitchFamily="34" charset="0"/>
                          <a:cs typeface="Calibri" panose="020F0502020204030204" pitchFamily="34" charset="0"/>
                        </a:rPr>
                        <a:t> </a:t>
                      </a:r>
                      <a:r>
                        <a:rPr lang="en-US" sz="1400" spc="-5" dirty="0">
                          <a:effectLst/>
                          <a:latin typeface="Calibri" panose="020F0502020204030204" pitchFamily="34" charset="0"/>
                          <a:ea typeface="Calibri" panose="020F0502020204030204" pitchFamily="34" charset="0"/>
                          <a:cs typeface="Calibri" panose="020F0502020204030204" pitchFamily="34" charset="0"/>
                        </a:rPr>
                        <a:t>Chronic</a:t>
                      </a:r>
                      <a:r>
                        <a:rPr lang="en-US" sz="1400" spc="-35" dirty="0">
                          <a:effectLst/>
                          <a:latin typeface="Calibri" panose="020F0502020204030204" pitchFamily="34" charset="0"/>
                          <a:ea typeface="Calibri" panose="020F0502020204030204" pitchFamily="34" charset="0"/>
                          <a:cs typeface="Calibri" panose="020F0502020204030204" pitchFamily="34" charset="0"/>
                        </a:rPr>
                        <a:t> </a:t>
                      </a:r>
                      <a:r>
                        <a:rPr lang="en-US" sz="1400" spc="-5" dirty="0">
                          <a:effectLst/>
                          <a:latin typeface="Calibri" panose="020F0502020204030204" pitchFamily="34" charset="0"/>
                          <a:ea typeface="Calibri" panose="020F0502020204030204" pitchFamily="34" charset="0"/>
                          <a:cs typeface="Calibri" panose="020F0502020204030204" pitchFamily="34" charset="0"/>
                        </a:rPr>
                        <a:t>Disease</a:t>
                      </a:r>
                      <a:r>
                        <a:rPr lang="en-US" sz="1400" spc="-15" dirty="0">
                          <a:effectLst/>
                          <a:latin typeface="Calibri" panose="020F0502020204030204" pitchFamily="34" charset="0"/>
                          <a:ea typeface="Calibri" panose="020F0502020204030204" pitchFamily="34" charset="0"/>
                          <a:cs typeface="Calibri" panose="020F0502020204030204" pitchFamily="34" charset="0"/>
                        </a:rPr>
                        <a:t> </a:t>
                      </a:r>
                      <a:r>
                        <a:rPr lang="en-US" sz="1400" spc="-5" dirty="0">
                          <a:effectLst/>
                          <a:latin typeface="Calibri" panose="020F0502020204030204" pitchFamily="34" charset="0"/>
                          <a:ea typeface="Calibri" panose="020F0502020204030204" pitchFamily="34" charset="0"/>
                          <a:cs typeface="Calibri" panose="020F0502020204030204" pitchFamily="34" charset="0"/>
                        </a:rPr>
                        <a:t>Prevention</a:t>
                      </a:r>
                      <a:r>
                        <a:rPr lang="en-US" sz="1400" dirty="0">
                          <a:effectLst/>
                          <a:latin typeface="Calibri" panose="020F0502020204030204" pitchFamily="34" charset="0"/>
                          <a:ea typeface="Calibri" panose="020F0502020204030204" pitchFamily="34" charset="0"/>
                          <a:cs typeface="Calibri" panose="020F0502020204030204" pitchFamily="34" charset="0"/>
                        </a:rPr>
                        <a:t> /</a:t>
                      </a:r>
                      <a:r>
                        <a:rPr lang="en-US" sz="1400" spc="-45" dirty="0">
                          <a:effectLst/>
                          <a:latin typeface="Calibri" panose="020F0502020204030204" pitchFamily="34" charset="0"/>
                          <a:ea typeface="Calibri" panose="020F0502020204030204" pitchFamily="34" charset="0"/>
                          <a:cs typeface="Calibri" panose="020F0502020204030204" pitchFamily="34" charset="0"/>
                        </a:rPr>
                        <a:t> </a:t>
                      </a:r>
                      <a:r>
                        <a:rPr lang="en-US" sz="1400" spc="-10" dirty="0">
                          <a:effectLst/>
                          <a:latin typeface="Calibri" panose="020F0502020204030204" pitchFamily="34" charset="0"/>
                          <a:ea typeface="Calibri" panose="020F0502020204030204" pitchFamily="34" charset="0"/>
                          <a:cs typeface="Calibri" panose="020F0502020204030204" pitchFamily="34" charset="0"/>
                        </a:rPr>
                        <a:t>Control</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algn="ctr"/>
                      <a:r>
                        <a:rPr lang="en-US" sz="1400" dirty="0" smtClean="0">
                          <a:latin typeface="Calibri" panose="020F0502020204030204" pitchFamily="34" charset="0"/>
                          <a:cs typeface="Calibri" panose="020F0502020204030204" pitchFamily="34" charset="0"/>
                        </a:rPr>
                        <a:t>8%</a:t>
                      </a:r>
                      <a:endParaRPr lang="en-US" sz="1400" dirty="0">
                        <a:latin typeface="Calibri" panose="020F0502020204030204" pitchFamily="34" charset="0"/>
                        <a:cs typeface="Calibri" panose="020F0502020204030204" pitchFamily="34" charset="0"/>
                      </a:endParaRPr>
                    </a:p>
                  </a:txBody>
                  <a:tcPr anchor="ctr"/>
                </a:tc>
                <a:tc>
                  <a:txBody>
                    <a:bodyPr/>
                    <a:lstStyle/>
                    <a:p>
                      <a:pPr marL="53975" marR="0" algn="ctr">
                        <a:lnSpc>
                          <a:spcPts val="1530"/>
                        </a:lnSpc>
                        <a:spcBef>
                          <a:spcPts val="0"/>
                        </a:spcBef>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$2.3</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marL="53975" marR="0" algn="ctr">
                        <a:lnSpc>
                          <a:spcPts val="1530"/>
                        </a:lnSpc>
                        <a:spcBef>
                          <a:spcPts val="0"/>
                        </a:spcBef>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algn="ctr"/>
                      <a:r>
                        <a:rPr lang="en-US" sz="1400" dirty="0" smtClean="0">
                          <a:latin typeface="Calibri" panose="020F0502020204030204" pitchFamily="34" charset="0"/>
                          <a:cs typeface="Calibri" panose="020F0502020204030204" pitchFamily="34" charset="0"/>
                        </a:rPr>
                        <a:t>-</a:t>
                      </a:r>
                      <a:endParaRPr lang="en-US" sz="14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8"/>
                  </a:ext>
                </a:extLst>
              </a:tr>
              <a:tr h="341456">
                <a:tc>
                  <a:txBody>
                    <a:bodyPr/>
                    <a:lstStyle/>
                    <a:p>
                      <a:pPr marL="53975" marR="0" algn="l">
                        <a:lnSpc>
                          <a:spcPts val="1530"/>
                        </a:lnSpc>
                        <a:spcBef>
                          <a:spcPts val="0"/>
                        </a:spcBef>
                        <a:spcAft>
                          <a:spcPts val="0"/>
                        </a:spcAft>
                      </a:pPr>
                      <a:r>
                        <a:rPr lang="en-US" sz="1400" b="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Potential ACH “A” Project</a:t>
                      </a:r>
                      <a:r>
                        <a:rPr lang="en-US" sz="1400" b="1" baseline="0"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 Incentives</a:t>
                      </a:r>
                      <a:endParaRPr lang="en-US" sz="14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solidFill>
                      <a:schemeClr val="accent1"/>
                    </a:solidFill>
                  </a:tcPr>
                </a:tc>
                <a:tc>
                  <a:txBody>
                    <a:bodyPr/>
                    <a:lstStyle/>
                    <a:p>
                      <a:pPr algn="ctr"/>
                      <a:r>
                        <a:rPr lang="en-US" sz="1400" b="1" dirty="0" smtClean="0">
                          <a:solidFill>
                            <a:schemeClr val="bg1"/>
                          </a:solidFill>
                          <a:latin typeface="Calibri" panose="020F0502020204030204" pitchFamily="34" charset="0"/>
                          <a:cs typeface="Calibri" panose="020F0502020204030204" pitchFamily="34" charset="0"/>
                        </a:rPr>
                        <a:t>100%</a:t>
                      </a:r>
                      <a:endParaRPr lang="en-US" sz="1400" b="1" dirty="0">
                        <a:solidFill>
                          <a:schemeClr val="bg1"/>
                        </a:solidFill>
                        <a:latin typeface="Calibri" panose="020F0502020204030204" pitchFamily="34" charset="0"/>
                        <a:cs typeface="Calibri" panose="020F0502020204030204" pitchFamily="34" charset="0"/>
                      </a:endParaRPr>
                    </a:p>
                  </a:txBody>
                  <a:tcPr anchor="ctr">
                    <a:solidFill>
                      <a:schemeClr val="accent1"/>
                    </a:solidFill>
                  </a:tcPr>
                </a:tc>
                <a:tc>
                  <a:txBody>
                    <a:bodyPr/>
                    <a:lstStyle/>
                    <a:p>
                      <a:pPr marL="53975" marR="0" algn="ctr">
                        <a:lnSpc>
                          <a:spcPts val="1530"/>
                        </a:lnSpc>
                        <a:spcBef>
                          <a:spcPts val="0"/>
                        </a:spcBef>
                        <a:spcAft>
                          <a:spcPts val="0"/>
                        </a:spcAft>
                      </a:pPr>
                      <a:r>
                        <a:rPr lang="en-US" sz="1400" b="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$29</a:t>
                      </a:r>
                      <a:endParaRPr lang="en-US" sz="14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solidFill>
                      <a:schemeClr val="accent1"/>
                    </a:solidFill>
                  </a:tcPr>
                </a:tc>
                <a:tc>
                  <a:txBody>
                    <a:bodyPr/>
                    <a:lstStyle/>
                    <a:p>
                      <a:pPr marL="53975" marR="0" algn="ctr">
                        <a:lnSpc>
                          <a:spcPts val="1530"/>
                        </a:lnSpc>
                        <a:spcBef>
                          <a:spcPts val="0"/>
                        </a:spcBef>
                        <a:spcAft>
                          <a:spcPts val="0"/>
                        </a:spcAft>
                      </a:pPr>
                      <a:r>
                        <a:rPr lang="en-US" sz="1400" b="1" dirty="0" smtClean="0">
                          <a:solidFill>
                            <a:schemeClr val="bg1"/>
                          </a:solidFill>
                          <a:effectLst/>
                          <a:latin typeface="Calibri" panose="020F0502020204030204" pitchFamily="34" charset="0"/>
                          <a:ea typeface="Calibri" panose="020F0502020204030204" pitchFamily="34" charset="0"/>
                          <a:cs typeface="Calibri" panose="020F0502020204030204" pitchFamily="34" charset="0"/>
                        </a:rPr>
                        <a:t>100%</a:t>
                      </a:r>
                      <a:endParaRPr lang="en-US" sz="14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solidFill>
                      <a:schemeClr val="accent1"/>
                    </a:solidFill>
                  </a:tcPr>
                </a:tc>
                <a:tc>
                  <a:txBody>
                    <a:bodyPr/>
                    <a:lstStyle/>
                    <a:p>
                      <a:pPr algn="ctr"/>
                      <a:r>
                        <a:rPr lang="en-US" sz="1400" b="1" dirty="0" smtClean="0">
                          <a:solidFill>
                            <a:schemeClr val="bg1"/>
                          </a:solidFill>
                          <a:latin typeface="Calibri" panose="020F0502020204030204" pitchFamily="34" charset="0"/>
                          <a:cs typeface="Calibri" panose="020F0502020204030204" pitchFamily="34" charset="0"/>
                        </a:rPr>
                        <a:t>$29</a:t>
                      </a:r>
                      <a:endParaRPr lang="en-US" sz="1400" b="1" dirty="0">
                        <a:solidFill>
                          <a:schemeClr val="bg1"/>
                        </a:solidFill>
                        <a:latin typeface="Calibri" panose="020F0502020204030204" pitchFamily="34" charset="0"/>
                        <a:cs typeface="Calibri" panose="020F0502020204030204" pitchFamily="34" charset="0"/>
                      </a:endParaRPr>
                    </a:p>
                  </a:txBody>
                  <a:tcPr anchor="ctr">
                    <a:solidFill>
                      <a:schemeClr val="accent1"/>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9769670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DSRIP Funding and Mechanics Protocol</a:t>
            </a:r>
            <a:endParaRPr lang="en-US" dirty="0"/>
          </a:p>
        </p:txBody>
      </p:sp>
      <p:sp>
        <p:nvSpPr>
          <p:cNvPr id="4" name="Content Placeholder 3"/>
          <p:cNvSpPr>
            <a:spLocks noGrp="1"/>
          </p:cNvSpPr>
          <p:nvPr>
            <p:ph sz="half" idx="2"/>
          </p:nvPr>
        </p:nvSpPr>
        <p:spPr>
          <a:xfrm>
            <a:off x="453844" y="1600200"/>
            <a:ext cx="8385356" cy="498320"/>
          </a:xfrm>
        </p:spPr>
        <p:txBody>
          <a:bodyPr/>
          <a:lstStyle/>
          <a:p>
            <a:pPr marL="461963" indent="-461963">
              <a:buNone/>
            </a:pPr>
            <a:r>
              <a:rPr lang="en-US" b="1" dirty="0" smtClean="0"/>
              <a:t>III. 	Incentive Funding Formula and Project Design Funds (cont’d)</a:t>
            </a:r>
            <a:endParaRPr lang="en-US" b="1" dirty="0"/>
          </a:p>
        </p:txBody>
      </p:sp>
      <p:sp>
        <p:nvSpPr>
          <p:cNvPr id="6" name="Content Placeholder 5"/>
          <p:cNvSpPr>
            <a:spLocks noGrp="1"/>
          </p:cNvSpPr>
          <p:nvPr>
            <p:ph sz="quarter" idx="4"/>
          </p:nvPr>
        </p:nvSpPr>
        <p:spPr>
          <a:xfrm>
            <a:off x="1066800" y="2022319"/>
            <a:ext cx="7772400" cy="3048001"/>
          </a:xfrm>
        </p:spPr>
        <p:txBody>
          <a:bodyPr/>
          <a:lstStyle/>
          <a:p>
            <a:pPr marL="457200" indent="-457200">
              <a:buFont typeface="+mj-lt"/>
              <a:buAutoNum type="alphaLcPeriod" startAt="3"/>
            </a:pPr>
            <a:r>
              <a:rPr lang="en-US" b="1" dirty="0" smtClean="0"/>
              <a:t>Calculating Maximum ACH Project Valuation (cont’d)</a:t>
            </a:r>
          </a:p>
          <a:p>
            <a:pPr marL="511175" lvl="2" indent="0">
              <a:buNone/>
            </a:pPr>
            <a:endParaRPr lang="en-US" sz="2000" dirty="0" smtClean="0"/>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18</a:t>
            </a:fld>
            <a:endParaRPr lang="en-US" altLang="en-US"/>
          </a:p>
        </p:txBody>
      </p:sp>
      <p:graphicFrame>
        <p:nvGraphicFramePr>
          <p:cNvPr id="13" name="Table 12"/>
          <p:cNvGraphicFramePr>
            <a:graphicFrameLocks noGrp="1"/>
          </p:cNvGraphicFramePr>
          <p:nvPr>
            <p:extLst>
              <p:ext uri="{D42A27DB-BD31-4B8C-83A1-F6EECF244321}">
                <p14:modId xmlns:p14="http://schemas.microsoft.com/office/powerpoint/2010/main" val="48255618"/>
              </p:ext>
            </p:extLst>
          </p:nvPr>
        </p:nvGraphicFramePr>
        <p:xfrm>
          <a:off x="228599" y="2401192"/>
          <a:ext cx="8762999" cy="3306563"/>
        </p:xfrm>
        <a:graphic>
          <a:graphicData uri="http://schemas.openxmlformats.org/drawingml/2006/table">
            <a:tbl>
              <a:tblPr firstRow="1" firstCol="1" lastRow="1" lastCol="1" bandRow="1" bandCol="1"/>
              <a:tblGrid>
                <a:gridCol w="2603510">
                  <a:extLst>
                    <a:ext uri="{9D8B030D-6E8A-4147-A177-3AD203B41FA5}">
                      <a16:colId xmlns:a16="http://schemas.microsoft.com/office/drawing/2014/main" val="20000"/>
                    </a:ext>
                  </a:extLst>
                </a:gridCol>
                <a:gridCol w="1237311">
                  <a:extLst>
                    <a:ext uri="{9D8B030D-6E8A-4147-A177-3AD203B41FA5}">
                      <a16:colId xmlns:a16="http://schemas.microsoft.com/office/drawing/2014/main" val="20001"/>
                    </a:ext>
                  </a:extLst>
                </a:gridCol>
                <a:gridCol w="820363">
                  <a:extLst>
                    <a:ext uri="{9D8B030D-6E8A-4147-A177-3AD203B41FA5}">
                      <a16:colId xmlns:a16="http://schemas.microsoft.com/office/drawing/2014/main" val="20002"/>
                    </a:ext>
                  </a:extLst>
                </a:gridCol>
                <a:gridCol w="820363">
                  <a:extLst>
                    <a:ext uri="{9D8B030D-6E8A-4147-A177-3AD203B41FA5}">
                      <a16:colId xmlns:a16="http://schemas.microsoft.com/office/drawing/2014/main" val="20003"/>
                    </a:ext>
                  </a:extLst>
                </a:gridCol>
                <a:gridCol w="820363">
                  <a:extLst>
                    <a:ext uri="{9D8B030D-6E8A-4147-A177-3AD203B41FA5}">
                      <a16:colId xmlns:a16="http://schemas.microsoft.com/office/drawing/2014/main" val="20004"/>
                    </a:ext>
                  </a:extLst>
                </a:gridCol>
                <a:gridCol w="820363">
                  <a:extLst>
                    <a:ext uri="{9D8B030D-6E8A-4147-A177-3AD203B41FA5}">
                      <a16:colId xmlns:a16="http://schemas.microsoft.com/office/drawing/2014/main" val="20005"/>
                    </a:ext>
                  </a:extLst>
                </a:gridCol>
                <a:gridCol w="820363">
                  <a:extLst>
                    <a:ext uri="{9D8B030D-6E8A-4147-A177-3AD203B41FA5}">
                      <a16:colId xmlns:a16="http://schemas.microsoft.com/office/drawing/2014/main" val="20006"/>
                    </a:ext>
                  </a:extLst>
                </a:gridCol>
                <a:gridCol w="820363">
                  <a:extLst>
                    <a:ext uri="{9D8B030D-6E8A-4147-A177-3AD203B41FA5}">
                      <a16:colId xmlns:a16="http://schemas.microsoft.com/office/drawing/2014/main" val="20007"/>
                    </a:ext>
                  </a:extLst>
                </a:gridCol>
              </a:tblGrid>
              <a:tr h="320207">
                <a:tc gridSpan="2">
                  <a:txBody>
                    <a:bodyPr/>
                    <a:lstStyle/>
                    <a:p>
                      <a:pPr marL="1270" marR="0" algn="ctr">
                        <a:spcBef>
                          <a:spcPts val="325"/>
                        </a:spcBef>
                        <a:spcAft>
                          <a:spcPts val="0"/>
                        </a:spcAft>
                      </a:pPr>
                      <a:r>
                        <a:rPr lang="en-US" sz="1200" b="1" spc="-1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ACH</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336699"/>
                    </a:solidFill>
                  </a:tcPr>
                </a:tc>
                <a:tc hMerge="1">
                  <a:txBody>
                    <a:bodyPr/>
                    <a:lstStyle/>
                    <a:p>
                      <a:endParaRPr lang="en-US"/>
                    </a:p>
                  </a:txBody>
                  <a:tcPr/>
                </a:tc>
                <a:tc gridSpan="6">
                  <a:txBody>
                    <a:bodyPr/>
                    <a:lstStyle/>
                    <a:p>
                      <a:pPr marL="598170" marR="0">
                        <a:spcBef>
                          <a:spcPts val="325"/>
                        </a:spcBef>
                        <a:spcAft>
                          <a:spcPts val="0"/>
                        </a:spcAft>
                      </a:pPr>
                      <a:r>
                        <a:rPr lang="en-US" sz="1200" b="1" u="sng" spc="-10">
                          <a:solidFill>
                            <a:srgbClr val="FFFFFF"/>
                          </a:solidFill>
                          <a:effectLst/>
                          <a:uFill>
                            <a:solidFill>
                              <a:srgbClr val="FFFFFF"/>
                            </a:solidFill>
                          </a:uFill>
                          <a:latin typeface="Calibri" panose="020F0502020204030204" pitchFamily="34" charset="0"/>
                          <a:ea typeface="Calibri" panose="020F0502020204030204" pitchFamily="34" charset="0"/>
                          <a:cs typeface="Times New Roman" panose="02020603050405020304" pitchFamily="18" charset="0"/>
                        </a:rPr>
                        <a:t>Estimated</a:t>
                      </a:r>
                      <a:r>
                        <a:rPr lang="en-US" sz="1200" b="1" u="sng" spc="-30">
                          <a:solidFill>
                            <a:srgbClr val="FFFFFF"/>
                          </a:solidFill>
                          <a:effectLst/>
                          <a:uFill>
                            <a:solidFill>
                              <a:srgbClr val="FFFFFF"/>
                            </a:solidFill>
                          </a:uFill>
                          <a:latin typeface="Calibri" panose="020F0502020204030204" pitchFamily="34" charset="0"/>
                          <a:ea typeface="Calibri" panose="020F0502020204030204" pitchFamily="34" charset="0"/>
                          <a:cs typeface="Times New Roman" panose="02020603050405020304" pitchFamily="18" charset="0"/>
                        </a:rPr>
                        <a:t> </a:t>
                      </a:r>
                      <a:r>
                        <a:rPr lang="en-US" sz="1200" b="1" u="sng" spc="-10">
                          <a:solidFill>
                            <a:srgbClr val="FFFFFF"/>
                          </a:solidFill>
                          <a:effectLst/>
                          <a:uFill>
                            <a:solidFill>
                              <a:srgbClr val="FFFFFF"/>
                            </a:solidFill>
                          </a:uFill>
                          <a:latin typeface="Calibri" panose="020F0502020204030204" pitchFamily="34" charset="0"/>
                          <a:ea typeface="Calibri" panose="020F0502020204030204" pitchFamily="34" charset="0"/>
                          <a:cs typeface="Times New Roman" panose="02020603050405020304" pitchFamily="18" charset="0"/>
                        </a:rPr>
                        <a:t>Potential</a:t>
                      </a:r>
                      <a:r>
                        <a:rPr lang="en-US" sz="1200" b="1" u="sng" spc="-30">
                          <a:solidFill>
                            <a:srgbClr val="FFFFFF"/>
                          </a:solidFill>
                          <a:effectLst/>
                          <a:uFill>
                            <a:solidFill>
                              <a:srgbClr val="FFFFFF"/>
                            </a:solidFill>
                          </a:uFill>
                          <a:latin typeface="Calibri" panose="020F0502020204030204" pitchFamily="34" charset="0"/>
                          <a:ea typeface="Calibri" panose="020F0502020204030204" pitchFamily="34" charset="0"/>
                          <a:cs typeface="Times New Roman" panose="02020603050405020304" pitchFamily="18" charset="0"/>
                        </a:rPr>
                        <a:t> </a:t>
                      </a:r>
                      <a:r>
                        <a:rPr lang="en-US" sz="1200" b="1" spc="-1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Project</a:t>
                      </a:r>
                      <a:r>
                        <a:rPr lang="en-US" sz="1200" b="1" spc="-35">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b="1" spc="-1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Pool</a:t>
                      </a:r>
                      <a:r>
                        <a:rPr lang="en-US" sz="1200" b="1" spc="-25">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Funding</a:t>
                      </a:r>
                      <a:r>
                        <a:rPr lang="en-US" sz="1200" b="1" spc="-45">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(millions)**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3366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47486">
                <a:tc>
                  <a:txBody>
                    <a:bodyPr/>
                    <a:lstStyle/>
                    <a:p>
                      <a:pPr marL="0" marR="635" algn="ctr">
                        <a:spcBef>
                          <a:spcPts val="825"/>
                        </a:spcBef>
                        <a:spcAft>
                          <a:spcPts val="0"/>
                        </a:spcAft>
                      </a:pPr>
                      <a:r>
                        <a:rPr lang="en-US" sz="1200" b="1" spc="-10">
                          <a:effectLst/>
                          <a:latin typeface="Calibri" panose="020F0502020204030204" pitchFamily="34" charset="0"/>
                          <a:ea typeface="Calibri" panose="020F0502020204030204" pitchFamily="34" charset="0"/>
                          <a:cs typeface="Times New Roman" panose="02020603050405020304" pitchFamily="18" charset="0"/>
                        </a:rPr>
                        <a:t>ACH</a:t>
                      </a:r>
                      <a:r>
                        <a:rPr lang="en-US" sz="1200" b="1" spc="-45">
                          <a:effectLst/>
                          <a:latin typeface="Calibri" panose="020F0502020204030204" pitchFamily="34" charset="0"/>
                          <a:ea typeface="Calibri" panose="020F0502020204030204" pitchFamily="34" charset="0"/>
                          <a:cs typeface="Times New Roman" panose="02020603050405020304" pitchFamily="18" charset="0"/>
                        </a:rPr>
                        <a:t> </a:t>
                      </a:r>
                      <a:r>
                        <a:rPr lang="en-US" sz="1200" b="1" spc="-5">
                          <a:effectLst/>
                          <a:latin typeface="Calibri" panose="020F0502020204030204" pitchFamily="34" charset="0"/>
                          <a:ea typeface="Calibri" panose="020F0502020204030204" pitchFamily="34" charset="0"/>
                          <a:cs typeface="Times New Roman" panose="02020603050405020304" pitchFamily="18" charset="0"/>
                        </a:rPr>
                        <a:t>Name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D5E3F1"/>
                    </a:solidFill>
                  </a:tcPr>
                </a:tc>
                <a:tc>
                  <a:txBody>
                    <a:bodyPr/>
                    <a:lstStyle/>
                    <a:p>
                      <a:pPr marL="186055" marR="64770" indent="-117475">
                        <a:lnSpc>
                          <a:spcPct val="105000"/>
                        </a:lnSpc>
                        <a:spcBef>
                          <a:spcPts val="0"/>
                        </a:spcBef>
                        <a:spcAft>
                          <a:spcPts val="0"/>
                        </a:spcAft>
                      </a:pPr>
                      <a:r>
                        <a:rPr lang="en-US" sz="1200" b="1" spc="-5" dirty="0">
                          <a:effectLst/>
                          <a:latin typeface="Calibri" panose="020F0502020204030204" pitchFamily="34" charset="0"/>
                          <a:ea typeface="Calibri" panose="020F0502020204030204" pitchFamily="34" charset="0"/>
                          <a:cs typeface="Times New Roman" panose="02020603050405020304" pitchFamily="18" charset="0"/>
                        </a:rPr>
                        <a:t>Est.</a:t>
                      </a:r>
                      <a:r>
                        <a:rPr lang="en-US" sz="1200" b="1" spc="-35" dirty="0">
                          <a:effectLst/>
                          <a:latin typeface="Calibri" panose="020F0502020204030204" pitchFamily="34" charset="0"/>
                          <a:ea typeface="Calibri" panose="020F0502020204030204" pitchFamily="34" charset="0"/>
                          <a:cs typeface="Times New Roman" panose="02020603050405020304" pitchFamily="18" charset="0"/>
                        </a:rPr>
                        <a:t> </a:t>
                      </a:r>
                      <a:r>
                        <a:rPr lang="en-US" sz="1200" b="1" dirty="0">
                          <a:effectLst/>
                          <a:latin typeface="Calibri" panose="020F0502020204030204" pitchFamily="34" charset="0"/>
                          <a:ea typeface="Calibri" panose="020F0502020204030204" pitchFamily="34" charset="0"/>
                          <a:cs typeface="Times New Roman" panose="02020603050405020304" pitchFamily="18" charset="0"/>
                        </a:rPr>
                        <a:t>%</a:t>
                      </a:r>
                      <a:r>
                        <a:rPr lang="en-US" sz="1200" b="1" spc="-35" dirty="0">
                          <a:effectLst/>
                          <a:latin typeface="Calibri" panose="020F0502020204030204" pitchFamily="34" charset="0"/>
                          <a:ea typeface="Calibri" panose="020F0502020204030204" pitchFamily="34" charset="0"/>
                          <a:cs typeface="Times New Roman" panose="02020603050405020304" pitchFamily="18" charset="0"/>
                        </a:rPr>
                        <a:t> </a:t>
                      </a:r>
                      <a:r>
                        <a:rPr lang="en-US" sz="1200" b="1" spc="-5" dirty="0">
                          <a:effectLst/>
                          <a:latin typeface="Calibri" panose="020F0502020204030204" pitchFamily="34" charset="0"/>
                          <a:ea typeface="Calibri" panose="020F0502020204030204" pitchFamily="34" charset="0"/>
                          <a:cs typeface="Times New Roman" panose="02020603050405020304" pitchFamily="18" charset="0"/>
                        </a:rPr>
                        <a:t>Medicaid</a:t>
                      </a:r>
                      <a:r>
                        <a:rPr lang="en-US" sz="1200" b="1" spc="115" dirty="0">
                          <a:effectLst/>
                          <a:latin typeface="Calibri" panose="020F0502020204030204" pitchFamily="34" charset="0"/>
                          <a:ea typeface="Calibri" panose="020F0502020204030204" pitchFamily="34" charset="0"/>
                          <a:cs typeface="Times New Roman" panose="02020603050405020304" pitchFamily="18" charset="0"/>
                        </a:rPr>
                        <a:t> </a:t>
                      </a:r>
                      <a:r>
                        <a:rPr lang="en-US" sz="1200" b="1" spc="-10" dirty="0">
                          <a:effectLst/>
                          <a:latin typeface="Calibri" panose="020F0502020204030204" pitchFamily="34" charset="0"/>
                          <a:ea typeface="Calibri" panose="020F0502020204030204" pitchFamily="34" charset="0"/>
                          <a:cs typeface="Times New Roman" panose="02020603050405020304" pitchFamily="18" charset="0"/>
                        </a:rPr>
                        <a:t>Attribution*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D5E3F1"/>
                    </a:solidFill>
                  </a:tcPr>
                </a:tc>
                <a:tc>
                  <a:txBody>
                    <a:bodyPr/>
                    <a:lstStyle/>
                    <a:p>
                      <a:pPr marL="170180" marR="0">
                        <a:spcBef>
                          <a:spcPts val="760"/>
                        </a:spcBef>
                        <a:spcAft>
                          <a:spcPts val="0"/>
                        </a:spcAft>
                      </a:pPr>
                      <a:r>
                        <a:rPr lang="en-US" sz="1300" b="1" spc="-4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TOTAL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336699"/>
                    </a:solidFill>
                  </a:tcPr>
                </a:tc>
                <a:tc>
                  <a:txBody>
                    <a:bodyPr/>
                    <a:lstStyle/>
                    <a:p>
                      <a:pPr marL="2540" marR="0" algn="ctr">
                        <a:spcBef>
                          <a:spcPts val="76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Y1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D1DFEF"/>
                    </a:solidFill>
                  </a:tcPr>
                </a:tc>
                <a:tc>
                  <a:txBody>
                    <a:bodyPr/>
                    <a:lstStyle/>
                    <a:p>
                      <a:pPr marL="3175" marR="0" algn="ctr">
                        <a:spcBef>
                          <a:spcPts val="76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Y2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D1DFEF"/>
                    </a:solidFill>
                  </a:tcPr>
                </a:tc>
                <a:tc>
                  <a:txBody>
                    <a:bodyPr/>
                    <a:lstStyle/>
                    <a:p>
                      <a:pPr marL="3175" marR="0" algn="ctr">
                        <a:spcBef>
                          <a:spcPts val="76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Y3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D1DFEF"/>
                    </a:solidFill>
                  </a:tcPr>
                </a:tc>
                <a:tc>
                  <a:txBody>
                    <a:bodyPr/>
                    <a:lstStyle/>
                    <a:p>
                      <a:pPr marL="3810" marR="0" algn="ctr">
                        <a:spcBef>
                          <a:spcPts val="76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Y4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D1DFEF"/>
                    </a:solidFill>
                  </a:tcPr>
                </a:tc>
                <a:tc>
                  <a:txBody>
                    <a:bodyPr/>
                    <a:lstStyle/>
                    <a:p>
                      <a:pPr marL="6985" marR="0" algn="ctr">
                        <a:spcBef>
                          <a:spcPts val="760"/>
                        </a:spcBef>
                        <a:spcAft>
                          <a:spcPts val="0"/>
                        </a:spcAft>
                      </a:pPr>
                      <a:r>
                        <a:rPr lang="en-US" sz="1300" b="1">
                          <a:effectLst/>
                          <a:latin typeface="Calibri" panose="020F0502020204030204" pitchFamily="34" charset="0"/>
                          <a:ea typeface="Calibri" panose="020F0502020204030204" pitchFamily="34" charset="0"/>
                          <a:cs typeface="Times New Roman" panose="02020603050405020304" pitchFamily="18" charset="0"/>
                        </a:rPr>
                        <a:t>Y5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D1DFEF"/>
                    </a:solidFill>
                  </a:tcPr>
                </a:tc>
                <a:extLst>
                  <a:ext uri="{0D108BD9-81ED-4DB2-BD59-A6C34878D82A}">
                    <a16:rowId xmlns:a16="http://schemas.microsoft.com/office/drawing/2014/main" val="10001"/>
                  </a:ext>
                </a:extLst>
              </a:tr>
              <a:tr h="253887">
                <a:tc>
                  <a:txBody>
                    <a:bodyPr/>
                    <a:lstStyle/>
                    <a:p>
                      <a:pPr marL="79375" marR="0">
                        <a:spcBef>
                          <a:spcPts val="170"/>
                        </a:spcBef>
                        <a:spcAft>
                          <a:spcPts val="0"/>
                        </a:spcAft>
                      </a:pPr>
                      <a:r>
                        <a:rPr lang="en-US" sz="1200" b="1" spc="-5">
                          <a:effectLst/>
                          <a:latin typeface="Calibri" panose="020F0502020204030204" pitchFamily="34" charset="0"/>
                          <a:ea typeface="Calibri" panose="020F0502020204030204" pitchFamily="34" charset="0"/>
                          <a:cs typeface="Times New Roman" panose="02020603050405020304" pitchFamily="18" charset="0"/>
                        </a:rPr>
                        <a:t>Olympic</a:t>
                      </a:r>
                      <a:r>
                        <a:rPr lang="en-US" sz="1200" b="1" spc="-30">
                          <a:effectLst/>
                          <a:latin typeface="Calibri" panose="020F0502020204030204" pitchFamily="34" charset="0"/>
                          <a:ea typeface="Calibri" panose="020F0502020204030204" pitchFamily="34" charset="0"/>
                          <a:cs typeface="Times New Roman" panose="02020603050405020304" pitchFamily="18" charset="0"/>
                        </a:rPr>
                        <a:t> </a:t>
                      </a:r>
                      <a:r>
                        <a:rPr lang="en-US" sz="1200" b="1" spc="-5">
                          <a:effectLst/>
                          <a:latin typeface="Calibri" panose="020F0502020204030204" pitchFamily="34" charset="0"/>
                          <a:ea typeface="Calibri" panose="020F0502020204030204" pitchFamily="34" charset="0"/>
                          <a:cs typeface="Times New Roman" panose="02020603050405020304" pitchFamily="18" charset="0"/>
                        </a:rPr>
                        <a:t>Community</a:t>
                      </a:r>
                      <a:r>
                        <a:rPr lang="en-US" sz="1200" b="1" spc="-15">
                          <a:effectLst/>
                          <a:latin typeface="Calibri" panose="020F0502020204030204" pitchFamily="34" charset="0"/>
                          <a:ea typeface="Calibri" panose="020F0502020204030204" pitchFamily="34" charset="0"/>
                          <a:cs typeface="Times New Roman" panose="02020603050405020304" pitchFamily="18" charset="0"/>
                        </a:rPr>
                        <a:t> </a:t>
                      </a:r>
                      <a:r>
                        <a:rPr lang="en-US" sz="1200" b="1">
                          <a:effectLst/>
                          <a:latin typeface="Calibri" panose="020F0502020204030204" pitchFamily="34" charset="0"/>
                          <a:ea typeface="Calibri" panose="020F0502020204030204" pitchFamily="34" charset="0"/>
                          <a:cs typeface="Times New Roman" panose="02020603050405020304" pitchFamily="18" charset="0"/>
                        </a:rPr>
                        <a:t>of</a:t>
                      </a:r>
                      <a:r>
                        <a:rPr lang="en-US" sz="1200" b="1" spc="-40">
                          <a:effectLst/>
                          <a:latin typeface="Calibri" panose="020F0502020204030204" pitchFamily="34" charset="0"/>
                          <a:ea typeface="Calibri" panose="020F0502020204030204" pitchFamily="34" charset="0"/>
                          <a:cs typeface="Times New Roman" panose="02020603050405020304" pitchFamily="18" charset="0"/>
                        </a:rPr>
                        <a:t> </a:t>
                      </a:r>
                      <a:r>
                        <a:rPr lang="en-US" sz="1200" b="1" spc="-5">
                          <a:effectLst/>
                          <a:latin typeface="Calibri" panose="020F0502020204030204" pitchFamily="34" charset="0"/>
                          <a:ea typeface="Calibri" panose="020F0502020204030204" pitchFamily="34" charset="0"/>
                          <a:cs typeface="Times New Roman" panose="02020603050405020304" pitchFamily="18" charset="0"/>
                        </a:rPr>
                        <a:t>Health</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5080" marR="0" algn="ctr">
                        <a:spcBef>
                          <a:spcPts val="17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4.5%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0" marR="1270" algn="ctr">
                        <a:spcBef>
                          <a:spcPts val="17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$38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1905" marR="0" algn="ctr">
                        <a:spcBef>
                          <a:spcPts val="17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1905" marR="0" algn="ctr">
                        <a:spcBef>
                          <a:spcPts val="17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2540" marR="0" algn="ctr">
                        <a:spcBef>
                          <a:spcPts val="17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2540" marR="0" algn="ctr">
                        <a:spcBef>
                          <a:spcPts val="17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5715" marR="0" algn="ctr">
                        <a:spcBef>
                          <a:spcPts val="17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53887">
                <a:tc>
                  <a:txBody>
                    <a:bodyPr/>
                    <a:lstStyle/>
                    <a:p>
                      <a:pPr marL="79375" marR="0">
                        <a:spcBef>
                          <a:spcPts val="170"/>
                        </a:spcBef>
                        <a:spcAft>
                          <a:spcPts val="0"/>
                        </a:spcAft>
                      </a:pPr>
                      <a:r>
                        <a:rPr lang="en-US" sz="1200" b="1" spc="-5">
                          <a:effectLst/>
                          <a:latin typeface="Calibri" panose="020F0502020204030204" pitchFamily="34" charset="0"/>
                          <a:ea typeface="Calibri" panose="020F0502020204030204" pitchFamily="34" charset="0"/>
                          <a:cs typeface="Times New Roman" panose="02020603050405020304" pitchFamily="18" charset="0"/>
                        </a:rPr>
                        <a:t>North</a:t>
                      </a:r>
                      <a:r>
                        <a:rPr lang="en-US" sz="1200" b="1" spc="-35">
                          <a:effectLst/>
                          <a:latin typeface="Calibri" panose="020F0502020204030204" pitchFamily="34" charset="0"/>
                          <a:ea typeface="Calibri" panose="020F0502020204030204" pitchFamily="34" charset="0"/>
                          <a:cs typeface="Times New Roman" panose="02020603050405020304" pitchFamily="18" charset="0"/>
                        </a:rPr>
                        <a:t> </a:t>
                      </a:r>
                      <a:r>
                        <a:rPr lang="en-US" sz="1200" b="1" spc="-10">
                          <a:effectLst/>
                          <a:latin typeface="Calibri" panose="020F0502020204030204" pitchFamily="34" charset="0"/>
                          <a:ea typeface="Calibri" panose="020F0502020204030204" pitchFamily="34" charset="0"/>
                          <a:cs typeface="Times New Roman" panose="02020603050405020304" pitchFamily="18" charset="0"/>
                        </a:rPr>
                        <a:t>Central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4445" marR="0" algn="ctr">
                        <a:spcBef>
                          <a:spcPts val="17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0" marR="1270" algn="ctr">
                        <a:spcBef>
                          <a:spcPts val="17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$42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1905" marR="0" algn="ctr">
                        <a:spcBef>
                          <a:spcPts val="17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635" marR="0" algn="ctr">
                        <a:spcBef>
                          <a:spcPts val="17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2540" marR="0" algn="ctr">
                        <a:spcBef>
                          <a:spcPts val="17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2540" marR="0" algn="ctr">
                        <a:spcBef>
                          <a:spcPts val="17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5715" marR="0" algn="ctr">
                        <a:spcBef>
                          <a:spcPts val="17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53887">
                <a:tc>
                  <a:txBody>
                    <a:bodyPr/>
                    <a:lstStyle/>
                    <a:p>
                      <a:pPr marL="79375" marR="0">
                        <a:spcBef>
                          <a:spcPts val="175"/>
                        </a:spcBef>
                        <a:spcAft>
                          <a:spcPts val="0"/>
                        </a:spcAft>
                      </a:pPr>
                      <a:r>
                        <a:rPr lang="en-US" sz="1200" b="1" spc="-10">
                          <a:effectLst/>
                          <a:latin typeface="Calibri" panose="020F0502020204030204" pitchFamily="34" charset="0"/>
                          <a:ea typeface="Calibri" panose="020F0502020204030204" pitchFamily="34" charset="0"/>
                          <a:cs typeface="Times New Roman" panose="02020603050405020304" pitchFamily="18" charset="0"/>
                        </a:rPr>
                        <a:t>Southwest</a:t>
                      </a:r>
                      <a:r>
                        <a:rPr lang="en-US" sz="1200" b="1" spc="-100">
                          <a:effectLst/>
                          <a:latin typeface="Calibri" panose="020F0502020204030204" pitchFamily="34" charset="0"/>
                          <a:ea typeface="Calibri" panose="020F0502020204030204" pitchFamily="34" charset="0"/>
                          <a:cs typeface="Times New Roman" panose="02020603050405020304" pitchFamily="18" charset="0"/>
                        </a:rPr>
                        <a:t> </a:t>
                      </a:r>
                      <a:r>
                        <a:rPr lang="en-US" sz="1200" b="1" spc="-10">
                          <a:effectLst/>
                          <a:latin typeface="Calibri" panose="020F0502020204030204" pitchFamily="34" charset="0"/>
                          <a:ea typeface="Calibri" panose="020F0502020204030204" pitchFamily="34" charset="0"/>
                          <a:cs typeface="Times New Roman" panose="02020603050405020304" pitchFamily="18" charset="0"/>
                        </a:rPr>
                        <a:t>Washington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5080" marR="0" algn="ctr">
                        <a:spcBef>
                          <a:spcPts val="175"/>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6.5%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0" marR="1270" algn="ctr">
                        <a:spcBef>
                          <a:spcPts val="175"/>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$55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190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63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$13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63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$12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1270"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$11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444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253887">
                <a:tc>
                  <a:txBody>
                    <a:bodyPr/>
                    <a:lstStyle/>
                    <a:p>
                      <a:pPr marL="79375" marR="0">
                        <a:spcBef>
                          <a:spcPts val="175"/>
                        </a:spcBef>
                        <a:spcAft>
                          <a:spcPts val="0"/>
                        </a:spcAft>
                      </a:pPr>
                      <a:r>
                        <a:rPr lang="en-US" sz="1200" b="1" spc="-5">
                          <a:effectLst/>
                          <a:latin typeface="Calibri" panose="020F0502020204030204" pitchFamily="34" charset="0"/>
                          <a:ea typeface="Calibri" panose="020F0502020204030204" pitchFamily="34" charset="0"/>
                          <a:cs typeface="Times New Roman" panose="02020603050405020304" pitchFamily="18" charset="0"/>
                        </a:rPr>
                        <a:t>Cascade</a:t>
                      </a:r>
                      <a:r>
                        <a:rPr lang="en-US" sz="1200" b="1" spc="-35">
                          <a:effectLst/>
                          <a:latin typeface="Calibri" panose="020F0502020204030204" pitchFamily="34" charset="0"/>
                          <a:ea typeface="Calibri" panose="020F0502020204030204" pitchFamily="34" charset="0"/>
                          <a:cs typeface="Times New Roman" panose="02020603050405020304" pitchFamily="18" charset="0"/>
                        </a:rPr>
                        <a:t> </a:t>
                      </a:r>
                      <a:r>
                        <a:rPr lang="en-US" sz="1200" b="1" spc="-10">
                          <a:effectLst/>
                          <a:latin typeface="Calibri" panose="020F0502020204030204" pitchFamily="34" charset="0"/>
                          <a:ea typeface="Calibri" panose="020F0502020204030204" pitchFamily="34" charset="0"/>
                          <a:cs typeface="Times New Roman" panose="02020603050405020304" pitchFamily="18" charset="0"/>
                        </a:rPr>
                        <a:t>Pacific</a:t>
                      </a:r>
                      <a:r>
                        <a:rPr lang="en-US" sz="1200" b="1" spc="-25">
                          <a:effectLst/>
                          <a:latin typeface="Calibri" panose="020F0502020204030204" pitchFamily="34" charset="0"/>
                          <a:ea typeface="Calibri" panose="020F0502020204030204" pitchFamily="34" charset="0"/>
                          <a:cs typeface="Times New Roman" panose="02020603050405020304" pitchFamily="18" charset="0"/>
                        </a:rPr>
                        <a:t> </a:t>
                      </a:r>
                      <a:r>
                        <a:rPr lang="en-US" sz="1200" b="1" spc="-5">
                          <a:effectLst/>
                          <a:latin typeface="Calibri" panose="020F0502020204030204" pitchFamily="34" charset="0"/>
                          <a:ea typeface="Calibri" panose="020F0502020204030204" pitchFamily="34" charset="0"/>
                          <a:cs typeface="Times New Roman" panose="02020603050405020304" pitchFamily="18" charset="0"/>
                        </a:rPr>
                        <a:t>Action</a:t>
                      </a:r>
                      <a:r>
                        <a:rPr lang="en-US" sz="1200" b="1" spc="-20">
                          <a:effectLst/>
                          <a:latin typeface="Calibri" panose="020F0502020204030204" pitchFamily="34" charset="0"/>
                          <a:ea typeface="Calibri" panose="020F0502020204030204" pitchFamily="34" charset="0"/>
                          <a:cs typeface="Times New Roman" panose="02020603050405020304" pitchFamily="18" charset="0"/>
                        </a:rPr>
                        <a:t> </a:t>
                      </a:r>
                      <a:r>
                        <a:rPr lang="en-US" sz="1200" b="1" spc="-5">
                          <a:effectLst/>
                          <a:latin typeface="Calibri" panose="020F0502020204030204" pitchFamily="34" charset="0"/>
                          <a:ea typeface="Calibri" panose="020F0502020204030204" pitchFamily="34" charset="0"/>
                          <a:cs typeface="Times New Roman" panose="02020603050405020304" pitchFamily="18" charset="0"/>
                        </a:rPr>
                        <a:t>Alliance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3175" marR="0" algn="ctr">
                        <a:spcBef>
                          <a:spcPts val="175"/>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0" marR="1270" algn="ctr">
                        <a:spcBef>
                          <a:spcPts val="175"/>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$85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63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63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$19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63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$19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1270"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444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253887">
                <a:tc>
                  <a:txBody>
                    <a:bodyPr/>
                    <a:lstStyle/>
                    <a:p>
                      <a:pPr marL="79375" marR="0">
                        <a:spcBef>
                          <a:spcPts val="175"/>
                        </a:spcBef>
                        <a:spcAft>
                          <a:spcPts val="0"/>
                        </a:spcAft>
                      </a:pPr>
                      <a:r>
                        <a:rPr lang="en-US" sz="1200" b="1" spc="-15">
                          <a:effectLst/>
                          <a:latin typeface="Calibri" panose="020F0502020204030204" pitchFamily="34" charset="0"/>
                          <a:ea typeface="Calibri" panose="020F0502020204030204" pitchFamily="34" charset="0"/>
                          <a:cs typeface="Times New Roman" panose="02020603050405020304" pitchFamily="18" charset="0"/>
                        </a:rPr>
                        <a:t>Better</a:t>
                      </a:r>
                      <a:r>
                        <a:rPr lang="en-US" sz="1200" b="1" spc="-30">
                          <a:effectLst/>
                          <a:latin typeface="Calibri" panose="020F0502020204030204" pitchFamily="34" charset="0"/>
                          <a:ea typeface="Calibri" panose="020F0502020204030204" pitchFamily="34" charset="0"/>
                          <a:cs typeface="Times New Roman" panose="02020603050405020304" pitchFamily="18" charset="0"/>
                        </a:rPr>
                        <a:t> </a:t>
                      </a:r>
                      <a:r>
                        <a:rPr lang="en-US" sz="1200" b="1" spc="-5">
                          <a:effectLst/>
                          <a:latin typeface="Calibri" panose="020F0502020204030204" pitchFamily="34" charset="0"/>
                          <a:ea typeface="Calibri" panose="020F0502020204030204" pitchFamily="34" charset="0"/>
                          <a:cs typeface="Times New Roman" panose="02020603050405020304" pitchFamily="18" charset="0"/>
                        </a:rPr>
                        <a:t>Health</a:t>
                      </a:r>
                      <a:r>
                        <a:rPr lang="en-US" sz="1200" b="1" spc="-15">
                          <a:effectLst/>
                          <a:latin typeface="Calibri" panose="020F0502020204030204" pitchFamily="34" charset="0"/>
                          <a:ea typeface="Calibri" panose="020F0502020204030204" pitchFamily="34" charset="0"/>
                          <a:cs typeface="Times New Roman" panose="02020603050405020304" pitchFamily="18" charset="0"/>
                        </a:rPr>
                        <a:t> </a:t>
                      </a:r>
                      <a:r>
                        <a:rPr lang="en-US" sz="1200" b="1" spc="-25">
                          <a:effectLst/>
                          <a:latin typeface="Calibri" panose="020F0502020204030204" pitchFamily="34" charset="0"/>
                          <a:ea typeface="Calibri" panose="020F0502020204030204" pitchFamily="34" charset="0"/>
                          <a:cs typeface="Times New Roman" panose="02020603050405020304" pitchFamily="18" charset="0"/>
                        </a:rPr>
                        <a:t>Together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398145" marR="0">
                        <a:spcBef>
                          <a:spcPts val="175"/>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10.5%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0" marR="1270" algn="ctr">
                        <a:spcBef>
                          <a:spcPts val="175"/>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$89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63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63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63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1270"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444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$16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253887">
                <a:tc>
                  <a:txBody>
                    <a:bodyPr/>
                    <a:lstStyle/>
                    <a:p>
                      <a:pPr marL="79375" marR="0">
                        <a:spcBef>
                          <a:spcPts val="175"/>
                        </a:spcBef>
                        <a:spcAft>
                          <a:spcPts val="0"/>
                        </a:spcAft>
                      </a:pPr>
                      <a:r>
                        <a:rPr lang="en-US" sz="1200" b="1" spc="-10">
                          <a:effectLst/>
                          <a:latin typeface="Calibri" panose="020F0502020204030204" pitchFamily="34" charset="0"/>
                          <a:ea typeface="Calibri" panose="020F0502020204030204" pitchFamily="34" charset="0"/>
                          <a:cs typeface="Times New Roman" panose="02020603050405020304" pitchFamily="18" charset="0"/>
                        </a:rPr>
                        <a:t>Pierce</a:t>
                      </a:r>
                      <a:r>
                        <a:rPr lang="en-US" sz="1200" b="1" spc="-40">
                          <a:effectLst/>
                          <a:latin typeface="Calibri" panose="020F0502020204030204" pitchFamily="34" charset="0"/>
                          <a:ea typeface="Calibri" panose="020F0502020204030204" pitchFamily="34" charset="0"/>
                          <a:cs typeface="Times New Roman" panose="02020603050405020304" pitchFamily="18" charset="0"/>
                        </a:rPr>
                        <a:t> </a:t>
                      </a:r>
                      <a:r>
                        <a:rPr lang="en-US" sz="1200" b="1" spc="-10">
                          <a:effectLst/>
                          <a:latin typeface="Calibri" panose="020F0502020204030204" pitchFamily="34" charset="0"/>
                          <a:ea typeface="Calibri" panose="020F0502020204030204" pitchFamily="34" charset="0"/>
                          <a:cs typeface="Times New Roman" panose="02020603050405020304" pitchFamily="18" charset="0"/>
                        </a:rPr>
                        <a:t>County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3175" marR="0" algn="ctr">
                        <a:spcBef>
                          <a:spcPts val="175"/>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12%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230505" marR="0">
                        <a:spcBef>
                          <a:spcPts val="175"/>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$102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63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$17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63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63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1270"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444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253887">
                <a:tc>
                  <a:txBody>
                    <a:bodyPr/>
                    <a:lstStyle/>
                    <a:p>
                      <a:pPr marL="79375" marR="0">
                        <a:spcBef>
                          <a:spcPts val="175"/>
                        </a:spcBef>
                        <a:spcAft>
                          <a:spcPts val="0"/>
                        </a:spcAft>
                      </a:pPr>
                      <a:r>
                        <a:rPr lang="en-US" sz="1200" b="1" spc="-10">
                          <a:effectLst/>
                          <a:latin typeface="Calibri" panose="020F0502020204030204" pitchFamily="34" charset="0"/>
                          <a:ea typeface="Calibri" panose="020F0502020204030204" pitchFamily="34" charset="0"/>
                          <a:cs typeface="Times New Roman" panose="02020603050405020304" pitchFamily="18" charset="0"/>
                        </a:rPr>
                        <a:t>Greater</a:t>
                      </a:r>
                      <a:r>
                        <a:rPr lang="en-US" sz="1200" b="1" spc="-85">
                          <a:effectLst/>
                          <a:latin typeface="Calibri" panose="020F0502020204030204" pitchFamily="34" charset="0"/>
                          <a:ea typeface="Calibri" panose="020F0502020204030204" pitchFamily="34" charset="0"/>
                          <a:cs typeface="Times New Roman" panose="02020603050405020304" pitchFamily="18" charset="0"/>
                        </a:rPr>
                        <a:t> </a:t>
                      </a:r>
                      <a:r>
                        <a:rPr lang="en-US" sz="1200" b="1" spc="-5">
                          <a:effectLst/>
                          <a:latin typeface="Calibri" panose="020F0502020204030204" pitchFamily="34" charset="0"/>
                          <a:ea typeface="Calibri" panose="020F0502020204030204" pitchFamily="34" charset="0"/>
                          <a:cs typeface="Times New Roman" panose="02020603050405020304" pitchFamily="18" charset="0"/>
                        </a:rPr>
                        <a:t>Columbia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3175" marR="0" algn="ctr">
                        <a:spcBef>
                          <a:spcPts val="175"/>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230505" marR="0">
                        <a:spcBef>
                          <a:spcPts val="175"/>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$119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63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$19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63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63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1270"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444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253887">
                <a:tc>
                  <a:txBody>
                    <a:bodyPr/>
                    <a:lstStyle/>
                    <a:p>
                      <a:pPr marL="79375" marR="0">
                        <a:spcBef>
                          <a:spcPts val="175"/>
                        </a:spcBef>
                        <a:spcAft>
                          <a:spcPts val="0"/>
                        </a:spcAft>
                      </a:pPr>
                      <a:r>
                        <a:rPr lang="en-US" sz="1200" b="1" spc="-5">
                          <a:effectLst/>
                          <a:latin typeface="Calibri" panose="020F0502020204030204" pitchFamily="34" charset="0"/>
                          <a:ea typeface="Calibri" panose="020F0502020204030204" pitchFamily="34" charset="0"/>
                          <a:cs typeface="Times New Roman" panose="02020603050405020304" pitchFamily="18" charset="0"/>
                        </a:rPr>
                        <a:t>North</a:t>
                      </a:r>
                      <a:r>
                        <a:rPr lang="en-US" sz="1200" b="1" spc="-30">
                          <a:effectLst/>
                          <a:latin typeface="Calibri" panose="020F0502020204030204" pitchFamily="34" charset="0"/>
                          <a:ea typeface="Calibri" panose="020F0502020204030204" pitchFamily="34" charset="0"/>
                          <a:cs typeface="Times New Roman" panose="02020603050405020304" pitchFamily="18" charset="0"/>
                        </a:rPr>
                        <a:t> </a:t>
                      </a:r>
                      <a:r>
                        <a:rPr lang="en-US" sz="1200" b="1">
                          <a:effectLst/>
                          <a:latin typeface="Calibri" panose="020F0502020204030204" pitchFamily="34" charset="0"/>
                          <a:ea typeface="Calibri" panose="020F0502020204030204" pitchFamily="34" charset="0"/>
                          <a:cs typeface="Times New Roman" panose="02020603050405020304" pitchFamily="18" charset="0"/>
                        </a:rPr>
                        <a:t>Sound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3175" marR="0" algn="ctr">
                        <a:spcBef>
                          <a:spcPts val="175"/>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230505" marR="0">
                        <a:spcBef>
                          <a:spcPts val="175"/>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$127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63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63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63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1270"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444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253887">
                <a:tc>
                  <a:txBody>
                    <a:bodyPr/>
                    <a:lstStyle/>
                    <a:p>
                      <a:pPr marL="79375" marR="0">
                        <a:spcBef>
                          <a:spcPts val="175"/>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King</a:t>
                      </a:r>
                      <a:r>
                        <a:rPr lang="en-US" sz="1200" b="1" spc="-55">
                          <a:effectLst/>
                          <a:latin typeface="Calibri" panose="020F0502020204030204" pitchFamily="34" charset="0"/>
                          <a:ea typeface="Calibri" panose="020F0502020204030204" pitchFamily="34" charset="0"/>
                          <a:cs typeface="Times New Roman" panose="02020603050405020304" pitchFamily="18" charset="0"/>
                        </a:rPr>
                        <a:t> </a:t>
                      </a:r>
                      <a:r>
                        <a:rPr lang="en-US" sz="1200" b="1" spc="-10">
                          <a:effectLst/>
                          <a:latin typeface="Calibri" panose="020F0502020204030204" pitchFamily="34" charset="0"/>
                          <a:ea typeface="Calibri" panose="020F0502020204030204" pitchFamily="34" charset="0"/>
                          <a:cs typeface="Times New Roman" panose="02020603050405020304" pitchFamily="18" charset="0"/>
                        </a:rPr>
                        <a:t>County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398145" marR="0">
                        <a:spcBef>
                          <a:spcPts val="175"/>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22.5%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230505" marR="0">
                        <a:spcBef>
                          <a:spcPts val="175"/>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$191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63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$31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63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$43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63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$43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1270"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$39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tc>
                  <a:txBody>
                    <a:bodyPr/>
                    <a:lstStyle/>
                    <a:p>
                      <a:pPr marL="4445" marR="0" algn="ctr">
                        <a:spcBef>
                          <a:spcPts val="175"/>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$34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BEBEBE"/>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253887">
                <a:tc>
                  <a:txBody>
                    <a:bodyPr/>
                    <a:lstStyle/>
                    <a:p>
                      <a:pPr marL="62230" marR="0">
                        <a:spcBef>
                          <a:spcPts val="105"/>
                        </a:spcBef>
                        <a:spcAft>
                          <a:spcPts val="0"/>
                        </a:spcAft>
                      </a:pPr>
                      <a:r>
                        <a:rPr lang="en-US" sz="1200" b="1" spc="-35">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STATEWIDE</a:t>
                      </a:r>
                      <a:r>
                        <a:rPr lang="en-US" sz="1200" b="1" spc="-3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b="1" spc="-1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PROJECT</a:t>
                      </a:r>
                      <a:r>
                        <a:rPr lang="en-US" sz="1200" b="1" spc="-45">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b="1" spc="-5">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POOL</a:t>
                      </a:r>
                      <a:r>
                        <a:rPr lang="en-US" sz="1200" b="1" spc="-4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FUNDS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99"/>
                    </a:solidFill>
                  </a:tcPr>
                </a:tc>
                <a:tc>
                  <a:txBody>
                    <a:bodyPr/>
                    <a:lstStyle/>
                    <a:p>
                      <a:pPr marL="1270" marR="0" algn="ctr">
                        <a:spcBef>
                          <a:spcPts val="105"/>
                        </a:spcBef>
                        <a:spcAft>
                          <a:spcPts val="0"/>
                        </a:spcAft>
                      </a:pPr>
                      <a:r>
                        <a:rPr lang="en-US" sz="12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100%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99"/>
                    </a:solidFill>
                  </a:tcPr>
                </a:tc>
                <a:tc>
                  <a:txBody>
                    <a:bodyPr/>
                    <a:lstStyle/>
                    <a:p>
                      <a:pPr marL="230505" marR="0">
                        <a:spcBef>
                          <a:spcPts val="175"/>
                        </a:spcBef>
                        <a:spcAft>
                          <a:spcPts val="0"/>
                        </a:spcAft>
                      </a:pPr>
                      <a:r>
                        <a:rPr lang="en-US" sz="12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$847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99"/>
                    </a:solidFill>
                  </a:tcPr>
                </a:tc>
                <a:tc>
                  <a:txBody>
                    <a:bodyPr/>
                    <a:lstStyle/>
                    <a:p>
                      <a:pPr marL="272415" marR="0">
                        <a:lnSpc>
                          <a:spcPts val="1515"/>
                        </a:lnSpc>
                        <a:spcBef>
                          <a:spcPts val="305"/>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$138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FEF"/>
                    </a:solidFill>
                  </a:tcPr>
                </a:tc>
                <a:tc>
                  <a:txBody>
                    <a:bodyPr/>
                    <a:lstStyle/>
                    <a:p>
                      <a:pPr marL="272415" marR="0">
                        <a:lnSpc>
                          <a:spcPts val="1515"/>
                        </a:lnSpc>
                        <a:spcBef>
                          <a:spcPts val="305"/>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$193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FEF"/>
                    </a:solidFill>
                  </a:tcPr>
                </a:tc>
                <a:tc>
                  <a:txBody>
                    <a:bodyPr/>
                    <a:lstStyle/>
                    <a:p>
                      <a:pPr marL="272415" marR="0">
                        <a:lnSpc>
                          <a:spcPts val="1515"/>
                        </a:lnSpc>
                        <a:spcBef>
                          <a:spcPts val="305"/>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$189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FEF"/>
                    </a:solidFill>
                  </a:tcPr>
                </a:tc>
                <a:tc>
                  <a:txBody>
                    <a:bodyPr/>
                    <a:lstStyle/>
                    <a:p>
                      <a:pPr marL="272415" marR="0">
                        <a:lnSpc>
                          <a:spcPts val="1515"/>
                        </a:lnSpc>
                        <a:spcBef>
                          <a:spcPts val="305"/>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$175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BEBEBE"/>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FEF"/>
                    </a:solidFill>
                  </a:tcPr>
                </a:tc>
                <a:tc>
                  <a:txBody>
                    <a:bodyPr/>
                    <a:lstStyle/>
                    <a:p>
                      <a:pPr marL="273050" marR="0">
                        <a:lnSpc>
                          <a:spcPts val="1515"/>
                        </a:lnSpc>
                        <a:spcBef>
                          <a:spcPts val="305"/>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$152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BEBEBE"/>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EBEBE"/>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FEF"/>
                    </a:solidFill>
                  </a:tcPr>
                </a:tc>
                <a:extLst>
                  <a:ext uri="{0D108BD9-81ED-4DB2-BD59-A6C34878D82A}">
                    <a16:rowId xmlns:a16="http://schemas.microsoft.com/office/drawing/2014/main" val="10011"/>
                  </a:ext>
                </a:extLst>
              </a:tr>
            </a:tbl>
          </a:graphicData>
        </a:graphic>
      </p:graphicFrame>
      <p:sp>
        <p:nvSpPr>
          <p:cNvPr id="14" name="TextBox 13"/>
          <p:cNvSpPr txBox="1"/>
          <p:nvPr/>
        </p:nvSpPr>
        <p:spPr>
          <a:xfrm>
            <a:off x="533400" y="5707759"/>
            <a:ext cx="8305800" cy="830997"/>
          </a:xfrm>
          <a:prstGeom prst="rect">
            <a:avLst/>
          </a:prstGeom>
          <a:noFill/>
        </p:spPr>
        <p:txBody>
          <a:bodyPr wrap="square" rtlCol="0">
            <a:spAutoFit/>
          </a:bodyPr>
          <a:lstStyle/>
          <a:p>
            <a:r>
              <a:rPr lang="en-US" sz="1200" dirty="0"/>
              <a:t>* Estimated Medicaid attribution estimate based on 2016 Medicaid eligibility report. Final attribution will be based on HCA’s client-by-month file, as of November 2017. ** Estimate, subject to change and intended only to provide general scale; does not reflect adjustments based on Project Plan score or project selection (Y1 only), tribal projects, project performance, nor enhancements for fully integrated care, among other factors.</a:t>
            </a:r>
          </a:p>
        </p:txBody>
      </p:sp>
    </p:spTree>
    <p:extLst>
      <p:ext uri="{BB962C8B-B14F-4D97-AF65-F5344CB8AC3E}">
        <p14:creationId xmlns:p14="http://schemas.microsoft.com/office/powerpoint/2010/main" val="37660780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DSRIP Funding and Mechanics Protocol</a:t>
            </a:r>
            <a:endParaRPr lang="en-US" dirty="0"/>
          </a:p>
        </p:txBody>
      </p:sp>
      <p:sp>
        <p:nvSpPr>
          <p:cNvPr id="4" name="Content Placeholder 3"/>
          <p:cNvSpPr>
            <a:spLocks noGrp="1"/>
          </p:cNvSpPr>
          <p:nvPr>
            <p:ph sz="half" idx="2"/>
          </p:nvPr>
        </p:nvSpPr>
        <p:spPr>
          <a:xfrm>
            <a:off x="453844" y="1600200"/>
            <a:ext cx="8385356" cy="498320"/>
          </a:xfrm>
        </p:spPr>
        <p:txBody>
          <a:bodyPr/>
          <a:lstStyle/>
          <a:p>
            <a:pPr marL="461963" indent="-461963">
              <a:buNone/>
            </a:pPr>
            <a:r>
              <a:rPr lang="en-US" b="1" dirty="0" smtClean="0"/>
              <a:t>III. 	Incentive Funding Formula and Project Design Funds (cont’d)</a:t>
            </a:r>
            <a:endParaRPr lang="en-US" b="1" dirty="0"/>
          </a:p>
        </p:txBody>
      </p:sp>
      <p:sp>
        <p:nvSpPr>
          <p:cNvPr id="6" name="Content Placeholder 5"/>
          <p:cNvSpPr>
            <a:spLocks noGrp="1"/>
          </p:cNvSpPr>
          <p:nvPr>
            <p:ph sz="quarter" idx="4"/>
          </p:nvPr>
        </p:nvSpPr>
        <p:spPr>
          <a:xfrm>
            <a:off x="1066800" y="2022319"/>
            <a:ext cx="7772400" cy="3048001"/>
          </a:xfrm>
        </p:spPr>
        <p:txBody>
          <a:bodyPr/>
          <a:lstStyle/>
          <a:p>
            <a:pPr marL="457200" indent="-457200">
              <a:buFont typeface="+mj-lt"/>
              <a:buAutoNum type="alphaLcPeriod" startAt="4"/>
            </a:pPr>
            <a:r>
              <a:rPr lang="en-US" b="1" dirty="0" smtClean="0"/>
              <a:t>Earning Incentive Payments</a:t>
            </a:r>
          </a:p>
          <a:p>
            <a:pPr marL="742950" lvl="2" indent="-231775"/>
            <a:r>
              <a:rPr lang="en-US" sz="2200" dirty="0" smtClean="0"/>
              <a:t>For each payment period, ACHs evaluated against these metrics and awarded Achievement Values (AV) that range from 0 to 1 </a:t>
            </a:r>
          </a:p>
          <a:p>
            <a:pPr marL="742950" lvl="2" indent="-231775"/>
            <a:r>
              <a:rPr lang="en-US" sz="2200" dirty="0" smtClean="0"/>
              <a:t>Amount earned = AV x Max incentive payment for payment period</a:t>
            </a:r>
          </a:p>
          <a:p>
            <a:pPr marL="511175" lvl="2" indent="0">
              <a:buNone/>
            </a:pPr>
            <a:endParaRPr lang="en-US" sz="2000" dirty="0" smtClean="0"/>
          </a:p>
          <a:p>
            <a:pPr marL="968375" lvl="3" indent="0">
              <a:buNone/>
            </a:pPr>
            <a:endParaRPr lang="en-US" dirty="0" smtClean="0"/>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19</a:t>
            </a:fld>
            <a:endParaRPr lang="en-US" altLang="en-US"/>
          </a:p>
        </p:txBody>
      </p:sp>
      <p:graphicFrame>
        <p:nvGraphicFramePr>
          <p:cNvPr id="5" name="Table 4"/>
          <p:cNvGraphicFramePr>
            <a:graphicFrameLocks noGrp="1"/>
          </p:cNvGraphicFramePr>
          <p:nvPr>
            <p:extLst>
              <p:ext uri="{D42A27DB-BD31-4B8C-83A1-F6EECF244321}">
                <p14:modId xmlns:p14="http://schemas.microsoft.com/office/powerpoint/2010/main" val="54226796"/>
              </p:ext>
            </p:extLst>
          </p:nvPr>
        </p:nvGraphicFramePr>
        <p:xfrm>
          <a:off x="1828800" y="4227519"/>
          <a:ext cx="6858000" cy="2225040"/>
        </p:xfrm>
        <a:graphic>
          <a:graphicData uri="http://schemas.openxmlformats.org/drawingml/2006/table">
            <a:tbl>
              <a:tblPr firstRow="1" bandRow="1">
                <a:tableStyleId>{5C22544A-7EE6-4342-B048-85BDC9FD1C3A}</a:tableStyleId>
              </a:tblPr>
              <a:tblGrid>
                <a:gridCol w="5572125">
                  <a:extLst>
                    <a:ext uri="{9D8B030D-6E8A-4147-A177-3AD203B41FA5}">
                      <a16:colId xmlns:a16="http://schemas.microsoft.com/office/drawing/2014/main" val="20000"/>
                    </a:ext>
                  </a:extLst>
                </a:gridCol>
                <a:gridCol w="1285875">
                  <a:extLst>
                    <a:ext uri="{9D8B030D-6E8A-4147-A177-3AD203B41FA5}">
                      <a16:colId xmlns:a16="http://schemas.microsoft.com/office/drawing/2014/main" val="20001"/>
                    </a:ext>
                  </a:extLst>
                </a:gridCol>
              </a:tblGrid>
              <a:tr h="370840">
                <a:tc>
                  <a:txBody>
                    <a:bodyPr/>
                    <a:lstStyle/>
                    <a:p>
                      <a:r>
                        <a:rPr lang="en-US" dirty="0" smtClean="0">
                          <a:latin typeface="Calibri" panose="020F0502020204030204" pitchFamily="34" charset="0"/>
                          <a:cs typeface="Calibri" panose="020F0502020204030204" pitchFamily="34" charset="0"/>
                        </a:rPr>
                        <a:t>Performance Threshold Achieved</a:t>
                      </a:r>
                      <a:r>
                        <a:rPr lang="en-US" baseline="0" dirty="0" smtClean="0">
                          <a:latin typeface="Calibri" panose="020F0502020204030204" pitchFamily="34" charset="0"/>
                          <a:cs typeface="Calibri" panose="020F0502020204030204" pitchFamily="34" charset="0"/>
                        </a:rPr>
                        <a:t> in Payment Period</a:t>
                      </a:r>
                      <a:endParaRPr lang="en-US" dirty="0">
                        <a:latin typeface="Calibri" panose="020F0502020204030204" pitchFamily="34" charset="0"/>
                        <a:cs typeface="Calibri" panose="020F0502020204030204" pitchFamily="34" charset="0"/>
                      </a:endParaRPr>
                    </a:p>
                  </a:txBody>
                  <a:tcPr/>
                </a:tc>
                <a:tc>
                  <a:txBody>
                    <a:bodyPr/>
                    <a:lstStyle/>
                    <a:p>
                      <a:pPr algn="ctr"/>
                      <a:r>
                        <a:rPr lang="en-US" dirty="0" smtClean="0">
                          <a:latin typeface="Calibri" panose="020F0502020204030204" pitchFamily="34" charset="0"/>
                          <a:cs typeface="Calibri" panose="020F0502020204030204" pitchFamily="34" charset="0"/>
                        </a:rPr>
                        <a:t>AV</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0"/>
                  </a:ext>
                </a:extLst>
              </a:tr>
              <a:tr h="370840">
                <a:tc>
                  <a:txBody>
                    <a:bodyPr/>
                    <a:lstStyle/>
                    <a:p>
                      <a:r>
                        <a:rPr lang="en-US" dirty="0" smtClean="0">
                          <a:latin typeface="Calibri" panose="020F0502020204030204" pitchFamily="34" charset="0"/>
                          <a:cs typeface="Calibri" panose="020F0502020204030204" pitchFamily="34" charset="0"/>
                        </a:rPr>
                        <a:t>100% of goal</a:t>
                      </a:r>
                      <a:endParaRPr lang="en-US" dirty="0">
                        <a:latin typeface="Calibri" panose="020F0502020204030204" pitchFamily="34" charset="0"/>
                        <a:cs typeface="Calibri" panose="020F0502020204030204" pitchFamily="34" charset="0"/>
                      </a:endParaRPr>
                    </a:p>
                  </a:txBody>
                  <a:tcPr/>
                </a:tc>
                <a:tc>
                  <a:txBody>
                    <a:bodyPr/>
                    <a:lstStyle/>
                    <a:p>
                      <a:pPr algn="ctr"/>
                      <a:r>
                        <a:rPr lang="en-US" dirty="0" smtClean="0">
                          <a:latin typeface="Calibri" panose="020F0502020204030204" pitchFamily="34" charset="0"/>
                          <a:cs typeface="Calibri" panose="020F0502020204030204" pitchFamily="34" charset="0"/>
                        </a:rPr>
                        <a:t>1.0</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1"/>
                  </a:ext>
                </a:extLst>
              </a:tr>
              <a:tr h="370840">
                <a:tc>
                  <a:txBody>
                    <a:bodyPr/>
                    <a:lstStyle/>
                    <a:p>
                      <a:r>
                        <a:rPr lang="en-US" dirty="0" smtClean="0">
                          <a:latin typeface="Calibri" panose="020F0502020204030204" pitchFamily="34" charset="0"/>
                          <a:cs typeface="Calibri" panose="020F0502020204030204" pitchFamily="34" charset="0"/>
                        </a:rPr>
                        <a:t>Less than 100% and at</a:t>
                      </a:r>
                      <a:r>
                        <a:rPr lang="en-US" baseline="0" dirty="0" smtClean="0">
                          <a:latin typeface="Calibri" panose="020F0502020204030204" pitchFamily="34" charset="0"/>
                          <a:cs typeface="Calibri" panose="020F0502020204030204" pitchFamily="34" charset="0"/>
                        </a:rPr>
                        <a:t> least 75% of goal</a:t>
                      </a:r>
                      <a:endParaRPr lang="en-US" dirty="0">
                        <a:latin typeface="Calibri" panose="020F0502020204030204" pitchFamily="34" charset="0"/>
                        <a:cs typeface="Calibri" panose="020F0502020204030204" pitchFamily="34" charset="0"/>
                      </a:endParaRPr>
                    </a:p>
                  </a:txBody>
                  <a:tcPr/>
                </a:tc>
                <a:tc>
                  <a:txBody>
                    <a:bodyPr/>
                    <a:lstStyle/>
                    <a:p>
                      <a:pPr algn="ctr"/>
                      <a:r>
                        <a:rPr lang="en-US" dirty="0" smtClean="0">
                          <a:latin typeface="Calibri" panose="020F0502020204030204" pitchFamily="34" charset="0"/>
                          <a:cs typeface="Calibri" panose="020F0502020204030204" pitchFamily="34" charset="0"/>
                        </a:rPr>
                        <a:t>0.75</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2"/>
                  </a:ext>
                </a:extLst>
              </a:tr>
              <a:tr h="370840">
                <a:tc>
                  <a:txBody>
                    <a:bodyPr/>
                    <a:lstStyle/>
                    <a:p>
                      <a:r>
                        <a:rPr lang="en-US" dirty="0" smtClean="0">
                          <a:latin typeface="Calibri" panose="020F0502020204030204" pitchFamily="34" charset="0"/>
                          <a:cs typeface="Calibri" panose="020F0502020204030204" pitchFamily="34" charset="0"/>
                        </a:rPr>
                        <a:t>Less than 75% and at</a:t>
                      </a:r>
                      <a:r>
                        <a:rPr lang="en-US" baseline="0" dirty="0" smtClean="0">
                          <a:latin typeface="Calibri" panose="020F0502020204030204" pitchFamily="34" charset="0"/>
                          <a:cs typeface="Calibri" panose="020F0502020204030204" pitchFamily="34" charset="0"/>
                        </a:rPr>
                        <a:t> least 50% of goal</a:t>
                      </a:r>
                      <a:endParaRPr lang="en-US" dirty="0">
                        <a:latin typeface="Calibri" panose="020F0502020204030204" pitchFamily="34" charset="0"/>
                        <a:cs typeface="Calibri" panose="020F0502020204030204" pitchFamily="34" charset="0"/>
                      </a:endParaRPr>
                    </a:p>
                  </a:txBody>
                  <a:tcPr/>
                </a:tc>
                <a:tc>
                  <a:txBody>
                    <a:bodyPr/>
                    <a:lstStyle/>
                    <a:p>
                      <a:pPr algn="ctr"/>
                      <a:r>
                        <a:rPr lang="en-US" dirty="0" smtClean="0">
                          <a:latin typeface="Calibri" panose="020F0502020204030204" pitchFamily="34" charset="0"/>
                          <a:cs typeface="Calibri" panose="020F0502020204030204" pitchFamily="34" charset="0"/>
                        </a:rPr>
                        <a:t>0.50</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3"/>
                  </a:ext>
                </a:extLst>
              </a:tr>
              <a:tr h="370840">
                <a:tc>
                  <a:txBody>
                    <a:bodyPr/>
                    <a:lstStyle/>
                    <a:p>
                      <a:r>
                        <a:rPr lang="en-US" dirty="0" smtClean="0">
                          <a:latin typeface="Calibri" panose="020F0502020204030204" pitchFamily="34" charset="0"/>
                          <a:cs typeface="Calibri" panose="020F0502020204030204" pitchFamily="34" charset="0"/>
                        </a:rPr>
                        <a:t>Less than 50% and at</a:t>
                      </a:r>
                      <a:r>
                        <a:rPr lang="en-US" baseline="0" dirty="0" smtClean="0">
                          <a:latin typeface="Calibri" panose="020F0502020204030204" pitchFamily="34" charset="0"/>
                          <a:cs typeface="Calibri" panose="020F0502020204030204" pitchFamily="34" charset="0"/>
                        </a:rPr>
                        <a:t> least 25% of goal</a:t>
                      </a:r>
                      <a:endParaRPr lang="en-US" dirty="0">
                        <a:latin typeface="Calibri" panose="020F0502020204030204" pitchFamily="34" charset="0"/>
                        <a:cs typeface="Calibri" panose="020F0502020204030204" pitchFamily="34" charset="0"/>
                      </a:endParaRPr>
                    </a:p>
                  </a:txBody>
                  <a:tcPr/>
                </a:tc>
                <a:tc>
                  <a:txBody>
                    <a:bodyPr/>
                    <a:lstStyle/>
                    <a:p>
                      <a:pPr algn="ctr"/>
                      <a:r>
                        <a:rPr lang="en-US" dirty="0" smtClean="0">
                          <a:latin typeface="Calibri" panose="020F0502020204030204" pitchFamily="34" charset="0"/>
                          <a:cs typeface="Calibri" panose="020F0502020204030204" pitchFamily="34" charset="0"/>
                        </a:rPr>
                        <a:t>0.25</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4"/>
                  </a:ext>
                </a:extLst>
              </a:tr>
              <a:tr h="370840">
                <a:tc>
                  <a:txBody>
                    <a:bodyPr/>
                    <a:lstStyle/>
                    <a:p>
                      <a:r>
                        <a:rPr lang="en-US" dirty="0" smtClean="0">
                          <a:latin typeface="Calibri" panose="020F0502020204030204" pitchFamily="34" charset="0"/>
                          <a:cs typeface="Calibri" panose="020F0502020204030204" pitchFamily="34" charset="0"/>
                        </a:rPr>
                        <a:t>Less than 25% </a:t>
                      </a:r>
                      <a:r>
                        <a:rPr lang="en-US" baseline="0" dirty="0" smtClean="0">
                          <a:latin typeface="Calibri" panose="020F0502020204030204" pitchFamily="34" charset="0"/>
                          <a:cs typeface="Calibri" panose="020F0502020204030204" pitchFamily="34" charset="0"/>
                        </a:rPr>
                        <a:t>of goal</a:t>
                      </a:r>
                      <a:endParaRPr lang="en-US" dirty="0">
                        <a:latin typeface="Calibri" panose="020F0502020204030204" pitchFamily="34" charset="0"/>
                        <a:cs typeface="Calibri" panose="020F0502020204030204" pitchFamily="34" charset="0"/>
                      </a:endParaRPr>
                    </a:p>
                  </a:txBody>
                  <a:tcPr/>
                </a:tc>
                <a:tc>
                  <a:txBody>
                    <a:bodyPr/>
                    <a:lstStyle/>
                    <a:p>
                      <a:pPr algn="ctr"/>
                      <a:r>
                        <a:rPr lang="en-US" dirty="0" smtClean="0">
                          <a:latin typeface="Calibri" panose="020F0502020204030204" pitchFamily="34" charset="0"/>
                          <a:cs typeface="Calibri" panose="020F0502020204030204" pitchFamily="34" charset="0"/>
                        </a:rPr>
                        <a:t>0</a:t>
                      </a:r>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19748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566987"/>
            <a:ext cx="7772400" cy="1362075"/>
          </a:xfrm>
        </p:spPr>
        <p:txBody>
          <a:bodyPr>
            <a:normAutofit fontScale="90000"/>
          </a:bodyPr>
          <a:lstStyle/>
          <a:p>
            <a:r>
              <a:rPr lang="en-US" dirty="0" smtClean="0"/>
              <a:t>Medicaid Transformation Demonstration – Tribal Protocol</a:t>
            </a:r>
            <a:endParaRPr lang="en-US" dirty="0"/>
          </a:p>
        </p:txBody>
      </p:sp>
      <p:sp>
        <p:nvSpPr>
          <p:cNvPr id="4" name="Slide Number Placeholder 3"/>
          <p:cNvSpPr>
            <a:spLocks noGrp="1"/>
          </p:cNvSpPr>
          <p:nvPr>
            <p:ph type="sldNum" sz="quarter" idx="10"/>
          </p:nvPr>
        </p:nvSpPr>
        <p:spPr/>
        <p:txBody>
          <a:bodyPr/>
          <a:lstStyle/>
          <a:p>
            <a:fld id="{1FC5ACB1-2ADF-49CB-A00E-6681DFACDDB6}" type="slidenum">
              <a:rPr lang="en-US" altLang="en-US" smtClean="0"/>
              <a:pPr/>
              <a:t>2</a:t>
            </a:fld>
            <a:endParaRPr lang="en-US" altLang="en-US"/>
          </a:p>
        </p:txBody>
      </p:sp>
    </p:spTree>
    <p:extLst>
      <p:ext uri="{BB962C8B-B14F-4D97-AF65-F5344CB8AC3E}">
        <p14:creationId xmlns:p14="http://schemas.microsoft.com/office/powerpoint/2010/main" val="19122266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DSRIP Funding and Mechanics Protocol</a:t>
            </a:r>
            <a:endParaRPr lang="en-US" dirty="0"/>
          </a:p>
        </p:txBody>
      </p:sp>
      <p:sp>
        <p:nvSpPr>
          <p:cNvPr id="4" name="Content Placeholder 3"/>
          <p:cNvSpPr>
            <a:spLocks noGrp="1"/>
          </p:cNvSpPr>
          <p:nvPr>
            <p:ph sz="half" idx="2"/>
          </p:nvPr>
        </p:nvSpPr>
        <p:spPr>
          <a:xfrm>
            <a:off x="453844" y="1600200"/>
            <a:ext cx="8461556" cy="498320"/>
          </a:xfrm>
        </p:spPr>
        <p:txBody>
          <a:bodyPr/>
          <a:lstStyle/>
          <a:p>
            <a:pPr marL="461963" indent="-461963">
              <a:buNone/>
            </a:pPr>
            <a:r>
              <a:rPr lang="en-US" b="1" dirty="0" smtClean="0"/>
              <a:t>III. 	Incentive Funding Formula and Project Design Funds (cont’d)</a:t>
            </a:r>
            <a:endParaRPr lang="en-US" b="1" dirty="0"/>
          </a:p>
        </p:txBody>
      </p:sp>
      <p:sp>
        <p:nvSpPr>
          <p:cNvPr id="6" name="Content Placeholder 5"/>
          <p:cNvSpPr>
            <a:spLocks noGrp="1"/>
          </p:cNvSpPr>
          <p:nvPr>
            <p:ph sz="quarter" idx="4"/>
          </p:nvPr>
        </p:nvSpPr>
        <p:spPr>
          <a:xfrm>
            <a:off x="1066800" y="2022319"/>
            <a:ext cx="7772400" cy="3048001"/>
          </a:xfrm>
        </p:spPr>
        <p:txBody>
          <a:bodyPr/>
          <a:lstStyle/>
          <a:p>
            <a:pPr marL="457200" indent="-457200">
              <a:buFont typeface="+mj-lt"/>
              <a:buAutoNum type="alphaLcPeriod" startAt="4"/>
            </a:pPr>
            <a:r>
              <a:rPr lang="en-US" b="1" dirty="0" smtClean="0"/>
              <a:t>Earning Incentive Payments (cont’d)</a:t>
            </a:r>
          </a:p>
          <a:p>
            <a:pPr marL="511175" lvl="2" indent="0">
              <a:buNone/>
            </a:pPr>
            <a:endParaRPr lang="en-US" sz="2000" dirty="0" smtClean="0"/>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20</a:t>
            </a:fld>
            <a:endParaRPr lang="en-US" altLang="en-US"/>
          </a:p>
        </p:txBody>
      </p:sp>
      <p:graphicFrame>
        <p:nvGraphicFramePr>
          <p:cNvPr id="5" name="Table 4"/>
          <p:cNvGraphicFramePr>
            <a:graphicFrameLocks noGrp="1"/>
          </p:cNvGraphicFramePr>
          <p:nvPr>
            <p:extLst>
              <p:ext uri="{D42A27DB-BD31-4B8C-83A1-F6EECF244321}">
                <p14:modId xmlns:p14="http://schemas.microsoft.com/office/powerpoint/2010/main" val="3268840085"/>
              </p:ext>
            </p:extLst>
          </p:nvPr>
        </p:nvGraphicFramePr>
        <p:xfrm>
          <a:off x="453844" y="2740901"/>
          <a:ext cx="8156756" cy="2599137"/>
        </p:xfrm>
        <a:graphic>
          <a:graphicData uri="http://schemas.openxmlformats.org/drawingml/2006/table">
            <a:tbl>
              <a:tblPr firstRow="1" bandRow="1">
                <a:tableStyleId>{5C22544A-7EE6-4342-B048-85BDC9FD1C3A}</a:tableStyleId>
              </a:tblPr>
              <a:tblGrid>
                <a:gridCol w="1631351">
                  <a:extLst>
                    <a:ext uri="{9D8B030D-6E8A-4147-A177-3AD203B41FA5}">
                      <a16:colId xmlns:a16="http://schemas.microsoft.com/office/drawing/2014/main" val="20000"/>
                    </a:ext>
                  </a:extLst>
                </a:gridCol>
                <a:gridCol w="1305081">
                  <a:extLst>
                    <a:ext uri="{9D8B030D-6E8A-4147-A177-3AD203B41FA5}">
                      <a16:colId xmlns:a16="http://schemas.microsoft.com/office/drawing/2014/main" val="20001"/>
                    </a:ext>
                  </a:extLst>
                </a:gridCol>
                <a:gridCol w="1305081">
                  <a:extLst>
                    <a:ext uri="{9D8B030D-6E8A-4147-A177-3AD203B41FA5}">
                      <a16:colId xmlns:a16="http://schemas.microsoft.com/office/drawing/2014/main" val="20002"/>
                    </a:ext>
                  </a:extLst>
                </a:gridCol>
                <a:gridCol w="1305081">
                  <a:extLst>
                    <a:ext uri="{9D8B030D-6E8A-4147-A177-3AD203B41FA5}">
                      <a16:colId xmlns:a16="http://schemas.microsoft.com/office/drawing/2014/main" val="20003"/>
                    </a:ext>
                  </a:extLst>
                </a:gridCol>
                <a:gridCol w="1305081">
                  <a:extLst>
                    <a:ext uri="{9D8B030D-6E8A-4147-A177-3AD203B41FA5}">
                      <a16:colId xmlns:a16="http://schemas.microsoft.com/office/drawing/2014/main" val="20004"/>
                    </a:ext>
                  </a:extLst>
                </a:gridCol>
                <a:gridCol w="1305081">
                  <a:extLst>
                    <a:ext uri="{9D8B030D-6E8A-4147-A177-3AD203B41FA5}">
                      <a16:colId xmlns:a16="http://schemas.microsoft.com/office/drawing/2014/main" val="20005"/>
                    </a:ext>
                  </a:extLst>
                </a:gridCol>
              </a:tblGrid>
              <a:tr h="866379">
                <a:tc>
                  <a:txBody>
                    <a:bodyPr/>
                    <a:lstStyle/>
                    <a:p>
                      <a:r>
                        <a:rPr lang="en-US" sz="2400" dirty="0" smtClean="0">
                          <a:latin typeface="Calibri" panose="020F0502020204030204" pitchFamily="34" charset="0"/>
                          <a:cs typeface="Calibri" panose="020F0502020204030204" pitchFamily="34" charset="0"/>
                        </a:rPr>
                        <a:t>Metric Type</a:t>
                      </a:r>
                      <a:endParaRPr lang="en-US" sz="2400" dirty="0">
                        <a:latin typeface="Calibri" panose="020F0502020204030204" pitchFamily="34" charset="0"/>
                        <a:cs typeface="Calibri" panose="020F0502020204030204" pitchFamily="34" charset="0"/>
                      </a:endParaRPr>
                    </a:p>
                  </a:txBody>
                  <a:tcPr anchor="ctr"/>
                </a:tc>
                <a:tc>
                  <a:txBody>
                    <a:bodyPr/>
                    <a:lstStyle/>
                    <a:p>
                      <a:pPr algn="ctr"/>
                      <a:r>
                        <a:rPr lang="en-US" sz="2400" dirty="0" smtClean="0">
                          <a:latin typeface="Calibri" panose="020F0502020204030204" pitchFamily="34" charset="0"/>
                          <a:cs typeface="Calibri" panose="020F0502020204030204" pitchFamily="34" charset="0"/>
                        </a:rPr>
                        <a:t>DY1</a:t>
                      </a:r>
                      <a:endParaRPr lang="en-US" sz="2400" dirty="0">
                        <a:latin typeface="Calibri" panose="020F0502020204030204" pitchFamily="34" charset="0"/>
                        <a:cs typeface="Calibri" panose="020F0502020204030204" pitchFamily="34" charset="0"/>
                      </a:endParaRPr>
                    </a:p>
                  </a:txBody>
                  <a:tcPr anchor="ctr"/>
                </a:tc>
                <a:tc>
                  <a:txBody>
                    <a:bodyPr/>
                    <a:lstStyle/>
                    <a:p>
                      <a:pPr algn="ctr"/>
                      <a:r>
                        <a:rPr lang="en-US" sz="2400" dirty="0" smtClean="0">
                          <a:latin typeface="Calibri" panose="020F0502020204030204" pitchFamily="34" charset="0"/>
                          <a:cs typeface="Calibri" panose="020F0502020204030204" pitchFamily="34" charset="0"/>
                        </a:rPr>
                        <a:t>DY1</a:t>
                      </a:r>
                      <a:endParaRPr lang="en-US" sz="2400" dirty="0">
                        <a:latin typeface="Calibri" panose="020F0502020204030204" pitchFamily="34" charset="0"/>
                        <a:cs typeface="Calibri" panose="020F0502020204030204" pitchFamily="34" charset="0"/>
                      </a:endParaRPr>
                    </a:p>
                  </a:txBody>
                  <a:tcPr anchor="ctr"/>
                </a:tc>
                <a:tc>
                  <a:txBody>
                    <a:bodyPr/>
                    <a:lstStyle/>
                    <a:p>
                      <a:pPr algn="ctr"/>
                      <a:r>
                        <a:rPr lang="en-US" sz="2400" dirty="0" smtClean="0">
                          <a:latin typeface="Calibri" panose="020F0502020204030204" pitchFamily="34" charset="0"/>
                          <a:cs typeface="Calibri" panose="020F0502020204030204" pitchFamily="34" charset="0"/>
                        </a:rPr>
                        <a:t>DY3</a:t>
                      </a:r>
                      <a:endParaRPr lang="en-US" sz="2400" dirty="0">
                        <a:latin typeface="Calibri" panose="020F0502020204030204" pitchFamily="34" charset="0"/>
                        <a:cs typeface="Calibri" panose="020F0502020204030204" pitchFamily="34" charset="0"/>
                      </a:endParaRPr>
                    </a:p>
                  </a:txBody>
                  <a:tcPr anchor="ctr"/>
                </a:tc>
                <a:tc>
                  <a:txBody>
                    <a:bodyPr/>
                    <a:lstStyle/>
                    <a:p>
                      <a:pPr algn="ctr"/>
                      <a:r>
                        <a:rPr lang="en-US" sz="2400" dirty="0" smtClean="0">
                          <a:latin typeface="Calibri" panose="020F0502020204030204" pitchFamily="34" charset="0"/>
                          <a:cs typeface="Calibri" panose="020F0502020204030204" pitchFamily="34" charset="0"/>
                        </a:rPr>
                        <a:t>DY4</a:t>
                      </a:r>
                      <a:endParaRPr lang="en-US" sz="2400" dirty="0">
                        <a:latin typeface="Calibri" panose="020F0502020204030204" pitchFamily="34" charset="0"/>
                        <a:cs typeface="Calibri" panose="020F0502020204030204" pitchFamily="34" charset="0"/>
                      </a:endParaRPr>
                    </a:p>
                  </a:txBody>
                  <a:tcPr anchor="ctr"/>
                </a:tc>
                <a:tc>
                  <a:txBody>
                    <a:bodyPr/>
                    <a:lstStyle/>
                    <a:p>
                      <a:pPr algn="ctr"/>
                      <a:r>
                        <a:rPr lang="en-US" sz="2400" dirty="0" smtClean="0">
                          <a:latin typeface="Calibri" panose="020F0502020204030204" pitchFamily="34" charset="0"/>
                          <a:cs typeface="Calibri" panose="020F0502020204030204" pitchFamily="34" charset="0"/>
                        </a:rPr>
                        <a:t>DY5</a:t>
                      </a:r>
                      <a:endParaRPr lang="en-US" sz="24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0"/>
                  </a:ext>
                </a:extLst>
              </a:tr>
              <a:tr h="866379">
                <a:tc>
                  <a:txBody>
                    <a:bodyPr/>
                    <a:lstStyle/>
                    <a:p>
                      <a:r>
                        <a:rPr lang="en-US" sz="2400" dirty="0" smtClean="0">
                          <a:latin typeface="Calibri" panose="020F0502020204030204" pitchFamily="34" charset="0"/>
                          <a:cs typeface="Calibri" panose="020F0502020204030204" pitchFamily="34" charset="0"/>
                        </a:rPr>
                        <a:t>P4R</a:t>
                      </a:r>
                      <a:endParaRPr lang="en-US" sz="2400" dirty="0">
                        <a:latin typeface="Calibri" panose="020F0502020204030204" pitchFamily="34" charset="0"/>
                        <a:cs typeface="Calibri" panose="020F0502020204030204" pitchFamily="34" charset="0"/>
                      </a:endParaRPr>
                    </a:p>
                  </a:txBody>
                  <a:tcPr anchor="ctr"/>
                </a:tc>
                <a:tc>
                  <a:txBody>
                    <a:bodyPr/>
                    <a:lstStyle/>
                    <a:p>
                      <a:pPr algn="ctr"/>
                      <a:r>
                        <a:rPr lang="en-US" sz="2400" dirty="0" smtClean="0">
                          <a:latin typeface="Calibri" panose="020F0502020204030204" pitchFamily="34" charset="0"/>
                          <a:cs typeface="Calibri" panose="020F0502020204030204" pitchFamily="34" charset="0"/>
                        </a:rPr>
                        <a:t>100%</a:t>
                      </a:r>
                      <a:endParaRPr lang="en-US" sz="2400" dirty="0">
                        <a:latin typeface="Calibri" panose="020F0502020204030204" pitchFamily="34" charset="0"/>
                        <a:cs typeface="Calibri" panose="020F0502020204030204" pitchFamily="34" charset="0"/>
                      </a:endParaRPr>
                    </a:p>
                  </a:txBody>
                  <a:tcPr anchor="ctr"/>
                </a:tc>
                <a:tc>
                  <a:txBody>
                    <a:bodyPr/>
                    <a:lstStyle/>
                    <a:p>
                      <a:pPr algn="ctr"/>
                      <a:r>
                        <a:rPr lang="en-US" sz="2400" dirty="0" smtClean="0">
                          <a:latin typeface="Calibri" panose="020F0502020204030204" pitchFamily="34" charset="0"/>
                          <a:cs typeface="Calibri" panose="020F0502020204030204" pitchFamily="34" charset="0"/>
                        </a:rPr>
                        <a:t>100%</a:t>
                      </a:r>
                      <a:endParaRPr lang="en-US" sz="2400" dirty="0">
                        <a:latin typeface="Calibri" panose="020F0502020204030204" pitchFamily="34" charset="0"/>
                        <a:cs typeface="Calibri" panose="020F0502020204030204" pitchFamily="34" charset="0"/>
                      </a:endParaRPr>
                    </a:p>
                  </a:txBody>
                  <a:tcPr anchor="ctr"/>
                </a:tc>
                <a:tc>
                  <a:txBody>
                    <a:bodyPr/>
                    <a:lstStyle/>
                    <a:p>
                      <a:pPr algn="ctr"/>
                      <a:r>
                        <a:rPr lang="en-US" sz="2400" dirty="0" smtClean="0">
                          <a:latin typeface="Calibri" panose="020F0502020204030204" pitchFamily="34" charset="0"/>
                          <a:cs typeface="Calibri" panose="020F0502020204030204" pitchFamily="34" charset="0"/>
                        </a:rPr>
                        <a:t>75%</a:t>
                      </a:r>
                      <a:endParaRPr lang="en-US" sz="2400" dirty="0">
                        <a:latin typeface="Calibri" panose="020F0502020204030204" pitchFamily="34" charset="0"/>
                        <a:cs typeface="Calibri" panose="020F0502020204030204" pitchFamily="34" charset="0"/>
                      </a:endParaRPr>
                    </a:p>
                  </a:txBody>
                  <a:tcPr anchor="ctr"/>
                </a:tc>
                <a:tc>
                  <a:txBody>
                    <a:bodyPr/>
                    <a:lstStyle/>
                    <a:p>
                      <a:pPr algn="ctr"/>
                      <a:r>
                        <a:rPr lang="en-US" sz="2400" dirty="0" smtClean="0">
                          <a:latin typeface="Calibri" panose="020F0502020204030204" pitchFamily="34" charset="0"/>
                          <a:cs typeface="Calibri" panose="020F0502020204030204" pitchFamily="34" charset="0"/>
                        </a:rPr>
                        <a:t>50%</a:t>
                      </a:r>
                      <a:endParaRPr lang="en-US" sz="2400" dirty="0">
                        <a:latin typeface="Calibri" panose="020F0502020204030204" pitchFamily="34" charset="0"/>
                        <a:cs typeface="Calibri" panose="020F0502020204030204" pitchFamily="34" charset="0"/>
                      </a:endParaRPr>
                    </a:p>
                  </a:txBody>
                  <a:tcPr anchor="ctr"/>
                </a:tc>
                <a:tc>
                  <a:txBody>
                    <a:bodyPr/>
                    <a:lstStyle/>
                    <a:p>
                      <a:pPr algn="ctr"/>
                      <a:r>
                        <a:rPr lang="en-US" sz="2400" dirty="0" smtClean="0">
                          <a:latin typeface="Calibri" panose="020F0502020204030204" pitchFamily="34" charset="0"/>
                          <a:cs typeface="Calibri" panose="020F0502020204030204" pitchFamily="34" charset="0"/>
                        </a:rPr>
                        <a:t>25%</a:t>
                      </a:r>
                      <a:endParaRPr lang="en-US" sz="24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1"/>
                  </a:ext>
                </a:extLst>
              </a:tr>
              <a:tr h="866379">
                <a:tc>
                  <a:txBody>
                    <a:bodyPr/>
                    <a:lstStyle/>
                    <a:p>
                      <a:r>
                        <a:rPr lang="en-US" sz="2400" dirty="0" smtClean="0">
                          <a:latin typeface="Calibri" panose="020F0502020204030204" pitchFamily="34" charset="0"/>
                          <a:cs typeface="Calibri" panose="020F0502020204030204" pitchFamily="34" charset="0"/>
                        </a:rPr>
                        <a:t>P4P</a:t>
                      </a:r>
                      <a:endParaRPr lang="en-US" sz="2400" dirty="0">
                        <a:latin typeface="Calibri" panose="020F0502020204030204" pitchFamily="34" charset="0"/>
                        <a:cs typeface="Calibri" panose="020F0502020204030204" pitchFamily="34" charset="0"/>
                      </a:endParaRPr>
                    </a:p>
                  </a:txBody>
                  <a:tcPr anchor="ctr"/>
                </a:tc>
                <a:tc>
                  <a:txBody>
                    <a:bodyPr/>
                    <a:lstStyle/>
                    <a:p>
                      <a:pPr algn="ctr"/>
                      <a:r>
                        <a:rPr lang="en-US" sz="2400" dirty="0" smtClean="0">
                          <a:latin typeface="Calibri" panose="020F0502020204030204" pitchFamily="34" charset="0"/>
                          <a:cs typeface="Calibri" panose="020F0502020204030204" pitchFamily="34" charset="0"/>
                        </a:rPr>
                        <a:t>-</a:t>
                      </a:r>
                      <a:endParaRPr lang="en-US" sz="2400" dirty="0">
                        <a:latin typeface="Calibri" panose="020F0502020204030204" pitchFamily="34" charset="0"/>
                        <a:cs typeface="Calibri" panose="020F0502020204030204" pitchFamily="34" charset="0"/>
                      </a:endParaRPr>
                    </a:p>
                  </a:txBody>
                  <a:tcPr anchor="ctr"/>
                </a:tc>
                <a:tc>
                  <a:txBody>
                    <a:bodyPr/>
                    <a:lstStyle/>
                    <a:p>
                      <a:pPr algn="ctr"/>
                      <a:r>
                        <a:rPr lang="en-US" sz="2400" dirty="0" smtClean="0">
                          <a:latin typeface="Calibri" panose="020F0502020204030204" pitchFamily="34" charset="0"/>
                          <a:cs typeface="Calibri" panose="020F0502020204030204" pitchFamily="34" charset="0"/>
                        </a:rPr>
                        <a:t>-</a:t>
                      </a:r>
                      <a:endParaRPr lang="en-US" sz="2400" dirty="0">
                        <a:latin typeface="Calibri" panose="020F0502020204030204" pitchFamily="34" charset="0"/>
                        <a:cs typeface="Calibri" panose="020F0502020204030204" pitchFamily="34" charset="0"/>
                      </a:endParaRPr>
                    </a:p>
                  </a:txBody>
                  <a:tcPr anchor="ctr"/>
                </a:tc>
                <a:tc>
                  <a:txBody>
                    <a:bodyPr/>
                    <a:lstStyle/>
                    <a:p>
                      <a:pPr algn="ctr"/>
                      <a:r>
                        <a:rPr lang="en-US" sz="2400" dirty="0" smtClean="0">
                          <a:latin typeface="Calibri" panose="020F0502020204030204" pitchFamily="34" charset="0"/>
                          <a:cs typeface="Calibri" panose="020F0502020204030204" pitchFamily="34" charset="0"/>
                        </a:rPr>
                        <a:t>25%</a:t>
                      </a:r>
                      <a:endParaRPr lang="en-US" sz="2400" dirty="0">
                        <a:latin typeface="Calibri" panose="020F0502020204030204" pitchFamily="34" charset="0"/>
                        <a:cs typeface="Calibri" panose="020F0502020204030204" pitchFamily="34" charset="0"/>
                      </a:endParaRPr>
                    </a:p>
                  </a:txBody>
                  <a:tcPr anchor="ctr"/>
                </a:tc>
                <a:tc>
                  <a:txBody>
                    <a:bodyPr/>
                    <a:lstStyle/>
                    <a:p>
                      <a:pPr algn="ctr"/>
                      <a:r>
                        <a:rPr lang="en-US" sz="2400" dirty="0" smtClean="0">
                          <a:latin typeface="Calibri" panose="020F0502020204030204" pitchFamily="34" charset="0"/>
                          <a:cs typeface="Calibri" panose="020F0502020204030204" pitchFamily="34" charset="0"/>
                        </a:rPr>
                        <a:t>50%</a:t>
                      </a:r>
                      <a:endParaRPr lang="en-US" sz="2400" dirty="0">
                        <a:latin typeface="Calibri" panose="020F0502020204030204" pitchFamily="34" charset="0"/>
                        <a:cs typeface="Calibri" panose="020F0502020204030204" pitchFamily="34" charset="0"/>
                      </a:endParaRPr>
                    </a:p>
                  </a:txBody>
                  <a:tcPr anchor="ctr"/>
                </a:tc>
                <a:tc>
                  <a:txBody>
                    <a:bodyPr/>
                    <a:lstStyle/>
                    <a:p>
                      <a:pPr algn="ctr"/>
                      <a:r>
                        <a:rPr lang="en-US" sz="2400" dirty="0" smtClean="0">
                          <a:latin typeface="Calibri" panose="020F0502020204030204" pitchFamily="34" charset="0"/>
                          <a:cs typeface="Calibri" panose="020F0502020204030204" pitchFamily="34" charset="0"/>
                        </a:rPr>
                        <a:t>75%</a:t>
                      </a:r>
                      <a:endParaRPr lang="en-US" sz="24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878058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DSRIP Funding and Mechanics Protocol</a:t>
            </a:r>
            <a:endParaRPr lang="en-US" dirty="0"/>
          </a:p>
        </p:txBody>
      </p:sp>
      <p:sp>
        <p:nvSpPr>
          <p:cNvPr id="4" name="Content Placeholder 3"/>
          <p:cNvSpPr>
            <a:spLocks noGrp="1"/>
          </p:cNvSpPr>
          <p:nvPr>
            <p:ph sz="half" idx="2"/>
          </p:nvPr>
        </p:nvSpPr>
        <p:spPr>
          <a:xfrm>
            <a:off x="453844" y="1600200"/>
            <a:ext cx="8461556" cy="498320"/>
          </a:xfrm>
        </p:spPr>
        <p:txBody>
          <a:bodyPr/>
          <a:lstStyle/>
          <a:p>
            <a:pPr marL="461963" indent="-461963">
              <a:buNone/>
            </a:pPr>
            <a:r>
              <a:rPr lang="en-US" b="1" dirty="0" smtClean="0"/>
              <a:t>III. 	Incentive Funding Formula and Project Design Funds (cont’d)</a:t>
            </a:r>
            <a:endParaRPr lang="en-US" b="1" dirty="0"/>
          </a:p>
        </p:txBody>
      </p:sp>
      <p:sp>
        <p:nvSpPr>
          <p:cNvPr id="6" name="Content Placeholder 5"/>
          <p:cNvSpPr>
            <a:spLocks noGrp="1"/>
          </p:cNvSpPr>
          <p:nvPr>
            <p:ph sz="quarter" idx="4"/>
          </p:nvPr>
        </p:nvSpPr>
        <p:spPr>
          <a:xfrm>
            <a:off x="1066800" y="2022319"/>
            <a:ext cx="7772400" cy="3048001"/>
          </a:xfrm>
        </p:spPr>
        <p:txBody>
          <a:bodyPr/>
          <a:lstStyle/>
          <a:p>
            <a:pPr marL="457200" indent="-457200">
              <a:buFont typeface="+mj-lt"/>
              <a:buAutoNum type="alphaLcPeriod" startAt="5"/>
            </a:pPr>
            <a:r>
              <a:rPr lang="en-US" b="1" dirty="0" smtClean="0"/>
              <a:t>Managed Care Integration. </a:t>
            </a:r>
            <a:r>
              <a:rPr lang="en-US" sz="2000" dirty="0" smtClean="0"/>
              <a:t>A primary goal of the Demonstration is to support implementation of a fully integrated physical health and behavioral health managed care system.</a:t>
            </a:r>
          </a:p>
          <a:p>
            <a:pPr marL="742950" lvl="2" indent="-231775"/>
            <a:r>
              <a:rPr lang="en-US" sz="2200" dirty="0" smtClean="0"/>
              <a:t>Regions that implement fully integrated managed care prior to 2020 are eligible for additional incentive payments for project 2A based on the following formula:</a:t>
            </a:r>
          </a:p>
          <a:p>
            <a:pPr marL="1085850" lvl="4" indent="0">
              <a:buNone/>
            </a:pPr>
            <a:r>
              <a:rPr lang="en-US" sz="2200" i="1" dirty="0" smtClean="0"/>
              <a:t>[Base Rate] + [Member Adjustment x Total Attributed Medicaid Beneficiaries] x [Phase Weight],</a:t>
            </a:r>
          </a:p>
          <a:p>
            <a:pPr marL="742950" lvl="2" indent="0">
              <a:buNone/>
            </a:pPr>
            <a:r>
              <a:rPr lang="en-US" sz="2200" dirty="0" smtClean="0"/>
              <a:t>with incentives distributed in two phases according to phase weights:</a:t>
            </a:r>
          </a:p>
          <a:p>
            <a:pPr marL="742950" lvl="2" indent="0">
              <a:buNone/>
            </a:pPr>
            <a:endParaRPr lang="en-US" dirty="0" smtClean="0"/>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21</a:t>
            </a:fld>
            <a:endParaRPr lang="en-US" altLang="en-US"/>
          </a:p>
        </p:txBody>
      </p:sp>
      <p:graphicFrame>
        <p:nvGraphicFramePr>
          <p:cNvPr id="5" name="Table 4"/>
          <p:cNvGraphicFramePr>
            <a:graphicFrameLocks noGrp="1"/>
          </p:cNvGraphicFramePr>
          <p:nvPr>
            <p:extLst>
              <p:ext uri="{D42A27DB-BD31-4B8C-83A1-F6EECF244321}">
                <p14:modId xmlns:p14="http://schemas.microsoft.com/office/powerpoint/2010/main" val="3997194127"/>
              </p:ext>
            </p:extLst>
          </p:nvPr>
        </p:nvGraphicFramePr>
        <p:xfrm>
          <a:off x="4576762" y="5340039"/>
          <a:ext cx="3886200" cy="1005840"/>
        </p:xfrm>
        <a:graphic>
          <a:graphicData uri="http://schemas.openxmlformats.org/drawingml/2006/table">
            <a:tbl>
              <a:tblPr firstRow="1" bandRow="1">
                <a:tableStyleId>{5C22544A-7EE6-4342-B048-85BDC9FD1C3A}</a:tableStyleId>
              </a:tblPr>
              <a:tblGrid>
                <a:gridCol w="2514599">
                  <a:extLst>
                    <a:ext uri="{9D8B030D-6E8A-4147-A177-3AD203B41FA5}">
                      <a16:colId xmlns:a16="http://schemas.microsoft.com/office/drawing/2014/main" val="20000"/>
                    </a:ext>
                  </a:extLst>
                </a:gridCol>
                <a:gridCol w="1371601">
                  <a:extLst>
                    <a:ext uri="{9D8B030D-6E8A-4147-A177-3AD203B41FA5}">
                      <a16:colId xmlns:a16="http://schemas.microsoft.com/office/drawing/2014/main" val="20001"/>
                    </a:ext>
                  </a:extLst>
                </a:gridCol>
              </a:tblGrid>
              <a:tr h="135495">
                <a:tc>
                  <a:txBody>
                    <a:bodyPr/>
                    <a:lstStyle/>
                    <a:p>
                      <a:r>
                        <a:rPr lang="en-US" sz="1600" dirty="0" smtClean="0">
                          <a:latin typeface="Calibri" panose="020F0502020204030204" pitchFamily="34" charset="0"/>
                          <a:cs typeface="Calibri" panose="020F0502020204030204" pitchFamily="34" charset="0"/>
                        </a:rPr>
                        <a:t>Phase</a:t>
                      </a:r>
                      <a:endParaRPr lang="en-US" sz="1600" dirty="0">
                        <a:latin typeface="Calibri" panose="020F0502020204030204" pitchFamily="34" charset="0"/>
                        <a:cs typeface="Calibri" panose="020F0502020204030204" pitchFamily="34" charset="0"/>
                      </a:endParaRPr>
                    </a:p>
                  </a:txBody>
                  <a:tcPr anchor="ctr"/>
                </a:tc>
                <a:tc>
                  <a:txBody>
                    <a:bodyPr/>
                    <a:lstStyle/>
                    <a:p>
                      <a:pPr algn="ctr"/>
                      <a:r>
                        <a:rPr lang="en-US" sz="1600" dirty="0" smtClean="0">
                          <a:latin typeface="Calibri" panose="020F0502020204030204" pitchFamily="34" charset="0"/>
                          <a:cs typeface="Calibri" panose="020F0502020204030204" pitchFamily="34" charset="0"/>
                        </a:rPr>
                        <a:t>Phase Weight</a:t>
                      </a:r>
                      <a:endParaRPr lang="en-US" sz="16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0"/>
                  </a:ext>
                </a:extLst>
              </a:tr>
              <a:tr h="249132">
                <a:tc>
                  <a:txBody>
                    <a:bodyPr/>
                    <a:lstStyle/>
                    <a:p>
                      <a:r>
                        <a:rPr lang="en-US" sz="1600" dirty="0" smtClean="0">
                          <a:latin typeface="Calibri" panose="020F0502020204030204" pitchFamily="34" charset="0"/>
                          <a:cs typeface="Calibri" panose="020F0502020204030204" pitchFamily="34" charset="0"/>
                        </a:rPr>
                        <a:t>1-</a:t>
                      </a:r>
                      <a:r>
                        <a:rPr lang="en-US" sz="1600" baseline="0" dirty="0" smtClean="0">
                          <a:latin typeface="Calibri" panose="020F0502020204030204" pitchFamily="34" charset="0"/>
                          <a:cs typeface="Calibri" panose="020F0502020204030204" pitchFamily="34" charset="0"/>
                        </a:rPr>
                        <a:t>Binding Letter(s) of Intent</a:t>
                      </a:r>
                      <a:endParaRPr lang="en-US" sz="1600" dirty="0">
                        <a:latin typeface="Calibri" panose="020F0502020204030204" pitchFamily="34" charset="0"/>
                        <a:cs typeface="Calibri" panose="020F0502020204030204" pitchFamily="34" charset="0"/>
                      </a:endParaRPr>
                    </a:p>
                  </a:txBody>
                  <a:tcPr anchor="ctr"/>
                </a:tc>
                <a:tc>
                  <a:txBody>
                    <a:bodyPr/>
                    <a:lstStyle/>
                    <a:p>
                      <a:pPr algn="ctr"/>
                      <a:r>
                        <a:rPr lang="en-US" sz="1600" dirty="0" smtClean="0">
                          <a:latin typeface="Calibri" panose="020F0502020204030204" pitchFamily="34" charset="0"/>
                          <a:cs typeface="Calibri" panose="020F0502020204030204" pitchFamily="34" charset="0"/>
                        </a:rPr>
                        <a:t>40%</a:t>
                      </a:r>
                      <a:endParaRPr lang="en-US" sz="16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1"/>
                  </a:ext>
                </a:extLst>
              </a:tr>
              <a:tr h="249132">
                <a:tc>
                  <a:txBody>
                    <a:bodyPr/>
                    <a:lstStyle/>
                    <a:p>
                      <a:r>
                        <a:rPr lang="en-US" sz="1600" dirty="0" smtClean="0">
                          <a:latin typeface="Calibri" panose="020F0502020204030204" pitchFamily="34" charset="0"/>
                          <a:cs typeface="Calibri" panose="020F0502020204030204" pitchFamily="34" charset="0"/>
                        </a:rPr>
                        <a:t>2-Implementation</a:t>
                      </a:r>
                      <a:endParaRPr lang="en-US" sz="1600" dirty="0">
                        <a:latin typeface="Calibri" panose="020F0502020204030204" pitchFamily="34" charset="0"/>
                        <a:cs typeface="Calibri" panose="020F0502020204030204" pitchFamily="34" charset="0"/>
                      </a:endParaRPr>
                    </a:p>
                  </a:txBody>
                  <a:tcPr anchor="ctr"/>
                </a:tc>
                <a:tc>
                  <a:txBody>
                    <a:bodyPr/>
                    <a:lstStyle/>
                    <a:p>
                      <a:pPr algn="ctr"/>
                      <a:r>
                        <a:rPr lang="en-US" sz="1600" dirty="0" smtClean="0">
                          <a:latin typeface="Calibri" panose="020F0502020204030204" pitchFamily="34" charset="0"/>
                          <a:cs typeface="Calibri" panose="020F0502020204030204" pitchFamily="34" charset="0"/>
                        </a:rPr>
                        <a:t>60%</a:t>
                      </a:r>
                      <a:endParaRPr lang="en-US" sz="16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953927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DSRIP Funding and Mechanics Protocol</a:t>
            </a:r>
            <a:endParaRPr lang="en-US" dirty="0"/>
          </a:p>
        </p:txBody>
      </p:sp>
      <p:sp>
        <p:nvSpPr>
          <p:cNvPr id="4" name="Content Placeholder 3"/>
          <p:cNvSpPr>
            <a:spLocks noGrp="1"/>
          </p:cNvSpPr>
          <p:nvPr>
            <p:ph sz="half" idx="2"/>
          </p:nvPr>
        </p:nvSpPr>
        <p:spPr>
          <a:xfrm>
            <a:off x="453844" y="1600200"/>
            <a:ext cx="8385356" cy="498320"/>
          </a:xfrm>
        </p:spPr>
        <p:txBody>
          <a:bodyPr/>
          <a:lstStyle/>
          <a:p>
            <a:pPr marL="461963" indent="-461963">
              <a:buNone/>
            </a:pPr>
            <a:r>
              <a:rPr lang="en-US" b="1" dirty="0" smtClean="0"/>
              <a:t>III. 	Incentive Funding Formula and Project Design Funds (cont’d)</a:t>
            </a:r>
            <a:endParaRPr lang="en-US" b="1" dirty="0"/>
          </a:p>
        </p:txBody>
      </p:sp>
      <p:sp>
        <p:nvSpPr>
          <p:cNvPr id="6" name="Content Placeholder 5"/>
          <p:cNvSpPr>
            <a:spLocks noGrp="1"/>
          </p:cNvSpPr>
          <p:nvPr>
            <p:ph sz="quarter" idx="4"/>
          </p:nvPr>
        </p:nvSpPr>
        <p:spPr>
          <a:xfrm>
            <a:off x="1066800" y="2022319"/>
            <a:ext cx="7772400" cy="3048001"/>
          </a:xfrm>
        </p:spPr>
        <p:txBody>
          <a:bodyPr/>
          <a:lstStyle/>
          <a:p>
            <a:pPr marL="457200" indent="-457200">
              <a:buFont typeface="+mj-lt"/>
              <a:buAutoNum type="alphaLcPeriod" startAt="6"/>
            </a:pPr>
            <a:r>
              <a:rPr lang="en-US" b="1" dirty="0" smtClean="0"/>
              <a:t>Value-based Payment Incentives</a:t>
            </a:r>
          </a:p>
          <a:p>
            <a:pPr marL="742950" lvl="2" indent="-231775"/>
            <a:r>
              <a:rPr lang="en-US" sz="2400" dirty="0" smtClean="0"/>
              <a:t>State will set aside no more than 15% of annually available DSRIP funds to reward MCO and ACH partnering providers for provider-level attainment of VBP targets. </a:t>
            </a:r>
          </a:p>
          <a:p>
            <a:pPr marL="742950" lvl="2" indent="-231775"/>
            <a:r>
              <a:rPr lang="en-US" sz="2400" dirty="0" smtClean="0"/>
              <a:t>VBP targets reflect goal levels of adoption of Alternative Payment Models (APM) and Advanced APMs in managed care contracting.</a:t>
            </a:r>
          </a:p>
          <a:p>
            <a:pPr marL="742950" lvl="2" indent="0">
              <a:buNone/>
            </a:pPr>
            <a:endParaRPr lang="en-US" dirty="0" smtClean="0"/>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22</a:t>
            </a:fld>
            <a:endParaRPr lang="en-US" altLang="en-US"/>
          </a:p>
        </p:txBody>
      </p:sp>
    </p:spTree>
    <p:extLst>
      <p:ext uri="{BB962C8B-B14F-4D97-AF65-F5344CB8AC3E}">
        <p14:creationId xmlns:p14="http://schemas.microsoft.com/office/powerpoint/2010/main" val="15650780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DSRIP Funding and Mechanics Protocol</a:t>
            </a:r>
            <a:endParaRPr lang="en-US" dirty="0"/>
          </a:p>
        </p:txBody>
      </p:sp>
      <p:sp>
        <p:nvSpPr>
          <p:cNvPr id="4" name="Content Placeholder 3"/>
          <p:cNvSpPr>
            <a:spLocks noGrp="1"/>
          </p:cNvSpPr>
          <p:nvPr>
            <p:ph sz="half" idx="2"/>
          </p:nvPr>
        </p:nvSpPr>
        <p:spPr>
          <a:xfrm>
            <a:off x="453844" y="1600200"/>
            <a:ext cx="8232956" cy="498320"/>
          </a:xfrm>
        </p:spPr>
        <p:txBody>
          <a:bodyPr/>
          <a:lstStyle/>
          <a:p>
            <a:pPr marL="461963" indent="-461963">
              <a:buNone/>
            </a:pPr>
            <a:r>
              <a:rPr lang="en-US" b="1" dirty="0" smtClean="0"/>
              <a:t>IV. 	ACH Reporting Requirements</a:t>
            </a:r>
            <a:endParaRPr lang="en-US" b="1" dirty="0"/>
          </a:p>
        </p:txBody>
      </p:sp>
      <p:sp>
        <p:nvSpPr>
          <p:cNvPr id="6" name="Content Placeholder 5"/>
          <p:cNvSpPr>
            <a:spLocks noGrp="1"/>
          </p:cNvSpPr>
          <p:nvPr>
            <p:ph sz="quarter" idx="4"/>
          </p:nvPr>
        </p:nvSpPr>
        <p:spPr>
          <a:xfrm>
            <a:off x="1066800" y="2022319"/>
            <a:ext cx="7772400" cy="3048001"/>
          </a:xfrm>
        </p:spPr>
        <p:txBody>
          <a:bodyPr/>
          <a:lstStyle/>
          <a:p>
            <a:pPr marL="231775" lvl="2" indent="-231775"/>
            <a:r>
              <a:rPr lang="en-US" sz="2200" dirty="0" smtClean="0"/>
              <a:t>ACHs will submit reports that include the information and data necessary to evaluate ACH projects using a standardized reporting form developed by the state.</a:t>
            </a:r>
          </a:p>
          <a:p>
            <a:pPr marL="231775" lvl="2" indent="-231775"/>
            <a:r>
              <a:rPr lang="en-US" sz="2200" dirty="0" smtClean="0"/>
              <a:t>Based on these reports, as well as data generated by the state on performance metrics, the state will calculate aggregate incentive payments in accordance with this protocol.</a:t>
            </a:r>
          </a:p>
          <a:p>
            <a:pPr marL="231775" lvl="2" indent="-231775"/>
            <a:r>
              <a:rPr lang="en-US" sz="2200" dirty="0" smtClean="0"/>
              <a:t>The reports are due as follows:</a:t>
            </a:r>
          </a:p>
          <a:p>
            <a:pPr marL="687388" lvl="3" indent="-231775"/>
            <a:r>
              <a:rPr lang="en-US" sz="2200" dirty="0" smtClean="0"/>
              <a:t>July 31 for the period January 1 through June 30</a:t>
            </a:r>
          </a:p>
          <a:p>
            <a:pPr marL="687388" lvl="3" indent="-231775"/>
            <a:r>
              <a:rPr lang="en-US" sz="2200" dirty="0" smtClean="0"/>
              <a:t>January 31 for the period July 1 through December 31.</a:t>
            </a:r>
          </a:p>
          <a:p>
            <a:pPr marL="231775" lvl="2" indent="-231775"/>
            <a:r>
              <a:rPr lang="en-US" sz="2200" dirty="0" smtClean="0"/>
              <a:t>The state will have 30 days to review/approve or request additional information and will schedule payment within 30 days of approval.</a:t>
            </a:r>
          </a:p>
          <a:p>
            <a:pPr marL="742950" lvl="2" indent="0">
              <a:buNone/>
            </a:pPr>
            <a:endParaRPr lang="en-US" dirty="0" smtClean="0"/>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23</a:t>
            </a:fld>
            <a:endParaRPr lang="en-US" altLang="en-US"/>
          </a:p>
        </p:txBody>
      </p:sp>
    </p:spTree>
    <p:extLst>
      <p:ext uri="{BB962C8B-B14F-4D97-AF65-F5344CB8AC3E}">
        <p14:creationId xmlns:p14="http://schemas.microsoft.com/office/powerpoint/2010/main" val="499945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DSRIP Funding and Mechanics Protocol</a:t>
            </a:r>
            <a:endParaRPr lang="en-US" dirty="0"/>
          </a:p>
        </p:txBody>
      </p:sp>
      <p:sp>
        <p:nvSpPr>
          <p:cNvPr id="4" name="Content Placeholder 3"/>
          <p:cNvSpPr>
            <a:spLocks noGrp="1"/>
          </p:cNvSpPr>
          <p:nvPr>
            <p:ph sz="half" idx="2"/>
          </p:nvPr>
        </p:nvSpPr>
        <p:spPr>
          <a:xfrm>
            <a:off x="453844" y="1600200"/>
            <a:ext cx="8232956" cy="498320"/>
          </a:xfrm>
        </p:spPr>
        <p:txBody>
          <a:bodyPr/>
          <a:lstStyle/>
          <a:p>
            <a:pPr marL="461963" indent="-461963">
              <a:buNone/>
            </a:pPr>
            <a:r>
              <a:rPr lang="en-US" b="1" dirty="0" smtClean="0"/>
              <a:t>V. 	State Oversight Activities</a:t>
            </a:r>
            <a:endParaRPr lang="en-US" b="1" dirty="0"/>
          </a:p>
        </p:txBody>
      </p:sp>
      <p:sp>
        <p:nvSpPr>
          <p:cNvPr id="6" name="Content Placeholder 5"/>
          <p:cNvSpPr>
            <a:spLocks noGrp="1"/>
          </p:cNvSpPr>
          <p:nvPr>
            <p:ph sz="quarter" idx="4"/>
          </p:nvPr>
        </p:nvSpPr>
        <p:spPr>
          <a:xfrm>
            <a:off x="1066800" y="2022319"/>
            <a:ext cx="7772400" cy="3048001"/>
          </a:xfrm>
        </p:spPr>
        <p:txBody>
          <a:bodyPr/>
          <a:lstStyle/>
          <a:p>
            <a:pPr marL="231775" lvl="2" indent="-231775"/>
            <a:r>
              <a:rPr lang="en-US" sz="2000" dirty="0"/>
              <a:t>S</a:t>
            </a:r>
            <a:r>
              <a:rPr lang="en-US" sz="2000" dirty="0" smtClean="0"/>
              <a:t>tate will provide oversight to ensure accountability for the demonstration funds being invested in Washington State.</a:t>
            </a:r>
          </a:p>
          <a:p>
            <a:pPr marL="231775" lvl="2" indent="-231775"/>
            <a:r>
              <a:rPr lang="en-US" sz="2000" dirty="0" smtClean="0"/>
              <a:t>Each ACH must enter into a contract with HCA to be eligible to receive project design funds, as well as other incentive funding under the Demonstration. </a:t>
            </a:r>
          </a:p>
          <a:p>
            <a:pPr marL="231775" lvl="2" indent="-231775"/>
            <a:r>
              <a:rPr lang="en-US" sz="2000" dirty="0" smtClean="0"/>
              <a:t>State will support ACHs by providing guidance and support on the state’s expectations and requirements. </a:t>
            </a:r>
          </a:p>
          <a:p>
            <a:pPr marL="231775" lvl="2" indent="-231775"/>
            <a:r>
              <a:rPr lang="en-US" sz="2000" dirty="0" smtClean="0"/>
              <a:t>State will submit quarterly operational reports to CMS.</a:t>
            </a:r>
          </a:p>
          <a:p>
            <a:pPr marL="231775" lvl="2" indent="-231775"/>
            <a:r>
              <a:rPr lang="en-US" sz="2000" dirty="0" smtClean="0"/>
              <a:t>State will sponsor annual learning </a:t>
            </a:r>
            <a:r>
              <a:rPr lang="en-US" sz="2000" dirty="0" err="1" smtClean="0"/>
              <a:t>collaboratives</a:t>
            </a:r>
            <a:r>
              <a:rPr lang="en-US" sz="2000" dirty="0" smtClean="0"/>
              <a:t> to support learning and sharing among ACHs, which ACHs will be required to participate in.</a:t>
            </a:r>
          </a:p>
          <a:p>
            <a:pPr marL="231775" lvl="2" indent="-231775"/>
            <a:r>
              <a:rPr lang="en-US" sz="2000" dirty="0" smtClean="0"/>
              <a:t>The state will develop an evaluation plan and contract with an independent evaluator.</a:t>
            </a:r>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24</a:t>
            </a:fld>
            <a:endParaRPr lang="en-US" altLang="en-US"/>
          </a:p>
        </p:txBody>
      </p:sp>
    </p:spTree>
    <p:extLst>
      <p:ext uri="{BB962C8B-B14F-4D97-AF65-F5344CB8AC3E}">
        <p14:creationId xmlns:p14="http://schemas.microsoft.com/office/powerpoint/2010/main" val="25635812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DSRIP Funding and Mechanics Protocol</a:t>
            </a:r>
            <a:endParaRPr lang="en-US" dirty="0"/>
          </a:p>
        </p:txBody>
      </p:sp>
      <p:sp>
        <p:nvSpPr>
          <p:cNvPr id="4" name="Content Placeholder 3"/>
          <p:cNvSpPr>
            <a:spLocks noGrp="1"/>
          </p:cNvSpPr>
          <p:nvPr>
            <p:ph sz="half" idx="2"/>
          </p:nvPr>
        </p:nvSpPr>
        <p:spPr>
          <a:xfrm>
            <a:off x="453844" y="1600200"/>
            <a:ext cx="8232956" cy="498320"/>
          </a:xfrm>
        </p:spPr>
        <p:txBody>
          <a:bodyPr/>
          <a:lstStyle/>
          <a:p>
            <a:pPr marL="461963" indent="-461963">
              <a:buNone/>
            </a:pPr>
            <a:r>
              <a:rPr lang="en-US" b="1" dirty="0" smtClean="0"/>
              <a:t>VI. 	Statewide Performance and Unearned DSRIP Funding</a:t>
            </a:r>
            <a:endParaRPr lang="en-US" b="1" dirty="0"/>
          </a:p>
        </p:txBody>
      </p:sp>
      <p:sp>
        <p:nvSpPr>
          <p:cNvPr id="6" name="Content Placeholder 5"/>
          <p:cNvSpPr>
            <a:spLocks noGrp="1"/>
          </p:cNvSpPr>
          <p:nvPr>
            <p:ph sz="quarter" idx="4"/>
          </p:nvPr>
        </p:nvSpPr>
        <p:spPr>
          <a:xfrm>
            <a:off x="1066800" y="2022319"/>
            <a:ext cx="7772400" cy="3048001"/>
          </a:xfrm>
        </p:spPr>
        <p:txBody>
          <a:bodyPr/>
          <a:lstStyle/>
          <a:p>
            <a:pPr marL="457200" lvl="2" indent="-457200">
              <a:buFont typeface="+mj-lt"/>
              <a:buAutoNum type="alphaLcPeriod"/>
            </a:pPr>
            <a:r>
              <a:rPr lang="en-US" sz="2000" dirty="0" smtClean="0"/>
              <a:t>Accountability for State Performance</a:t>
            </a:r>
          </a:p>
          <a:p>
            <a:pPr marL="687388" lvl="3" indent="-168275">
              <a:buFont typeface="Arial" panose="020B0604020202020204" pitchFamily="34" charset="0"/>
              <a:buChar char="•"/>
            </a:pPr>
            <a:r>
              <a:rPr lang="en-US" sz="2000" dirty="0" smtClean="0"/>
              <a:t>Funding for incentive payments may be reduced in DY 3 – 5 if state fails to show quality and improvement on statewide measures:</a:t>
            </a:r>
          </a:p>
          <a:p>
            <a:pPr marL="687388" lvl="3" indent="-168275">
              <a:buFont typeface="Arial" panose="020B0604020202020204" pitchFamily="34" charset="0"/>
              <a:buChar char="•"/>
            </a:pPr>
            <a:endParaRPr lang="en-US" sz="2000" dirty="0" smtClean="0"/>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25</a:t>
            </a:fld>
            <a:endParaRPr lang="en-US" altLang="en-US"/>
          </a:p>
        </p:txBody>
      </p:sp>
      <p:graphicFrame>
        <p:nvGraphicFramePr>
          <p:cNvPr id="5" name="Table 4"/>
          <p:cNvGraphicFramePr>
            <a:graphicFrameLocks noGrp="1"/>
          </p:cNvGraphicFramePr>
          <p:nvPr>
            <p:extLst>
              <p:ext uri="{D42A27DB-BD31-4B8C-83A1-F6EECF244321}">
                <p14:modId xmlns:p14="http://schemas.microsoft.com/office/powerpoint/2010/main" val="99520955"/>
              </p:ext>
            </p:extLst>
          </p:nvPr>
        </p:nvGraphicFramePr>
        <p:xfrm>
          <a:off x="1828800" y="3089120"/>
          <a:ext cx="6858000" cy="3352800"/>
        </p:xfrm>
        <a:graphic>
          <a:graphicData uri="http://schemas.openxmlformats.org/drawingml/2006/table">
            <a:tbl>
              <a:tblPr bandRow="1">
                <a:tableStyleId>{5C22544A-7EE6-4342-B048-85BDC9FD1C3A}</a:tableStyleId>
              </a:tblPr>
              <a:tblGrid>
                <a:gridCol w="6858000">
                  <a:extLst>
                    <a:ext uri="{9D8B030D-6E8A-4147-A177-3AD203B41FA5}">
                      <a16:colId xmlns:a16="http://schemas.microsoft.com/office/drawing/2014/main" val="20000"/>
                    </a:ext>
                  </a:extLst>
                </a:gridCol>
              </a:tblGrid>
              <a:tr h="310848">
                <a:tc>
                  <a:txBody>
                    <a:bodyPr/>
                    <a:lstStyle/>
                    <a:p>
                      <a:pPr marL="0" indent="0">
                        <a:buNone/>
                      </a:pPr>
                      <a:r>
                        <a:rPr lang="en-US" sz="1600" dirty="0" smtClean="0">
                          <a:latin typeface="Calibri" panose="020F0502020204030204" pitchFamily="34" charset="0"/>
                          <a:cs typeface="Calibri" panose="020F0502020204030204" pitchFamily="34" charset="0"/>
                        </a:rPr>
                        <a:t>1. Mental Health Treatment</a:t>
                      </a:r>
                      <a:r>
                        <a:rPr lang="en-US" sz="1600" baseline="0" dirty="0" smtClean="0">
                          <a:latin typeface="Calibri" panose="020F0502020204030204" pitchFamily="34" charset="0"/>
                          <a:cs typeface="Calibri" panose="020F0502020204030204" pitchFamily="34" charset="0"/>
                        </a:rPr>
                        <a:t> Penetration</a:t>
                      </a:r>
                    </a:p>
                  </a:txBody>
                  <a:tcPr/>
                </a:tc>
                <a:extLst>
                  <a:ext uri="{0D108BD9-81ED-4DB2-BD59-A6C34878D82A}">
                    <a16:rowId xmlns:a16="http://schemas.microsoft.com/office/drawing/2014/main" val="10000"/>
                  </a:ext>
                </a:extLst>
              </a:tr>
              <a:tr h="310848">
                <a:tc>
                  <a:txBody>
                    <a:bodyPr/>
                    <a:lstStyle/>
                    <a:p>
                      <a:r>
                        <a:rPr lang="en-US" sz="1600" dirty="0" smtClean="0">
                          <a:latin typeface="Calibri" panose="020F0502020204030204" pitchFamily="34" charset="0"/>
                          <a:cs typeface="Calibri" panose="020F0502020204030204" pitchFamily="34" charset="0"/>
                        </a:rPr>
                        <a:t>2. Substance Use Disorder Treatment Penetration</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1"/>
                  </a:ext>
                </a:extLst>
              </a:tr>
              <a:tr h="310848">
                <a:tc>
                  <a:txBody>
                    <a:bodyPr/>
                    <a:lstStyle/>
                    <a:p>
                      <a:r>
                        <a:rPr lang="en-US" sz="1600" dirty="0" smtClean="0">
                          <a:latin typeface="Calibri" panose="020F0502020204030204" pitchFamily="34" charset="0"/>
                          <a:cs typeface="Calibri" panose="020F0502020204030204" pitchFamily="34" charset="0"/>
                        </a:rPr>
                        <a:t>3. Outpatient Emergency Department Visits per 1000</a:t>
                      </a:r>
                      <a:r>
                        <a:rPr lang="en-US" sz="1600" baseline="0" dirty="0" smtClean="0">
                          <a:latin typeface="Calibri" panose="020F0502020204030204" pitchFamily="34" charset="0"/>
                          <a:cs typeface="Calibri" panose="020F0502020204030204" pitchFamily="34" charset="0"/>
                        </a:rPr>
                        <a:t> Member Months</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2"/>
                  </a:ext>
                </a:extLst>
              </a:tr>
              <a:tr h="310848">
                <a:tc>
                  <a:txBody>
                    <a:bodyPr/>
                    <a:lstStyle/>
                    <a:p>
                      <a:r>
                        <a:rPr lang="en-US" sz="1600" dirty="0" smtClean="0">
                          <a:latin typeface="Calibri" panose="020F0502020204030204" pitchFamily="34" charset="0"/>
                          <a:cs typeface="Calibri" panose="020F0502020204030204" pitchFamily="34" charset="0"/>
                        </a:rPr>
                        <a:t>4. Plan All-Cause Readmission Rate (30 days)</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3"/>
                  </a:ext>
                </a:extLst>
              </a:tr>
              <a:tr h="310848">
                <a:tc>
                  <a:txBody>
                    <a:bodyPr/>
                    <a:lstStyle/>
                    <a:p>
                      <a:r>
                        <a:rPr lang="en-US" sz="1600" dirty="0" smtClean="0">
                          <a:latin typeface="Calibri" panose="020F0502020204030204" pitchFamily="34" charset="0"/>
                          <a:cs typeface="Calibri" panose="020F0502020204030204" pitchFamily="34" charset="0"/>
                        </a:rPr>
                        <a:t>5. Well-Child Visits in the 3</a:t>
                      </a:r>
                      <a:r>
                        <a:rPr lang="en-US" sz="1600" baseline="30000" dirty="0" smtClean="0">
                          <a:latin typeface="Calibri" panose="020F0502020204030204" pitchFamily="34" charset="0"/>
                          <a:cs typeface="Calibri" panose="020F0502020204030204" pitchFamily="34" charset="0"/>
                        </a:rPr>
                        <a:t>rd</a:t>
                      </a:r>
                      <a:r>
                        <a:rPr lang="en-US" sz="1600" dirty="0" smtClean="0">
                          <a:latin typeface="Calibri" panose="020F0502020204030204" pitchFamily="34" charset="0"/>
                          <a:cs typeface="Calibri" panose="020F0502020204030204" pitchFamily="34" charset="0"/>
                        </a:rPr>
                        <a:t>, 4</a:t>
                      </a:r>
                      <a:r>
                        <a:rPr lang="en-US" sz="1600" baseline="30000" dirty="0" smtClean="0">
                          <a:latin typeface="Calibri" panose="020F0502020204030204" pitchFamily="34" charset="0"/>
                          <a:cs typeface="Calibri" panose="020F0502020204030204" pitchFamily="34" charset="0"/>
                        </a:rPr>
                        <a:t>th</a:t>
                      </a:r>
                      <a:r>
                        <a:rPr lang="en-US" sz="1600" dirty="0" smtClean="0">
                          <a:latin typeface="Calibri" panose="020F0502020204030204" pitchFamily="34" charset="0"/>
                          <a:cs typeface="Calibri" panose="020F0502020204030204" pitchFamily="34" charset="0"/>
                        </a:rPr>
                        <a:t>, 5</a:t>
                      </a:r>
                      <a:r>
                        <a:rPr lang="en-US" sz="1600" baseline="30000" dirty="0" smtClean="0">
                          <a:latin typeface="Calibri" panose="020F0502020204030204" pitchFamily="34" charset="0"/>
                          <a:cs typeface="Calibri" panose="020F0502020204030204" pitchFamily="34" charset="0"/>
                        </a:rPr>
                        <a:t>th</a:t>
                      </a:r>
                      <a:r>
                        <a:rPr lang="en-US" sz="1600" dirty="0" smtClean="0">
                          <a:latin typeface="Calibri" panose="020F0502020204030204" pitchFamily="34" charset="0"/>
                          <a:cs typeface="Calibri" panose="020F0502020204030204" pitchFamily="34" charset="0"/>
                        </a:rPr>
                        <a:t>, and 6</a:t>
                      </a:r>
                      <a:r>
                        <a:rPr lang="en-US" sz="1600" baseline="30000" dirty="0" smtClean="0">
                          <a:latin typeface="Calibri" panose="020F0502020204030204" pitchFamily="34" charset="0"/>
                          <a:cs typeface="Calibri" panose="020F0502020204030204" pitchFamily="34" charset="0"/>
                        </a:rPr>
                        <a:t>th</a:t>
                      </a:r>
                      <a:r>
                        <a:rPr lang="en-US" sz="1600" dirty="0" smtClean="0">
                          <a:latin typeface="Calibri" panose="020F0502020204030204" pitchFamily="34" charset="0"/>
                          <a:cs typeface="Calibri" panose="020F0502020204030204" pitchFamily="34" charset="0"/>
                        </a:rPr>
                        <a:t> Years of Life</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4"/>
                  </a:ext>
                </a:extLst>
              </a:tr>
              <a:tr h="310848">
                <a:tc>
                  <a:txBody>
                    <a:bodyPr/>
                    <a:lstStyle/>
                    <a:p>
                      <a:r>
                        <a:rPr lang="en-US" sz="1600" dirty="0" smtClean="0">
                          <a:latin typeface="Calibri" panose="020F0502020204030204" pitchFamily="34" charset="0"/>
                          <a:cs typeface="Calibri" panose="020F0502020204030204" pitchFamily="34" charset="0"/>
                        </a:rPr>
                        <a:t>6. Antidepressant</a:t>
                      </a:r>
                      <a:r>
                        <a:rPr lang="en-US" sz="1600" baseline="0" dirty="0" smtClean="0">
                          <a:latin typeface="Calibri" panose="020F0502020204030204" pitchFamily="34" charset="0"/>
                          <a:cs typeface="Calibri" panose="020F0502020204030204" pitchFamily="34" charset="0"/>
                        </a:rPr>
                        <a:t> Medication Management</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5"/>
                  </a:ext>
                </a:extLst>
              </a:tr>
              <a:tr h="310848">
                <a:tc>
                  <a:txBody>
                    <a:bodyPr/>
                    <a:lstStyle/>
                    <a:p>
                      <a:r>
                        <a:rPr lang="en-US" sz="1600" dirty="0" smtClean="0">
                          <a:latin typeface="Calibri" panose="020F0502020204030204" pitchFamily="34" charset="0"/>
                          <a:cs typeface="Calibri" panose="020F0502020204030204" pitchFamily="34" charset="0"/>
                        </a:rPr>
                        <a:t>7.</a:t>
                      </a:r>
                      <a:r>
                        <a:rPr lang="en-US" sz="1600" baseline="0" dirty="0" smtClean="0">
                          <a:latin typeface="Calibri" panose="020F0502020204030204" pitchFamily="34" charset="0"/>
                          <a:cs typeface="Calibri" panose="020F0502020204030204" pitchFamily="34" charset="0"/>
                        </a:rPr>
                        <a:t> Medication Management for People with Asthma (5 – 64 Years)</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6"/>
                  </a:ext>
                </a:extLst>
              </a:tr>
              <a:tr h="310848">
                <a:tc>
                  <a:txBody>
                    <a:bodyPr/>
                    <a:lstStyle/>
                    <a:p>
                      <a:r>
                        <a:rPr lang="en-US" sz="1600" dirty="0" smtClean="0">
                          <a:latin typeface="Calibri" panose="020F0502020204030204" pitchFamily="34" charset="0"/>
                          <a:cs typeface="Calibri" panose="020F0502020204030204" pitchFamily="34" charset="0"/>
                        </a:rPr>
                        <a:t>8. Controlling High Blood</a:t>
                      </a:r>
                      <a:r>
                        <a:rPr lang="en-US" sz="1600" baseline="0" dirty="0" smtClean="0">
                          <a:latin typeface="Calibri" panose="020F0502020204030204" pitchFamily="34" charset="0"/>
                          <a:cs typeface="Calibri" panose="020F0502020204030204" pitchFamily="34" charset="0"/>
                        </a:rPr>
                        <a:t> Pressure</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7"/>
                  </a:ext>
                </a:extLst>
              </a:tr>
              <a:tr h="310848">
                <a:tc>
                  <a:txBody>
                    <a:bodyPr/>
                    <a:lstStyle/>
                    <a:p>
                      <a:r>
                        <a:rPr lang="en-US" sz="1600" dirty="0" smtClean="0">
                          <a:latin typeface="Calibri" panose="020F0502020204030204" pitchFamily="34" charset="0"/>
                          <a:cs typeface="Calibri" panose="020F0502020204030204" pitchFamily="34" charset="0"/>
                        </a:rPr>
                        <a:t>9.</a:t>
                      </a:r>
                      <a:r>
                        <a:rPr lang="en-US" sz="1600" baseline="0" dirty="0" smtClean="0">
                          <a:latin typeface="Calibri" panose="020F0502020204030204" pitchFamily="34" charset="0"/>
                          <a:cs typeface="Calibri" panose="020F0502020204030204" pitchFamily="34" charset="0"/>
                        </a:rPr>
                        <a:t> Comprehensive Diabetes Care – Blood Pressure Control</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8"/>
                  </a:ext>
                </a:extLst>
              </a:tr>
              <a:tr h="310848">
                <a:tc>
                  <a:txBody>
                    <a:bodyPr/>
                    <a:lstStyle/>
                    <a:p>
                      <a:r>
                        <a:rPr lang="en-US" sz="1600" dirty="0" smtClean="0">
                          <a:latin typeface="Calibri" panose="020F0502020204030204" pitchFamily="34" charset="0"/>
                          <a:cs typeface="Calibri" panose="020F0502020204030204" pitchFamily="34" charset="0"/>
                        </a:rPr>
                        <a:t>10. Comprehensive Diabetes Care:</a:t>
                      </a:r>
                      <a:r>
                        <a:rPr lang="en-US" sz="1600" baseline="0" dirty="0" smtClean="0">
                          <a:latin typeface="Calibri" panose="020F0502020204030204" pitchFamily="34" charset="0"/>
                          <a:cs typeface="Calibri" panose="020F0502020204030204" pitchFamily="34" charset="0"/>
                        </a:rPr>
                        <a:t> Hemoglobin A1c (HbA1c) Poor Control</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3652152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DSRIP Funding and Mechanics Protocol</a:t>
            </a:r>
            <a:endParaRPr lang="en-US" dirty="0"/>
          </a:p>
        </p:txBody>
      </p:sp>
      <p:sp>
        <p:nvSpPr>
          <p:cNvPr id="4" name="Content Placeholder 3"/>
          <p:cNvSpPr>
            <a:spLocks noGrp="1"/>
          </p:cNvSpPr>
          <p:nvPr>
            <p:ph sz="half" idx="2"/>
          </p:nvPr>
        </p:nvSpPr>
        <p:spPr>
          <a:xfrm>
            <a:off x="453844" y="1600200"/>
            <a:ext cx="8385356" cy="498320"/>
          </a:xfrm>
        </p:spPr>
        <p:txBody>
          <a:bodyPr/>
          <a:lstStyle/>
          <a:p>
            <a:pPr marL="461963" indent="-461963">
              <a:buNone/>
            </a:pPr>
            <a:r>
              <a:rPr lang="en-US" b="1" dirty="0" smtClean="0"/>
              <a:t>VI. 	Statewide Performance and Unearned DSRIP Funding </a:t>
            </a:r>
            <a:r>
              <a:rPr lang="en-US" sz="2000" b="1" dirty="0" smtClean="0"/>
              <a:t>(cont’d)</a:t>
            </a:r>
            <a:endParaRPr lang="en-US" b="1" dirty="0"/>
          </a:p>
        </p:txBody>
      </p:sp>
      <p:sp>
        <p:nvSpPr>
          <p:cNvPr id="6" name="Content Placeholder 5"/>
          <p:cNvSpPr>
            <a:spLocks noGrp="1"/>
          </p:cNvSpPr>
          <p:nvPr>
            <p:ph sz="quarter" idx="4"/>
          </p:nvPr>
        </p:nvSpPr>
        <p:spPr>
          <a:xfrm>
            <a:off x="1066800" y="2022319"/>
            <a:ext cx="7772400" cy="3048001"/>
          </a:xfrm>
        </p:spPr>
        <p:txBody>
          <a:bodyPr/>
          <a:lstStyle/>
          <a:p>
            <a:pPr marL="457200" lvl="2" indent="-457200">
              <a:buFont typeface="+mj-lt"/>
              <a:buAutoNum type="alphaLcPeriod" startAt="2"/>
            </a:pPr>
            <a:r>
              <a:rPr lang="en-US" sz="2200" dirty="0" smtClean="0"/>
              <a:t>Reinvestment of Unearned DSRIP Funding</a:t>
            </a:r>
          </a:p>
          <a:p>
            <a:pPr marL="687388" lvl="3" indent="-168275">
              <a:buFont typeface="Arial" panose="020B0604020202020204" pitchFamily="34" charset="0"/>
              <a:buChar char="•"/>
            </a:pPr>
            <a:r>
              <a:rPr lang="en-US" sz="2200" dirty="0" smtClean="0"/>
              <a:t>DSRIP funding that is unearned because ACH failed to achieve certain performance metrics for given reporting period may be directed toward DSRIP High Performance incentives. </a:t>
            </a:r>
          </a:p>
          <a:p>
            <a:pPr marL="687388" lvl="3" indent="-168275">
              <a:buFont typeface="Arial" panose="020B0604020202020204" pitchFamily="34" charset="0"/>
              <a:buChar char="•"/>
            </a:pPr>
            <a:r>
              <a:rPr lang="en-US" sz="2200" dirty="0" smtClean="0"/>
              <a:t>Unearned project funds directed to high performers will be used to support the scope of the statewide DSRIP program or to reward ACHs whose performance substantively and consistently exceeds their targets as measured according to a modified version of the Quality Improvement Score.</a:t>
            </a:r>
          </a:p>
          <a:p>
            <a:pPr marL="687388" lvl="3" indent="-168275">
              <a:buFont typeface="Arial" panose="020B0604020202020204" pitchFamily="34" charset="0"/>
              <a:buChar char="•"/>
            </a:pPr>
            <a:r>
              <a:rPr lang="en-US" sz="2200" dirty="0" smtClean="0"/>
              <a:t>State does not plan to withhold any amounts to subsidize this reinvestment pool.</a:t>
            </a:r>
          </a:p>
          <a:p>
            <a:pPr marL="687388" lvl="3" indent="-168275">
              <a:buFont typeface="Arial" panose="020B0604020202020204" pitchFamily="34" charset="0"/>
              <a:buChar char="•"/>
            </a:pPr>
            <a:endParaRPr lang="en-US" sz="2000" dirty="0" smtClean="0"/>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26</a:t>
            </a:fld>
            <a:endParaRPr lang="en-US" altLang="en-US"/>
          </a:p>
        </p:txBody>
      </p:sp>
    </p:spTree>
    <p:extLst>
      <p:ext uri="{BB962C8B-B14F-4D97-AF65-F5344CB8AC3E}">
        <p14:creationId xmlns:p14="http://schemas.microsoft.com/office/powerpoint/2010/main" val="38209912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DSRIP Funding and Mechanics Protocol</a:t>
            </a:r>
            <a:endParaRPr lang="en-US" dirty="0"/>
          </a:p>
        </p:txBody>
      </p:sp>
      <p:sp>
        <p:nvSpPr>
          <p:cNvPr id="4" name="Content Placeholder 3"/>
          <p:cNvSpPr>
            <a:spLocks noGrp="1"/>
          </p:cNvSpPr>
          <p:nvPr>
            <p:ph sz="half" idx="2"/>
          </p:nvPr>
        </p:nvSpPr>
        <p:spPr>
          <a:xfrm>
            <a:off x="453844" y="1600200"/>
            <a:ext cx="8232956" cy="498320"/>
          </a:xfrm>
        </p:spPr>
        <p:txBody>
          <a:bodyPr/>
          <a:lstStyle/>
          <a:p>
            <a:pPr marL="461963" indent="-461963">
              <a:buNone/>
            </a:pPr>
            <a:r>
              <a:rPr lang="en-US" b="1" dirty="0" smtClean="0"/>
              <a:t>VII. Demonstration Mid-point Assessment</a:t>
            </a:r>
            <a:endParaRPr lang="en-US" b="1" dirty="0"/>
          </a:p>
        </p:txBody>
      </p:sp>
      <p:sp>
        <p:nvSpPr>
          <p:cNvPr id="6" name="Content Placeholder 5"/>
          <p:cNvSpPr>
            <a:spLocks noGrp="1"/>
          </p:cNvSpPr>
          <p:nvPr>
            <p:ph sz="quarter" idx="4"/>
          </p:nvPr>
        </p:nvSpPr>
        <p:spPr>
          <a:xfrm>
            <a:off x="1066800" y="2022319"/>
            <a:ext cx="7772400" cy="3048001"/>
          </a:xfrm>
        </p:spPr>
        <p:txBody>
          <a:bodyPr/>
          <a:lstStyle/>
          <a:p>
            <a:pPr marL="171450" lvl="3" indent="-168275">
              <a:buFont typeface="Arial" panose="020B0604020202020204" pitchFamily="34" charset="0"/>
              <a:buChar char="•"/>
            </a:pPr>
            <a:r>
              <a:rPr lang="en-US" sz="2200" dirty="0" smtClean="0"/>
              <a:t>Independent mid-point assessment conducted in Demo Year 3.</a:t>
            </a:r>
          </a:p>
          <a:p>
            <a:pPr marL="171450" lvl="3" indent="-168275">
              <a:buFont typeface="Arial" panose="020B0604020202020204" pitchFamily="34" charset="0"/>
              <a:buChar char="•"/>
            </a:pPr>
            <a:r>
              <a:rPr lang="en-US" sz="2200" dirty="0" smtClean="0"/>
              <a:t>Based on qualitative and quantitative information, and stakeholder and community input, recommendations will be made for improving ACHs and their Project Plans.</a:t>
            </a:r>
          </a:p>
          <a:p>
            <a:pPr marL="171450" lvl="3" indent="-168275">
              <a:buFont typeface="Arial" panose="020B0604020202020204" pitchFamily="34" charset="0"/>
              <a:buChar char="•"/>
            </a:pPr>
            <a:r>
              <a:rPr lang="en-US" sz="2200" dirty="0" smtClean="0"/>
              <a:t>If state decides to discontinue specific projects that do not merit continued funding, project funds may be made available for expanding successful project plans in Demo Years 4 and 5.</a:t>
            </a:r>
          </a:p>
          <a:p>
            <a:pPr marL="171450" lvl="3" indent="-168275">
              <a:buFont typeface="Arial" panose="020B0604020202020204" pitchFamily="34" charset="0"/>
              <a:buChar char="•"/>
            </a:pPr>
            <a:r>
              <a:rPr lang="en-US" sz="2200" dirty="0" smtClean="0"/>
              <a:t>ACHs required to participate in mid-point assessment and adopt recommendations that emerge from the review. </a:t>
            </a:r>
          </a:p>
          <a:p>
            <a:pPr marL="171450" lvl="3" indent="-168275">
              <a:buFont typeface="Arial" panose="020B0604020202020204" pitchFamily="34" charset="0"/>
              <a:buChar char="•"/>
            </a:pPr>
            <a:r>
              <a:rPr lang="en-US" sz="2200" dirty="0" smtClean="0"/>
              <a:t>State may withhold a percentage or all future DSRIP incentive funds if ACH fails to adopt recommended changes, even if all other requirements for DSRIP are met.</a:t>
            </a:r>
          </a:p>
          <a:p>
            <a:pPr marL="687388" lvl="3" indent="-168275">
              <a:buFont typeface="Arial" panose="020B0604020202020204" pitchFamily="34" charset="0"/>
              <a:buChar char="•"/>
            </a:pPr>
            <a:endParaRPr lang="en-US" sz="1900" dirty="0" smtClean="0"/>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27</a:t>
            </a:fld>
            <a:endParaRPr lang="en-US" altLang="en-US"/>
          </a:p>
        </p:txBody>
      </p:sp>
    </p:spTree>
    <p:extLst>
      <p:ext uri="{BB962C8B-B14F-4D97-AF65-F5344CB8AC3E}">
        <p14:creationId xmlns:p14="http://schemas.microsoft.com/office/powerpoint/2010/main" val="29252435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i="1" dirty="0" smtClean="0"/>
              <a:t>DSRIP Planning Protocol</a:t>
            </a:r>
            <a:endParaRPr lang="en-US" b="0" i="1" dirty="0"/>
          </a:p>
        </p:txBody>
      </p:sp>
      <p:sp>
        <p:nvSpPr>
          <p:cNvPr id="4" name="Slide Number Placeholder 3"/>
          <p:cNvSpPr>
            <a:spLocks noGrp="1"/>
          </p:cNvSpPr>
          <p:nvPr>
            <p:ph type="sldNum" sz="quarter" idx="10"/>
          </p:nvPr>
        </p:nvSpPr>
        <p:spPr/>
        <p:txBody>
          <a:bodyPr/>
          <a:lstStyle/>
          <a:p>
            <a:pPr>
              <a:defRPr/>
            </a:pPr>
            <a:fld id="{E78FE5FF-6B07-4CB4-972D-2438E8233BC3}" type="slidenum">
              <a:rPr lang="en-US" altLang="en-US" smtClean="0"/>
              <a:pPr>
                <a:defRPr/>
              </a:pPr>
              <a:t>28</a:t>
            </a:fld>
            <a:endParaRPr lang="en-US" altLang="en-US"/>
          </a:p>
        </p:txBody>
      </p:sp>
    </p:spTree>
    <p:extLst>
      <p:ext uri="{BB962C8B-B14F-4D97-AF65-F5344CB8AC3E}">
        <p14:creationId xmlns:p14="http://schemas.microsoft.com/office/powerpoint/2010/main" val="15257582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dirty="0" smtClean="0"/>
              <a:t>DSRIP Planning Protocol</a:t>
            </a:r>
            <a:endParaRPr lang="en-US" dirty="0"/>
          </a:p>
        </p:txBody>
      </p:sp>
      <p:sp>
        <p:nvSpPr>
          <p:cNvPr id="4" name="Content Placeholder 3"/>
          <p:cNvSpPr>
            <a:spLocks noGrp="1"/>
          </p:cNvSpPr>
          <p:nvPr>
            <p:ph sz="half" idx="2"/>
          </p:nvPr>
        </p:nvSpPr>
        <p:spPr>
          <a:xfrm>
            <a:off x="453844" y="1559079"/>
            <a:ext cx="7013756" cy="3048001"/>
          </a:xfrm>
        </p:spPr>
        <p:txBody>
          <a:bodyPr/>
          <a:lstStyle/>
          <a:p>
            <a:pPr marL="0" indent="0">
              <a:buNone/>
            </a:pPr>
            <a:r>
              <a:rPr lang="en-US" b="1" dirty="0" smtClean="0"/>
              <a:t>I.  Preface</a:t>
            </a:r>
            <a:endParaRPr lang="en-US" b="1" dirty="0"/>
          </a:p>
        </p:txBody>
      </p:sp>
      <p:sp>
        <p:nvSpPr>
          <p:cNvPr id="6" name="Content Placeholder 5"/>
          <p:cNvSpPr>
            <a:spLocks noGrp="1"/>
          </p:cNvSpPr>
          <p:nvPr>
            <p:ph sz="quarter" idx="4"/>
          </p:nvPr>
        </p:nvSpPr>
        <p:spPr>
          <a:xfrm>
            <a:off x="1066800" y="1981199"/>
            <a:ext cx="7623773" cy="3048001"/>
          </a:xfrm>
        </p:spPr>
        <p:txBody>
          <a:bodyPr/>
          <a:lstStyle/>
          <a:p>
            <a:pPr marL="0" indent="0">
              <a:buNone/>
            </a:pPr>
            <a:r>
              <a:rPr lang="en-US" dirty="0" smtClean="0"/>
              <a:t>The DSRIP Planning Protocol describes:</a:t>
            </a:r>
          </a:p>
          <a:p>
            <a:r>
              <a:rPr lang="en-US" dirty="0" smtClean="0"/>
              <a:t>The ACH Project Plans, </a:t>
            </a:r>
          </a:p>
          <a:p>
            <a:r>
              <a:rPr lang="en-US" dirty="0" smtClean="0"/>
              <a:t>The set of outcome measures that must be report, </a:t>
            </a:r>
          </a:p>
          <a:p>
            <a:r>
              <a:rPr lang="en-US" dirty="0" smtClean="0"/>
              <a:t>Transformation projects eligible for DSRIP funds, and</a:t>
            </a:r>
          </a:p>
          <a:p>
            <a:r>
              <a:rPr lang="en-US" dirty="0" smtClean="0"/>
              <a:t>Timelines for meeting associated metrics.</a:t>
            </a:r>
          </a:p>
          <a:p>
            <a:endParaRPr lang="en-US" dirty="0"/>
          </a:p>
          <a:p>
            <a:pPr marL="0" indent="0">
              <a:buNone/>
            </a:pPr>
            <a:r>
              <a:rPr lang="en-US" dirty="0" smtClean="0"/>
              <a:t>The DSRIP Planning Protocol is supplemented by a Project Toolkit and Project Measure and Performance Table. The Toolkit provides additional details and requirements related to the ACH projects and will assist ACHs in developing their Project Plans.</a:t>
            </a:r>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29</a:t>
            </a:fld>
            <a:endParaRPr lang="en-US" altLang="en-US"/>
          </a:p>
        </p:txBody>
      </p:sp>
    </p:spTree>
    <p:extLst>
      <p:ext uri="{BB962C8B-B14F-4D97-AF65-F5344CB8AC3E}">
        <p14:creationId xmlns:p14="http://schemas.microsoft.com/office/powerpoint/2010/main" val="1565461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1"/>
                </a:solidFill>
                <a:latin typeface="Calibri" panose="020F0502020204030204" pitchFamily="34" charset="0"/>
                <a:cs typeface="Tahoma" panose="020B0604030504040204" pitchFamily="34" charset="0"/>
              </a:defRPr>
            </a:lvl1pPr>
            <a:lvl2pPr marL="742950" indent="-285750">
              <a:spcBef>
                <a:spcPct val="20000"/>
              </a:spcBef>
              <a:buFont typeface="Arial" panose="020B0604020202020204" pitchFamily="34" charset="0"/>
              <a:buChar char="–"/>
              <a:defRPr sz="2400">
                <a:solidFill>
                  <a:schemeClr val="tx1"/>
                </a:solidFill>
                <a:latin typeface="Calibri" panose="020F0502020204030204" pitchFamily="34" charset="0"/>
                <a:cs typeface="Tahoma" panose="020B0604030504040204" pitchFamily="34" charset="0"/>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cs typeface="Tahoma" panose="020B0604030504040204" pitchFamily="34" charset="0"/>
              </a:defRPr>
            </a:lvl3pPr>
            <a:lvl4pPr marL="1600200" indent="-228600">
              <a:spcBef>
                <a:spcPct val="20000"/>
              </a:spcBef>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4pPr>
            <a:lvl5pPr marL="2057400" indent="-228600">
              <a:spcBef>
                <a:spcPct val="20000"/>
              </a:spcBef>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9pPr>
          </a:lstStyle>
          <a:p>
            <a:pPr>
              <a:spcBef>
                <a:spcPct val="0"/>
              </a:spcBef>
              <a:buFontTx/>
              <a:buNone/>
            </a:pPr>
            <a:fld id="{E56D3698-C2FC-4081-9158-51AAA612FBD2}" type="slidenum">
              <a:rPr lang="en-US" altLang="en-US" sz="1200" smtClean="0">
                <a:solidFill>
                  <a:srgbClr val="8D8D8D"/>
                </a:solidFill>
                <a:latin typeface="Lucida Sans Unicode" panose="020B0602030504020204" pitchFamily="34" charset="0"/>
              </a:rPr>
              <a:pPr>
                <a:spcBef>
                  <a:spcPct val="0"/>
                </a:spcBef>
                <a:buFontTx/>
                <a:buNone/>
              </a:pPr>
              <a:t>3</a:t>
            </a:fld>
            <a:endParaRPr lang="en-US" altLang="en-US" sz="1200" smtClean="0">
              <a:solidFill>
                <a:srgbClr val="8D8D8D"/>
              </a:solidFill>
              <a:latin typeface="Lucida Sans Unicode" panose="020B0602030504020204" pitchFamily="34" charset="0"/>
            </a:endParaRPr>
          </a:p>
        </p:txBody>
      </p:sp>
      <p:pic>
        <p:nvPicPr>
          <p:cNvPr id="6147"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914400"/>
            <a:ext cx="87630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88963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dirty="0" smtClean="0"/>
              <a:t>DSRIP Planning Protocol</a:t>
            </a:r>
            <a:endParaRPr lang="en-US" dirty="0"/>
          </a:p>
        </p:txBody>
      </p:sp>
      <p:sp>
        <p:nvSpPr>
          <p:cNvPr id="4" name="Content Placeholder 3"/>
          <p:cNvSpPr>
            <a:spLocks noGrp="1"/>
          </p:cNvSpPr>
          <p:nvPr>
            <p:ph sz="half" idx="2"/>
          </p:nvPr>
        </p:nvSpPr>
        <p:spPr>
          <a:xfrm>
            <a:off x="453844" y="1559079"/>
            <a:ext cx="7013756" cy="3048001"/>
          </a:xfrm>
        </p:spPr>
        <p:txBody>
          <a:bodyPr/>
          <a:lstStyle/>
          <a:p>
            <a:pPr marL="0" indent="0">
              <a:buNone/>
            </a:pPr>
            <a:r>
              <a:rPr lang="en-US" b="1" dirty="0" smtClean="0"/>
              <a:t>II.   ACH Project Plan Requirements</a:t>
            </a:r>
            <a:endParaRPr lang="en-US" b="1" dirty="0"/>
          </a:p>
        </p:txBody>
      </p:sp>
      <p:sp>
        <p:nvSpPr>
          <p:cNvPr id="6" name="Content Placeholder 5"/>
          <p:cNvSpPr>
            <a:spLocks noGrp="1"/>
          </p:cNvSpPr>
          <p:nvPr>
            <p:ph sz="quarter" idx="4"/>
          </p:nvPr>
        </p:nvSpPr>
        <p:spPr>
          <a:xfrm>
            <a:off x="1066800" y="1981199"/>
            <a:ext cx="7623773" cy="3048001"/>
          </a:xfrm>
        </p:spPr>
        <p:txBody>
          <a:bodyPr/>
          <a:lstStyle/>
          <a:p>
            <a:pPr marL="0" indent="0">
              <a:buNone/>
            </a:pPr>
            <a:r>
              <a:rPr lang="en-US" b="1" dirty="0" smtClean="0"/>
              <a:t>a. Introduction</a:t>
            </a:r>
          </a:p>
          <a:p>
            <a:pPr marL="569913" indent="-225425"/>
            <a:r>
              <a:rPr lang="en-US" dirty="0" smtClean="0"/>
              <a:t>Three steps for ACH Project Plan approval:</a:t>
            </a:r>
          </a:p>
          <a:p>
            <a:pPr marL="1201738" lvl="1" indent="-457200">
              <a:buFont typeface="+mj-lt"/>
              <a:buAutoNum type="arabicPeriod"/>
            </a:pPr>
            <a:r>
              <a:rPr lang="en-US" sz="2200" dirty="0" smtClean="0"/>
              <a:t>ACHs must satisfy two-phase certification process to confirm they are prepared to submit Project Plan applications.</a:t>
            </a:r>
          </a:p>
          <a:p>
            <a:pPr marL="1539875" lvl="2" indent="-227013">
              <a:buFont typeface="+mj-lt"/>
              <a:buAutoNum type="alphaLcPeriod"/>
            </a:pPr>
            <a:r>
              <a:rPr lang="en-US" sz="2200" dirty="0" smtClean="0"/>
              <a:t>Phase 1 deadline: May 15, 2017</a:t>
            </a:r>
          </a:p>
          <a:p>
            <a:pPr marL="1539875" lvl="2" indent="-227013">
              <a:buFont typeface="+mj-lt"/>
              <a:buAutoNum type="alphaLcPeriod"/>
            </a:pPr>
            <a:r>
              <a:rPr lang="en-US" sz="2200" dirty="0" smtClean="0"/>
              <a:t>Phase 2 deadline: August 14, 2017</a:t>
            </a:r>
          </a:p>
          <a:p>
            <a:pPr marL="1201738" lvl="1" indent="-457200">
              <a:buFont typeface="+mj-lt"/>
              <a:buAutoNum type="arabicPeriod"/>
            </a:pPr>
            <a:r>
              <a:rPr lang="en-US" sz="2200" dirty="0" smtClean="0"/>
              <a:t>Deadline for ACH Project Plans: November 16, 2017.</a:t>
            </a:r>
          </a:p>
          <a:p>
            <a:pPr marL="1201738" lvl="1" indent="-457200">
              <a:buFont typeface="+mj-lt"/>
              <a:buAutoNum type="arabicPeriod"/>
            </a:pPr>
            <a:r>
              <a:rPr lang="en-US" sz="2200" dirty="0" smtClean="0"/>
              <a:t>State and Independent Assessor must evaluate and (if appropriate) approve ACH Project Plans between November 20 and December 22, 2017.</a:t>
            </a:r>
          </a:p>
          <a:p>
            <a:pPr marL="1201738" lvl="1" indent="-457200">
              <a:buFont typeface="+mj-lt"/>
              <a:buAutoNum type="arabicPeriod"/>
            </a:pPr>
            <a:endParaRPr lang="en-US" dirty="0" smtClean="0"/>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30</a:t>
            </a:fld>
            <a:endParaRPr lang="en-US" altLang="en-US"/>
          </a:p>
        </p:txBody>
      </p:sp>
    </p:spTree>
    <p:extLst>
      <p:ext uri="{BB962C8B-B14F-4D97-AF65-F5344CB8AC3E}">
        <p14:creationId xmlns:p14="http://schemas.microsoft.com/office/powerpoint/2010/main" val="26574034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dirty="0" smtClean="0"/>
              <a:t>DSRIP Planning Protocol</a:t>
            </a:r>
            <a:endParaRPr lang="en-US" dirty="0"/>
          </a:p>
        </p:txBody>
      </p:sp>
      <p:sp>
        <p:nvSpPr>
          <p:cNvPr id="4" name="Content Placeholder 3"/>
          <p:cNvSpPr>
            <a:spLocks noGrp="1"/>
          </p:cNvSpPr>
          <p:nvPr>
            <p:ph sz="half" idx="2"/>
          </p:nvPr>
        </p:nvSpPr>
        <p:spPr>
          <a:xfrm>
            <a:off x="453844" y="1559079"/>
            <a:ext cx="7013756" cy="3048001"/>
          </a:xfrm>
        </p:spPr>
        <p:txBody>
          <a:bodyPr/>
          <a:lstStyle/>
          <a:p>
            <a:pPr marL="0" indent="0">
              <a:buNone/>
            </a:pPr>
            <a:r>
              <a:rPr lang="en-US" b="1" dirty="0" smtClean="0"/>
              <a:t>II.   ACH Project Plan Requirements</a:t>
            </a:r>
            <a:endParaRPr lang="en-US" b="1" dirty="0"/>
          </a:p>
        </p:txBody>
      </p:sp>
      <p:sp>
        <p:nvSpPr>
          <p:cNvPr id="6" name="Content Placeholder 5"/>
          <p:cNvSpPr>
            <a:spLocks noGrp="1"/>
          </p:cNvSpPr>
          <p:nvPr>
            <p:ph sz="quarter" idx="4"/>
          </p:nvPr>
        </p:nvSpPr>
        <p:spPr>
          <a:xfrm>
            <a:off x="1066800" y="1981199"/>
            <a:ext cx="7623773" cy="3048001"/>
          </a:xfrm>
        </p:spPr>
        <p:txBody>
          <a:bodyPr/>
          <a:lstStyle/>
          <a:p>
            <a:pPr marL="0" indent="0">
              <a:buNone/>
            </a:pPr>
            <a:r>
              <a:rPr lang="en-US" b="1" dirty="0" smtClean="0"/>
              <a:t>a. Introduction (cont’d)</a:t>
            </a:r>
          </a:p>
          <a:p>
            <a:pPr marL="569913" indent="-225425"/>
            <a:r>
              <a:rPr lang="en-US" dirty="0" smtClean="0"/>
              <a:t>State will develop and post draft Project Plan Template for public feedback prior to releasing a final version.</a:t>
            </a:r>
          </a:p>
          <a:p>
            <a:pPr marL="569913" indent="-225425"/>
            <a:r>
              <a:rPr lang="en-US" dirty="0" smtClean="0"/>
              <a:t>Design funds attached to each certification phase will support ACHs as they address specific requirements and submit their Project Plans.</a:t>
            </a:r>
          </a:p>
          <a:p>
            <a:pPr marL="569913" indent="-225425"/>
            <a:r>
              <a:rPr lang="en-US" dirty="0" smtClean="0"/>
              <a:t>As ACHs develop Project Plans, they must solicit and incorporate community and consumer input to ensure that Project Plans reflect the specific needs of the region.</a:t>
            </a:r>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31</a:t>
            </a:fld>
            <a:endParaRPr lang="en-US" altLang="en-US"/>
          </a:p>
        </p:txBody>
      </p:sp>
    </p:spTree>
    <p:extLst>
      <p:ext uri="{BB962C8B-B14F-4D97-AF65-F5344CB8AC3E}">
        <p14:creationId xmlns:p14="http://schemas.microsoft.com/office/powerpoint/2010/main" val="5023889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dirty="0" smtClean="0"/>
              <a:t>DSRIP Planning Protocol</a:t>
            </a:r>
            <a:endParaRPr lang="en-US" dirty="0"/>
          </a:p>
        </p:txBody>
      </p:sp>
      <p:sp>
        <p:nvSpPr>
          <p:cNvPr id="4" name="Content Placeholder 3"/>
          <p:cNvSpPr>
            <a:spLocks noGrp="1"/>
          </p:cNvSpPr>
          <p:nvPr>
            <p:ph sz="half" idx="2"/>
          </p:nvPr>
        </p:nvSpPr>
        <p:spPr>
          <a:xfrm>
            <a:off x="453844" y="1559079"/>
            <a:ext cx="7013756" cy="3048001"/>
          </a:xfrm>
        </p:spPr>
        <p:txBody>
          <a:bodyPr/>
          <a:lstStyle/>
          <a:p>
            <a:pPr marL="0" indent="0">
              <a:buNone/>
            </a:pPr>
            <a:r>
              <a:rPr lang="en-US" b="1" dirty="0" smtClean="0"/>
              <a:t>II.   ACH Project Plan Requirements</a:t>
            </a:r>
            <a:endParaRPr lang="en-US" b="1" dirty="0"/>
          </a:p>
        </p:txBody>
      </p:sp>
      <p:sp>
        <p:nvSpPr>
          <p:cNvPr id="6" name="Content Placeholder 5"/>
          <p:cNvSpPr>
            <a:spLocks noGrp="1"/>
          </p:cNvSpPr>
          <p:nvPr>
            <p:ph sz="quarter" idx="4"/>
          </p:nvPr>
        </p:nvSpPr>
        <p:spPr>
          <a:xfrm>
            <a:off x="1066800" y="1981199"/>
            <a:ext cx="7623773" cy="3048001"/>
          </a:xfrm>
        </p:spPr>
        <p:txBody>
          <a:bodyPr/>
          <a:lstStyle/>
          <a:p>
            <a:pPr marL="0" indent="0">
              <a:buNone/>
            </a:pPr>
            <a:r>
              <a:rPr lang="en-US" b="1" dirty="0"/>
              <a:t>b</a:t>
            </a:r>
            <a:r>
              <a:rPr lang="en-US" b="1" dirty="0" smtClean="0"/>
              <a:t>. ACH Certification Criteria</a:t>
            </a:r>
          </a:p>
          <a:p>
            <a:pPr marL="569913" indent="-225425"/>
            <a:r>
              <a:rPr lang="en-US" dirty="0" smtClean="0"/>
              <a:t>Phase 1</a:t>
            </a:r>
          </a:p>
          <a:p>
            <a:pPr marL="969963" lvl="1" indent="-225425"/>
            <a:r>
              <a:rPr lang="en-US" sz="2200" dirty="0" smtClean="0"/>
              <a:t>ACH must demonstrate compliance or plan to comply with expectations, including work with regional Tribes, including adoption of the Tribal Engagement and Collaboration Policy or alternate policy.</a:t>
            </a:r>
          </a:p>
          <a:p>
            <a:pPr marL="569913" indent="-225425"/>
            <a:r>
              <a:rPr lang="en-US" dirty="0" smtClean="0"/>
              <a:t>Phase 2</a:t>
            </a:r>
          </a:p>
          <a:p>
            <a:pPr marL="969963" lvl="1" indent="-225425"/>
            <a:r>
              <a:rPr lang="en-US" sz="2200" dirty="0" smtClean="0"/>
              <a:t>ACH must demonstrate compliance with expectations, including (i) Tribal engagement and collaboration, describing specific activities and events that further the relationship between the ACH and Tribes, and (ii) other requirements the state may establish.</a:t>
            </a:r>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32</a:t>
            </a:fld>
            <a:endParaRPr lang="en-US" altLang="en-US"/>
          </a:p>
        </p:txBody>
      </p:sp>
    </p:spTree>
    <p:extLst>
      <p:ext uri="{BB962C8B-B14F-4D97-AF65-F5344CB8AC3E}">
        <p14:creationId xmlns:p14="http://schemas.microsoft.com/office/powerpoint/2010/main" val="14511964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dirty="0" smtClean="0"/>
              <a:t>DSRIP Planning Protocol</a:t>
            </a:r>
            <a:endParaRPr lang="en-US" dirty="0"/>
          </a:p>
        </p:txBody>
      </p:sp>
      <p:sp>
        <p:nvSpPr>
          <p:cNvPr id="4" name="Content Placeholder 3"/>
          <p:cNvSpPr>
            <a:spLocks noGrp="1"/>
          </p:cNvSpPr>
          <p:nvPr>
            <p:ph sz="half" idx="2"/>
          </p:nvPr>
        </p:nvSpPr>
        <p:spPr>
          <a:xfrm>
            <a:off x="453844" y="1559079"/>
            <a:ext cx="7013756" cy="3048001"/>
          </a:xfrm>
        </p:spPr>
        <p:txBody>
          <a:bodyPr/>
          <a:lstStyle/>
          <a:p>
            <a:pPr marL="0" indent="0">
              <a:buNone/>
            </a:pPr>
            <a:r>
              <a:rPr lang="en-US" b="1" dirty="0" smtClean="0"/>
              <a:t>II.   ACH Project Plan Requirements</a:t>
            </a:r>
            <a:endParaRPr lang="en-US" b="1" dirty="0"/>
          </a:p>
        </p:txBody>
      </p:sp>
      <p:sp>
        <p:nvSpPr>
          <p:cNvPr id="6" name="Content Placeholder 5"/>
          <p:cNvSpPr>
            <a:spLocks noGrp="1"/>
          </p:cNvSpPr>
          <p:nvPr>
            <p:ph sz="quarter" idx="4"/>
          </p:nvPr>
        </p:nvSpPr>
        <p:spPr>
          <a:xfrm>
            <a:off x="1066800" y="1981199"/>
            <a:ext cx="7623773" cy="3048001"/>
          </a:xfrm>
        </p:spPr>
        <p:txBody>
          <a:bodyPr/>
          <a:lstStyle/>
          <a:p>
            <a:pPr marL="0" indent="0">
              <a:buNone/>
            </a:pPr>
            <a:r>
              <a:rPr lang="en-US" b="1" dirty="0" smtClean="0"/>
              <a:t>c. ACH Project Plan Requirements</a:t>
            </a:r>
          </a:p>
          <a:p>
            <a:pPr marL="0" indent="0">
              <a:buNone/>
            </a:pPr>
            <a:r>
              <a:rPr lang="en-US" sz="2200" dirty="0" smtClean="0"/>
              <a:t>The Project Plan:</a:t>
            </a:r>
          </a:p>
          <a:p>
            <a:r>
              <a:rPr lang="en-US" sz="2200" dirty="0" smtClean="0"/>
              <a:t>Blueprint of work that each region, coordinated by the ACH, will undertake through the implementation of these projects</a:t>
            </a:r>
          </a:p>
          <a:p>
            <a:r>
              <a:rPr lang="en-US" sz="2200" dirty="0" smtClean="0"/>
              <a:t>Explain how regional work responds to community-specific needs, relates to ACH mission, and furthers Demo objectives</a:t>
            </a:r>
          </a:p>
          <a:p>
            <a:r>
              <a:rPr lang="en-US" sz="2200" dirty="0" smtClean="0"/>
              <a:t>Provide details on ACH’s composition/governance structure, with any adjustments based on lessons learned</a:t>
            </a:r>
          </a:p>
          <a:p>
            <a:r>
              <a:rPr lang="en-US" sz="2200" dirty="0" smtClean="0"/>
              <a:t>Demonstrates ACH compliance with terms and conditions</a:t>
            </a:r>
          </a:p>
          <a:p>
            <a:r>
              <a:rPr lang="en-US" sz="2200" dirty="0" smtClean="0"/>
              <a:t>Incorporates voice and perspective of community and consumers through outreach and engagement</a:t>
            </a:r>
          </a:p>
          <a:p>
            <a:pPr marL="969963" lvl="1" indent="-225425"/>
            <a:endParaRPr lang="en-US" sz="1800" dirty="0" smtClean="0"/>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33</a:t>
            </a:fld>
            <a:endParaRPr lang="en-US" altLang="en-US"/>
          </a:p>
        </p:txBody>
      </p:sp>
    </p:spTree>
    <p:extLst>
      <p:ext uri="{BB962C8B-B14F-4D97-AF65-F5344CB8AC3E}">
        <p14:creationId xmlns:p14="http://schemas.microsoft.com/office/powerpoint/2010/main" val="34604407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dirty="0" smtClean="0"/>
              <a:t>DSRIP Planning Protocol</a:t>
            </a:r>
            <a:endParaRPr lang="en-US" dirty="0"/>
          </a:p>
        </p:txBody>
      </p:sp>
      <p:sp>
        <p:nvSpPr>
          <p:cNvPr id="4" name="Content Placeholder 3"/>
          <p:cNvSpPr>
            <a:spLocks noGrp="1"/>
          </p:cNvSpPr>
          <p:nvPr>
            <p:ph sz="half" idx="2"/>
          </p:nvPr>
        </p:nvSpPr>
        <p:spPr>
          <a:xfrm>
            <a:off x="453844" y="1559079"/>
            <a:ext cx="7013756" cy="3048001"/>
          </a:xfrm>
        </p:spPr>
        <p:txBody>
          <a:bodyPr/>
          <a:lstStyle/>
          <a:p>
            <a:pPr marL="0" indent="0">
              <a:buNone/>
            </a:pPr>
            <a:r>
              <a:rPr lang="en-US" b="1" dirty="0" smtClean="0"/>
              <a:t>II.   ACH Project Plan Requirements</a:t>
            </a:r>
            <a:endParaRPr lang="en-US" b="1" dirty="0"/>
          </a:p>
        </p:txBody>
      </p:sp>
      <p:sp>
        <p:nvSpPr>
          <p:cNvPr id="6" name="Content Placeholder 5"/>
          <p:cNvSpPr>
            <a:spLocks noGrp="1"/>
          </p:cNvSpPr>
          <p:nvPr>
            <p:ph sz="quarter" idx="4"/>
          </p:nvPr>
        </p:nvSpPr>
        <p:spPr>
          <a:xfrm>
            <a:off x="1066800" y="1981199"/>
            <a:ext cx="7623773" cy="3048001"/>
          </a:xfrm>
        </p:spPr>
        <p:txBody>
          <a:bodyPr/>
          <a:lstStyle/>
          <a:p>
            <a:pPr marL="0" indent="0">
              <a:buNone/>
            </a:pPr>
            <a:r>
              <a:rPr lang="en-US" b="1" dirty="0" smtClean="0"/>
              <a:t>c. ACH Project Plan Requirements</a:t>
            </a:r>
          </a:p>
          <a:p>
            <a:pPr marL="0" indent="0">
              <a:buNone/>
            </a:pPr>
            <a:r>
              <a:rPr lang="en-US" sz="2200" dirty="0" smtClean="0"/>
              <a:t>Categories for Section I of the Project Plan template will include:</a:t>
            </a:r>
          </a:p>
          <a:p>
            <a:pPr marL="630238" indent="-457200">
              <a:buFont typeface="+mj-lt"/>
              <a:buAutoNum type="arabicPeriod"/>
            </a:pPr>
            <a:r>
              <a:rPr lang="en-US" sz="2200" dirty="0" smtClean="0"/>
              <a:t>ACH Theory of Action and Alignment Strategy</a:t>
            </a:r>
          </a:p>
          <a:p>
            <a:pPr marL="630238" indent="-457200">
              <a:buFont typeface="+mj-lt"/>
              <a:buAutoNum type="arabicPeriod"/>
            </a:pPr>
            <a:r>
              <a:rPr lang="en-US" sz="2200" dirty="0" smtClean="0"/>
              <a:t>Governance</a:t>
            </a:r>
          </a:p>
          <a:p>
            <a:pPr marL="630238" indent="-457200">
              <a:buFont typeface="+mj-lt"/>
              <a:buAutoNum type="arabicPeriod"/>
            </a:pPr>
            <a:r>
              <a:rPr lang="en-US" sz="2200" dirty="0" smtClean="0"/>
              <a:t>Regional Health Needs Inventory</a:t>
            </a:r>
          </a:p>
          <a:p>
            <a:pPr marL="630238" indent="-457200">
              <a:buFont typeface="+mj-lt"/>
              <a:buAutoNum type="arabicPeriod"/>
            </a:pPr>
            <a:r>
              <a:rPr lang="en-US" sz="2200" dirty="0" smtClean="0"/>
              <a:t>Community and Consumer Engagement and Input</a:t>
            </a:r>
          </a:p>
          <a:p>
            <a:pPr marL="630238" indent="-457200">
              <a:buFont typeface="+mj-lt"/>
              <a:buAutoNum type="arabicPeriod"/>
            </a:pPr>
            <a:r>
              <a:rPr lang="en-US" sz="2200" dirty="0" smtClean="0"/>
              <a:t>Tribal Engagement and Collaboration</a:t>
            </a:r>
          </a:p>
          <a:p>
            <a:pPr marL="1030288" lvl="1" indent="-287338">
              <a:buFont typeface="Arial" panose="020B0604020202020204" pitchFamily="34" charset="0"/>
              <a:buChar char="•"/>
            </a:pPr>
            <a:r>
              <a:rPr lang="en-US" sz="2200" dirty="0" smtClean="0"/>
              <a:t>Demonstration that the ACH has complied with the Tribal Engagement and Collaboration requirements.</a:t>
            </a:r>
          </a:p>
          <a:p>
            <a:pPr marL="625475" indent="-454025">
              <a:buFont typeface="+mj-lt"/>
              <a:buAutoNum type="arabicPeriod"/>
            </a:pPr>
            <a:r>
              <a:rPr lang="en-US" sz="2200" dirty="0" smtClean="0"/>
              <a:t>Budget and Funds Allocation</a:t>
            </a:r>
          </a:p>
          <a:p>
            <a:pPr marL="625475" indent="-454025">
              <a:buFont typeface="+mj-lt"/>
              <a:buAutoNum type="arabicPeriod"/>
            </a:pPr>
            <a:r>
              <a:rPr lang="en-US" sz="2200" dirty="0" smtClean="0"/>
              <a:t>Value-based Payment Strategies</a:t>
            </a:r>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34</a:t>
            </a:fld>
            <a:endParaRPr lang="en-US" altLang="en-US"/>
          </a:p>
        </p:txBody>
      </p:sp>
    </p:spTree>
    <p:extLst>
      <p:ext uri="{BB962C8B-B14F-4D97-AF65-F5344CB8AC3E}">
        <p14:creationId xmlns:p14="http://schemas.microsoft.com/office/powerpoint/2010/main" val="11233601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dirty="0" smtClean="0"/>
              <a:t>DSRIP Planning Protocol</a:t>
            </a:r>
            <a:endParaRPr lang="en-US" dirty="0"/>
          </a:p>
        </p:txBody>
      </p:sp>
      <p:sp>
        <p:nvSpPr>
          <p:cNvPr id="4" name="Content Placeholder 3"/>
          <p:cNvSpPr>
            <a:spLocks noGrp="1"/>
          </p:cNvSpPr>
          <p:nvPr>
            <p:ph sz="half" idx="2"/>
          </p:nvPr>
        </p:nvSpPr>
        <p:spPr>
          <a:xfrm>
            <a:off x="453844" y="1559079"/>
            <a:ext cx="7013756" cy="3048001"/>
          </a:xfrm>
        </p:spPr>
        <p:txBody>
          <a:bodyPr/>
          <a:lstStyle/>
          <a:p>
            <a:pPr marL="0" indent="0">
              <a:buNone/>
            </a:pPr>
            <a:r>
              <a:rPr lang="en-US" b="1" dirty="0" smtClean="0"/>
              <a:t>II.   ACH Project Plan Requirements</a:t>
            </a:r>
            <a:endParaRPr lang="en-US" b="1" dirty="0"/>
          </a:p>
        </p:txBody>
      </p:sp>
      <p:sp>
        <p:nvSpPr>
          <p:cNvPr id="6" name="Content Placeholder 5"/>
          <p:cNvSpPr>
            <a:spLocks noGrp="1"/>
          </p:cNvSpPr>
          <p:nvPr>
            <p:ph sz="quarter" idx="4"/>
          </p:nvPr>
        </p:nvSpPr>
        <p:spPr>
          <a:xfrm>
            <a:off x="1066800" y="1981199"/>
            <a:ext cx="7623773" cy="3048001"/>
          </a:xfrm>
        </p:spPr>
        <p:txBody>
          <a:bodyPr/>
          <a:lstStyle/>
          <a:p>
            <a:pPr marL="0" indent="0">
              <a:buNone/>
            </a:pPr>
            <a:r>
              <a:rPr lang="en-US" b="1" dirty="0" smtClean="0"/>
              <a:t>c. ACH Project Plan Requirements</a:t>
            </a:r>
          </a:p>
          <a:p>
            <a:pPr marL="0" indent="0">
              <a:buNone/>
            </a:pPr>
            <a:r>
              <a:rPr lang="en-US" sz="2200" dirty="0" smtClean="0"/>
              <a:t>For each selected project, Section II requires that ACHs provide details regarding:</a:t>
            </a:r>
          </a:p>
          <a:p>
            <a:pPr marL="630238" indent="-457200">
              <a:buFont typeface="+mj-lt"/>
              <a:buAutoNum type="arabicPeriod"/>
            </a:pPr>
            <a:r>
              <a:rPr lang="en-US" sz="2200" dirty="0" smtClean="0"/>
              <a:t>Partnering Organizations</a:t>
            </a:r>
          </a:p>
          <a:p>
            <a:pPr marL="630238" indent="-457200">
              <a:buFont typeface="+mj-lt"/>
              <a:buAutoNum type="arabicPeriod"/>
            </a:pPr>
            <a:r>
              <a:rPr lang="en-US" sz="2200" dirty="0" smtClean="0"/>
              <a:t>Relationships with Other Initiatives</a:t>
            </a:r>
          </a:p>
          <a:p>
            <a:pPr marL="630238" indent="-457200">
              <a:buFont typeface="+mj-lt"/>
              <a:buAutoNum type="arabicPeriod"/>
            </a:pPr>
            <a:r>
              <a:rPr lang="en-US" sz="2200" dirty="0" smtClean="0"/>
              <a:t>Monitoring and Continuous Improvement</a:t>
            </a:r>
          </a:p>
          <a:p>
            <a:pPr marL="630238" indent="-457200">
              <a:buFont typeface="+mj-lt"/>
              <a:buAutoNum type="arabicPeriod"/>
            </a:pPr>
            <a:r>
              <a:rPr lang="en-US" sz="2200" dirty="0" smtClean="0"/>
              <a:t>Expected Outcomes</a:t>
            </a:r>
          </a:p>
          <a:p>
            <a:pPr marL="630238" indent="-457200">
              <a:buFont typeface="+mj-lt"/>
              <a:buAutoNum type="arabicPeriod"/>
            </a:pPr>
            <a:r>
              <a:rPr lang="en-US" sz="2200" dirty="0" smtClean="0"/>
              <a:t>Sustainability</a:t>
            </a:r>
          </a:p>
          <a:p>
            <a:pPr marL="625475" indent="-454025">
              <a:buFont typeface="+mj-lt"/>
              <a:buAutoNum type="arabicPeriod"/>
            </a:pPr>
            <a:r>
              <a:rPr lang="en-US" sz="2200" dirty="0" smtClean="0"/>
              <a:t>Regional Assets, Anticipated Challenges, and Proposed Solutions</a:t>
            </a:r>
          </a:p>
          <a:p>
            <a:pPr marL="625475" indent="-454025">
              <a:buFont typeface="+mj-lt"/>
              <a:buAutoNum type="arabicPeriod"/>
            </a:pPr>
            <a:r>
              <a:rPr lang="en-US" sz="2200" dirty="0" smtClean="0"/>
              <a:t>Implementation Approach and Timing</a:t>
            </a:r>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35</a:t>
            </a:fld>
            <a:endParaRPr lang="en-US" altLang="en-US"/>
          </a:p>
        </p:txBody>
      </p:sp>
    </p:spTree>
    <p:extLst>
      <p:ext uri="{BB962C8B-B14F-4D97-AF65-F5344CB8AC3E}">
        <p14:creationId xmlns:p14="http://schemas.microsoft.com/office/powerpoint/2010/main" val="23723039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dirty="0" smtClean="0"/>
              <a:t>DSRIP Planning Protocol</a:t>
            </a:r>
            <a:endParaRPr lang="en-US" dirty="0"/>
          </a:p>
        </p:txBody>
      </p:sp>
      <p:sp>
        <p:nvSpPr>
          <p:cNvPr id="4" name="Content Placeholder 3"/>
          <p:cNvSpPr>
            <a:spLocks noGrp="1"/>
          </p:cNvSpPr>
          <p:nvPr>
            <p:ph sz="half" idx="2"/>
          </p:nvPr>
        </p:nvSpPr>
        <p:spPr>
          <a:xfrm>
            <a:off x="453844" y="1559079"/>
            <a:ext cx="7013756" cy="3048001"/>
          </a:xfrm>
        </p:spPr>
        <p:txBody>
          <a:bodyPr/>
          <a:lstStyle/>
          <a:p>
            <a:pPr marL="0" indent="0">
              <a:buNone/>
            </a:pPr>
            <a:r>
              <a:rPr lang="en-US" b="1" dirty="0" smtClean="0"/>
              <a:t>III.   Project Toolkit</a:t>
            </a:r>
            <a:endParaRPr lang="en-US" b="1" dirty="0"/>
          </a:p>
        </p:txBody>
      </p:sp>
      <p:sp>
        <p:nvSpPr>
          <p:cNvPr id="6" name="Content Placeholder 5"/>
          <p:cNvSpPr>
            <a:spLocks noGrp="1"/>
          </p:cNvSpPr>
          <p:nvPr>
            <p:ph sz="quarter" idx="4"/>
          </p:nvPr>
        </p:nvSpPr>
        <p:spPr>
          <a:xfrm>
            <a:off x="1066800" y="1981199"/>
            <a:ext cx="7623773" cy="3048001"/>
          </a:xfrm>
        </p:spPr>
        <p:txBody>
          <a:bodyPr/>
          <a:lstStyle/>
          <a:p>
            <a:pPr marL="0" indent="0">
              <a:buNone/>
            </a:pPr>
            <a:r>
              <a:rPr lang="en-US" b="1" dirty="0"/>
              <a:t>a</a:t>
            </a:r>
            <a:r>
              <a:rPr lang="en-US" b="1" dirty="0" smtClean="0"/>
              <a:t>. Overview of Project Categories</a:t>
            </a:r>
          </a:p>
          <a:p>
            <a:r>
              <a:rPr lang="en-US" sz="2200" dirty="0" smtClean="0"/>
              <a:t>Each ACH, through its partnering providers, is required to implement at least 4 transformation projects and participate in statewide capacity building efforts to address the needs of Medicaid beneficiaries.</a:t>
            </a:r>
          </a:p>
          <a:p>
            <a:r>
              <a:rPr lang="en-US" sz="2200" dirty="0" smtClean="0"/>
              <a:t>The projects will be spread across 3 domains:</a:t>
            </a:r>
          </a:p>
          <a:p>
            <a:pPr marL="800100" lvl="1" indent="-342900">
              <a:buFont typeface="+mj-lt"/>
              <a:buAutoNum type="arabicPeriod"/>
            </a:pPr>
            <a:r>
              <a:rPr lang="en-US" sz="2200" dirty="0" smtClean="0"/>
              <a:t>Health Systems and Community Capacity Building</a:t>
            </a:r>
          </a:p>
          <a:p>
            <a:pPr marL="1200150" lvl="2" indent="-342900">
              <a:buFont typeface="Courier New" panose="02070309020205020404" pitchFamily="49" charset="0"/>
              <a:buChar char="o"/>
            </a:pPr>
            <a:r>
              <a:rPr lang="en-US" sz="2200" dirty="0" smtClean="0"/>
              <a:t>Projects in this domain are to be tailored to support efforts in the other domains.</a:t>
            </a:r>
          </a:p>
          <a:p>
            <a:pPr marL="800100" lvl="1" indent="-342900">
              <a:buFont typeface="+mj-lt"/>
              <a:buAutoNum type="arabicPeriod"/>
            </a:pPr>
            <a:r>
              <a:rPr lang="en-US" sz="2200" dirty="0" smtClean="0"/>
              <a:t>Care Delivery Redesign (at least two projects)</a:t>
            </a:r>
          </a:p>
          <a:p>
            <a:pPr marL="800100" lvl="1" indent="-342900">
              <a:buFont typeface="+mj-lt"/>
              <a:buAutoNum type="arabicPeriod"/>
            </a:pPr>
            <a:r>
              <a:rPr lang="en-US" sz="2200" dirty="0" smtClean="0"/>
              <a:t>Prevention and Health Promotion (at least two projects)</a:t>
            </a:r>
          </a:p>
          <a:p>
            <a:pPr marL="0" indent="0">
              <a:buNone/>
            </a:pPr>
            <a:endParaRPr lang="en-US" sz="2000" dirty="0"/>
          </a:p>
          <a:p>
            <a:pPr marL="0" indent="0">
              <a:buNone/>
            </a:pPr>
            <a:endParaRPr lang="en-US" sz="2000" dirty="0" smtClean="0"/>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36</a:t>
            </a:fld>
            <a:endParaRPr lang="en-US" altLang="en-US"/>
          </a:p>
        </p:txBody>
      </p:sp>
    </p:spTree>
    <p:extLst>
      <p:ext uri="{BB962C8B-B14F-4D97-AF65-F5344CB8AC3E}">
        <p14:creationId xmlns:p14="http://schemas.microsoft.com/office/powerpoint/2010/main" val="17137472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dirty="0" smtClean="0"/>
              <a:t>DSRIP Planning Protocol</a:t>
            </a:r>
            <a:endParaRPr lang="en-US" dirty="0"/>
          </a:p>
        </p:txBody>
      </p:sp>
      <p:sp>
        <p:nvSpPr>
          <p:cNvPr id="4" name="Content Placeholder 3"/>
          <p:cNvSpPr>
            <a:spLocks noGrp="1"/>
          </p:cNvSpPr>
          <p:nvPr>
            <p:ph sz="half" idx="2"/>
          </p:nvPr>
        </p:nvSpPr>
        <p:spPr>
          <a:xfrm>
            <a:off x="453844" y="1559079"/>
            <a:ext cx="7013756" cy="3048001"/>
          </a:xfrm>
        </p:spPr>
        <p:txBody>
          <a:bodyPr/>
          <a:lstStyle/>
          <a:p>
            <a:pPr marL="0" indent="0">
              <a:buNone/>
            </a:pPr>
            <a:r>
              <a:rPr lang="en-US" b="1" dirty="0" smtClean="0"/>
              <a:t>III.   Project Toolkit</a:t>
            </a:r>
            <a:endParaRPr lang="en-US" b="1" dirty="0"/>
          </a:p>
        </p:txBody>
      </p:sp>
      <p:sp>
        <p:nvSpPr>
          <p:cNvPr id="6" name="Content Placeholder 5"/>
          <p:cNvSpPr>
            <a:spLocks noGrp="1"/>
          </p:cNvSpPr>
          <p:nvPr>
            <p:ph sz="quarter" idx="4"/>
          </p:nvPr>
        </p:nvSpPr>
        <p:spPr>
          <a:xfrm>
            <a:off x="1063027" y="1981199"/>
            <a:ext cx="7623773" cy="3048001"/>
          </a:xfrm>
        </p:spPr>
        <p:txBody>
          <a:bodyPr/>
          <a:lstStyle/>
          <a:p>
            <a:pPr marL="0" indent="0">
              <a:buNone/>
            </a:pPr>
            <a:r>
              <a:rPr lang="en-US" b="1" dirty="0" smtClean="0"/>
              <a:t>b. Description of Project Domains</a:t>
            </a:r>
          </a:p>
          <a:p>
            <a:pPr marL="0" indent="0">
              <a:buNone/>
            </a:pPr>
            <a:r>
              <a:rPr lang="en-US" sz="2000" b="1" dirty="0" smtClean="0"/>
              <a:t>Health Systems and Community Capacity Building has 3 areas of focus:</a:t>
            </a:r>
          </a:p>
          <a:p>
            <a:pPr marL="400050">
              <a:buFont typeface="+mj-lt"/>
              <a:buAutoNum type="arabicPeriod"/>
            </a:pPr>
            <a:r>
              <a:rPr lang="en-US" sz="2200" b="1" i="1" dirty="0" smtClean="0"/>
              <a:t>Financial sustainability through value-based payment</a:t>
            </a:r>
          </a:p>
          <a:p>
            <a:pPr marL="457200" lvl="1" indent="0">
              <a:buNone/>
            </a:pPr>
            <a:r>
              <a:rPr lang="en-US" sz="2200" i="1" dirty="0" smtClean="0"/>
              <a:t>To </a:t>
            </a:r>
            <a:r>
              <a:rPr lang="en-US" sz="2200" i="1" dirty="0"/>
              <a:t>ensure </a:t>
            </a:r>
            <a:r>
              <a:rPr lang="en-US" sz="2200" i="1" dirty="0" smtClean="0"/>
              <a:t>sustainability </a:t>
            </a:r>
            <a:r>
              <a:rPr lang="en-US" sz="2200" i="1" dirty="0"/>
              <a:t>of </a:t>
            </a:r>
            <a:r>
              <a:rPr lang="en-US" sz="2200" i="1" dirty="0" smtClean="0"/>
              <a:t>transformation projects…providers </a:t>
            </a:r>
            <a:r>
              <a:rPr lang="en-US" sz="2200" i="1" dirty="0"/>
              <a:t>may need assistance to develop </a:t>
            </a:r>
            <a:r>
              <a:rPr lang="en-US" sz="2200" i="1" dirty="0" smtClean="0"/>
              <a:t>capabilities/infrastructure.</a:t>
            </a:r>
          </a:p>
          <a:p>
            <a:pPr marL="400050">
              <a:buFont typeface="+mj-lt"/>
              <a:buAutoNum type="arabicPeriod"/>
            </a:pPr>
            <a:r>
              <a:rPr lang="en-US" sz="2200" b="1" i="1" dirty="0" smtClean="0"/>
              <a:t>Workforce Transformation</a:t>
            </a:r>
          </a:p>
          <a:p>
            <a:pPr marL="457200" lvl="1" indent="0">
              <a:buNone/>
            </a:pPr>
            <a:r>
              <a:rPr lang="en-US" sz="2200" i="1" dirty="0" smtClean="0"/>
              <a:t>Training </a:t>
            </a:r>
            <a:r>
              <a:rPr lang="en-US" sz="2200" i="1" dirty="0"/>
              <a:t>and </a:t>
            </a:r>
            <a:r>
              <a:rPr lang="en-US" sz="2200" i="1" dirty="0" smtClean="0"/>
              <a:t>education, </a:t>
            </a:r>
            <a:r>
              <a:rPr lang="en-US" sz="2200" i="1" dirty="0"/>
              <a:t>hiring and </a:t>
            </a:r>
            <a:r>
              <a:rPr lang="en-US" sz="2200" i="1" dirty="0" smtClean="0"/>
              <a:t>deployment, </a:t>
            </a:r>
            <a:r>
              <a:rPr lang="en-US" sz="2200" i="1" dirty="0"/>
              <a:t>and integration of new positions </a:t>
            </a:r>
            <a:r>
              <a:rPr lang="en-US" sz="2200" i="1" dirty="0" smtClean="0"/>
              <a:t>for team-based</a:t>
            </a:r>
            <a:r>
              <a:rPr lang="en-US" sz="2200" i="1" dirty="0"/>
              <a:t>, patient-centered </a:t>
            </a:r>
            <a:r>
              <a:rPr lang="en-US" sz="2200" i="1" dirty="0" smtClean="0"/>
              <a:t>care and equity of care delivery across populations. </a:t>
            </a:r>
          </a:p>
          <a:p>
            <a:pPr marL="400050">
              <a:buFont typeface="+mj-lt"/>
              <a:buAutoNum type="arabicPeriod"/>
            </a:pPr>
            <a:r>
              <a:rPr lang="en-US" sz="2200" b="1" i="1" dirty="0" smtClean="0"/>
              <a:t>Systems for population health management</a:t>
            </a:r>
          </a:p>
          <a:p>
            <a:pPr marL="457200" lvl="1" indent="0">
              <a:buNone/>
            </a:pPr>
            <a:r>
              <a:rPr lang="en-US" sz="2200" i="1" dirty="0" smtClean="0"/>
              <a:t>Health </a:t>
            </a:r>
            <a:r>
              <a:rPr lang="en-US" sz="2200" i="1" dirty="0"/>
              <a:t>data and analytics </a:t>
            </a:r>
            <a:r>
              <a:rPr lang="en-US" sz="2200" i="1" dirty="0" smtClean="0"/>
              <a:t>capacity, </a:t>
            </a:r>
            <a:r>
              <a:rPr lang="en-US" sz="2200" i="1" dirty="0"/>
              <a:t>including combining clinical and claims data to advance VBP </a:t>
            </a:r>
            <a:r>
              <a:rPr lang="en-US" sz="2200" i="1" dirty="0" smtClean="0"/>
              <a:t>models.</a:t>
            </a:r>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37</a:t>
            </a:fld>
            <a:endParaRPr lang="en-US" altLang="en-US"/>
          </a:p>
        </p:txBody>
      </p:sp>
    </p:spTree>
    <p:extLst>
      <p:ext uri="{BB962C8B-B14F-4D97-AF65-F5344CB8AC3E}">
        <p14:creationId xmlns:p14="http://schemas.microsoft.com/office/powerpoint/2010/main" val="19013192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dirty="0" smtClean="0"/>
              <a:t>DSRIP Planning Protocol</a:t>
            </a:r>
            <a:endParaRPr lang="en-US" dirty="0"/>
          </a:p>
        </p:txBody>
      </p:sp>
      <p:sp>
        <p:nvSpPr>
          <p:cNvPr id="4" name="Content Placeholder 3"/>
          <p:cNvSpPr>
            <a:spLocks noGrp="1"/>
          </p:cNvSpPr>
          <p:nvPr>
            <p:ph sz="half" idx="2"/>
          </p:nvPr>
        </p:nvSpPr>
        <p:spPr>
          <a:xfrm>
            <a:off x="453844" y="1559079"/>
            <a:ext cx="7013756" cy="3048001"/>
          </a:xfrm>
        </p:spPr>
        <p:txBody>
          <a:bodyPr/>
          <a:lstStyle/>
          <a:p>
            <a:pPr marL="0" indent="0">
              <a:buNone/>
            </a:pPr>
            <a:r>
              <a:rPr lang="en-US" b="1" dirty="0" smtClean="0"/>
              <a:t>III.   Project Toolkit</a:t>
            </a:r>
            <a:endParaRPr lang="en-US" b="1" dirty="0"/>
          </a:p>
        </p:txBody>
      </p:sp>
      <p:sp>
        <p:nvSpPr>
          <p:cNvPr id="6" name="Content Placeholder 5"/>
          <p:cNvSpPr>
            <a:spLocks noGrp="1"/>
          </p:cNvSpPr>
          <p:nvPr>
            <p:ph sz="quarter" idx="4"/>
          </p:nvPr>
        </p:nvSpPr>
        <p:spPr>
          <a:xfrm>
            <a:off x="1063027" y="1981199"/>
            <a:ext cx="7623773" cy="3048001"/>
          </a:xfrm>
        </p:spPr>
        <p:txBody>
          <a:bodyPr/>
          <a:lstStyle/>
          <a:p>
            <a:pPr marL="0" indent="0">
              <a:buNone/>
            </a:pPr>
            <a:r>
              <a:rPr lang="en-US" b="1" dirty="0" smtClean="0"/>
              <a:t>b. Description of Project Domains</a:t>
            </a:r>
          </a:p>
          <a:p>
            <a:pPr marL="0" indent="0">
              <a:buNone/>
            </a:pPr>
            <a:r>
              <a:rPr lang="en-US" sz="2200" b="1" dirty="0" smtClean="0"/>
              <a:t>Domain 2: Care Delivery Redesign</a:t>
            </a:r>
          </a:p>
          <a:p>
            <a:pPr marL="400050">
              <a:buFont typeface="+mj-lt"/>
              <a:buAutoNum type="alphaUcPeriod"/>
            </a:pPr>
            <a:r>
              <a:rPr lang="en-US" sz="2200" dirty="0" smtClean="0"/>
              <a:t>Bi-directional integration of physical and behavioral health</a:t>
            </a:r>
          </a:p>
          <a:p>
            <a:pPr marL="400050">
              <a:buFont typeface="+mj-lt"/>
              <a:buAutoNum type="alphaUcPeriod"/>
            </a:pPr>
            <a:r>
              <a:rPr lang="en-US" sz="2200" dirty="0" smtClean="0"/>
              <a:t>Care coordination</a:t>
            </a:r>
          </a:p>
          <a:p>
            <a:pPr marL="400050">
              <a:buFont typeface="+mj-lt"/>
              <a:buAutoNum type="alphaUcPeriod"/>
            </a:pPr>
            <a:r>
              <a:rPr lang="en-US" sz="2200" dirty="0" smtClean="0"/>
              <a:t>Transitional care</a:t>
            </a:r>
          </a:p>
          <a:p>
            <a:pPr marL="400050">
              <a:buFont typeface="+mj-lt"/>
              <a:buAutoNum type="alphaUcPeriod"/>
            </a:pPr>
            <a:r>
              <a:rPr lang="en-US" sz="2200" dirty="0" smtClean="0"/>
              <a:t>Diversion interventions</a:t>
            </a:r>
          </a:p>
          <a:p>
            <a:pPr marL="0" indent="0">
              <a:buNone/>
            </a:pPr>
            <a:r>
              <a:rPr lang="en-US" sz="2200" b="1" dirty="0"/>
              <a:t>Domain 3</a:t>
            </a:r>
            <a:r>
              <a:rPr lang="en-US" sz="2200" b="1" dirty="0" smtClean="0"/>
              <a:t>: Prevention and Health Promotion</a:t>
            </a:r>
            <a:endParaRPr lang="en-US" sz="2200" b="1" dirty="0"/>
          </a:p>
          <a:p>
            <a:pPr marL="400050">
              <a:buFont typeface="+mj-lt"/>
              <a:buAutoNum type="alphaUcPeriod"/>
            </a:pPr>
            <a:r>
              <a:rPr lang="en-US" sz="2200" dirty="0" smtClean="0"/>
              <a:t>Addressing opioid use public health crisis</a:t>
            </a:r>
            <a:endParaRPr lang="en-US" sz="2200" dirty="0"/>
          </a:p>
          <a:p>
            <a:pPr marL="400050">
              <a:buFont typeface="+mj-lt"/>
              <a:buAutoNum type="alphaUcPeriod"/>
            </a:pPr>
            <a:r>
              <a:rPr lang="en-US" sz="2200" dirty="0" smtClean="0"/>
              <a:t>Reproductive and maternal/child health</a:t>
            </a:r>
            <a:endParaRPr lang="en-US" sz="2200" dirty="0"/>
          </a:p>
          <a:p>
            <a:pPr marL="400050">
              <a:buFont typeface="+mj-lt"/>
              <a:buAutoNum type="alphaUcPeriod"/>
            </a:pPr>
            <a:r>
              <a:rPr lang="en-US" sz="2200" dirty="0" smtClean="0"/>
              <a:t>Access to oral health services</a:t>
            </a:r>
            <a:endParaRPr lang="en-US" sz="2200" dirty="0"/>
          </a:p>
          <a:p>
            <a:pPr marL="400050">
              <a:buFont typeface="+mj-lt"/>
              <a:buAutoNum type="alphaUcPeriod"/>
            </a:pPr>
            <a:r>
              <a:rPr lang="en-US" sz="2200" dirty="0" smtClean="0"/>
              <a:t>Chronic disease prevention and control</a:t>
            </a:r>
            <a:endParaRPr lang="en-US" sz="2200" dirty="0"/>
          </a:p>
          <a:p>
            <a:pPr marL="57150" indent="0">
              <a:buNone/>
            </a:pPr>
            <a:endParaRPr lang="en-US" sz="1800" dirty="0" smtClean="0"/>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38</a:t>
            </a:fld>
            <a:endParaRPr lang="en-US" altLang="en-US"/>
          </a:p>
        </p:txBody>
      </p:sp>
    </p:spTree>
    <p:extLst>
      <p:ext uri="{BB962C8B-B14F-4D97-AF65-F5344CB8AC3E}">
        <p14:creationId xmlns:p14="http://schemas.microsoft.com/office/powerpoint/2010/main" val="42897582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dirty="0" smtClean="0"/>
              <a:t>DSRIP Planning Protocol</a:t>
            </a:r>
            <a:endParaRPr lang="en-US" dirty="0"/>
          </a:p>
        </p:txBody>
      </p:sp>
      <p:sp>
        <p:nvSpPr>
          <p:cNvPr id="4" name="Content Placeholder 3"/>
          <p:cNvSpPr>
            <a:spLocks noGrp="1"/>
          </p:cNvSpPr>
          <p:nvPr>
            <p:ph sz="half" idx="2"/>
          </p:nvPr>
        </p:nvSpPr>
        <p:spPr>
          <a:xfrm>
            <a:off x="453844" y="1559079"/>
            <a:ext cx="7013756" cy="3048001"/>
          </a:xfrm>
        </p:spPr>
        <p:txBody>
          <a:bodyPr/>
          <a:lstStyle/>
          <a:p>
            <a:pPr marL="0" indent="0">
              <a:buNone/>
            </a:pPr>
            <a:r>
              <a:rPr lang="en-US" b="1" dirty="0" smtClean="0"/>
              <a:t>IV.   Project Stages, Milestones, and Metrics </a:t>
            </a:r>
            <a:endParaRPr lang="en-US" b="1" dirty="0"/>
          </a:p>
        </p:txBody>
      </p:sp>
      <p:sp>
        <p:nvSpPr>
          <p:cNvPr id="6" name="Content Placeholder 5"/>
          <p:cNvSpPr>
            <a:spLocks noGrp="1"/>
          </p:cNvSpPr>
          <p:nvPr>
            <p:ph sz="quarter" idx="4"/>
          </p:nvPr>
        </p:nvSpPr>
        <p:spPr>
          <a:xfrm>
            <a:off x="1063027" y="1981199"/>
            <a:ext cx="7623773" cy="3048001"/>
          </a:xfrm>
        </p:spPr>
        <p:txBody>
          <a:bodyPr/>
          <a:lstStyle/>
          <a:p>
            <a:pPr marL="0" indent="0">
              <a:buNone/>
            </a:pPr>
            <a:r>
              <a:rPr lang="en-US" b="1" dirty="0" smtClean="0"/>
              <a:t>a. Overview</a:t>
            </a:r>
          </a:p>
          <a:p>
            <a:pPr marL="625475" indent="-225425"/>
            <a:r>
              <a:rPr lang="en-US" sz="2200" dirty="0" smtClean="0"/>
              <a:t>State will shift accountability from focus on rewarding achievement of progress milestones in the early years to rewarding improvement on performance metrics in later years.</a:t>
            </a:r>
          </a:p>
          <a:p>
            <a:pPr marL="625475" indent="-225425"/>
            <a:endParaRPr lang="en-US" sz="2000" dirty="0" smtClean="0"/>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39</a:t>
            </a:fld>
            <a:endParaRPr lang="en-US" altLang="en-US"/>
          </a:p>
        </p:txBody>
      </p:sp>
      <p:graphicFrame>
        <p:nvGraphicFramePr>
          <p:cNvPr id="3" name="Table 2"/>
          <p:cNvGraphicFramePr>
            <a:graphicFrameLocks noGrp="1"/>
          </p:cNvGraphicFramePr>
          <p:nvPr>
            <p:extLst>
              <p:ext uri="{D42A27DB-BD31-4B8C-83A1-F6EECF244321}">
                <p14:modId xmlns:p14="http://schemas.microsoft.com/office/powerpoint/2010/main" val="1525899095"/>
              </p:ext>
            </p:extLst>
          </p:nvPr>
        </p:nvGraphicFramePr>
        <p:xfrm>
          <a:off x="228599" y="3886199"/>
          <a:ext cx="8763002" cy="2648342"/>
        </p:xfrm>
        <a:graphic>
          <a:graphicData uri="http://schemas.openxmlformats.org/drawingml/2006/table">
            <a:tbl>
              <a:tblPr firstRow="1" bandRow="1">
                <a:tableStyleId>{5C22544A-7EE6-4342-B048-85BDC9FD1C3A}</a:tableStyleId>
              </a:tblPr>
              <a:tblGrid>
                <a:gridCol w="2420257">
                  <a:extLst>
                    <a:ext uri="{9D8B030D-6E8A-4147-A177-3AD203B41FA5}">
                      <a16:colId xmlns:a16="http://schemas.microsoft.com/office/drawing/2014/main" val="20000"/>
                    </a:ext>
                  </a:extLst>
                </a:gridCol>
                <a:gridCol w="1268549">
                  <a:extLst>
                    <a:ext uri="{9D8B030D-6E8A-4147-A177-3AD203B41FA5}">
                      <a16:colId xmlns:a16="http://schemas.microsoft.com/office/drawing/2014/main" val="20001"/>
                    </a:ext>
                  </a:extLst>
                </a:gridCol>
                <a:gridCol w="1268549">
                  <a:extLst>
                    <a:ext uri="{9D8B030D-6E8A-4147-A177-3AD203B41FA5}">
                      <a16:colId xmlns:a16="http://schemas.microsoft.com/office/drawing/2014/main" val="20002"/>
                    </a:ext>
                  </a:extLst>
                </a:gridCol>
                <a:gridCol w="1268549">
                  <a:extLst>
                    <a:ext uri="{9D8B030D-6E8A-4147-A177-3AD203B41FA5}">
                      <a16:colId xmlns:a16="http://schemas.microsoft.com/office/drawing/2014/main" val="20003"/>
                    </a:ext>
                  </a:extLst>
                </a:gridCol>
                <a:gridCol w="1268549">
                  <a:extLst>
                    <a:ext uri="{9D8B030D-6E8A-4147-A177-3AD203B41FA5}">
                      <a16:colId xmlns:a16="http://schemas.microsoft.com/office/drawing/2014/main" val="20004"/>
                    </a:ext>
                  </a:extLst>
                </a:gridCol>
                <a:gridCol w="1268549">
                  <a:extLst>
                    <a:ext uri="{9D8B030D-6E8A-4147-A177-3AD203B41FA5}">
                      <a16:colId xmlns:a16="http://schemas.microsoft.com/office/drawing/2014/main" val="20005"/>
                    </a:ext>
                  </a:extLst>
                </a:gridCol>
              </a:tblGrid>
              <a:tr h="519870">
                <a:tc>
                  <a:txBody>
                    <a:bodyPr/>
                    <a:lstStyle/>
                    <a:p>
                      <a:r>
                        <a:rPr lang="en-US" sz="2000" dirty="0" smtClean="0">
                          <a:latin typeface="Calibri" panose="020F0502020204030204" pitchFamily="34" charset="0"/>
                          <a:cs typeface="Calibri" panose="020F0502020204030204" pitchFamily="34" charset="0"/>
                        </a:rPr>
                        <a:t>Milestone/Metric Type</a:t>
                      </a:r>
                      <a:endParaRPr lang="en-US" sz="2000" dirty="0">
                        <a:latin typeface="Calibri" panose="020F0502020204030204" pitchFamily="34" charset="0"/>
                        <a:cs typeface="Calibri" panose="020F0502020204030204" pitchFamily="34" charset="0"/>
                      </a:endParaRPr>
                    </a:p>
                  </a:txBody>
                  <a:tcPr anchor="ctr"/>
                </a:tc>
                <a:tc>
                  <a:txBody>
                    <a:bodyPr/>
                    <a:lstStyle/>
                    <a:p>
                      <a:pPr algn="ctr"/>
                      <a:r>
                        <a:rPr lang="en-US" sz="2000" dirty="0" smtClean="0">
                          <a:latin typeface="Calibri" panose="020F0502020204030204" pitchFamily="34" charset="0"/>
                          <a:cs typeface="Calibri" panose="020F0502020204030204" pitchFamily="34" charset="0"/>
                        </a:rPr>
                        <a:t>DY1 (2017)</a:t>
                      </a:r>
                      <a:endParaRPr lang="en-US" sz="2000" dirty="0">
                        <a:latin typeface="Calibri" panose="020F0502020204030204" pitchFamily="34" charset="0"/>
                        <a:cs typeface="Calibri" panose="020F0502020204030204" pitchFamily="34" charset="0"/>
                      </a:endParaRPr>
                    </a:p>
                  </a:txBody>
                  <a:tcPr anchor="ctr"/>
                </a:tc>
                <a:tc>
                  <a:txBody>
                    <a:bodyPr/>
                    <a:lstStyle/>
                    <a:p>
                      <a:pPr algn="ctr"/>
                      <a:r>
                        <a:rPr lang="en-US" sz="2000" dirty="0" smtClean="0">
                          <a:latin typeface="Calibri" panose="020F0502020204030204" pitchFamily="34" charset="0"/>
                          <a:cs typeface="Calibri" panose="020F0502020204030204" pitchFamily="34" charset="0"/>
                        </a:rPr>
                        <a:t>DY2 (2018)</a:t>
                      </a:r>
                      <a:endParaRPr lang="en-US" sz="2000" dirty="0">
                        <a:latin typeface="Calibri" panose="020F0502020204030204" pitchFamily="34" charset="0"/>
                        <a:cs typeface="Calibri" panose="020F0502020204030204" pitchFamily="34" charset="0"/>
                      </a:endParaRPr>
                    </a:p>
                  </a:txBody>
                  <a:tcPr anchor="ctr"/>
                </a:tc>
                <a:tc>
                  <a:txBody>
                    <a:bodyPr/>
                    <a:lstStyle/>
                    <a:p>
                      <a:pPr algn="ctr"/>
                      <a:r>
                        <a:rPr lang="en-US" sz="2000" dirty="0" smtClean="0">
                          <a:latin typeface="Calibri" panose="020F0502020204030204" pitchFamily="34" charset="0"/>
                          <a:cs typeface="Calibri" panose="020F0502020204030204" pitchFamily="34" charset="0"/>
                        </a:rPr>
                        <a:t>DY3</a:t>
                      </a:r>
                      <a:r>
                        <a:rPr lang="en-US" sz="2000" baseline="0" dirty="0" smtClean="0">
                          <a:latin typeface="Calibri" panose="020F0502020204030204" pitchFamily="34" charset="0"/>
                          <a:cs typeface="Calibri" panose="020F0502020204030204" pitchFamily="34" charset="0"/>
                        </a:rPr>
                        <a:t> (2019)</a:t>
                      </a:r>
                      <a:endParaRPr lang="en-US" sz="2000" dirty="0">
                        <a:latin typeface="Calibri" panose="020F0502020204030204" pitchFamily="34" charset="0"/>
                        <a:cs typeface="Calibri" panose="020F0502020204030204" pitchFamily="34" charset="0"/>
                      </a:endParaRPr>
                    </a:p>
                  </a:txBody>
                  <a:tcPr anchor="ctr"/>
                </a:tc>
                <a:tc>
                  <a:txBody>
                    <a:bodyPr/>
                    <a:lstStyle/>
                    <a:p>
                      <a:pPr algn="ctr"/>
                      <a:r>
                        <a:rPr lang="en-US" sz="2000" dirty="0" smtClean="0">
                          <a:latin typeface="Calibri" panose="020F0502020204030204" pitchFamily="34" charset="0"/>
                          <a:cs typeface="Calibri" panose="020F0502020204030204" pitchFamily="34" charset="0"/>
                        </a:rPr>
                        <a:t>DY4 (2020)</a:t>
                      </a:r>
                      <a:endParaRPr lang="en-US" sz="2000" dirty="0">
                        <a:latin typeface="Calibri" panose="020F0502020204030204" pitchFamily="34" charset="0"/>
                        <a:cs typeface="Calibri" panose="020F0502020204030204" pitchFamily="34" charset="0"/>
                      </a:endParaRPr>
                    </a:p>
                  </a:txBody>
                  <a:tcPr anchor="ctr"/>
                </a:tc>
                <a:tc>
                  <a:txBody>
                    <a:bodyPr/>
                    <a:lstStyle/>
                    <a:p>
                      <a:pPr algn="ctr"/>
                      <a:r>
                        <a:rPr lang="en-US" sz="2000" dirty="0" smtClean="0">
                          <a:latin typeface="Calibri" panose="020F0502020204030204" pitchFamily="34" charset="0"/>
                          <a:cs typeface="Calibri" panose="020F0502020204030204" pitchFamily="34" charset="0"/>
                        </a:rPr>
                        <a:t>DY5 (2021)</a:t>
                      </a:r>
                      <a:endParaRPr lang="en-US" sz="20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0"/>
                  </a:ext>
                </a:extLst>
              </a:tr>
              <a:tr h="519870">
                <a:tc>
                  <a:txBody>
                    <a:bodyPr/>
                    <a:lstStyle/>
                    <a:p>
                      <a:r>
                        <a:rPr lang="en-US" sz="2000" dirty="0" smtClean="0">
                          <a:latin typeface="Calibri" panose="020F0502020204030204" pitchFamily="34" charset="0"/>
                          <a:cs typeface="Calibri" panose="020F0502020204030204" pitchFamily="34" charset="0"/>
                        </a:rPr>
                        <a:t>Project Progress Milestones</a:t>
                      </a:r>
                      <a:endParaRPr lang="en-US" sz="2000" dirty="0">
                        <a:latin typeface="Calibri" panose="020F0502020204030204" pitchFamily="34" charset="0"/>
                        <a:cs typeface="Calibri" panose="020F0502020204030204" pitchFamily="34" charset="0"/>
                      </a:endParaRPr>
                    </a:p>
                  </a:txBody>
                  <a:tcPr anchor="ctr"/>
                </a:tc>
                <a:tc>
                  <a:txBody>
                    <a:bodyPr/>
                    <a:lstStyle/>
                    <a:p>
                      <a:pPr algn="ctr"/>
                      <a:r>
                        <a:rPr lang="en-US" sz="2000" dirty="0" smtClean="0">
                          <a:latin typeface="Calibri" panose="020F0502020204030204" pitchFamily="34" charset="0"/>
                          <a:cs typeface="Calibri" panose="020F0502020204030204" pitchFamily="34" charset="0"/>
                        </a:rPr>
                        <a:t>NA</a:t>
                      </a:r>
                      <a:endParaRPr lang="en-US" sz="2000" dirty="0">
                        <a:latin typeface="Calibri" panose="020F0502020204030204" pitchFamily="34" charset="0"/>
                        <a:cs typeface="Calibri" panose="020F0502020204030204" pitchFamily="34" charset="0"/>
                      </a:endParaRPr>
                    </a:p>
                  </a:txBody>
                  <a:tcPr anchor="ctr"/>
                </a:tc>
                <a:tc>
                  <a:txBody>
                    <a:bodyPr/>
                    <a:lstStyle/>
                    <a:p>
                      <a:pPr algn="ctr"/>
                      <a:r>
                        <a:rPr lang="en-US" sz="2000" dirty="0" smtClean="0">
                          <a:latin typeface="Calibri" panose="020F0502020204030204" pitchFamily="34" charset="0"/>
                          <a:cs typeface="Calibri" panose="020F0502020204030204" pitchFamily="34" charset="0"/>
                        </a:rPr>
                        <a:t>P4R</a:t>
                      </a:r>
                      <a:endParaRPr lang="en-US" sz="2000" dirty="0">
                        <a:latin typeface="Calibri" panose="020F0502020204030204" pitchFamily="34" charset="0"/>
                        <a:cs typeface="Calibri" panose="020F0502020204030204" pitchFamily="34" charset="0"/>
                      </a:endParaRPr>
                    </a:p>
                  </a:txBody>
                  <a:tcPr anchor="ctr"/>
                </a:tc>
                <a:tc>
                  <a:txBody>
                    <a:bodyPr/>
                    <a:lstStyle/>
                    <a:p>
                      <a:pPr algn="ctr"/>
                      <a:r>
                        <a:rPr lang="en-US" sz="2000" dirty="0" smtClean="0">
                          <a:latin typeface="Calibri" panose="020F0502020204030204" pitchFamily="34" charset="0"/>
                          <a:cs typeface="Calibri" panose="020F0502020204030204" pitchFamily="34" charset="0"/>
                        </a:rPr>
                        <a:t>P4R</a:t>
                      </a:r>
                      <a:endParaRPr lang="en-US" sz="2000" dirty="0">
                        <a:latin typeface="Calibri" panose="020F0502020204030204" pitchFamily="34" charset="0"/>
                        <a:cs typeface="Calibri" panose="020F0502020204030204" pitchFamily="34" charset="0"/>
                      </a:endParaRPr>
                    </a:p>
                  </a:txBody>
                  <a:tcPr anchor="ctr"/>
                </a:tc>
                <a:tc>
                  <a:txBody>
                    <a:bodyPr/>
                    <a:lstStyle/>
                    <a:p>
                      <a:pPr algn="ctr"/>
                      <a:r>
                        <a:rPr lang="en-US" sz="2000" dirty="0" smtClean="0">
                          <a:latin typeface="Calibri" panose="020F0502020204030204" pitchFamily="34" charset="0"/>
                          <a:cs typeface="Calibri" panose="020F0502020204030204" pitchFamily="34" charset="0"/>
                        </a:rPr>
                        <a:t>P4R</a:t>
                      </a:r>
                      <a:endParaRPr lang="en-US" sz="2000" dirty="0">
                        <a:latin typeface="Calibri" panose="020F0502020204030204" pitchFamily="34" charset="0"/>
                        <a:cs typeface="Calibri" panose="020F0502020204030204" pitchFamily="34" charset="0"/>
                      </a:endParaRPr>
                    </a:p>
                  </a:txBody>
                  <a:tcPr anchor="ctr"/>
                </a:tc>
                <a:tc>
                  <a:txBody>
                    <a:bodyPr/>
                    <a:lstStyle/>
                    <a:p>
                      <a:pPr algn="ctr"/>
                      <a:r>
                        <a:rPr lang="en-US" sz="2000" dirty="0" smtClean="0">
                          <a:latin typeface="Calibri" panose="020F0502020204030204" pitchFamily="34" charset="0"/>
                          <a:cs typeface="Calibri" panose="020F0502020204030204" pitchFamily="34" charset="0"/>
                        </a:rPr>
                        <a:t>NA</a:t>
                      </a:r>
                      <a:endParaRPr lang="en-US" sz="20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1"/>
                  </a:ext>
                </a:extLst>
              </a:tr>
              <a:tr h="519870">
                <a:tc>
                  <a:txBody>
                    <a:bodyPr/>
                    <a:lstStyle/>
                    <a:p>
                      <a:r>
                        <a:rPr lang="en-US" sz="2000" dirty="0" smtClean="0">
                          <a:latin typeface="Calibri" panose="020F0502020204030204" pitchFamily="34" charset="0"/>
                          <a:cs typeface="Calibri" panose="020F0502020204030204" pitchFamily="34" charset="0"/>
                        </a:rPr>
                        <a:t>Performance Metrics</a:t>
                      </a:r>
                      <a:endParaRPr lang="en-US" sz="2000" dirty="0">
                        <a:latin typeface="Calibri" panose="020F0502020204030204" pitchFamily="34" charset="0"/>
                        <a:cs typeface="Calibri" panose="020F0502020204030204" pitchFamily="34" charset="0"/>
                      </a:endParaRPr>
                    </a:p>
                  </a:txBody>
                  <a:tcPr anchor="ctr"/>
                </a:tc>
                <a:tc>
                  <a:txBody>
                    <a:bodyPr/>
                    <a:lstStyle/>
                    <a:p>
                      <a:pPr algn="ctr"/>
                      <a:r>
                        <a:rPr lang="en-US" sz="2000" dirty="0" smtClean="0">
                          <a:latin typeface="Calibri" panose="020F0502020204030204" pitchFamily="34" charset="0"/>
                          <a:cs typeface="Calibri" panose="020F0502020204030204" pitchFamily="34" charset="0"/>
                        </a:rPr>
                        <a:t>NA</a:t>
                      </a:r>
                      <a:endParaRPr lang="en-US" sz="2000" dirty="0">
                        <a:latin typeface="Calibri" panose="020F0502020204030204" pitchFamily="34" charset="0"/>
                        <a:cs typeface="Calibri" panose="020F0502020204030204" pitchFamily="34" charset="0"/>
                      </a:endParaRPr>
                    </a:p>
                  </a:txBody>
                  <a:tcPr anchor="ctr"/>
                </a:tc>
                <a:tc>
                  <a:txBody>
                    <a:bodyPr/>
                    <a:lstStyle/>
                    <a:p>
                      <a:pPr algn="ctr"/>
                      <a:r>
                        <a:rPr lang="en-US" sz="2000" dirty="0" smtClean="0">
                          <a:latin typeface="Calibri" panose="020F0502020204030204" pitchFamily="34" charset="0"/>
                          <a:cs typeface="Calibri" panose="020F0502020204030204" pitchFamily="34" charset="0"/>
                        </a:rPr>
                        <a:t>NA</a:t>
                      </a:r>
                      <a:endParaRPr lang="en-US" sz="2000" dirty="0">
                        <a:latin typeface="Calibri" panose="020F0502020204030204" pitchFamily="34" charset="0"/>
                        <a:cs typeface="Calibri" panose="020F0502020204030204" pitchFamily="34" charset="0"/>
                      </a:endParaRPr>
                    </a:p>
                  </a:txBody>
                  <a:tcPr anchor="ctr"/>
                </a:tc>
                <a:tc>
                  <a:txBody>
                    <a:bodyPr/>
                    <a:lstStyle/>
                    <a:p>
                      <a:pPr algn="ctr"/>
                      <a:r>
                        <a:rPr lang="en-US" sz="2000" dirty="0" smtClean="0">
                          <a:latin typeface="Calibri" panose="020F0502020204030204" pitchFamily="34" charset="0"/>
                          <a:cs typeface="Calibri" panose="020F0502020204030204" pitchFamily="34" charset="0"/>
                        </a:rPr>
                        <a:t>P4R/P4P</a:t>
                      </a:r>
                      <a:endParaRPr lang="en-US" sz="2000" dirty="0">
                        <a:latin typeface="Calibri" panose="020F0502020204030204" pitchFamily="34" charset="0"/>
                        <a:cs typeface="Calibri" panose="020F0502020204030204" pitchFamily="34" charset="0"/>
                      </a:endParaRPr>
                    </a:p>
                  </a:txBody>
                  <a:tcPr anchor="ctr"/>
                </a:tc>
                <a:tc>
                  <a:txBody>
                    <a:bodyPr/>
                    <a:lstStyle/>
                    <a:p>
                      <a:pPr algn="ctr"/>
                      <a:r>
                        <a:rPr lang="en-US" sz="2000" dirty="0" smtClean="0">
                          <a:latin typeface="Calibri" panose="020F0502020204030204" pitchFamily="34" charset="0"/>
                          <a:cs typeface="Calibri" panose="020F0502020204030204" pitchFamily="34" charset="0"/>
                        </a:rPr>
                        <a:t>P4R/P4P</a:t>
                      </a:r>
                      <a:endParaRPr lang="en-US" sz="2000" dirty="0">
                        <a:latin typeface="Calibri" panose="020F0502020204030204" pitchFamily="34" charset="0"/>
                        <a:cs typeface="Calibri" panose="020F0502020204030204" pitchFamily="34" charset="0"/>
                      </a:endParaRPr>
                    </a:p>
                  </a:txBody>
                  <a:tcPr anchor="ctr"/>
                </a:tc>
                <a:tc>
                  <a:txBody>
                    <a:bodyPr/>
                    <a:lstStyle/>
                    <a:p>
                      <a:pPr algn="ctr"/>
                      <a:r>
                        <a:rPr lang="en-US" sz="2000" dirty="0" smtClean="0">
                          <a:latin typeface="Calibri" panose="020F0502020204030204" pitchFamily="34" charset="0"/>
                          <a:cs typeface="Calibri" panose="020F0502020204030204" pitchFamily="34" charset="0"/>
                        </a:rPr>
                        <a:t>P4R/P4P</a:t>
                      </a:r>
                      <a:endParaRPr lang="en-US" sz="20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2"/>
                  </a:ext>
                </a:extLst>
              </a:tr>
              <a:tr h="726392">
                <a:tc>
                  <a:txBody>
                    <a:bodyPr/>
                    <a:lstStyle/>
                    <a:p>
                      <a:r>
                        <a:rPr lang="en-US" sz="2000" dirty="0" smtClean="0">
                          <a:latin typeface="Calibri" panose="020F0502020204030204" pitchFamily="34" charset="0"/>
                          <a:cs typeface="Calibri" panose="020F0502020204030204" pitchFamily="34" charset="0"/>
                        </a:rPr>
                        <a:t>Value-based</a:t>
                      </a:r>
                      <a:r>
                        <a:rPr lang="en-US" sz="2000" baseline="0" dirty="0" smtClean="0">
                          <a:latin typeface="Calibri" panose="020F0502020204030204" pitchFamily="34" charset="0"/>
                          <a:cs typeface="Calibri" panose="020F0502020204030204" pitchFamily="34" charset="0"/>
                        </a:rPr>
                        <a:t> Payment Metrics</a:t>
                      </a:r>
                      <a:endParaRPr lang="en-US" sz="2000" dirty="0">
                        <a:latin typeface="Calibri" panose="020F0502020204030204" pitchFamily="34" charset="0"/>
                        <a:cs typeface="Calibri" panose="020F0502020204030204" pitchFamily="34" charset="0"/>
                      </a:endParaRPr>
                    </a:p>
                  </a:txBody>
                  <a:tcPr anchor="ctr"/>
                </a:tc>
                <a:tc>
                  <a:txBody>
                    <a:bodyPr/>
                    <a:lstStyle/>
                    <a:p>
                      <a:pPr algn="ctr"/>
                      <a:r>
                        <a:rPr lang="en-US" sz="2000" dirty="0" smtClean="0">
                          <a:latin typeface="Calibri" panose="020F0502020204030204" pitchFamily="34" charset="0"/>
                          <a:cs typeface="Calibri" panose="020F0502020204030204" pitchFamily="34" charset="0"/>
                        </a:rPr>
                        <a:t>P4R/P4P</a:t>
                      </a:r>
                      <a:endParaRPr lang="en-US" sz="2000" dirty="0">
                        <a:latin typeface="Calibri" panose="020F0502020204030204" pitchFamily="34" charset="0"/>
                        <a:cs typeface="Calibri" panose="020F0502020204030204" pitchFamily="34" charset="0"/>
                      </a:endParaRPr>
                    </a:p>
                  </a:txBody>
                  <a:tcPr anchor="ctr"/>
                </a:tc>
                <a:tc>
                  <a:txBody>
                    <a:bodyPr/>
                    <a:lstStyle/>
                    <a:p>
                      <a:pPr algn="ctr"/>
                      <a:r>
                        <a:rPr lang="en-US" sz="2000" dirty="0" smtClean="0">
                          <a:latin typeface="Calibri" panose="020F0502020204030204" pitchFamily="34" charset="0"/>
                          <a:cs typeface="Calibri" panose="020F0502020204030204" pitchFamily="34" charset="0"/>
                        </a:rPr>
                        <a:t>P4R/P4P</a:t>
                      </a:r>
                      <a:endParaRPr lang="en-US" sz="2000" dirty="0">
                        <a:latin typeface="Calibri" panose="020F0502020204030204" pitchFamily="34" charset="0"/>
                        <a:cs typeface="Calibri" panose="020F0502020204030204" pitchFamily="34" charset="0"/>
                      </a:endParaRPr>
                    </a:p>
                  </a:txBody>
                  <a:tcPr anchor="ctr"/>
                </a:tc>
                <a:tc>
                  <a:txBody>
                    <a:bodyPr/>
                    <a:lstStyle/>
                    <a:p>
                      <a:pPr algn="ctr"/>
                      <a:r>
                        <a:rPr lang="en-US" sz="2000" dirty="0" smtClean="0">
                          <a:latin typeface="Calibri" panose="020F0502020204030204" pitchFamily="34" charset="0"/>
                          <a:cs typeface="Calibri" panose="020F0502020204030204" pitchFamily="34" charset="0"/>
                        </a:rPr>
                        <a:t>P4R/P4P</a:t>
                      </a:r>
                      <a:endParaRPr lang="en-US" sz="2000" dirty="0">
                        <a:latin typeface="Calibri" panose="020F0502020204030204" pitchFamily="34" charset="0"/>
                        <a:cs typeface="Calibri" panose="020F0502020204030204" pitchFamily="34" charset="0"/>
                      </a:endParaRPr>
                    </a:p>
                  </a:txBody>
                  <a:tcPr anchor="ctr"/>
                </a:tc>
                <a:tc>
                  <a:txBody>
                    <a:bodyPr/>
                    <a:lstStyle/>
                    <a:p>
                      <a:pPr algn="ctr"/>
                      <a:r>
                        <a:rPr lang="en-US" sz="2000" dirty="0" smtClean="0">
                          <a:latin typeface="Calibri" panose="020F0502020204030204" pitchFamily="34" charset="0"/>
                          <a:cs typeface="Calibri" panose="020F0502020204030204" pitchFamily="34" charset="0"/>
                        </a:rPr>
                        <a:t>P4R/P4P</a:t>
                      </a:r>
                      <a:endParaRPr lang="en-US" sz="2000" dirty="0">
                        <a:latin typeface="Calibri" panose="020F0502020204030204" pitchFamily="34" charset="0"/>
                        <a:cs typeface="Calibri" panose="020F0502020204030204" pitchFamily="34" charset="0"/>
                      </a:endParaRPr>
                    </a:p>
                  </a:txBody>
                  <a:tcPr anchor="ctr"/>
                </a:tc>
                <a:tc>
                  <a:txBody>
                    <a:bodyPr/>
                    <a:lstStyle/>
                    <a:p>
                      <a:pPr algn="ctr"/>
                      <a:r>
                        <a:rPr lang="en-US" sz="2000" dirty="0" smtClean="0">
                          <a:latin typeface="Calibri" panose="020F0502020204030204" pitchFamily="34" charset="0"/>
                          <a:cs typeface="Calibri" panose="020F0502020204030204" pitchFamily="34" charset="0"/>
                        </a:rPr>
                        <a:t>P4P</a:t>
                      </a:r>
                      <a:endParaRPr lang="en-US" sz="20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90582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1"/>
                </a:solidFill>
                <a:latin typeface="Calibri" panose="020F0502020204030204" pitchFamily="34" charset="0"/>
                <a:cs typeface="Tahoma" panose="020B0604030504040204" pitchFamily="34" charset="0"/>
              </a:defRPr>
            </a:lvl1pPr>
            <a:lvl2pPr marL="742950" indent="-285750">
              <a:spcBef>
                <a:spcPct val="20000"/>
              </a:spcBef>
              <a:buFont typeface="Arial" panose="020B0604020202020204" pitchFamily="34" charset="0"/>
              <a:buChar char="–"/>
              <a:defRPr sz="2400">
                <a:solidFill>
                  <a:schemeClr val="tx1"/>
                </a:solidFill>
                <a:latin typeface="Calibri" panose="020F0502020204030204" pitchFamily="34" charset="0"/>
                <a:cs typeface="Tahoma" panose="020B0604030504040204" pitchFamily="34" charset="0"/>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cs typeface="Tahoma" panose="020B0604030504040204" pitchFamily="34" charset="0"/>
              </a:defRPr>
            </a:lvl3pPr>
            <a:lvl4pPr marL="1600200" indent="-228600">
              <a:spcBef>
                <a:spcPct val="20000"/>
              </a:spcBef>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4pPr>
            <a:lvl5pPr marL="2057400" indent="-228600">
              <a:spcBef>
                <a:spcPct val="20000"/>
              </a:spcBef>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9pPr>
          </a:lstStyle>
          <a:p>
            <a:pPr>
              <a:spcBef>
                <a:spcPct val="0"/>
              </a:spcBef>
              <a:buFontTx/>
              <a:buNone/>
            </a:pPr>
            <a:fld id="{B4CB9E77-F103-4D2C-9A35-84CE0424B68D}" type="slidenum">
              <a:rPr lang="en-US" altLang="en-US" sz="1200" smtClean="0">
                <a:solidFill>
                  <a:srgbClr val="8D8D8D"/>
                </a:solidFill>
                <a:latin typeface="Lucida Sans Unicode" panose="020B0602030504020204" pitchFamily="34" charset="0"/>
              </a:rPr>
              <a:pPr>
                <a:spcBef>
                  <a:spcPct val="0"/>
                </a:spcBef>
                <a:buFontTx/>
                <a:buNone/>
              </a:pPr>
              <a:t>4</a:t>
            </a:fld>
            <a:endParaRPr lang="en-US" altLang="en-US" sz="1200" smtClean="0">
              <a:solidFill>
                <a:srgbClr val="8D8D8D"/>
              </a:solidFill>
              <a:latin typeface="Lucida Sans Unicode" panose="020B0602030504020204" pitchFamily="34" charset="0"/>
            </a:endParaRPr>
          </a:p>
        </p:txBody>
      </p:sp>
      <p:pic>
        <p:nvPicPr>
          <p:cNvPr id="7171"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838200"/>
            <a:ext cx="8839200" cy="588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05615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dirty="0" smtClean="0"/>
              <a:t>DSRIP Planning Protocol</a:t>
            </a:r>
            <a:endParaRPr lang="en-US" dirty="0"/>
          </a:p>
        </p:txBody>
      </p:sp>
      <p:sp>
        <p:nvSpPr>
          <p:cNvPr id="4" name="Content Placeholder 3"/>
          <p:cNvSpPr>
            <a:spLocks noGrp="1"/>
          </p:cNvSpPr>
          <p:nvPr>
            <p:ph sz="half" idx="2"/>
          </p:nvPr>
        </p:nvSpPr>
        <p:spPr>
          <a:xfrm>
            <a:off x="453844" y="1559079"/>
            <a:ext cx="7013756" cy="3048001"/>
          </a:xfrm>
        </p:spPr>
        <p:txBody>
          <a:bodyPr/>
          <a:lstStyle/>
          <a:p>
            <a:pPr marL="0" indent="0">
              <a:buNone/>
            </a:pPr>
            <a:r>
              <a:rPr lang="en-US" b="1" dirty="0" smtClean="0"/>
              <a:t>IV.   Project Stages, Milestones, and Metrics </a:t>
            </a:r>
            <a:endParaRPr lang="en-US" b="1" dirty="0"/>
          </a:p>
        </p:txBody>
      </p:sp>
      <p:sp>
        <p:nvSpPr>
          <p:cNvPr id="6" name="Content Placeholder 5"/>
          <p:cNvSpPr>
            <a:spLocks noGrp="1"/>
          </p:cNvSpPr>
          <p:nvPr>
            <p:ph sz="quarter" idx="4"/>
          </p:nvPr>
        </p:nvSpPr>
        <p:spPr>
          <a:xfrm>
            <a:off x="1063027" y="1981199"/>
            <a:ext cx="7623773" cy="3048001"/>
          </a:xfrm>
        </p:spPr>
        <p:txBody>
          <a:bodyPr/>
          <a:lstStyle/>
          <a:p>
            <a:pPr marL="0" indent="0">
              <a:buNone/>
            </a:pPr>
            <a:r>
              <a:rPr lang="en-US" b="1" dirty="0"/>
              <a:t>b</a:t>
            </a:r>
            <a:r>
              <a:rPr lang="en-US" b="1" dirty="0" smtClean="0"/>
              <a:t>. Progress Milestones - Categories</a:t>
            </a:r>
          </a:p>
          <a:p>
            <a:pPr marL="625475" indent="-225425"/>
            <a:r>
              <a:rPr lang="en-US" sz="2200" dirty="0" smtClean="0"/>
              <a:t>Identify target population and assess partnering providers’ capacity to fulfill project requirements. </a:t>
            </a:r>
          </a:p>
          <a:p>
            <a:pPr marL="625475" indent="-225425"/>
            <a:r>
              <a:rPr lang="en-US" sz="2200" dirty="0" smtClean="0"/>
              <a:t>Engage and obtain formal commitment from partnering providers responsible for carrying out project activities.</a:t>
            </a:r>
          </a:p>
          <a:p>
            <a:pPr marL="625475" indent="-225425"/>
            <a:r>
              <a:rPr lang="en-US" sz="2200" dirty="0" smtClean="0"/>
              <a:t>Develop detailed implementation plan, including timing of activities, financial sustainability, workforce strategies, and population health management.</a:t>
            </a:r>
          </a:p>
          <a:p>
            <a:pPr marL="625475" indent="-225425"/>
            <a:r>
              <a:rPr lang="en-US" sz="2200" dirty="0" smtClean="0"/>
              <a:t>Ongoing reporting of standardized process measures, including number of individuals served, number of staff recruited and trained, and impact measures as defined in evaluation plan.</a:t>
            </a:r>
          </a:p>
          <a:p>
            <a:pPr marL="625475" indent="-225425"/>
            <a:endParaRPr lang="en-US" sz="2200" dirty="0" smtClean="0"/>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40</a:t>
            </a:fld>
            <a:endParaRPr lang="en-US" altLang="en-US"/>
          </a:p>
        </p:txBody>
      </p:sp>
    </p:spTree>
    <p:extLst>
      <p:ext uri="{BB962C8B-B14F-4D97-AF65-F5344CB8AC3E}">
        <p14:creationId xmlns:p14="http://schemas.microsoft.com/office/powerpoint/2010/main" val="38976122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dirty="0" smtClean="0"/>
              <a:t>DSRIP Planning Protocol</a:t>
            </a:r>
            <a:endParaRPr lang="en-US" dirty="0"/>
          </a:p>
        </p:txBody>
      </p:sp>
      <p:sp>
        <p:nvSpPr>
          <p:cNvPr id="4" name="Content Placeholder 3"/>
          <p:cNvSpPr>
            <a:spLocks noGrp="1"/>
          </p:cNvSpPr>
          <p:nvPr>
            <p:ph sz="half" idx="2"/>
          </p:nvPr>
        </p:nvSpPr>
        <p:spPr>
          <a:xfrm>
            <a:off x="453844" y="1559079"/>
            <a:ext cx="7013756" cy="3048001"/>
          </a:xfrm>
        </p:spPr>
        <p:txBody>
          <a:bodyPr/>
          <a:lstStyle/>
          <a:p>
            <a:pPr marL="0" indent="0">
              <a:buNone/>
            </a:pPr>
            <a:r>
              <a:rPr lang="en-US" b="1" dirty="0" smtClean="0"/>
              <a:t>IV.   Project Stages, Milestones, and Metrics </a:t>
            </a:r>
            <a:endParaRPr lang="en-US" b="1" dirty="0"/>
          </a:p>
        </p:txBody>
      </p:sp>
      <p:sp>
        <p:nvSpPr>
          <p:cNvPr id="6" name="Content Placeholder 5"/>
          <p:cNvSpPr>
            <a:spLocks noGrp="1"/>
          </p:cNvSpPr>
          <p:nvPr>
            <p:ph sz="quarter" idx="4"/>
          </p:nvPr>
        </p:nvSpPr>
        <p:spPr>
          <a:xfrm>
            <a:off x="1063027" y="1981199"/>
            <a:ext cx="7623773" cy="3048001"/>
          </a:xfrm>
        </p:spPr>
        <p:txBody>
          <a:bodyPr/>
          <a:lstStyle/>
          <a:p>
            <a:pPr marL="0" indent="0">
              <a:buNone/>
            </a:pPr>
            <a:r>
              <a:rPr lang="en-US" b="1" dirty="0"/>
              <a:t>c</a:t>
            </a:r>
            <a:r>
              <a:rPr lang="en-US" b="1" dirty="0" smtClean="0"/>
              <a:t>. Performance Metrics</a:t>
            </a:r>
          </a:p>
          <a:p>
            <a:pPr marL="625475" indent="-225425"/>
            <a:r>
              <a:rPr lang="en-US" sz="2200" dirty="0" smtClean="0"/>
              <a:t>Appendix II: Project metrics that will be used.</a:t>
            </a:r>
          </a:p>
          <a:p>
            <a:pPr marL="625475" indent="-225425"/>
            <a:r>
              <a:rPr lang="en-US" sz="2200" dirty="0" smtClean="0"/>
              <a:t>Section III of Funding and Mechanics Protocol: Details on how measures will be used to evaluate ACH performance.</a:t>
            </a:r>
          </a:p>
          <a:p>
            <a:pPr marL="0" indent="0">
              <a:buNone/>
            </a:pPr>
            <a:r>
              <a:rPr lang="en-US" b="1" dirty="0" smtClean="0"/>
              <a:t>d. Value-based Payment Milestones</a:t>
            </a:r>
          </a:p>
          <a:p>
            <a:pPr marL="625475" indent="-227013"/>
            <a:r>
              <a:rPr lang="en-US" sz="2200" dirty="0" smtClean="0"/>
              <a:t>Progress on VBP targets will be assessed at both ACH and MCO-specific levels. </a:t>
            </a:r>
            <a:endParaRPr lang="en-US" sz="1800" dirty="0" smtClean="0"/>
          </a:p>
          <a:p>
            <a:pPr marL="625475" indent="-225425"/>
            <a:endParaRPr lang="en-US" sz="1800" dirty="0" smtClean="0"/>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41</a:t>
            </a:fld>
            <a:endParaRPr lang="en-US" altLang="en-US"/>
          </a:p>
        </p:txBody>
      </p:sp>
      <p:graphicFrame>
        <p:nvGraphicFramePr>
          <p:cNvPr id="3" name="Table 2"/>
          <p:cNvGraphicFramePr>
            <a:graphicFrameLocks noGrp="1"/>
          </p:cNvGraphicFramePr>
          <p:nvPr>
            <p:extLst>
              <p:ext uri="{D42A27DB-BD31-4B8C-83A1-F6EECF244321}">
                <p14:modId xmlns:p14="http://schemas.microsoft.com/office/powerpoint/2010/main" val="2533388283"/>
              </p:ext>
            </p:extLst>
          </p:nvPr>
        </p:nvGraphicFramePr>
        <p:xfrm>
          <a:off x="453844" y="4800600"/>
          <a:ext cx="8232961" cy="1483360"/>
        </p:xfrm>
        <a:graphic>
          <a:graphicData uri="http://schemas.openxmlformats.org/drawingml/2006/table">
            <a:tbl>
              <a:tblPr firstRow="1" bandRow="1">
                <a:tableStyleId>{5C22544A-7EE6-4342-B048-85BDC9FD1C3A}</a:tableStyleId>
              </a:tblPr>
              <a:tblGrid>
                <a:gridCol w="748451">
                  <a:extLst>
                    <a:ext uri="{9D8B030D-6E8A-4147-A177-3AD203B41FA5}">
                      <a16:colId xmlns:a16="http://schemas.microsoft.com/office/drawing/2014/main" val="20000"/>
                    </a:ext>
                  </a:extLst>
                </a:gridCol>
                <a:gridCol w="748451">
                  <a:extLst>
                    <a:ext uri="{9D8B030D-6E8A-4147-A177-3AD203B41FA5}">
                      <a16:colId xmlns:a16="http://schemas.microsoft.com/office/drawing/2014/main" val="20001"/>
                    </a:ext>
                  </a:extLst>
                </a:gridCol>
                <a:gridCol w="748451">
                  <a:extLst>
                    <a:ext uri="{9D8B030D-6E8A-4147-A177-3AD203B41FA5}">
                      <a16:colId xmlns:a16="http://schemas.microsoft.com/office/drawing/2014/main" val="20002"/>
                    </a:ext>
                  </a:extLst>
                </a:gridCol>
                <a:gridCol w="748451">
                  <a:extLst>
                    <a:ext uri="{9D8B030D-6E8A-4147-A177-3AD203B41FA5}">
                      <a16:colId xmlns:a16="http://schemas.microsoft.com/office/drawing/2014/main" val="20003"/>
                    </a:ext>
                  </a:extLst>
                </a:gridCol>
                <a:gridCol w="748451">
                  <a:extLst>
                    <a:ext uri="{9D8B030D-6E8A-4147-A177-3AD203B41FA5}">
                      <a16:colId xmlns:a16="http://schemas.microsoft.com/office/drawing/2014/main" val="20004"/>
                    </a:ext>
                  </a:extLst>
                </a:gridCol>
                <a:gridCol w="748451">
                  <a:extLst>
                    <a:ext uri="{9D8B030D-6E8A-4147-A177-3AD203B41FA5}">
                      <a16:colId xmlns:a16="http://schemas.microsoft.com/office/drawing/2014/main" val="20005"/>
                    </a:ext>
                  </a:extLst>
                </a:gridCol>
                <a:gridCol w="748451">
                  <a:extLst>
                    <a:ext uri="{9D8B030D-6E8A-4147-A177-3AD203B41FA5}">
                      <a16:colId xmlns:a16="http://schemas.microsoft.com/office/drawing/2014/main" val="20006"/>
                    </a:ext>
                  </a:extLst>
                </a:gridCol>
                <a:gridCol w="748451">
                  <a:extLst>
                    <a:ext uri="{9D8B030D-6E8A-4147-A177-3AD203B41FA5}">
                      <a16:colId xmlns:a16="http://schemas.microsoft.com/office/drawing/2014/main" val="20007"/>
                    </a:ext>
                  </a:extLst>
                </a:gridCol>
                <a:gridCol w="748451">
                  <a:extLst>
                    <a:ext uri="{9D8B030D-6E8A-4147-A177-3AD203B41FA5}">
                      <a16:colId xmlns:a16="http://schemas.microsoft.com/office/drawing/2014/main" val="20008"/>
                    </a:ext>
                  </a:extLst>
                </a:gridCol>
                <a:gridCol w="748451">
                  <a:extLst>
                    <a:ext uri="{9D8B030D-6E8A-4147-A177-3AD203B41FA5}">
                      <a16:colId xmlns:a16="http://schemas.microsoft.com/office/drawing/2014/main" val="20009"/>
                    </a:ext>
                  </a:extLst>
                </a:gridCol>
                <a:gridCol w="748451">
                  <a:extLst>
                    <a:ext uri="{9D8B030D-6E8A-4147-A177-3AD203B41FA5}">
                      <a16:colId xmlns:a16="http://schemas.microsoft.com/office/drawing/2014/main" val="20010"/>
                    </a:ext>
                  </a:extLst>
                </a:gridCol>
              </a:tblGrid>
              <a:tr h="370840">
                <a:tc>
                  <a:txBody>
                    <a:bodyPr/>
                    <a:lstStyle/>
                    <a:p>
                      <a:endParaRPr lang="en-US" sz="1800" dirty="0">
                        <a:latin typeface="Calibri" panose="020F0502020204030204" pitchFamily="34" charset="0"/>
                        <a:cs typeface="Calibri" panose="020F0502020204030204" pitchFamily="34" charset="0"/>
                      </a:endParaRPr>
                    </a:p>
                  </a:txBody>
                  <a:tcPr/>
                </a:tc>
                <a:tc gridSpan="2">
                  <a:txBody>
                    <a:bodyPr/>
                    <a:lstStyle/>
                    <a:p>
                      <a:pPr algn="ctr"/>
                      <a:r>
                        <a:rPr lang="en-US" sz="1800" dirty="0" smtClean="0">
                          <a:latin typeface="Calibri" panose="020F0502020204030204" pitchFamily="34" charset="0"/>
                          <a:cs typeface="Calibri" panose="020F0502020204030204" pitchFamily="34" charset="0"/>
                        </a:rPr>
                        <a:t>2017</a:t>
                      </a:r>
                      <a:endParaRPr lang="en-US" sz="1800" dirty="0">
                        <a:latin typeface="Calibri" panose="020F0502020204030204" pitchFamily="34" charset="0"/>
                        <a:cs typeface="Calibri" panose="020F0502020204030204" pitchFamily="34" charset="0"/>
                      </a:endParaRPr>
                    </a:p>
                  </a:txBody>
                  <a:tcPr anchor="ctr"/>
                </a:tc>
                <a:tc hMerge="1">
                  <a:txBody>
                    <a:bodyPr/>
                    <a:lstStyle/>
                    <a:p>
                      <a:endParaRPr lang="en-US" dirty="0"/>
                    </a:p>
                  </a:txBody>
                  <a:tcPr/>
                </a:tc>
                <a:tc gridSpan="2">
                  <a:txBody>
                    <a:bodyPr/>
                    <a:lstStyle/>
                    <a:p>
                      <a:pPr algn="ctr"/>
                      <a:r>
                        <a:rPr lang="en-US" sz="1800" dirty="0" smtClean="0">
                          <a:latin typeface="Calibri" panose="020F0502020204030204" pitchFamily="34" charset="0"/>
                          <a:cs typeface="Calibri" panose="020F0502020204030204" pitchFamily="34" charset="0"/>
                        </a:rPr>
                        <a:t>2018</a:t>
                      </a:r>
                      <a:endParaRPr lang="en-US" sz="1800" dirty="0">
                        <a:latin typeface="Calibri" panose="020F0502020204030204" pitchFamily="34" charset="0"/>
                        <a:cs typeface="Calibri" panose="020F0502020204030204" pitchFamily="34" charset="0"/>
                      </a:endParaRPr>
                    </a:p>
                  </a:txBody>
                  <a:tcPr anchor="ctr"/>
                </a:tc>
                <a:tc hMerge="1">
                  <a:txBody>
                    <a:bodyPr/>
                    <a:lstStyle/>
                    <a:p>
                      <a:endParaRPr lang="en-US" dirty="0"/>
                    </a:p>
                  </a:txBody>
                  <a:tcPr/>
                </a:tc>
                <a:tc gridSpan="2">
                  <a:txBody>
                    <a:bodyPr/>
                    <a:lstStyle/>
                    <a:p>
                      <a:pPr algn="ctr"/>
                      <a:r>
                        <a:rPr lang="en-US" sz="1800" dirty="0" smtClean="0">
                          <a:latin typeface="Calibri" panose="020F0502020204030204" pitchFamily="34" charset="0"/>
                          <a:cs typeface="Calibri" panose="020F0502020204030204" pitchFamily="34" charset="0"/>
                        </a:rPr>
                        <a:t>2019</a:t>
                      </a:r>
                      <a:endParaRPr lang="en-US" sz="1800" dirty="0">
                        <a:latin typeface="Calibri" panose="020F0502020204030204" pitchFamily="34" charset="0"/>
                        <a:cs typeface="Calibri" panose="020F0502020204030204" pitchFamily="34" charset="0"/>
                      </a:endParaRPr>
                    </a:p>
                  </a:txBody>
                  <a:tcPr anchor="ctr"/>
                </a:tc>
                <a:tc hMerge="1">
                  <a:txBody>
                    <a:bodyPr/>
                    <a:lstStyle/>
                    <a:p>
                      <a:endParaRPr lang="en-US" dirty="0"/>
                    </a:p>
                  </a:txBody>
                  <a:tcPr/>
                </a:tc>
                <a:tc gridSpan="2">
                  <a:txBody>
                    <a:bodyPr/>
                    <a:lstStyle/>
                    <a:p>
                      <a:pPr algn="ctr"/>
                      <a:r>
                        <a:rPr lang="en-US" sz="1800" dirty="0" smtClean="0">
                          <a:latin typeface="Calibri" panose="020F0502020204030204" pitchFamily="34" charset="0"/>
                          <a:cs typeface="Calibri" panose="020F0502020204030204" pitchFamily="34" charset="0"/>
                        </a:rPr>
                        <a:t>2021</a:t>
                      </a:r>
                      <a:endParaRPr lang="en-US" sz="1800" dirty="0">
                        <a:latin typeface="Calibri" panose="020F0502020204030204" pitchFamily="34" charset="0"/>
                        <a:cs typeface="Calibri" panose="020F0502020204030204" pitchFamily="34" charset="0"/>
                      </a:endParaRPr>
                    </a:p>
                  </a:txBody>
                  <a:tcPr anchor="ctr"/>
                </a:tc>
                <a:tc hMerge="1">
                  <a:txBody>
                    <a:bodyPr/>
                    <a:lstStyle/>
                    <a:p>
                      <a:endParaRPr lang="en-US" dirty="0"/>
                    </a:p>
                  </a:txBody>
                  <a:tcPr/>
                </a:tc>
                <a:tc gridSpan="2">
                  <a:txBody>
                    <a:bodyPr/>
                    <a:lstStyle/>
                    <a:p>
                      <a:pPr algn="ctr"/>
                      <a:r>
                        <a:rPr lang="en-US" sz="1800" dirty="0" smtClean="0">
                          <a:latin typeface="Calibri" panose="020F0502020204030204" pitchFamily="34" charset="0"/>
                          <a:cs typeface="Calibri" panose="020F0502020204030204" pitchFamily="34" charset="0"/>
                        </a:rPr>
                        <a:t>2021</a:t>
                      </a:r>
                      <a:endParaRPr lang="en-US" sz="1800" dirty="0">
                        <a:latin typeface="Calibri" panose="020F0502020204030204" pitchFamily="34" charset="0"/>
                        <a:cs typeface="Calibri" panose="020F0502020204030204" pitchFamily="34" charset="0"/>
                      </a:endParaRPr>
                    </a:p>
                  </a:txBody>
                  <a:tcPr anchor="ctr"/>
                </a:tc>
                <a:tc hMerge="1">
                  <a:txBody>
                    <a:bodyPr/>
                    <a:lstStyle/>
                    <a:p>
                      <a:endParaRPr lang="en-US" dirty="0"/>
                    </a:p>
                  </a:txBody>
                  <a:tcPr/>
                </a:tc>
                <a:extLst>
                  <a:ext uri="{0D108BD9-81ED-4DB2-BD59-A6C34878D82A}">
                    <a16:rowId xmlns:a16="http://schemas.microsoft.com/office/drawing/2014/main" val="10000"/>
                  </a:ext>
                </a:extLst>
              </a:tr>
              <a:tr h="370840">
                <a:tc>
                  <a:txBody>
                    <a:bodyPr/>
                    <a:lstStyle/>
                    <a:p>
                      <a:endParaRPr lang="en-US" sz="1800">
                        <a:latin typeface="Calibri" panose="020F0502020204030204" pitchFamily="34" charset="0"/>
                        <a:cs typeface="Calibri" panose="020F0502020204030204" pitchFamily="34" charset="0"/>
                      </a:endParaRPr>
                    </a:p>
                  </a:txBody>
                  <a:tcPr/>
                </a:tc>
                <a:tc>
                  <a:txBody>
                    <a:bodyPr/>
                    <a:lstStyle/>
                    <a:p>
                      <a:pPr algn="ctr"/>
                      <a:r>
                        <a:rPr lang="en-US" sz="1800" dirty="0" smtClean="0">
                          <a:latin typeface="Calibri" panose="020F0502020204030204" pitchFamily="34" charset="0"/>
                          <a:cs typeface="Calibri" panose="020F0502020204030204" pitchFamily="34" charset="0"/>
                        </a:rPr>
                        <a:t>P4R</a:t>
                      </a:r>
                      <a:endParaRPr lang="en-US" sz="1800" dirty="0">
                        <a:latin typeface="Calibri" panose="020F0502020204030204" pitchFamily="34" charset="0"/>
                        <a:cs typeface="Calibri" panose="020F0502020204030204" pitchFamily="34" charset="0"/>
                      </a:endParaRPr>
                    </a:p>
                  </a:txBody>
                  <a:tcPr anchor="ctr"/>
                </a:tc>
                <a:tc>
                  <a:txBody>
                    <a:bodyPr/>
                    <a:lstStyle/>
                    <a:p>
                      <a:pPr algn="ctr"/>
                      <a:r>
                        <a:rPr lang="en-US" sz="1800" dirty="0" smtClean="0">
                          <a:latin typeface="Calibri" panose="020F0502020204030204" pitchFamily="34" charset="0"/>
                          <a:cs typeface="Calibri" panose="020F0502020204030204" pitchFamily="34" charset="0"/>
                        </a:rPr>
                        <a:t>P4P</a:t>
                      </a:r>
                      <a:endParaRPr lang="en-US" sz="1800" dirty="0">
                        <a:latin typeface="Calibri" panose="020F0502020204030204" pitchFamily="34" charset="0"/>
                        <a:cs typeface="Calibri" panose="020F0502020204030204" pitchFamily="34" charset="0"/>
                      </a:endParaRPr>
                    </a:p>
                  </a:txBody>
                  <a:tcPr anchor="ctr"/>
                </a:tc>
                <a:tc>
                  <a:txBody>
                    <a:bodyPr/>
                    <a:lstStyle/>
                    <a:p>
                      <a:pPr algn="ctr"/>
                      <a:r>
                        <a:rPr lang="en-US" sz="1800" dirty="0" smtClean="0">
                          <a:latin typeface="Calibri" panose="020F0502020204030204" pitchFamily="34" charset="0"/>
                          <a:cs typeface="Calibri" panose="020F0502020204030204" pitchFamily="34" charset="0"/>
                        </a:rPr>
                        <a:t>P4R</a:t>
                      </a:r>
                      <a:endParaRPr lang="en-US" sz="1800" dirty="0">
                        <a:latin typeface="Calibri" panose="020F0502020204030204" pitchFamily="34" charset="0"/>
                        <a:cs typeface="Calibri" panose="020F0502020204030204" pitchFamily="34" charset="0"/>
                      </a:endParaRPr>
                    </a:p>
                  </a:txBody>
                  <a:tcPr anchor="ctr"/>
                </a:tc>
                <a:tc>
                  <a:txBody>
                    <a:bodyPr/>
                    <a:lstStyle/>
                    <a:p>
                      <a:pPr algn="ctr"/>
                      <a:r>
                        <a:rPr lang="en-US" sz="1800" dirty="0" smtClean="0">
                          <a:latin typeface="Calibri" panose="020F0502020204030204" pitchFamily="34" charset="0"/>
                          <a:cs typeface="Calibri" panose="020F0502020204030204" pitchFamily="34" charset="0"/>
                        </a:rPr>
                        <a:t>P4P</a:t>
                      </a:r>
                      <a:endParaRPr lang="en-US" sz="1800" dirty="0">
                        <a:latin typeface="Calibri" panose="020F0502020204030204" pitchFamily="34" charset="0"/>
                        <a:cs typeface="Calibri" panose="020F0502020204030204" pitchFamily="34" charset="0"/>
                      </a:endParaRPr>
                    </a:p>
                  </a:txBody>
                  <a:tcPr anchor="ctr"/>
                </a:tc>
                <a:tc>
                  <a:txBody>
                    <a:bodyPr/>
                    <a:lstStyle/>
                    <a:p>
                      <a:pPr algn="ctr"/>
                      <a:r>
                        <a:rPr lang="en-US" sz="1800" dirty="0" smtClean="0">
                          <a:latin typeface="Calibri" panose="020F0502020204030204" pitchFamily="34" charset="0"/>
                          <a:cs typeface="Calibri" panose="020F0502020204030204" pitchFamily="34" charset="0"/>
                        </a:rPr>
                        <a:t>P4R</a:t>
                      </a:r>
                      <a:endParaRPr lang="en-US" sz="1800" dirty="0">
                        <a:latin typeface="Calibri" panose="020F0502020204030204" pitchFamily="34" charset="0"/>
                        <a:cs typeface="Calibri" panose="020F0502020204030204" pitchFamily="34" charset="0"/>
                      </a:endParaRPr>
                    </a:p>
                  </a:txBody>
                  <a:tcPr anchor="ctr"/>
                </a:tc>
                <a:tc>
                  <a:txBody>
                    <a:bodyPr/>
                    <a:lstStyle/>
                    <a:p>
                      <a:pPr algn="ctr"/>
                      <a:r>
                        <a:rPr lang="en-US" sz="1800" dirty="0" smtClean="0">
                          <a:latin typeface="Calibri" panose="020F0502020204030204" pitchFamily="34" charset="0"/>
                          <a:cs typeface="Calibri" panose="020F0502020204030204" pitchFamily="34" charset="0"/>
                        </a:rPr>
                        <a:t>P4P</a:t>
                      </a:r>
                      <a:endParaRPr lang="en-US" sz="1800" dirty="0">
                        <a:latin typeface="Calibri" panose="020F0502020204030204" pitchFamily="34" charset="0"/>
                        <a:cs typeface="Calibri" panose="020F0502020204030204" pitchFamily="34" charset="0"/>
                      </a:endParaRPr>
                    </a:p>
                  </a:txBody>
                  <a:tcPr anchor="ctr"/>
                </a:tc>
                <a:tc>
                  <a:txBody>
                    <a:bodyPr/>
                    <a:lstStyle/>
                    <a:p>
                      <a:pPr algn="ctr"/>
                      <a:r>
                        <a:rPr lang="en-US" sz="1800" dirty="0" smtClean="0">
                          <a:latin typeface="Calibri" panose="020F0502020204030204" pitchFamily="34" charset="0"/>
                          <a:cs typeface="Calibri" panose="020F0502020204030204" pitchFamily="34" charset="0"/>
                        </a:rPr>
                        <a:t>P4R</a:t>
                      </a:r>
                      <a:endParaRPr lang="en-US" sz="1800" dirty="0">
                        <a:latin typeface="Calibri" panose="020F0502020204030204" pitchFamily="34" charset="0"/>
                        <a:cs typeface="Calibri" panose="020F0502020204030204" pitchFamily="34" charset="0"/>
                      </a:endParaRPr>
                    </a:p>
                  </a:txBody>
                  <a:tcPr anchor="ctr"/>
                </a:tc>
                <a:tc>
                  <a:txBody>
                    <a:bodyPr/>
                    <a:lstStyle/>
                    <a:p>
                      <a:pPr algn="ctr"/>
                      <a:r>
                        <a:rPr lang="en-US" sz="1800" dirty="0" smtClean="0">
                          <a:latin typeface="Calibri" panose="020F0502020204030204" pitchFamily="34" charset="0"/>
                          <a:cs typeface="Calibri" panose="020F0502020204030204" pitchFamily="34" charset="0"/>
                        </a:rPr>
                        <a:t>P4P</a:t>
                      </a:r>
                      <a:endParaRPr lang="en-US" sz="1800" dirty="0">
                        <a:latin typeface="Calibri" panose="020F0502020204030204" pitchFamily="34" charset="0"/>
                        <a:cs typeface="Calibri" panose="020F0502020204030204" pitchFamily="34" charset="0"/>
                      </a:endParaRPr>
                    </a:p>
                  </a:txBody>
                  <a:tcPr anchor="ctr"/>
                </a:tc>
                <a:tc>
                  <a:txBody>
                    <a:bodyPr/>
                    <a:lstStyle/>
                    <a:p>
                      <a:pPr algn="ctr"/>
                      <a:r>
                        <a:rPr lang="en-US" sz="1800" dirty="0" smtClean="0">
                          <a:latin typeface="Calibri" panose="020F0502020204030204" pitchFamily="34" charset="0"/>
                          <a:cs typeface="Calibri" panose="020F0502020204030204" pitchFamily="34" charset="0"/>
                        </a:rPr>
                        <a:t>P4R</a:t>
                      </a:r>
                      <a:endParaRPr lang="en-US" sz="1800" dirty="0">
                        <a:latin typeface="Calibri" panose="020F0502020204030204" pitchFamily="34" charset="0"/>
                        <a:cs typeface="Calibri" panose="020F0502020204030204" pitchFamily="34" charset="0"/>
                      </a:endParaRPr>
                    </a:p>
                  </a:txBody>
                  <a:tcPr anchor="ctr"/>
                </a:tc>
                <a:tc>
                  <a:txBody>
                    <a:bodyPr/>
                    <a:lstStyle/>
                    <a:p>
                      <a:pPr algn="ctr"/>
                      <a:r>
                        <a:rPr lang="en-US" sz="1800" dirty="0" smtClean="0">
                          <a:latin typeface="Calibri" panose="020F0502020204030204" pitchFamily="34" charset="0"/>
                          <a:cs typeface="Calibri" panose="020F0502020204030204" pitchFamily="34" charset="0"/>
                        </a:rPr>
                        <a:t>P4P</a:t>
                      </a:r>
                      <a:endParaRPr lang="en-US" sz="18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1"/>
                  </a:ext>
                </a:extLst>
              </a:tr>
              <a:tr h="370840">
                <a:tc>
                  <a:txBody>
                    <a:bodyPr/>
                    <a:lstStyle/>
                    <a:p>
                      <a:r>
                        <a:rPr lang="en-US" sz="1800" dirty="0" smtClean="0">
                          <a:latin typeface="Calibri" panose="020F0502020204030204" pitchFamily="34" charset="0"/>
                          <a:cs typeface="Calibri" panose="020F0502020204030204" pitchFamily="34" charset="0"/>
                        </a:rPr>
                        <a:t>MCO</a:t>
                      </a:r>
                      <a:endParaRPr lang="en-US" sz="1800" dirty="0">
                        <a:latin typeface="Calibri" panose="020F0502020204030204" pitchFamily="34" charset="0"/>
                        <a:cs typeface="Calibri" panose="020F0502020204030204" pitchFamily="34" charset="0"/>
                      </a:endParaRPr>
                    </a:p>
                  </a:txBody>
                  <a:tcPr/>
                </a:tc>
                <a:tc>
                  <a:txBody>
                    <a:bodyPr/>
                    <a:lstStyle/>
                    <a:p>
                      <a:pPr algn="ctr"/>
                      <a:r>
                        <a:rPr lang="en-US" sz="1800" dirty="0" smtClean="0">
                          <a:latin typeface="Calibri" panose="020F0502020204030204" pitchFamily="34" charset="0"/>
                          <a:cs typeface="Calibri" panose="020F0502020204030204" pitchFamily="34" charset="0"/>
                        </a:rPr>
                        <a:t>75%</a:t>
                      </a:r>
                      <a:endParaRPr lang="en-US" sz="1800" dirty="0">
                        <a:latin typeface="Calibri" panose="020F0502020204030204" pitchFamily="34" charset="0"/>
                        <a:cs typeface="Calibri" panose="020F0502020204030204" pitchFamily="34" charset="0"/>
                      </a:endParaRPr>
                    </a:p>
                  </a:txBody>
                  <a:tcPr anchor="ctr"/>
                </a:tc>
                <a:tc>
                  <a:txBody>
                    <a:bodyPr/>
                    <a:lstStyle/>
                    <a:p>
                      <a:pPr algn="ctr"/>
                      <a:r>
                        <a:rPr lang="en-US" sz="1800" dirty="0" smtClean="0">
                          <a:latin typeface="Calibri" panose="020F0502020204030204" pitchFamily="34" charset="0"/>
                          <a:cs typeface="Calibri" panose="020F0502020204030204" pitchFamily="34" charset="0"/>
                        </a:rPr>
                        <a:t>25%</a:t>
                      </a:r>
                      <a:endParaRPr lang="en-US" sz="1800" dirty="0">
                        <a:latin typeface="Calibri" panose="020F0502020204030204" pitchFamily="34" charset="0"/>
                        <a:cs typeface="Calibri" panose="020F0502020204030204" pitchFamily="34" charset="0"/>
                      </a:endParaRPr>
                    </a:p>
                  </a:txBody>
                  <a:tcPr anchor="ctr"/>
                </a:tc>
                <a:tc>
                  <a:txBody>
                    <a:bodyPr/>
                    <a:lstStyle/>
                    <a:p>
                      <a:pPr algn="ctr"/>
                      <a:r>
                        <a:rPr lang="en-US" sz="1800" dirty="0" smtClean="0">
                          <a:latin typeface="Calibri" panose="020F0502020204030204" pitchFamily="34" charset="0"/>
                          <a:cs typeface="Calibri" panose="020F0502020204030204" pitchFamily="34" charset="0"/>
                        </a:rPr>
                        <a:t>50%</a:t>
                      </a:r>
                      <a:endParaRPr lang="en-US" sz="1800" dirty="0">
                        <a:latin typeface="Calibri" panose="020F0502020204030204" pitchFamily="34" charset="0"/>
                        <a:cs typeface="Calibri" panose="020F0502020204030204" pitchFamily="34" charset="0"/>
                      </a:endParaRPr>
                    </a:p>
                  </a:txBody>
                  <a:tcPr anchor="ctr"/>
                </a:tc>
                <a:tc>
                  <a:txBody>
                    <a:bodyPr/>
                    <a:lstStyle/>
                    <a:p>
                      <a:pPr algn="ctr"/>
                      <a:r>
                        <a:rPr lang="en-US" sz="1800" dirty="0" smtClean="0">
                          <a:latin typeface="Calibri" panose="020F0502020204030204" pitchFamily="34" charset="0"/>
                          <a:cs typeface="Calibri" panose="020F0502020204030204" pitchFamily="34" charset="0"/>
                        </a:rPr>
                        <a:t>50%</a:t>
                      </a:r>
                      <a:endParaRPr lang="en-US" sz="1800" dirty="0">
                        <a:latin typeface="Calibri" panose="020F0502020204030204" pitchFamily="34" charset="0"/>
                        <a:cs typeface="Calibri" panose="020F0502020204030204" pitchFamily="34" charset="0"/>
                      </a:endParaRPr>
                    </a:p>
                  </a:txBody>
                  <a:tcPr anchor="ctr"/>
                </a:tc>
                <a:tc>
                  <a:txBody>
                    <a:bodyPr/>
                    <a:lstStyle/>
                    <a:p>
                      <a:pPr algn="ctr"/>
                      <a:r>
                        <a:rPr lang="en-US" sz="1800" dirty="0" smtClean="0">
                          <a:latin typeface="Calibri" panose="020F0502020204030204" pitchFamily="34" charset="0"/>
                          <a:cs typeface="Calibri" panose="020F0502020204030204" pitchFamily="34" charset="0"/>
                        </a:rPr>
                        <a:t>25%</a:t>
                      </a:r>
                      <a:endParaRPr lang="en-US" sz="1800" dirty="0">
                        <a:latin typeface="Calibri" panose="020F0502020204030204" pitchFamily="34" charset="0"/>
                        <a:cs typeface="Calibri" panose="020F0502020204030204" pitchFamily="34" charset="0"/>
                      </a:endParaRPr>
                    </a:p>
                  </a:txBody>
                  <a:tcPr anchor="ctr"/>
                </a:tc>
                <a:tc>
                  <a:txBody>
                    <a:bodyPr/>
                    <a:lstStyle/>
                    <a:p>
                      <a:pPr algn="ctr"/>
                      <a:r>
                        <a:rPr lang="en-US" sz="1800" dirty="0" smtClean="0">
                          <a:latin typeface="Calibri" panose="020F0502020204030204" pitchFamily="34" charset="0"/>
                          <a:cs typeface="Calibri" panose="020F0502020204030204" pitchFamily="34" charset="0"/>
                        </a:rPr>
                        <a:t>75%</a:t>
                      </a:r>
                      <a:endParaRPr lang="en-US" sz="1800" dirty="0">
                        <a:latin typeface="Calibri" panose="020F0502020204030204" pitchFamily="34" charset="0"/>
                        <a:cs typeface="Calibri" panose="020F0502020204030204" pitchFamily="34" charset="0"/>
                      </a:endParaRPr>
                    </a:p>
                  </a:txBody>
                  <a:tcPr anchor="ctr"/>
                </a:tc>
                <a:tc>
                  <a:txBody>
                    <a:bodyPr/>
                    <a:lstStyle/>
                    <a:p>
                      <a:pPr algn="ctr"/>
                      <a:r>
                        <a:rPr lang="en-US" sz="1800" dirty="0" smtClean="0">
                          <a:latin typeface="Calibri" panose="020F0502020204030204" pitchFamily="34" charset="0"/>
                          <a:cs typeface="Calibri" panose="020F0502020204030204" pitchFamily="34" charset="0"/>
                        </a:rPr>
                        <a:t>-</a:t>
                      </a:r>
                      <a:endParaRPr lang="en-US" sz="1800" dirty="0">
                        <a:latin typeface="Calibri" panose="020F0502020204030204" pitchFamily="34" charset="0"/>
                        <a:cs typeface="Calibri" panose="020F0502020204030204" pitchFamily="34" charset="0"/>
                      </a:endParaRPr>
                    </a:p>
                  </a:txBody>
                  <a:tcPr anchor="ctr"/>
                </a:tc>
                <a:tc>
                  <a:txBody>
                    <a:bodyPr/>
                    <a:lstStyle/>
                    <a:p>
                      <a:pPr algn="ctr"/>
                      <a:r>
                        <a:rPr lang="en-US" sz="1800" dirty="0" smtClean="0">
                          <a:latin typeface="Calibri" panose="020F0502020204030204" pitchFamily="34" charset="0"/>
                          <a:cs typeface="Calibri" panose="020F0502020204030204" pitchFamily="34" charset="0"/>
                        </a:rPr>
                        <a:t>100%</a:t>
                      </a:r>
                      <a:endParaRPr lang="en-US" sz="1800" dirty="0">
                        <a:latin typeface="Calibri" panose="020F0502020204030204" pitchFamily="34" charset="0"/>
                        <a:cs typeface="Calibri" panose="020F0502020204030204" pitchFamily="34" charset="0"/>
                      </a:endParaRPr>
                    </a:p>
                  </a:txBody>
                  <a:tcPr anchor="ctr"/>
                </a:tc>
                <a:tc>
                  <a:txBody>
                    <a:bodyPr/>
                    <a:lstStyle/>
                    <a:p>
                      <a:pPr algn="ctr"/>
                      <a:r>
                        <a:rPr lang="en-US" sz="1800" dirty="0" smtClean="0">
                          <a:latin typeface="Calibri" panose="020F0502020204030204" pitchFamily="34" charset="0"/>
                          <a:cs typeface="Calibri" panose="020F0502020204030204" pitchFamily="34" charset="0"/>
                        </a:rPr>
                        <a:t>-</a:t>
                      </a:r>
                      <a:endParaRPr lang="en-US" sz="1800" dirty="0">
                        <a:latin typeface="Calibri" panose="020F0502020204030204" pitchFamily="34" charset="0"/>
                        <a:cs typeface="Calibri" panose="020F0502020204030204" pitchFamily="34" charset="0"/>
                      </a:endParaRPr>
                    </a:p>
                  </a:txBody>
                  <a:tcPr anchor="ctr"/>
                </a:tc>
                <a:tc>
                  <a:txBody>
                    <a:bodyPr/>
                    <a:lstStyle/>
                    <a:p>
                      <a:pPr algn="ctr"/>
                      <a:r>
                        <a:rPr lang="en-US" sz="1800" dirty="0" smtClean="0">
                          <a:latin typeface="Calibri" panose="020F0502020204030204" pitchFamily="34" charset="0"/>
                          <a:cs typeface="Calibri" panose="020F0502020204030204" pitchFamily="34" charset="0"/>
                        </a:rPr>
                        <a:t>100%</a:t>
                      </a:r>
                      <a:endParaRPr lang="en-US" sz="18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2"/>
                  </a:ext>
                </a:extLst>
              </a:tr>
              <a:tr h="370840">
                <a:tc>
                  <a:txBody>
                    <a:bodyPr/>
                    <a:lstStyle/>
                    <a:p>
                      <a:r>
                        <a:rPr lang="en-US" sz="1800" dirty="0" smtClean="0">
                          <a:latin typeface="Calibri" panose="020F0502020204030204" pitchFamily="34" charset="0"/>
                          <a:cs typeface="Calibri" panose="020F0502020204030204" pitchFamily="34" charset="0"/>
                        </a:rPr>
                        <a:t>ACH</a:t>
                      </a:r>
                      <a:endParaRPr lang="en-US" sz="1800" dirty="0">
                        <a:latin typeface="Calibri" panose="020F0502020204030204" pitchFamily="34" charset="0"/>
                        <a:cs typeface="Calibri" panose="020F0502020204030204" pitchFamily="34" charset="0"/>
                      </a:endParaRPr>
                    </a:p>
                  </a:txBody>
                  <a:tcPr/>
                </a:tc>
                <a:tc>
                  <a:txBody>
                    <a:bodyPr/>
                    <a:lstStyle/>
                    <a:p>
                      <a:pPr algn="ctr"/>
                      <a:r>
                        <a:rPr lang="en-US" sz="1800" dirty="0" smtClean="0">
                          <a:latin typeface="Calibri" panose="020F0502020204030204" pitchFamily="34" charset="0"/>
                          <a:cs typeface="Calibri" panose="020F0502020204030204" pitchFamily="34" charset="0"/>
                        </a:rPr>
                        <a:t>100%</a:t>
                      </a:r>
                      <a:endParaRPr lang="en-US" sz="1800" dirty="0">
                        <a:latin typeface="Calibri" panose="020F0502020204030204" pitchFamily="34" charset="0"/>
                        <a:cs typeface="Calibri" panose="020F0502020204030204" pitchFamily="34" charset="0"/>
                      </a:endParaRPr>
                    </a:p>
                  </a:txBody>
                  <a:tcPr anchor="ctr"/>
                </a:tc>
                <a:tc>
                  <a:txBody>
                    <a:bodyPr/>
                    <a:lstStyle/>
                    <a:p>
                      <a:pPr algn="ctr"/>
                      <a:r>
                        <a:rPr lang="en-US" sz="1800" dirty="0" smtClean="0">
                          <a:latin typeface="Calibri" panose="020F0502020204030204" pitchFamily="34" charset="0"/>
                          <a:cs typeface="Calibri" panose="020F0502020204030204" pitchFamily="34" charset="0"/>
                        </a:rPr>
                        <a:t>-</a:t>
                      </a:r>
                      <a:endParaRPr lang="en-US" sz="1800" dirty="0">
                        <a:latin typeface="Calibri" panose="020F0502020204030204" pitchFamily="34" charset="0"/>
                        <a:cs typeface="Calibri" panose="020F0502020204030204" pitchFamily="34" charset="0"/>
                      </a:endParaRPr>
                    </a:p>
                  </a:txBody>
                  <a:tcPr anchor="ctr"/>
                </a:tc>
                <a:tc>
                  <a:txBody>
                    <a:bodyPr/>
                    <a:lstStyle/>
                    <a:p>
                      <a:pPr algn="ctr"/>
                      <a:r>
                        <a:rPr lang="en-US" sz="1800" dirty="0" smtClean="0">
                          <a:latin typeface="Calibri" panose="020F0502020204030204" pitchFamily="34" charset="0"/>
                          <a:cs typeface="Calibri" panose="020F0502020204030204" pitchFamily="34" charset="0"/>
                        </a:rPr>
                        <a:t>75%</a:t>
                      </a:r>
                      <a:endParaRPr lang="en-US" sz="1800" dirty="0">
                        <a:latin typeface="Calibri" panose="020F0502020204030204" pitchFamily="34" charset="0"/>
                        <a:cs typeface="Calibri" panose="020F0502020204030204" pitchFamily="34" charset="0"/>
                      </a:endParaRPr>
                    </a:p>
                  </a:txBody>
                  <a:tcPr anchor="ctr"/>
                </a:tc>
                <a:tc>
                  <a:txBody>
                    <a:bodyPr/>
                    <a:lstStyle/>
                    <a:p>
                      <a:pPr algn="ctr"/>
                      <a:r>
                        <a:rPr lang="en-US" sz="1800" dirty="0" smtClean="0">
                          <a:latin typeface="Calibri" panose="020F0502020204030204" pitchFamily="34" charset="0"/>
                          <a:cs typeface="Calibri" panose="020F0502020204030204" pitchFamily="34" charset="0"/>
                        </a:rPr>
                        <a:t>25%</a:t>
                      </a:r>
                      <a:endParaRPr lang="en-US" sz="1800" dirty="0">
                        <a:latin typeface="Calibri" panose="020F0502020204030204" pitchFamily="34" charset="0"/>
                        <a:cs typeface="Calibri" panose="020F0502020204030204" pitchFamily="34" charset="0"/>
                      </a:endParaRPr>
                    </a:p>
                  </a:txBody>
                  <a:tcPr anchor="ctr"/>
                </a:tc>
                <a:tc>
                  <a:txBody>
                    <a:bodyPr/>
                    <a:lstStyle/>
                    <a:p>
                      <a:pPr algn="ctr"/>
                      <a:r>
                        <a:rPr lang="en-US" sz="1800" dirty="0" smtClean="0">
                          <a:latin typeface="Calibri" panose="020F0502020204030204" pitchFamily="34" charset="0"/>
                          <a:cs typeface="Calibri" panose="020F0502020204030204" pitchFamily="34" charset="0"/>
                        </a:rPr>
                        <a:t>50%</a:t>
                      </a:r>
                      <a:endParaRPr lang="en-US" sz="1800" dirty="0">
                        <a:latin typeface="Calibri" panose="020F0502020204030204" pitchFamily="34" charset="0"/>
                        <a:cs typeface="Calibri" panose="020F0502020204030204" pitchFamily="34" charset="0"/>
                      </a:endParaRPr>
                    </a:p>
                  </a:txBody>
                  <a:tcPr anchor="ctr"/>
                </a:tc>
                <a:tc>
                  <a:txBody>
                    <a:bodyPr/>
                    <a:lstStyle/>
                    <a:p>
                      <a:pPr algn="ctr"/>
                      <a:r>
                        <a:rPr lang="en-US" sz="1800" dirty="0" smtClean="0">
                          <a:latin typeface="Calibri" panose="020F0502020204030204" pitchFamily="34" charset="0"/>
                          <a:cs typeface="Calibri" panose="020F0502020204030204" pitchFamily="34" charset="0"/>
                        </a:rPr>
                        <a:t>50%</a:t>
                      </a:r>
                      <a:endParaRPr lang="en-US" sz="1800" dirty="0">
                        <a:latin typeface="Calibri" panose="020F0502020204030204" pitchFamily="34" charset="0"/>
                        <a:cs typeface="Calibri" panose="020F0502020204030204" pitchFamily="34" charset="0"/>
                      </a:endParaRPr>
                    </a:p>
                  </a:txBody>
                  <a:tcPr anchor="ctr"/>
                </a:tc>
                <a:tc>
                  <a:txBody>
                    <a:bodyPr/>
                    <a:lstStyle/>
                    <a:p>
                      <a:pPr algn="ctr"/>
                      <a:r>
                        <a:rPr lang="en-US" sz="1800" dirty="0" smtClean="0">
                          <a:latin typeface="Calibri" panose="020F0502020204030204" pitchFamily="34" charset="0"/>
                          <a:cs typeface="Calibri" panose="020F0502020204030204" pitchFamily="34" charset="0"/>
                        </a:rPr>
                        <a:t>25%</a:t>
                      </a:r>
                      <a:endParaRPr lang="en-US" sz="1800" dirty="0">
                        <a:latin typeface="Calibri" panose="020F0502020204030204" pitchFamily="34" charset="0"/>
                        <a:cs typeface="Calibri" panose="020F0502020204030204" pitchFamily="34" charset="0"/>
                      </a:endParaRPr>
                    </a:p>
                  </a:txBody>
                  <a:tcPr anchor="ctr"/>
                </a:tc>
                <a:tc>
                  <a:txBody>
                    <a:bodyPr/>
                    <a:lstStyle/>
                    <a:p>
                      <a:pPr algn="ctr"/>
                      <a:r>
                        <a:rPr lang="en-US" sz="1800" dirty="0" smtClean="0">
                          <a:latin typeface="Calibri" panose="020F0502020204030204" pitchFamily="34" charset="0"/>
                          <a:cs typeface="Calibri" panose="020F0502020204030204" pitchFamily="34" charset="0"/>
                        </a:rPr>
                        <a:t>75%</a:t>
                      </a:r>
                      <a:endParaRPr lang="en-US" sz="1800" dirty="0">
                        <a:latin typeface="Calibri" panose="020F0502020204030204" pitchFamily="34" charset="0"/>
                        <a:cs typeface="Calibri" panose="020F0502020204030204" pitchFamily="34" charset="0"/>
                      </a:endParaRPr>
                    </a:p>
                  </a:txBody>
                  <a:tcPr anchor="ctr"/>
                </a:tc>
                <a:tc>
                  <a:txBody>
                    <a:bodyPr/>
                    <a:lstStyle/>
                    <a:p>
                      <a:pPr algn="ctr"/>
                      <a:r>
                        <a:rPr lang="en-US" sz="1800" dirty="0" smtClean="0">
                          <a:latin typeface="Calibri" panose="020F0502020204030204" pitchFamily="34" charset="0"/>
                          <a:cs typeface="Calibri" panose="020F0502020204030204" pitchFamily="34" charset="0"/>
                        </a:rPr>
                        <a:t>-</a:t>
                      </a:r>
                      <a:endParaRPr lang="en-US" sz="1800" dirty="0">
                        <a:latin typeface="Calibri" panose="020F0502020204030204" pitchFamily="34" charset="0"/>
                        <a:cs typeface="Calibri" panose="020F0502020204030204" pitchFamily="34" charset="0"/>
                      </a:endParaRPr>
                    </a:p>
                  </a:txBody>
                  <a:tcPr anchor="ctr"/>
                </a:tc>
                <a:tc>
                  <a:txBody>
                    <a:bodyPr/>
                    <a:lstStyle/>
                    <a:p>
                      <a:pPr algn="ctr"/>
                      <a:r>
                        <a:rPr lang="en-US" sz="1800" dirty="0" smtClean="0">
                          <a:latin typeface="Calibri" panose="020F0502020204030204" pitchFamily="34" charset="0"/>
                          <a:cs typeface="Calibri" panose="020F0502020204030204" pitchFamily="34" charset="0"/>
                        </a:rPr>
                        <a:t>100%</a:t>
                      </a:r>
                      <a:endParaRPr lang="en-US" sz="18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813862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dirty="0" smtClean="0"/>
              <a:t>DSRIP Planning Protocol</a:t>
            </a:r>
            <a:endParaRPr lang="en-US" dirty="0"/>
          </a:p>
        </p:txBody>
      </p:sp>
      <p:sp>
        <p:nvSpPr>
          <p:cNvPr id="4" name="Content Placeholder 3"/>
          <p:cNvSpPr>
            <a:spLocks noGrp="1"/>
          </p:cNvSpPr>
          <p:nvPr>
            <p:ph sz="half" idx="2"/>
          </p:nvPr>
        </p:nvSpPr>
        <p:spPr>
          <a:xfrm>
            <a:off x="453844" y="1559079"/>
            <a:ext cx="7013756" cy="3048001"/>
          </a:xfrm>
        </p:spPr>
        <p:txBody>
          <a:bodyPr/>
          <a:lstStyle/>
          <a:p>
            <a:pPr marL="0" indent="0">
              <a:buNone/>
            </a:pPr>
            <a:r>
              <a:rPr lang="en-US" b="1" dirty="0" smtClean="0"/>
              <a:t>V.   Process for Project Plan Modification</a:t>
            </a:r>
            <a:endParaRPr lang="en-US" b="1" dirty="0"/>
          </a:p>
        </p:txBody>
      </p:sp>
      <p:sp>
        <p:nvSpPr>
          <p:cNvPr id="6" name="Content Placeholder 5"/>
          <p:cNvSpPr>
            <a:spLocks noGrp="1"/>
          </p:cNvSpPr>
          <p:nvPr>
            <p:ph sz="quarter" idx="4"/>
          </p:nvPr>
        </p:nvSpPr>
        <p:spPr>
          <a:xfrm>
            <a:off x="1063027" y="1981199"/>
            <a:ext cx="7623773" cy="3048001"/>
          </a:xfrm>
        </p:spPr>
        <p:txBody>
          <a:bodyPr/>
          <a:lstStyle/>
          <a:p>
            <a:pPr marL="227013" indent="-225425"/>
            <a:r>
              <a:rPr lang="en-US" sz="2200" dirty="0" smtClean="0"/>
              <a:t>No more than twice a year, ACHs may submit proposed modifications to an approved Project Plan for state review and approval/denial. </a:t>
            </a:r>
          </a:p>
          <a:p>
            <a:pPr marL="227013" indent="-225425"/>
            <a:r>
              <a:rPr lang="en-US" sz="2200" dirty="0" smtClean="0"/>
              <a:t>The state has 60 days to review and respond to request.</a:t>
            </a:r>
          </a:p>
          <a:p>
            <a:pPr marL="227013" indent="-225425"/>
            <a:r>
              <a:rPr lang="en-US" sz="2200" dirty="0" smtClean="0"/>
              <a:t>Allowable Project Plan modifications are not anticipated to change the overall ACH project incentive valuation but decrease in scope of project may decrease valuation.</a:t>
            </a:r>
          </a:p>
          <a:p>
            <a:pPr marL="227013" indent="-225425"/>
            <a:r>
              <a:rPr lang="en-US" sz="2200" dirty="0" smtClean="0"/>
              <a:t>Unearned funds redirected to Reinvestment pool. </a:t>
            </a:r>
          </a:p>
          <a:p>
            <a:pPr marL="227013" indent="-225425"/>
            <a:r>
              <a:rPr lang="en-US" sz="2200" dirty="0" smtClean="0"/>
              <a:t>Modifications may not lower expectations for performance because of unexpected difficulty in meeting a milestone. </a:t>
            </a:r>
          </a:p>
          <a:p>
            <a:pPr marL="227013" indent="-225425"/>
            <a:r>
              <a:rPr lang="en-US" sz="2200" dirty="0" smtClean="0"/>
              <a:t>Removal of planned project intervention may result in forfeiture for that project as determined by the state.</a:t>
            </a:r>
          </a:p>
          <a:p>
            <a:pPr marL="227013" indent="-225425"/>
            <a:endParaRPr lang="en-US" sz="2200" dirty="0" smtClean="0"/>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42</a:t>
            </a:fld>
            <a:endParaRPr lang="en-US" altLang="en-US"/>
          </a:p>
        </p:txBody>
      </p:sp>
    </p:spTree>
    <p:extLst>
      <p:ext uri="{BB962C8B-B14F-4D97-AF65-F5344CB8AC3E}">
        <p14:creationId xmlns:p14="http://schemas.microsoft.com/office/powerpoint/2010/main" val="23454305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dirty="0" smtClean="0"/>
              <a:t>DSRIP Planning Protocol</a:t>
            </a:r>
            <a:endParaRPr lang="en-US" dirty="0"/>
          </a:p>
        </p:txBody>
      </p:sp>
      <p:sp>
        <p:nvSpPr>
          <p:cNvPr id="4" name="Content Placeholder 3"/>
          <p:cNvSpPr>
            <a:spLocks noGrp="1"/>
          </p:cNvSpPr>
          <p:nvPr>
            <p:ph sz="half" idx="2"/>
          </p:nvPr>
        </p:nvSpPr>
        <p:spPr>
          <a:xfrm>
            <a:off x="453844" y="1559079"/>
            <a:ext cx="7013756" cy="3048001"/>
          </a:xfrm>
        </p:spPr>
        <p:txBody>
          <a:bodyPr/>
          <a:lstStyle/>
          <a:p>
            <a:pPr marL="0" indent="0">
              <a:buNone/>
            </a:pPr>
            <a:r>
              <a:rPr lang="en-US" b="1" dirty="0" smtClean="0"/>
              <a:t>VI.   Health Information Technology</a:t>
            </a:r>
            <a:endParaRPr lang="en-US" b="1" dirty="0"/>
          </a:p>
        </p:txBody>
      </p:sp>
      <p:sp>
        <p:nvSpPr>
          <p:cNvPr id="6" name="Content Placeholder 5"/>
          <p:cNvSpPr>
            <a:spLocks noGrp="1"/>
          </p:cNvSpPr>
          <p:nvPr>
            <p:ph sz="quarter" idx="4"/>
          </p:nvPr>
        </p:nvSpPr>
        <p:spPr>
          <a:xfrm>
            <a:off x="1063027" y="1981199"/>
            <a:ext cx="7623773" cy="3048001"/>
          </a:xfrm>
        </p:spPr>
        <p:txBody>
          <a:bodyPr/>
          <a:lstStyle/>
          <a:p>
            <a:pPr marL="227013" indent="-225425"/>
            <a:r>
              <a:rPr lang="en-US" sz="2200" dirty="0" smtClean="0"/>
              <a:t>State will use Health Information Technology and Health information exchange services to link core providers across the continuum of care to the greatest extent possible.</a:t>
            </a:r>
          </a:p>
          <a:p>
            <a:pPr marL="227013" indent="-225425"/>
            <a:r>
              <a:rPr lang="en-US" sz="2200" dirty="0" smtClean="0"/>
              <a:t>State will provide a Health IT strategy by April 1, 2017, with tactics and initiatives, technical gaps, critical actions, policy levers and key metrics in place or planned for :</a:t>
            </a:r>
          </a:p>
          <a:p>
            <a:pPr marL="744538" lvl="1" indent="-342900">
              <a:buFont typeface="+mj-lt"/>
              <a:buAutoNum type="arabicPeriod"/>
            </a:pPr>
            <a:r>
              <a:rPr lang="en-US" sz="2200" dirty="0" smtClean="0"/>
              <a:t>Addressing data needs and gaps</a:t>
            </a:r>
          </a:p>
          <a:p>
            <a:pPr marL="744538" lvl="1" indent="-342900">
              <a:buFont typeface="+mj-lt"/>
              <a:buAutoNum type="arabicPeriod"/>
            </a:pPr>
            <a:r>
              <a:rPr lang="en-US" sz="2200" dirty="0" smtClean="0"/>
              <a:t>Acquiring clinical data</a:t>
            </a:r>
          </a:p>
          <a:p>
            <a:pPr marL="744538" lvl="1" indent="-342900">
              <a:buFont typeface="+mj-lt"/>
              <a:buAutoNum type="arabicPeriod"/>
            </a:pPr>
            <a:r>
              <a:rPr lang="en-US" sz="2200" dirty="0" smtClean="0"/>
              <a:t>Leveraging data resources</a:t>
            </a:r>
          </a:p>
          <a:p>
            <a:pPr marL="744538" lvl="1" indent="-342900">
              <a:buFont typeface="+mj-lt"/>
              <a:buAutoNum type="arabicPeriod"/>
            </a:pPr>
            <a:r>
              <a:rPr lang="en-US" sz="2200" dirty="0" smtClean="0"/>
              <a:t>Supporting clinical decisions with integrated patient information</a:t>
            </a:r>
          </a:p>
          <a:p>
            <a:pPr marL="744538" lvl="1" indent="-342900">
              <a:buFont typeface="+mj-lt"/>
              <a:buAutoNum type="arabicPeriod"/>
            </a:pPr>
            <a:r>
              <a:rPr lang="en-US" sz="2200" dirty="0" smtClean="0"/>
              <a:t>Ensuring data integrity</a:t>
            </a:r>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43</a:t>
            </a:fld>
            <a:endParaRPr lang="en-US" altLang="en-US"/>
          </a:p>
        </p:txBody>
      </p:sp>
    </p:spTree>
    <p:extLst>
      <p:ext uri="{BB962C8B-B14F-4D97-AF65-F5344CB8AC3E}">
        <p14:creationId xmlns:p14="http://schemas.microsoft.com/office/powerpoint/2010/main" val="277081665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sz="half" idx="1"/>
          </p:nvPr>
        </p:nvSpPr>
        <p:spPr>
          <a:xfrm>
            <a:off x="482600" y="1379538"/>
            <a:ext cx="4318000" cy="3733800"/>
          </a:xfrm>
        </p:spPr>
        <p:txBody>
          <a:bodyPr/>
          <a:lstStyle/>
          <a:p>
            <a:pPr marL="0" lvl="1" indent="0">
              <a:buFont typeface="Arial" charset="0"/>
              <a:buNone/>
              <a:defRPr/>
            </a:pPr>
            <a:endParaRPr lang="en-US" sz="1600" b="1" dirty="0">
              <a:latin typeface="Times New Roman" panose="02020603050405020304" pitchFamily="18" charset="0"/>
              <a:cs typeface="Times New Roman" panose="02020603050405020304" pitchFamily="18" charset="0"/>
            </a:endParaRPr>
          </a:p>
          <a:p>
            <a:pPr marL="0" lvl="1" indent="0">
              <a:buFont typeface="Arial" charset="0"/>
              <a:buNone/>
              <a:defRPr/>
            </a:pPr>
            <a:r>
              <a:rPr lang="en-US" sz="1600" b="1" dirty="0">
                <a:latin typeface="Times New Roman" panose="02020603050405020304" pitchFamily="18" charset="0"/>
                <a:cs typeface="Times New Roman" panose="02020603050405020304" pitchFamily="18" charset="0"/>
              </a:rPr>
              <a:t>Division of Policy, Planning &amp; Performance</a:t>
            </a:r>
          </a:p>
          <a:p>
            <a:pPr marL="0" lvl="1" indent="0">
              <a:buFont typeface="Arial" charset="0"/>
              <a:buNone/>
              <a:defRPr/>
            </a:pPr>
            <a:r>
              <a:rPr lang="en-US" sz="1600" b="1" dirty="0">
                <a:latin typeface="Times New Roman" panose="02020603050405020304" pitchFamily="18" charset="0"/>
                <a:cs typeface="Times New Roman" panose="02020603050405020304" pitchFamily="18" charset="0"/>
              </a:rPr>
              <a:t>Office of Tribal Affairs &amp; Analysis</a:t>
            </a:r>
          </a:p>
          <a:p>
            <a:pPr marL="0" lvl="1" indent="0">
              <a:buFont typeface="Arial" panose="020B0604020202020204" pitchFamily="34" charset="0"/>
              <a:buNone/>
              <a:defRPr/>
            </a:pPr>
            <a:r>
              <a:rPr lang="en-US" sz="1600" b="1" dirty="0">
                <a:latin typeface="Times New Roman" panose="02020603050405020304" pitchFamily="18" charset="0"/>
                <a:cs typeface="Times New Roman" panose="02020603050405020304" pitchFamily="18" charset="0"/>
              </a:rPr>
              <a:t>Web:</a:t>
            </a:r>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hlinkClick r:id="rId2"/>
              </a:rPr>
              <a:t>http://www.hca.wa.gov/</a:t>
            </a:r>
            <a:br>
              <a:rPr lang="en-US" sz="1600" b="1" dirty="0">
                <a:latin typeface="Times New Roman" panose="02020603050405020304" pitchFamily="18" charset="0"/>
                <a:cs typeface="Times New Roman" panose="02020603050405020304" pitchFamily="18" charset="0"/>
                <a:hlinkClick r:id="rId2"/>
              </a:rPr>
            </a:br>
            <a:r>
              <a:rPr lang="en-US" sz="1600" b="1" dirty="0">
                <a:latin typeface="Times New Roman" panose="02020603050405020304" pitchFamily="18" charset="0"/>
                <a:cs typeface="Times New Roman" panose="02020603050405020304" pitchFamily="18" charset="0"/>
                <a:hlinkClick r:id="rId2"/>
              </a:rPr>
              <a:t>tribal/Pages/index.aspx</a:t>
            </a:r>
            <a:endParaRPr lang="en-US" sz="1600" b="1" dirty="0">
              <a:latin typeface="Times New Roman" panose="02020603050405020304" pitchFamily="18" charset="0"/>
              <a:cs typeface="Times New Roman" panose="02020603050405020304" pitchFamily="18" charset="0"/>
            </a:endParaRPr>
          </a:p>
          <a:p>
            <a:pPr marL="0" lvl="1" indent="0">
              <a:buFont typeface="Arial" charset="0"/>
              <a:buNone/>
              <a:defRPr/>
            </a:pPr>
            <a:endParaRPr lang="en-US" sz="1600" dirty="0">
              <a:latin typeface="Times New Roman" panose="02020603050405020304" pitchFamily="18" charset="0"/>
              <a:cs typeface="Times New Roman" panose="02020603050405020304" pitchFamily="18" charset="0"/>
            </a:endParaRPr>
          </a:p>
          <a:p>
            <a:pPr marL="0" lvl="1" indent="0">
              <a:spcBef>
                <a:spcPts val="0"/>
              </a:spcBef>
              <a:buFont typeface="Arial" charset="0"/>
              <a:buNone/>
              <a:defRPr/>
            </a:pPr>
            <a:r>
              <a:rPr lang="en-US" sz="1600" b="1" dirty="0">
                <a:latin typeface="Times New Roman" panose="02020603050405020304" pitchFamily="18" charset="0"/>
                <a:cs typeface="Times New Roman" panose="02020603050405020304" pitchFamily="18" charset="0"/>
              </a:rPr>
              <a:t>Jessie Dean</a:t>
            </a:r>
          </a:p>
          <a:p>
            <a:pPr marL="0" lvl="1" indent="0">
              <a:spcBef>
                <a:spcPts val="0"/>
              </a:spcBef>
              <a:buFont typeface="Arial" charset="0"/>
              <a:buNone/>
              <a:defRPr/>
            </a:pPr>
            <a:r>
              <a:rPr lang="en-US" sz="1600" dirty="0">
                <a:latin typeface="Times New Roman" panose="02020603050405020304" pitchFamily="18" charset="0"/>
                <a:cs typeface="Times New Roman" panose="02020603050405020304" pitchFamily="18" charset="0"/>
              </a:rPr>
              <a:t>Administrator </a:t>
            </a:r>
          </a:p>
          <a:p>
            <a:pPr marL="0" lvl="1" indent="0">
              <a:spcBef>
                <a:spcPts val="0"/>
              </a:spcBef>
              <a:buFont typeface="Arial" charset="0"/>
              <a:buNone/>
              <a:defRPr/>
            </a:pPr>
            <a:r>
              <a:rPr lang="en-US" sz="1600" dirty="0">
                <a:latin typeface="Times New Roman" panose="02020603050405020304" pitchFamily="18" charset="0"/>
                <a:cs typeface="Times New Roman" panose="02020603050405020304" pitchFamily="18" charset="0"/>
              </a:rPr>
              <a:t>Phone: 360.725.1649</a:t>
            </a:r>
          </a:p>
          <a:p>
            <a:pPr marL="0" lvl="1" indent="0">
              <a:spcBef>
                <a:spcPts val="0"/>
              </a:spcBef>
              <a:buFont typeface="Arial" charset="0"/>
              <a:buNone/>
              <a:defRPr/>
            </a:pPr>
            <a:r>
              <a:rPr lang="en-US" sz="1600" dirty="0">
                <a:latin typeface="Times New Roman" panose="02020603050405020304" pitchFamily="18" charset="0"/>
                <a:cs typeface="Times New Roman" panose="02020603050405020304" pitchFamily="18" charset="0"/>
              </a:rPr>
              <a:t>Email: </a:t>
            </a:r>
            <a:r>
              <a:rPr lang="en-US" sz="1600" dirty="0">
                <a:latin typeface="Times New Roman" panose="02020603050405020304" pitchFamily="18" charset="0"/>
                <a:cs typeface="Times New Roman" panose="02020603050405020304" pitchFamily="18" charset="0"/>
                <a:hlinkClick r:id="rId3"/>
              </a:rPr>
              <a:t>jessie.dean@hca.wa.gov</a:t>
            </a:r>
            <a:endParaRPr lang="en-US" sz="1600" dirty="0">
              <a:latin typeface="Times New Roman" panose="02020603050405020304" pitchFamily="18" charset="0"/>
              <a:cs typeface="Times New Roman" panose="02020603050405020304" pitchFamily="18" charset="0"/>
            </a:endParaRPr>
          </a:p>
          <a:p>
            <a:pPr marL="0" lvl="1" indent="0">
              <a:spcBef>
                <a:spcPts val="0"/>
              </a:spcBef>
              <a:buFont typeface="Arial" charset="0"/>
              <a:buNone/>
              <a:defRPr/>
            </a:pPr>
            <a:endParaRPr lang="en-US" sz="1600" dirty="0">
              <a:latin typeface="Times New Roman" panose="02020603050405020304" pitchFamily="18" charset="0"/>
              <a:cs typeface="Times New Roman" panose="02020603050405020304" pitchFamily="18" charset="0"/>
            </a:endParaRPr>
          </a:p>
          <a:p>
            <a:pPr marL="227013" lvl="1" indent="-227013">
              <a:spcBef>
                <a:spcPts val="0"/>
              </a:spcBef>
              <a:buFont typeface="Arial" charset="0"/>
              <a:buNone/>
              <a:defRPr/>
            </a:pPr>
            <a:r>
              <a:rPr lang="en-US" sz="1600" b="1" dirty="0">
                <a:latin typeface="Times New Roman" panose="02020603050405020304" pitchFamily="18" charset="0"/>
                <a:cs typeface="Times New Roman" panose="02020603050405020304" pitchFamily="18" charset="0"/>
              </a:rPr>
              <a:t>Libby Watanabe</a:t>
            </a:r>
          </a:p>
          <a:p>
            <a:pPr marL="227013" lvl="1" indent="-227013">
              <a:spcBef>
                <a:spcPts val="0"/>
              </a:spcBef>
              <a:buFont typeface="Arial" charset="0"/>
              <a:buNone/>
              <a:defRPr/>
            </a:pPr>
            <a:r>
              <a:rPr lang="en-US" sz="1600" dirty="0">
                <a:latin typeface="Times New Roman" panose="02020603050405020304" pitchFamily="18" charset="0"/>
                <a:cs typeface="Times New Roman" panose="02020603050405020304" pitchFamily="18" charset="0"/>
              </a:rPr>
              <a:t>Healthier Washington Tribal Liaison </a:t>
            </a:r>
          </a:p>
          <a:p>
            <a:pPr marL="227013" lvl="1" indent="-227013">
              <a:spcBef>
                <a:spcPts val="0"/>
              </a:spcBef>
              <a:buFont typeface="Arial" charset="0"/>
              <a:buNone/>
              <a:defRPr/>
            </a:pPr>
            <a:r>
              <a:rPr lang="en-US" sz="1600" dirty="0">
                <a:latin typeface="Times New Roman" panose="02020603050405020304" pitchFamily="18" charset="0"/>
                <a:cs typeface="Times New Roman" panose="02020603050405020304" pitchFamily="18" charset="0"/>
              </a:rPr>
              <a:t>Phone: 360.725.1808</a:t>
            </a:r>
          </a:p>
          <a:p>
            <a:pPr marL="227013" lvl="1" indent="-227013">
              <a:spcBef>
                <a:spcPts val="0"/>
              </a:spcBef>
              <a:buFont typeface="Arial" charset="0"/>
              <a:buNone/>
              <a:defRPr/>
            </a:pPr>
            <a:r>
              <a:rPr lang="en-US" sz="1600" dirty="0">
                <a:latin typeface="Times New Roman" panose="02020603050405020304" pitchFamily="18" charset="0"/>
                <a:cs typeface="Times New Roman" panose="02020603050405020304" pitchFamily="18" charset="0"/>
              </a:rPr>
              <a:t>Email: </a:t>
            </a:r>
            <a:r>
              <a:rPr lang="en-US" sz="1600" dirty="0">
                <a:latin typeface="Times New Roman" panose="02020603050405020304" pitchFamily="18" charset="0"/>
                <a:cs typeface="Times New Roman" panose="02020603050405020304" pitchFamily="18" charset="0"/>
                <a:hlinkClick r:id="rId4"/>
              </a:rPr>
              <a:t>elizabeth.watanabe@hca.wa.gov</a:t>
            </a:r>
            <a:endParaRPr lang="en-US" sz="1600" dirty="0">
              <a:latin typeface="Times New Roman" panose="02020603050405020304" pitchFamily="18" charset="0"/>
              <a:cs typeface="Times New Roman" panose="02020603050405020304" pitchFamily="18" charset="0"/>
            </a:endParaRPr>
          </a:p>
          <a:p>
            <a:pPr marL="0" lvl="1" indent="0">
              <a:spcBef>
                <a:spcPts val="0"/>
              </a:spcBef>
              <a:buFont typeface="Arial" charset="0"/>
              <a:buNone/>
              <a:defRPr/>
            </a:pPr>
            <a:endParaRPr lang="en-US" sz="1600" dirty="0">
              <a:latin typeface="Times New Roman" panose="02020603050405020304" pitchFamily="18" charset="0"/>
              <a:cs typeface="Times New Roman" panose="02020603050405020304" pitchFamily="18" charset="0"/>
            </a:endParaRPr>
          </a:p>
          <a:p>
            <a:pPr marL="227013" lvl="1" indent="-227013">
              <a:spcBef>
                <a:spcPts val="0"/>
              </a:spcBef>
              <a:buFont typeface="Arial" charset="0"/>
              <a:buNone/>
              <a:defRPr/>
            </a:pPr>
            <a:r>
              <a:rPr lang="en-US" sz="1600" b="1" dirty="0">
                <a:latin typeface="Times New Roman" panose="02020603050405020304" pitchFamily="18" charset="0"/>
                <a:cs typeface="Times New Roman" panose="02020603050405020304" pitchFamily="18" charset="0"/>
              </a:rPr>
              <a:t>Mike </a:t>
            </a:r>
            <a:r>
              <a:rPr lang="en-US" sz="1600" b="1" dirty="0" err="1">
                <a:latin typeface="Times New Roman" panose="02020603050405020304" pitchFamily="18" charset="0"/>
                <a:cs typeface="Times New Roman" panose="02020603050405020304" pitchFamily="18" charset="0"/>
              </a:rPr>
              <a:t>Longnecker</a:t>
            </a:r>
            <a:endParaRPr lang="en-US" sz="1600" b="1" dirty="0">
              <a:latin typeface="Times New Roman" panose="02020603050405020304" pitchFamily="18" charset="0"/>
              <a:cs typeface="Times New Roman" panose="02020603050405020304" pitchFamily="18" charset="0"/>
            </a:endParaRPr>
          </a:p>
          <a:p>
            <a:pPr marL="227013" lvl="1" indent="-227013">
              <a:spcBef>
                <a:spcPts val="0"/>
              </a:spcBef>
              <a:buFont typeface="Arial" charset="0"/>
              <a:buNone/>
              <a:defRPr/>
            </a:pPr>
            <a:r>
              <a:rPr lang="en-US" sz="1600" dirty="0">
                <a:latin typeface="Times New Roman" panose="02020603050405020304" pitchFamily="18" charset="0"/>
                <a:cs typeface="Times New Roman" panose="02020603050405020304" pitchFamily="18" charset="0"/>
              </a:rPr>
              <a:t>Operations &amp; Compliance Manager</a:t>
            </a:r>
          </a:p>
          <a:p>
            <a:pPr marL="227013" lvl="1" indent="-227013">
              <a:spcBef>
                <a:spcPts val="0"/>
              </a:spcBef>
              <a:buFont typeface="Arial" charset="0"/>
              <a:buNone/>
              <a:defRPr/>
            </a:pPr>
            <a:r>
              <a:rPr lang="en-US" sz="1600" dirty="0">
                <a:latin typeface="Times New Roman" panose="02020603050405020304" pitchFamily="18" charset="0"/>
                <a:cs typeface="Times New Roman" panose="02020603050405020304" pitchFamily="18" charset="0"/>
              </a:rPr>
              <a:t>Phone: 360.725.1315 </a:t>
            </a:r>
          </a:p>
          <a:p>
            <a:pPr marL="227013" lvl="1" indent="-227013">
              <a:spcBef>
                <a:spcPts val="0"/>
              </a:spcBef>
              <a:buFont typeface="Arial" charset="0"/>
              <a:buNone/>
              <a:defRPr/>
            </a:pPr>
            <a:r>
              <a:rPr lang="en-US" sz="1600" dirty="0">
                <a:latin typeface="Times New Roman" panose="02020603050405020304" pitchFamily="18" charset="0"/>
                <a:cs typeface="Times New Roman" panose="02020603050405020304" pitchFamily="18" charset="0"/>
              </a:rPr>
              <a:t>Email: </a:t>
            </a:r>
            <a:r>
              <a:rPr lang="en-US" sz="1600" dirty="0">
                <a:latin typeface="Times New Roman" panose="02020603050405020304" pitchFamily="18" charset="0"/>
                <a:cs typeface="Times New Roman" panose="02020603050405020304" pitchFamily="18" charset="0"/>
                <a:hlinkClick r:id="rId5"/>
              </a:rPr>
              <a:t>michael.longnecker@hca.wa.gov</a:t>
            </a:r>
            <a:endParaRPr lang="en-US" sz="1600" dirty="0">
              <a:latin typeface="Times New Roman" panose="02020603050405020304" pitchFamily="18" charset="0"/>
              <a:cs typeface="Times New Roman" panose="02020603050405020304" pitchFamily="18" charset="0"/>
            </a:endParaRPr>
          </a:p>
          <a:p>
            <a:pPr marL="227013" lvl="1" indent="-227013">
              <a:spcBef>
                <a:spcPts val="0"/>
              </a:spcBef>
              <a:buFont typeface="Arial" charset="0"/>
              <a:buNone/>
              <a:defRPr/>
            </a:pPr>
            <a:endParaRPr lang="en-US" sz="1600" dirty="0">
              <a:latin typeface="Times New Roman" panose="02020603050405020304" pitchFamily="18" charset="0"/>
              <a:cs typeface="Times New Roman" panose="02020603050405020304" pitchFamily="18" charset="0"/>
            </a:endParaRPr>
          </a:p>
        </p:txBody>
      </p:sp>
      <p:sp>
        <p:nvSpPr>
          <p:cNvPr id="15770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1"/>
                </a:solidFill>
                <a:latin typeface="Calibri" panose="020F0502020204030204" pitchFamily="34" charset="0"/>
                <a:cs typeface="Tahoma" panose="020B0604030504040204" pitchFamily="34" charset="0"/>
              </a:defRPr>
            </a:lvl1pPr>
            <a:lvl2pPr marL="742950" indent="-285750">
              <a:spcBef>
                <a:spcPct val="20000"/>
              </a:spcBef>
              <a:buFont typeface="Arial" panose="020B0604020202020204" pitchFamily="34" charset="0"/>
              <a:buChar char="–"/>
              <a:defRPr sz="2400">
                <a:solidFill>
                  <a:schemeClr val="tx1"/>
                </a:solidFill>
                <a:latin typeface="Calibri" panose="020F0502020204030204" pitchFamily="34" charset="0"/>
                <a:cs typeface="Tahoma" panose="020B0604030504040204" pitchFamily="34" charset="0"/>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cs typeface="Tahoma" panose="020B0604030504040204" pitchFamily="34" charset="0"/>
              </a:defRPr>
            </a:lvl3pPr>
            <a:lvl4pPr marL="1600200" indent="-228600">
              <a:spcBef>
                <a:spcPct val="20000"/>
              </a:spcBef>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4pPr>
            <a:lvl5pPr marL="2057400" indent="-228600">
              <a:spcBef>
                <a:spcPct val="20000"/>
              </a:spcBef>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9pPr>
          </a:lstStyle>
          <a:p>
            <a:pPr>
              <a:spcBef>
                <a:spcPct val="0"/>
              </a:spcBef>
              <a:buFontTx/>
              <a:buNone/>
            </a:pPr>
            <a:fld id="{FAD16AA6-6C24-48E8-97B4-CCB9EFB22CDE}" type="slidenum">
              <a:rPr lang="en-US" altLang="en-US" sz="1200" smtClean="0">
                <a:solidFill>
                  <a:srgbClr val="8D8D8D"/>
                </a:solidFill>
                <a:latin typeface="Lucida Sans Unicode" panose="020B0602030504020204" pitchFamily="34" charset="0"/>
              </a:rPr>
              <a:pPr>
                <a:spcBef>
                  <a:spcPct val="0"/>
                </a:spcBef>
                <a:buFontTx/>
                <a:buNone/>
              </a:pPr>
              <a:t>44</a:t>
            </a:fld>
            <a:endParaRPr lang="en-US" altLang="en-US" sz="1200">
              <a:solidFill>
                <a:srgbClr val="8D8D8D"/>
              </a:solidFill>
              <a:latin typeface="Lucida Sans Unicode" panose="020B0602030504020204" pitchFamily="34" charset="0"/>
            </a:endParaRPr>
          </a:p>
        </p:txBody>
      </p:sp>
      <p:pic>
        <p:nvPicPr>
          <p:cNvPr id="157701" name="Picture 7"/>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79425" y="995363"/>
            <a:ext cx="3057525"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p:nvCxnSpPr>
        <p:spPr>
          <a:xfrm flipH="1">
            <a:off x="4583113" y="914400"/>
            <a:ext cx="76200" cy="5257800"/>
          </a:xfrm>
          <a:prstGeom prst="line">
            <a:avLst/>
          </a:prstGeom>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sz="half" idx="2"/>
          </p:nvPr>
        </p:nvSpPr>
        <p:spPr/>
        <p:txBody>
          <a:bodyPr anchor="ctr"/>
          <a:lstStyle/>
          <a:p>
            <a:pPr marL="0" indent="0" algn="ctr">
              <a:buNone/>
            </a:pPr>
            <a:r>
              <a:rPr lang="en-US" b="1" dirty="0" smtClean="0">
                <a:solidFill>
                  <a:schemeClr val="accent1"/>
                </a:solidFill>
              </a:rPr>
              <a:t>Thank you!</a:t>
            </a:r>
            <a:endParaRPr lang="en-US" b="1" dirty="0">
              <a:solidFill>
                <a:schemeClr val="accent1"/>
              </a:solidFill>
            </a:endParaRPr>
          </a:p>
        </p:txBody>
      </p:sp>
    </p:spTree>
    <p:extLst>
      <p:ext uri="{BB962C8B-B14F-4D97-AF65-F5344CB8AC3E}">
        <p14:creationId xmlns:p14="http://schemas.microsoft.com/office/powerpoint/2010/main" val="1914068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1"/>
                </a:solidFill>
                <a:latin typeface="Calibri" panose="020F0502020204030204" pitchFamily="34" charset="0"/>
                <a:cs typeface="Tahoma" panose="020B0604030504040204" pitchFamily="34" charset="0"/>
              </a:defRPr>
            </a:lvl1pPr>
            <a:lvl2pPr marL="742950" indent="-285750">
              <a:spcBef>
                <a:spcPct val="20000"/>
              </a:spcBef>
              <a:buFont typeface="Arial" panose="020B0604020202020204" pitchFamily="34" charset="0"/>
              <a:buChar char="–"/>
              <a:defRPr sz="2400">
                <a:solidFill>
                  <a:schemeClr val="tx1"/>
                </a:solidFill>
                <a:latin typeface="Calibri" panose="020F0502020204030204" pitchFamily="34" charset="0"/>
                <a:cs typeface="Tahoma" panose="020B0604030504040204" pitchFamily="34" charset="0"/>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cs typeface="Tahoma" panose="020B0604030504040204" pitchFamily="34" charset="0"/>
              </a:defRPr>
            </a:lvl3pPr>
            <a:lvl4pPr marL="1600200" indent="-228600">
              <a:spcBef>
                <a:spcPct val="20000"/>
              </a:spcBef>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4pPr>
            <a:lvl5pPr marL="2057400" indent="-228600">
              <a:spcBef>
                <a:spcPct val="20000"/>
              </a:spcBef>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9pPr>
          </a:lstStyle>
          <a:p>
            <a:pPr>
              <a:spcBef>
                <a:spcPct val="0"/>
              </a:spcBef>
              <a:buFontTx/>
              <a:buNone/>
            </a:pPr>
            <a:fld id="{C53EB573-D3E3-44A6-8B5C-BB9FA2424056}" type="slidenum">
              <a:rPr lang="en-US" altLang="en-US" sz="1200" smtClean="0">
                <a:solidFill>
                  <a:srgbClr val="8D8D8D"/>
                </a:solidFill>
                <a:latin typeface="Lucida Sans Unicode" panose="020B0602030504020204" pitchFamily="34" charset="0"/>
              </a:rPr>
              <a:pPr>
                <a:spcBef>
                  <a:spcPct val="0"/>
                </a:spcBef>
                <a:buFontTx/>
                <a:buNone/>
              </a:pPr>
              <a:t>5</a:t>
            </a:fld>
            <a:endParaRPr lang="en-US" altLang="en-US" sz="1200" smtClean="0">
              <a:solidFill>
                <a:srgbClr val="8D8D8D"/>
              </a:solidFill>
              <a:latin typeface="Lucida Sans Unicode" panose="020B0602030504020204" pitchFamily="34" charset="0"/>
            </a:endParaRPr>
          </a:p>
        </p:txBody>
      </p:sp>
      <p:pic>
        <p:nvPicPr>
          <p:cNvPr id="819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838200"/>
            <a:ext cx="8839200" cy="588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0846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dirty="0" smtClean="0"/>
              <a:t>Tribal Protocol</a:t>
            </a:r>
            <a:endParaRPr lang="en-US" dirty="0"/>
          </a:p>
        </p:txBody>
      </p:sp>
      <p:sp>
        <p:nvSpPr>
          <p:cNvPr id="3" name="Content Placeholder 2"/>
          <p:cNvSpPr>
            <a:spLocks noGrp="1"/>
          </p:cNvSpPr>
          <p:nvPr>
            <p:ph idx="1"/>
          </p:nvPr>
        </p:nvSpPr>
        <p:spPr>
          <a:xfrm>
            <a:off x="457200" y="1447800"/>
            <a:ext cx="8229600" cy="4495800"/>
          </a:xfrm>
        </p:spPr>
        <p:txBody>
          <a:bodyPr/>
          <a:lstStyle/>
          <a:p>
            <a:r>
              <a:rPr lang="en-US" dirty="0" smtClean="0"/>
              <a:t>Due 30 days after CMS approval of the last protocol</a:t>
            </a:r>
          </a:p>
          <a:p>
            <a:r>
              <a:rPr lang="en-US" dirty="0" smtClean="0"/>
              <a:t>During week of June 26, CMS approved two DSRIP protocols</a:t>
            </a:r>
          </a:p>
          <a:p>
            <a:r>
              <a:rPr lang="en-US" dirty="0" smtClean="0"/>
              <a:t>Not yet approved:</a:t>
            </a:r>
          </a:p>
          <a:p>
            <a:pPr lvl="1"/>
            <a:r>
              <a:rPr lang="en-US" sz="2500" dirty="0" smtClean="0"/>
              <a:t>Intergovernmental Transfer Protocol</a:t>
            </a:r>
          </a:p>
          <a:p>
            <a:pPr lvl="1"/>
            <a:r>
              <a:rPr lang="en-US" sz="2500" dirty="0" smtClean="0"/>
              <a:t>Foundational Community Supports Protocol</a:t>
            </a:r>
          </a:p>
          <a:p>
            <a:pPr lvl="2">
              <a:buFont typeface="Wingdings" panose="05000000000000000000" pitchFamily="2" charset="2"/>
              <a:buChar char="Ø"/>
            </a:pPr>
            <a:r>
              <a:rPr lang="en-US" sz="2500" dirty="0" smtClean="0"/>
              <a:t>CMS has told HCA that this is delayed – no anticipated date given</a:t>
            </a:r>
          </a:p>
          <a:p>
            <a:r>
              <a:rPr lang="en-US" dirty="0" smtClean="0"/>
              <a:t>HCA is holding a Tribal Roundtable on the two DSRIP protocols on July 24, 9 am – noon</a:t>
            </a:r>
          </a:p>
          <a:p>
            <a:r>
              <a:rPr lang="en-US" dirty="0" smtClean="0"/>
              <a:t>Tribal Protocol will </a:t>
            </a:r>
            <a:r>
              <a:rPr lang="en-US" dirty="0" err="1" smtClean="0"/>
              <a:t>supercede</a:t>
            </a:r>
            <a:r>
              <a:rPr lang="en-US" dirty="0" smtClean="0"/>
              <a:t> all other protocols</a:t>
            </a:r>
          </a:p>
          <a:p>
            <a:endParaRPr lang="en-US" dirty="0"/>
          </a:p>
        </p:txBody>
      </p:sp>
      <p:sp>
        <p:nvSpPr>
          <p:cNvPr id="4" name="Slide Number Placeholder 3"/>
          <p:cNvSpPr>
            <a:spLocks noGrp="1"/>
          </p:cNvSpPr>
          <p:nvPr>
            <p:ph type="sldNum" sz="quarter" idx="10"/>
          </p:nvPr>
        </p:nvSpPr>
        <p:spPr/>
        <p:txBody>
          <a:bodyPr/>
          <a:lstStyle/>
          <a:p>
            <a:pPr>
              <a:defRPr/>
            </a:pPr>
            <a:fld id="{202AD01B-50C7-422C-A2C0-75586F2F92CA}" type="slidenum">
              <a:rPr lang="en-US" altLang="en-US" smtClean="0"/>
              <a:pPr>
                <a:defRPr/>
              </a:pPr>
              <a:t>6</a:t>
            </a:fld>
            <a:endParaRPr lang="en-US" altLang="en-US"/>
          </a:p>
        </p:txBody>
      </p:sp>
    </p:spTree>
    <p:extLst>
      <p:ext uri="{BB962C8B-B14F-4D97-AF65-F5344CB8AC3E}">
        <p14:creationId xmlns:p14="http://schemas.microsoft.com/office/powerpoint/2010/main" val="10766831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dirty="0" smtClean="0"/>
              <a:t>CMS Approved Two DSRIP Protocols</a:t>
            </a:r>
            <a:endParaRPr lang="en-US" dirty="0"/>
          </a:p>
        </p:txBody>
      </p:sp>
      <p:sp>
        <p:nvSpPr>
          <p:cNvPr id="3" name="Text Placeholder 2"/>
          <p:cNvSpPr>
            <a:spLocks noGrp="1"/>
          </p:cNvSpPr>
          <p:nvPr>
            <p:ph type="body" idx="1"/>
          </p:nvPr>
        </p:nvSpPr>
        <p:spPr>
          <a:xfrm>
            <a:off x="457200" y="1676400"/>
            <a:ext cx="4040188" cy="639762"/>
          </a:xfrm>
        </p:spPr>
        <p:txBody>
          <a:bodyPr/>
          <a:lstStyle/>
          <a:p>
            <a:r>
              <a:rPr lang="en-US" dirty="0" smtClean="0"/>
              <a:t>DSRIP Funding &amp; </a:t>
            </a:r>
            <a:br>
              <a:rPr lang="en-US" dirty="0" smtClean="0"/>
            </a:br>
            <a:r>
              <a:rPr lang="en-US" dirty="0" smtClean="0"/>
              <a:t>Mechanics Protocol</a:t>
            </a:r>
            <a:endParaRPr lang="en-US" dirty="0"/>
          </a:p>
        </p:txBody>
      </p:sp>
      <p:sp>
        <p:nvSpPr>
          <p:cNvPr id="4" name="Content Placeholder 3"/>
          <p:cNvSpPr>
            <a:spLocks noGrp="1"/>
          </p:cNvSpPr>
          <p:nvPr>
            <p:ph sz="half" idx="2"/>
          </p:nvPr>
        </p:nvSpPr>
        <p:spPr>
          <a:xfrm>
            <a:off x="457200" y="2362199"/>
            <a:ext cx="4040188" cy="3048001"/>
          </a:xfrm>
        </p:spPr>
        <p:txBody>
          <a:bodyPr/>
          <a:lstStyle/>
          <a:p>
            <a:r>
              <a:rPr lang="en-US" dirty="0"/>
              <a:t>This protocol provides detail and criteria that ACHs and their partnering providers must meet in order to receive DSRIP funding and the process that the state will follow to ensure that ACHs will meet these standards</a:t>
            </a:r>
            <a:r>
              <a:rPr lang="en-US" dirty="0" smtClean="0"/>
              <a:t>.</a:t>
            </a:r>
            <a:endParaRPr lang="en-US" dirty="0"/>
          </a:p>
          <a:p>
            <a:r>
              <a:rPr lang="en-US" dirty="0"/>
              <a:t>Approved by CMS on </a:t>
            </a:r>
            <a:r>
              <a:rPr lang="en-US" dirty="0" smtClean="0"/>
              <a:t/>
            </a:r>
            <a:br>
              <a:rPr lang="en-US" dirty="0" smtClean="0"/>
            </a:br>
            <a:r>
              <a:rPr lang="en-US" dirty="0" smtClean="0"/>
              <a:t>June </a:t>
            </a:r>
            <a:r>
              <a:rPr lang="en-US" dirty="0"/>
              <a:t>26, </a:t>
            </a:r>
            <a:r>
              <a:rPr lang="en-US" dirty="0" smtClean="0"/>
              <a:t>2017</a:t>
            </a:r>
            <a:endParaRPr lang="en-US" dirty="0"/>
          </a:p>
        </p:txBody>
      </p:sp>
      <p:sp>
        <p:nvSpPr>
          <p:cNvPr id="5" name="Text Placeholder 4"/>
          <p:cNvSpPr>
            <a:spLocks noGrp="1"/>
          </p:cNvSpPr>
          <p:nvPr>
            <p:ph type="body" sz="quarter" idx="3"/>
          </p:nvPr>
        </p:nvSpPr>
        <p:spPr>
          <a:xfrm>
            <a:off x="4648200" y="1676400"/>
            <a:ext cx="4041775" cy="639762"/>
          </a:xfrm>
        </p:spPr>
        <p:txBody>
          <a:bodyPr/>
          <a:lstStyle/>
          <a:p>
            <a:r>
              <a:rPr lang="en-US" dirty="0" smtClean="0"/>
              <a:t>DSRIP Planning Protocol</a:t>
            </a:r>
            <a:endParaRPr lang="en-US" dirty="0"/>
          </a:p>
        </p:txBody>
      </p:sp>
      <p:sp>
        <p:nvSpPr>
          <p:cNvPr id="6" name="Content Placeholder 5"/>
          <p:cNvSpPr>
            <a:spLocks noGrp="1"/>
          </p:cNvSpPr>
          <p:nvPr>
            <p:ph sz="quarter" idx="4"/>
          </p:nvPr>
        </p:nvSpPr>
        <p:spPr>
          <a:xfrm>
            <a:off x="4645025" y="2362199"/>
            <a:ext cx="4041775" cy="3048001"/>
          </a:xfrm>
        </p:spPr>
        <p:txBody>
          <a:bodyPr/>
          <a:lstStyle/>
          <a:p>
            <a:r>
              <a:rPr lang="en-US" dirty="0"/>
              <a:t>This protocol </a:t>
            </a:r>
            <a:r>
              <a:rPr lang="en-US" dirty="0" smtClean="0"/>
              <a:t>describes t</a:t>
            </a:r>
            <a:r>
              <a:rPr lang="en-US" sz="2400" dirty="0" smtClean="0"/>
              <a:t>he </a:t>
            </a:r>
            <a:r>
              <a:rPr lang="en-US" sz="2400" dirty="0"/>
              <a:t>ACH Project Plans</a:t>
            </a:r>
            <a:r>
              <a:rPr lang="en-US" sz="2400" dirty="0" smtClean="0"/>
              <a:t>, the </a:t>
            </a:r>
            <a:r>
              <a:rPr lang="en-US" sz="2400" dirty="0"/>
              <a:t>set of outcome measures </a:t>
            </a:r>
            <a:r>
              <a:rPr lang="en-US" sz="2400" dirty="0" smtClean="0"/>
              <a:t>that must </a:t>
            </a:r>
            <a:r>
              <a:rPr lang="en-US" sz="2400" dirty="0"/>
              <a:t>be </a:t>
            </a:r>
            <a:r>
              <a:rPr lang="en-US" sz="2400" dirty="0" smtClean="0"/>
              <a:t>reported, transformation </a:t>
            </a:r>
            <a:r>
              <a:rPr lang="en-US" sz="2400" dirty="0"/>
              <a:t>projects eligible for DSRIP funds, </a:t>
            </a:r>
            <a:r>
              <a:rPr lang="en-US" sz="2400" dirty="0" smtClean="0"/>
              <a:t>and timelines </a:t>
            </a:r>
            <a:r>
              <a:rPr lang="en-US" sz="2400" dirty="0"/>
              <a:t>for meeting associated </a:t>
            </a:r>
            <a:r>
              <a:rPr lang="en-US" sz="2400" dirty="0" smtClean="0"/>
              <a:t>metrics</a:t>
            </a:r>
            <a:r>
              <a:rPr lang="en-US" dirty="0" smtClean="0"/>
              <a:t>; Project Toolkit is Appendix I.</a:t>
            </a:r>
            <a:endParaRPr lang="en-US" sz="2400" dirty="0"/>
          </a:p>
          <a:p>
            <a:r>
              <a:rPr lang="en-US" dirty="0"/>
              <a:t>Approved by CMS on </a:t>
            </a:r>
            <a:r>
              <a:rPr lang="en-US" dirty="0" smtClean="0"/>
              <a:t/>
            </a:r>
            <a:br>
              <a:rPr lang="en-US" dirty="0" smtClean="0"/>
            </a:br>
            <a:r>
              <a:rPr lang="en-US" dirty="0" smtClean="0"/>
              <a:t>June </a:t>
            </a:r>
            <a:r>
              <a:rPr lang="en-US" dirty="0"/>
              <a:t>28, </a:t>
            </a:r>
            <a:r>
              <a:rPr lang="en-US" dirty="0" smtClean="0"/>
              <a:t>2017</a:t>
            </a:r>
            <a:endParaRPr lang="en-US" dirty="0"/>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7</a:t>
            </a:fld>
            <a:endParaRPr lang="en-US" altLang="en-US"/>
          </a:p>
        </p:txBody>
      </p:sp>
    </p:spTree>
    <p:extLst>
      <p:ext uri="{BB962C8B-B14F-4D97-AF65-F5344CB8AC3E}">
        <p14:creationId xmlns:p14="http://schemas.microsoft.com/office/powerpoint/2010/main" val="2125163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0" i="1" dirty="0" smtClean="0"/>
              <a:t>DSRIP Funding and Mechanics Protocol</a:t>
            </a:r>
            <a:endParaRPr lang="en-US" sz="3200" b="0" i="1" dirty="0"/>
          </a:p>
        </p:txBody>
      </p:sp>
      <p:sp>
        <p:nvSpPr>
          <p:cNvPr id="4" name="Slide Number Placeholder 3"/>
          <p:cNvSpPr>
            <a:spLocks noGrp="1"/>
          </p:cNvSpPr>
          <p:nvPr>
            <p:ph type="sldNum" sz="quarter" idx="10"/>
          </p:nvPr>
        </p:nvSpPr>
        <p:spPr/>
        <p:txBody>
          <a:bodyPr/>
          <a:lstStyle/>
          <a:p>
            <a:pPr>
              <a:defRPr/>
            </a:pPr>
            <a:fld id="{E78FE5FF-6B07-4CB4-972D-2438E8233BC3}" type="slidenum">
              <a:rPr lang="en-US" altLang="en-US" smtClean="0"/>
              <a:pPr>
                <a:defRPr/>
              </a:pPr>
              <a:t>8</a:t>
            </a:fld>
            <a:endParaRPr lang="en-US" altLang="en-US"/>
          </a:p>
        </p:txBody>
      </p:sp>
    </p:spTree>
    <p:extLst>
      <p:ext uri="{BB962C8B-B14F-4D97-AF65-F5344CB8AC3E}">
        <p14:creationId xmlns:p14="http://schemas.microsoft.com/office/powerpoint/2010/main" val="19135203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DSRIP Funding and Mechanics Protocol</a:t>
            </a:r>
            <a:endParaRPr lang="en-US" dirty="0"/>
          </a:p>
        </p:txBody>
      </p:sp>
      <p:sp>
        <p:nvSpPr>
          <p:cNvPr id="4" name="Content Placeholder 3"/>
          <p:cNvSpPr>
            <a:spLocks noGrp="1"/>
          </p:cNvSpPr>
          <p:nvPr>
            <p:ph sz="half" idx="2"/>
          </p:nvPr>
        </p:nvSpPr>
        <p:spPr>
          <a:xfrm>
            <a:off x="453844" y="1559079"/>
            <a:ext cx="7013756" cy="3048001"/>
          </a:xfrm>
        </p:spPr>
        <p:txBody>
          <a:bodyPr/>
          <a:lstStyle/>
          <a:p>
            <a:pPr marL="514350" indent="-514350">
              <a:buFont typeface="+mj-lt"/>
              <a:buAutoNum type="romanUcPeriod"/>
            </a:pPr>
            <a:r>
              <a:rPr lang="en-US" b="1" dirty="0"/>
              <a:t>Accountable Communities of </a:t>
            </a:r>
            <a:r>
              <a:rPr lang="en-US" b="1" dirty="0" smtClean="0"/>
              <a:t>Health</a:t>
            </a:r>
            <a:endParaRPr lang="en-US" b="1" dirty="0"/>
          </a:p>
        </p:txBody>
      </p:sp>
      <p:sp>
        <p:nvSpPr>
          <p:cNvPr id="6" name="Content Placeholder 5"/>
          <p:cNvSpPr>
            <a:spLocks noGrp="1"/>
          </p:cNvSpPr>
          <p:nvPr>
            <p:ph sz="quarter" idx="4"/>
          </p:nvPr>
        </p:nvSpPr>
        <p:spPr>
          <a:xfrm>
            <a:off x="1066800" y="1981199"/>
            <a:ext cx="7623773" cy="3048001"/>
          </a:xfrm>
        </p:spPr>
        <p:txBody>
          <a:bodyPr/>
          <a:lstStyle/>
          <a:p>
            <a:r>
              <a:rPr lang="en-US" dirty="0" smtClean="0"/>
              <a:t>Consists of partnering providers, including social service</a:t>
            </a:r>
          </a:p>
          <a:p>
            <a:r>
              <a:rPr lang="en-US" dirty="0" smtClean="0"/>
              <a:t>Serves as lead for projects with partnering providers</a:t>
            </a:r>
          </a:p>
          <a:p>
            <a:r>
              <a:rPr lang="en-US" dirty="0" smtClean="0"/>
              <a:t>Must submit single Project Plan application on behalf of partnering providers</a:t>
            </a:r>
          </a:p>
          <a:p>
            <a:r>
              <a:rPr lang="en-US" dirty="0" smtClean="0"/>
              <a:t>Serves as single point of performance accountability in the Independent Assessor’s evaluation of projects and metrics.</a:t>
            </a:r>
          </a:p>
          <a:p>
            <a:r>
              <a:rPr lang="en-US" dirty="0" smtClean="0"/>
              <a:t>Primary decision-making body responsible for approving selection of transformation projects.</a:t>
            </a:r>
          </a:p>
          <a:p>
            <a:r>
              <a:rPr lang="en-US" dirty="0" smtClean="0"/>
              <a:t>Decision-making structure must comply with STCs 22, 23</a:t>
            </a:r>
            <a:endParaRPr lang="en-US" dirty="0"/>
          </a:p>
        </p:txBody>
      </p:sp>
      <p:sp>
        <p:nvSpPr>
          <p:cNvPr id="7" name="Slide Number Placeholder 6"/>
          <p:cNvSpPr>
            <a:spLocks noGrp="1"/>
          </p:cNvSpPr>
          <p:nvPr>
            <p:ph type="sldNum" sz="quarter" idx="10"/>
          </p:nvPr>
        </p:nvSpPr>
        <p:spPr/>
        <p:txBody>
          <a:bodyPr/>
          <a:lstStyle/>
          <a:p>
            <a:pPr>
              <a:defRPr/>
            </a:pPr>
            <a:fld id="{348BF8D0-8F8B-4C62-AC80-8475835B1E98}" type="slidenum">
              <a:rPr lang="en-US" altLang="en-US" smtClean="0"/>
              <a:pPr>
                <a:defRPr/>
              </a:pPr>
              <a:t>9</a:t>
            </a:fld>
            <a:endParaRPr lang="en-US" altLang="en-US"/>
          </a:p>
        </p:txBody>
      </p:sp>
    </p:spTree>
    <p:extLst>
      <p:ext uri="{BB962C8B-B14F-4D97-AF65-F5344CB8AC3E}">
        <p14:creationId xmlns:p14="http://schemas.microsoft.com/office/powerpoint/2010/main" val="3936525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Health Care Authority">
      <a:dk1>
        <a:srgbClr val="262626"/>
      </a:dk1>
      <a:lt1>
        <a:sysClr val="window" lastClr="FFFFFF"/>
      </a:lt1>
      <a:dk2>
        <a:srgbClr val="1B3668"/>
      </a:dk2>
      <a:lt2>
        <a:srgbClr val="EEECE1"/>
      </a:lt2>
      <a:accent1>
        <a:srgbClr val="1C639F"/>
      </a:accent1>
      <a:accent2>
        <a:srgbClr val="8CC640"/>
      </a:accent2>
      <a:accent3>
        <a:srgbClr val="FDE17D"/>
      </a:accent3>
      <a:accent4>
        <a:srgbClr val="CFA052"/>
      </a:accent4>
      <a:accent5>
        <a:srgbClr val="F2682A"/>
      </a:accent5>
      <a:accent6>
        <a:srgbClr val="644C78"/>
      </a:accent6>
      <a:hlink>
        <a:srgbClr val="1C639F"/>
      </a:hlink>
      <a:folHlink>
        <a:srgbClr val="72A54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79800EA983D8458422EE6C10E7D87D" ma:contentTypeVersion="1" ma:contentTypeDescription="Create a new document." ma:contentTypeScope="" ma:versionID="ac35c6ee723de243170065e16a1b121a">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429ACE8-3B54-4E10-B4B2-8A56AA7EE9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2844F581-9B31-4D24-A04C-E3FA4172DEDC}">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purl.org/dc/dcmitype/"/>
    <ds:schemaRef ds:uri="http://schemas.microsoft.com/office/2006/documentManagement/typ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1079</TotalTime>
  <Words>3556</Words>
  <Application>Microsoft Office PowerPoint</Application>
  <PresentationFormat>On-screen Show (4:3)</PresentationFormat>
  <Paragraphs>602</Paragraphs>
  <Slides>44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Arial</vt:lpstr>
      <vt:lpstr>Calibri</vt:lpstr>
      <vt:lpstr>Courier New</vt:lpstr>
      <vt:lpstr>Lucida Sans Unicode</vt:lpstr>
      <vt:lpstr>Tahoma</vt:lpstr>
      <vt:lpstr>Times New Roman</vt:lpstr>
      <vt:lpstr>Wingdings</vt:lpstr>
      <vt:lpstr>Office Theme</vt:lpstr>
      <vt:lpstr>NPAIHB Quarterly Board Meeting Washington State Medicaid Updates July 18, 2017</vt:lpstr>
      <vt:lpstr>Medicaid Transformation Demonstration – Tribal Protocol</vt:lpstr>
      <vt:lpstr>PowerPoint Presentation</vt:lpstr>
      <vt:lpstr>PowerPoint Presentation</vt:lpstr>
      <vt:lpstr>PowerPoint Presentation</vt:lpstr>
      <vt:lpstr>Tribal Protocol</vt:lpstr>
      <vt:lpstr>CMS Approved Two DSRIP Protocols</vt:lpstr>
      <vt:lpstr>DSRIP Funding and Mechanics Protocol</vt:lpstr>
      <vt:lpstr>DSRIP Funding and Mechanics Protocol</vt:lpstr>
      <vt:lpstr>DSRIP Funding and Mechanics Protocol</vt:lpstr>
      <vt:lpstr>DSRIP Funding and Mechanics Protocol</vt:lpstr>
      <vt:lpstr>DSRIP Funding and Mechanics Protocol</vt:lpstr>
      <vt:lpstr>DSRIP Funding and Mechanics Protocol</vt:lpstr>
      <vt:lpstr>DSRIP Funding and Mechanics Protocol</vt:lpstr>
      <vt:lpstr>DSRIP Funding and Mechanics Protocol</vt:lpstr>
      <vt:lpstr>DSRIP Funding and Mechanics Protocol</vt:lpstr>
      <vt:lpstr>DSRIP Funding and Mechanics Protocol</vt:lpstr>
      <vt:lpstr>DSRIP Funding and Mechanics Protocol</vt:lpstr>
      <vt:lpstr>DSRIP Funding and Mechanics Protocol</vt:lpstr>
      <vt:lpstr>DSRIP Funding and Mechanics Protocol</vt:lpstr>
      <vt:lpstr>DSRIP Funding and Mechanics Protocol</vt:lpstr>
      <vt:lpstr>DSRIP Funding and Mechanics Protocol</vt:lpstr>
      <vt:lpstr>DSRIP Funding and Mechanics Protocol</vt:lpstr>
      <vt:lpstr>DSRIP Funding and Mechanics Protocol</vt:lpstr>
      <vt:lpstr>DSRIP Funding and Mechanics Protocol</vt:lpstr>
      <vt:lpstr>DSRIP Funding and Mechanics Protocol</vt:lpstr>
      <vt:lpstr>DSRIP Funding and Mechanics Protocol</vt:lpstr>
      <vt:lpstr>DSRIP Planning Protocol</vt:lpstr>
      <vt:lpstr>DSRIP Planning Protocol</vt:lpstr>
      <vt:lpstr>DSRIP Planning Protocol</vt:lpstr>
      <vt:lpstr>DSRIP Planning Protocol</vt:lpstr>
      <vt:lpstr>DSRIP Planning Protocol</vt:lpstr>
      <vt:lpstr>DSRIP Planning Protocol</vt:lpstr>
      <vt:lpstr>DSRIP Planning Protocol</vt:lpstr>
      <vt:lpstr>DSRIP Planning Protocol</vt:lpstr>
      <vt:lpstr>DSRIP Planning Protocol</vt:lpstr>
      <vt:lpstr>DSRIP Planning Protocol</vt:lpstr>
      <vt:lpstr>DSRIP Planning Protocol</vt:lpstr>
      <vt:lpstr>DSRIP Planning Protocol</vt:lpstr>
      <vt:lpstr>DSRIP Planning Protocol</vt:lpstr>
      <vt:lpstr>DSRIP Planning Protocol</vt:lpstr>
      <vt:lpstr>DSRIP Planning Protocol</vt:lpstr>
      <vt:lpstr>DSRIP Planning Protocol</vt:lpstr>
      <vt:lpstr>PowerPoint Presentation</vt:lpstr>
    </vt:vector>
  </TitlesOfParts>
  <Company>WA State Health Care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mbur107</dc:creator>
  <cp:lastModifiedBy>temp</cp:lastModifiedBy>
  <cp:revision>108</cp:revision>
  <dcterms:created xsi:type="dcterms:W3CDTF">2011-08-23T23:36:37Z</dcterms:created>
  <dcterms:modified xsi:type="dcterms:W3CDTF">2017-07-18T19:23:36Z</dcterms:modified>
</cp:coreProperties>
</file>