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4.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5.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2" r:id="rId2"/>
    <p:sldMasterId id="2147483655" r:id="rId3"/>
    <p:sldMasterId id="2147483658" r:id="rId4"/>
    <p:sldMasterId id="2147483668" r:id="rId5"/>
    <p:sldMasterId id="2147483680" r:id="rId6"/>
  </p:sldMasterIdLst>
  <p:notesMasterIdLst>
    <p:notesMasterId r:id="rId28"/>
  </p:notesMasterIdLst>
  <p:handoutMasterIdLst>
    <p:handoutMasterId r:id="rId29"/>
  </p:handoutMasterIdLst>
  <p:sldIdLst>
    <p:sldId id="297" r:id="rId7"/>
    <p:sldId id="270" r:id="rId8"/>
    <p:sldId id="298" r:id="rId9"/>
    <p:sldId id="271" r:id="rId10"/>
    <p:sldId id="294" r:id="rId11"/>
    <p:sldId id="276" r:id="rId12"/>
    <p:sldId id="273" r:id="rId13"/>
    <p:sldId id="277" r:id="rId14"/>
    <p:sldId id="274" r:id="rId15"/>
    <p:sldId id="272" r:id="rId16"/>
    <p:sldId id="278" r:id="rId17"/>
    <p:sldId id="279" r:id="rId18"/>
    <p:sldId id="280" r:id="rId19"/>
    <p:sldId id="281" r:id="rId20"/>
    <p:sldId id="282" r:id="rId21"/>
    <p:sldId id="283" r:id="rId22"/>
    <p:sldId id="285" r:id="rId23"/>
    <p:sldId id="286" r:id="rId24"/>
    <p:sldId id="288" r:id="rId25"/>
    <p:sldId id="293" r:id="rId26"/>
    <p:sldId id="292" r:id="rId27"/>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le Brito, Corina" initials="SBC" lastIdx="6" clrIdx="0">
    <p:extLst/>
  </p:cmAuthor>
  <p:cmAuthor id="2" name="Shayne" initials="S" lastIdx="42" clrIdx="1">
    <p:extLst/>
  </p:cmAuthor>
  <p:cmAuthor id="3" name="Mazurek, Audrey" initials="MA" lastIdx="2"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434"/>
    <a:srgbClr val="B9B9B9"/>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73" autoAdjust="0"/>
    <p:restoredTop sz="86439" autoAdjust="0"/>
  </p:normalViewPr>
  <p:slideViewPr>
    <p:cSldViewPr snapToGrid="0" snapToObjects="1" showGuides="1">
      <p:cViewPr>
        <p:scale>
          <a:sx n="62" d="100"/>
          <a:sy n="62" d="100"/>
        </p:scale>
        <p:origin x="-72" y="-66"/>
      </p:cViewPr>
      <p:guideLst>
        <p:guide orient="horz" pos="2160"/>
        <p:guide pos="2880"/>
      </p:guideLst>
    </p:cSldViewPr>
  </p:slideViewPr>
  <p:outlineViewPr>
    <p:cViewPr>
      <p:scale>
        <a:sx n="33" d="100"/>
        <a:sy n="33" d="100"/>
      </p:scale>
      <p:origin x="0" y="-1020"/>
    </p:cViewPr>
  </p:outlineViewPr>
  <p:notesTextViewPr>
    <p:cViewPr>
      <p:scale>
        <a:sx n="3" d="2"/>
        <a:sy n="3" d="2"/>
      </p:scale>
      <p:origin x="0" y="0"/>
    </p:cViewPr>
  </p:notesTextViewPr>
  <p:sorterViewPr>
    <p:cViewPr varScale="1">
      <p:scale>
        <a:sx n="100" d="100"/>
        <a:sy n="100" d="100"/>
      </p:scale>
      <p:origin x="0" y="0"/>
    </p:cViewPr>
  </p:sorterViewPr>
  <p:notesViewPr>
    <p:cSldViewPr snapToGrid="0" snapToObjects="1">
      <p:cViewPr varScale="1">
        <p:scale>
          <a:sx n="94" d="100"/>
          <a:sy n="94" d="100"/>
        </p:scale>
        <p:origin x="368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commentAuthors" Target="commentAuthors.xml"/></Relationships>
</file>

<file path=ppt/diagrams/_rels/data1.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977C60-C9CE-4B5D-A794-D7BAFF626E00}" type="doc">
      <dgm:prSet loTypeId="urn:microsoft.com/office/officeart/2005/8/layout/hList7#1" loCatId="list" qsTypeId="urn:microsoft.com/office/officeart/2005/8/quickstyle/simple1" qsCatId="simple" csTypeId="urn:microsoft.com/office/officeart/2005/8/colors/accent1_2" csCatId="accent1" phldr="1"/>
      <dgm:spPr/>
    </dgm:pt>
    <dgm:pt modelId="{982A9893-AF29-44BF-9EE1-825C96CCCB84}">
      <dgm:prSet phldrT="[Text]"/>
      <dgm:spPr/>
      <dgm:t>
        <a:bodyPr/>
        <a:lstStyle/>
        <a:p>
          <a:r>
            <a:rPr lang="en-US" dirty="0" smtClean="0">
              <a:latin typeface="Arial" panose="020B0604020202020204" pitchFamily="34" charset="0"/>
              <a:cs typeface="Arial" panose="020B0604020202020204" pitchFamily="34" charset="0"/>
            </a:rPr>
            <a:t>Address systemic gaps  </a:t>
          </a:r>
          <a:endParaRPr lang="en-US" dirty="0">
            <a:latin typeface="Arial" panose="020B0604020202020204" pitchFamily="34" charset="0"/>
            <a:cs typeface="Arial" panose="020B0604020202020204" pitchFamily="34" charset="0"/>
          </a:endParaRPr>
        </a:p>
      </dgm:t>
      <dgm:extLst>
        <a:ext uri="{E40237B7-FDA0-4F09-8148-C483321AD2D9}">
          <dgm14:cNvPr xmlns:dgm14="http://schemas.microsoft.com/office/drawing/2010/diagram" id="0" name="" descr="Address systemic gaps, establish consistency, encourage coordination." title="Goals for the Rule"/>
        </a:ext>
      </dgm:extLst>
    </dgm:pt>
    <dgm:pt modelId="{218B9BB6-ED6A-4AE6-AE96-F46EB8019E39}" type="parTrans" cxnId="{6CD0867F-E7D9-4D6E-8421-3F112030556B}">
      <dgm:prSet/>
      <dgm:spPr/>
      <dgm:t>
        <a:bodyPr/>
        <a:lstStyle/>
        <a:p>
          <a:endParaRPr lang="en-US"/>
        </a:p>
      </dgm:t>
    </dgm:pt>
    <dgm:pt modelId="{743629A4-0FAF-4D8C-AD37-606688062970}" type="sibTrans" cxnId="{6CD0867F-E7D9-4D6E-8421-3F112030556B}">
      <dgm:prSet/>
      <dgm:spPr/>
      <dgm:t>
        <a:bodyPr/>
        <a:lstStyle/>
        <a:p>
          <a:endParaRPr lang="en-US"/>
        </a:p>
      </dgm:t>
    </dgm:pt>
    <dgm:pt modelId="{4100DFDA-6187-4CAB-98EC-F1FCD515AD00}">
      <dgm:prSet phldrT="[Text]"/>
      <dgm:spPr/>
      <dgm:t>
        <a:bodyPr/>
        <a:lstStyle/>
        <a:p>
          <a:r>
            <a:rPr lang="en-US" dirty="0" smtClean="0">
              <a:latin typeface="Arial" panose="020B0604020202020204" pitchFamily="34" charset="0"/>
              <a:cs typeface="Arial" panose="020B0604020202020204" pitchFamily="34" charset="0"/>
            </a:rPr>
            <a:t>Establish consistency</a:t>
          </a:r>
          <a:endParaRPr lang="en-US" dirty="0">
            <a:latin typeface="Arial" panose="020B0604020202020204" pitchFamily="34" charset="0"/>
            <a:cs typeface="Arial" panose="020B0604020202020204" pitchFamily="34" charset="0"/>
          </a:endParaRPr>
        </a:p>
      </dgm:t>
    </dgm:pt>
    <dgm:pt modelId="{00982176-5CFD-4A9D-B838-1841B248C78E}" type="parTrans" cxnId="{856E57D4-B6CE-4FCF-89EE-DC7E2426A457}">
      <dgm:prSet/>
      <dgm:spPr/>
      <dgm:t>
        <a:bodyPr/>
        <a:lstStyle/>
        <a:p>
          <a:endParaRPr lang="en-US"/>
        </a:p>
      </dgm:t>
    </dgm:pt>
    <dgm:pt modelId="{B1681C19-379C-4EE6-BB21-3F0D567FA05A}" type="sibTrans" cxnId="{856E57D4-B6CE-4FCF-89EE-DC7E2426A457}">
      <dgm:prSet/>
      <dgm:spPr/>
      <dgm:t>
        <a:bodyPr/>
        <a:lstStyle/>
        <a:p>
          <a:endParaRPr lang="en-US"/>
        </a:p>
      </dgm:t>
    </dgm:pt>
    <dgm:pt modelId="{29BCA6C7-AB94-4DDC-9002-88ECCECDD470}">
      <dgm:prSet phldrT="[Text]"/>
      <dgm:spPr/>
      <dgm:t>
        <a:bodyPr/>
        <a:lstStyle/>
        <a:p>
          <a:r>
            <a:rPr lang="en-US" dirty="0" smtClean="0">
              <a:latin typeface="Arial" panose="020B0604020202020204" pitchFamily="34" charset="0"/>
              <a:cs typeface="Arial" panose="020B0604020202020204" pitchFamily="34" charset="0"/>
            </a:rPr>
            <a:t>Encourage coordination</a:t>
          </a:r>
          <a:endParaRPr lang="en-US" dirty="0">
            <a:latin typeface="Arial" panose="020B0604020202020204" pitchFamily="34" charset="0"/>
            <a:cs typeface="Arial" panose="020B0604020202020204" pitchFamily="34" charset="0"/>
          </a:endParaRPr>
        </a:p>
      </dgm:t>
      <dgm:extLst>
        <a:ext uri="{E40237B7-FDA0-4F09-8148-C483321AD2D9}">
          <dgm14:cNvPr xmlns:dgm14="http://schemas.microsoft.com/office/drawing/2010/diagram" id="0" name="" descr="Three goals for the rule: address systemic gaps, establish consistency, and encourage coordination." title="Goals for the Rule"/>
        </a:ext>
      </dgm:extLst>
    </dgm:pt>
    <dgm:pt modelId="{708B6C34-6D74-4F56-A826-5CCC00AB734A}" type="parTrans" cxnId="{C2FB1B0A-9CF0-4C48-835C-E396B13158A6}">
      <dgm:prSet/>
      <dgm:spPr/>
      <dgm:t>
        <a:bodyPr/>
        <a:lstStyle/>
        <a:p>
          <a:endParaRPr lang="en-US"/>
        </a:p>
      </dgm:t>
    </dgm:pt>
    <dgm:pt modelId="{95208092-1108-42CA-8183-CAE2CBA67A17}" type="sibTrans" cxnId="{C2FB1B0A-9CF0-4C48-835C-E396B13158A6}">
      <dgm:prSet/>
      <dgm:spPr/>
      <dgm:t>
        <a:bodyPr/>
        <a:lstStyle/>
        <a:p>
          <a:endParaRPr lang="en-US"/>
        </a:p>
      </dgm:t>
    </dgm:pt>
    <dgm:pt modelId="{5259A90A-D943-4F44-B744-430CF8FFFA8D}" type="pres">
      <dgm:prSet presAssocID="{16977C60-C9CE-4B5D-A794-D7BAFF626E00}" presName="Name0" presStyleCnt="0">
        <dgm:presLayoutVars>
          <dgm:dir/>
          <dgm:resizeHandles val="exact"/>
        </dgm:presLayoutVars>
      </dgm:prSet>
      <dgm:spPr/>
    </dgm:pt>
    <dgm:pt modelId="{54CDFF4C-81B0-41BB-9998-7B4B129B3E28}" type="pres">
      <dgm:prSet presAssocID="{16977C60-C9CE-4B5D-A794-D7BAFF626E00}" presName="fgShape" presStyleLbl="fgShp" presStyleIdx="0" presStyleCnt="1"/>
      <dgm:spPr/>
    </dgm:pt>
    <dgm:pt modelId="{CE3A265A-0DB6-49CD-8425-46DFF56BDCDD}" type="pres">
      <dgm:prSet presAssocID="{16977C60-C9CE-4B5D-A794-D7BAFF626E00}" presName="linComp" presStyleCnt="0"/>
      <dgm:spPr/>
    </dgm:pt>
    <dgm:pt modelId="{D8C8F432-9D2A-423F-A480-E04ABC1348EA}" type="pres">
      <dgm:prSet presAssocID="{982A9893-AF29-44BF-9EE1-825C96CCCB84}" presName="compNode" presStyleCnt="0"/>
      <dgm:spPr/>
    </dgm:pt>
    <dgm:pt modelId="{14380E18-9A73-4693-AA09-9A5B938DE7BE}" type="pres">
      <dgm:prSet presAssocID="{982A9893-AF29-44BF-9EE1-825C96CCCB84}" presName="bkgdShape" presStyleLbl="node1" presStyleIdx="0" presStyleCnt="3"/>
      <dgm:spPr/>
      <dgm:t>
        <a:bodyPr/>
        <a:lstStyle/>
        <a:p>
          <a:endParaRPr lang="en-US"/>
        </a:p>
      </dgm:t>
    </dgm:pt>
    <dgm:pt modelId="{52792FB9-D706-44E9-8794-BA0A0D87EE97}" type="pres">
      <dgm:prSet presAssocID="{982A9893-AF29-44BF-9EE1-825C96CCCB84}" presName="nodeTx" presStyleLbl="node1" presStyleIdx="0" presStyleCnt="3">
        <dgm:presLayoutVars>
          <dgm:bulletEnabled val="1"/>
        </dgm:presLayoutVars>
      </dgm:prSet>
      <dgm:spPr/>
      <dgm:t>
        <a:bodyPr/>
        <a:lstStyle/>
        <a:p>
          <a:endParaRPr lang="en-US"/>
        </a:p>
      </dgm:t>
    </dgm:pt>
    <dgm:pt modelId="{7ED8C7D9-E7AA-49D5-B7CA-202B5E8212D9}" type="pres">
      <dgm:prSet presAssocID="{982A9893-AF29-44BF-9EE1-825C96CCCB84}" presName="invisiNode" presStyleLbl="node1" presStyleIdx="0" presStyleCnt="3"/>
      <dgm:spPr/>
    </dgm:pt>
    <dgm:pt modelId="{878BC7C1-2F4C-46EE-9F04-B02E8B8A9171}" type="pres">
      <dgm:prSet presAssocID="{982A9893-AF29-44BF-9EE1-825C96CCCB84}" presName="imagNode" presStyleLbl="fgImgPlace1" presStyleIdx="0" presStyleCnt="3" custScaleX="130590" custScaleY="122472" custLinFactNeighborX="-2130" custLinFactNeighborY="2130"/>
      <dgm:spPr>
        <a:blipFill>
          <a:blip xmlns:r="http://schemas.openxmlformats.org/officeDocument/2006/relationships" r:embed="rId1" cstate="email">
            <a:extLst>
              <a:ext uri="{28A0092B-C50C-407E-A947-70E740481C1C}">
                <a14:useLocalDpi xmlns:a14="http://schemas.microsoft.com/office/drawing/2010/main" val="0"/>
              </a:ext>
            </a:extLst>
          </a:blip>
          <a:srcRect/>
          <a:stretch>
            <a:fillRect t="-25000" b="-25000"/>
          </a:stretch>
        </a:blipFill>
      </dgm:spPr>
    </dgm:pt>
    <dgm:pt modelId="{710D4F04-8E65-41C1-AE1A-EC820565D65D}" type="pres">
      <dgm:prSet presAssocID="{743629A4-0FAF-4D8C-AD37-606688062970}" presName="sibTrans" presStyleLbl="sibTrans2D1" presStyleIdx="0" presStyleCnt="0"/>
      <dgm:spPr/>
      <dgm:t>
        <a:bodyPr/>
        <a:lstStyle/>
        <a:p>
          <a:endParaRPr lang="en-US"/>
        </a:p>
      </dgm:t>
    </dgm:pt>
    <dgm:pt modelId="{5B0D38DC-7CF7-4C7E-91E7-940A04B4AF00}" type="pres">
      <dgm:prSet presAssocID="{4100DFDA-6187-4CAB-98EC-F1FCD515AD00}" presName="compNode" presStyleCnt="0"/>
      <dgm:spPr/>
    </dgm:pt>
    <dgm:pt modelId="{8DA777F8-8704-4AAB-9FA5-0F95BB444C08}" type="pres">
      <dgm:prSet presAssocID="{4100DFDA-6187-4CAB-98EC-F1FCD515AD00}" presName="bkgdShape" presStyleLbl="node1" presStyleIdx="1" presStyleCnt="3" custLinFactNeighborX="788" custLinFactNeighborY="-18246"/>
      <dgm:spPr/>
      <dgm:t>
        <a:bodyPr/>
        <a:lstStyle/>
        <a:p>
          <a:endParaRPr lang="en-US"/>
        </a:p>
      </dgm:t>
    </dgm:pt>
    <dgm:pt modelId="{AEC3DBBF-E3B5-48F9-B68F-834054216858}" type="pres">
      <dgm:prSet presAssocID="{4100DFDA-6187-4CAB-98EC-F1FCD515AD00}" presName="nodeTx" presStyleLbl="node1" presStyleIdx="1" presStyleCnt="3">
        <dgm:presLayoutVars>
          <dgm:bulletEnabled val="1"/>
        </dgm:presLayoutVars>
      </dgm:prSet>
      <dgm:spPr/>
      <dgm:t>
        <a:bodyPr/>
        <a:lstStyle/>
        <a:p>
          <a:endParaRPr lang="en-US"/>
        </a:p>
      </dgm:t>
    </dgm:pt>
    <dgm:pt modelId="{0CDE0D8A-336E-4555-9A78-8010E6148BF3}" type="pres">
      <dgm:prSet presAssocID="{4100DFDA-6187-4CAB-98EC-F1FCD515AD00}" presName="invisiNode" presStyleLbl="node1" presStyleIdx="1" presStyleCnt="3"/>
      <dgm:spPr/>
    </dgm:pt>
    <dgm:pt modelId="{CBF537D4-A545-4B6C-939F-63E432C9F5A6}" type="pres">
      <dgm:prSet presAssocID="{4100DFDA-6187-4CAB-98EC-F1FCD515AD00}" presName="imagNode" presStyleLbl="fgImgPlace1" presStyleIdx="1" presStyleCnt="3" custScaleX="129927" custScaleY="115205" custLinFactNeighborX="1065" custLinFactNeighborY="-831"/>
      <dgm:spPr>
        <a:blipFill>
          <a:blip xmlns:r="http://schemas.openxmlformats.org/officeDocument/2006/relationships" r:embed="rId2">
            <a:extLst>
              <a:ext uri="{28A0092B-C50C-407E-A947-70E740481C1C}">
                <a14:useLocalDpi xmlns:a14="http://schemas.microsoft.com/office/drawing/2010/main" val="0"/>
              </a:ext>
            </a:extLst>
          </a:blip>
          <a:srcRect/>
          <a:stretch>
            <a:fillRect t="-3000" b="-3000"/>
          </a:stretch>
        </a:blipFill>
      </dgm:spPr>
      <dgm:t>
        <a:bodyPr/>
        <a:lstStyle/>
        <a:p>
          <a:endParaRPr lang="en-US"/>
        </a:p>
      </dgm:t>
    </dgm:pt>
    <dgm:pt modelId="{AB92182A-DE47-4F5D-AAE9-9241E3443498}" type="pres">
      <dgm:prSet presAssocID="{B1681C19-379C-4EE6-BB21-3F0D567FA05A}" presName="sibTrans" presStyleLbl="sibTrans2D1" presStyleIdx="0" presStyleCnt="0"/>
      <dgm:spPr/>
      <dgm:t>
        <a:bodyPr/>
        <a:lstStyle/>
        <a:p>
          <a:endParaRPr lang="en-US"/>
        </a:p>
      </dgm:t>
    </dgm:pt>
    <dgm:pt modelId="{4570698D-C253-448B-B958-9248DE8E585F}" type="pres">
      <dgm:prSet presAssocID="{29BCA6C7-AB94-4DDC-9002-88ECCECDD470}" presName="compNode" presStyleCnt="0"/>
      <dgm:spPr/>
    </dgm:pt>
    <dgm:pt modelId="{DC57AA67-BB0C-436A-8311-CCADCB517509}" type="pres">
      <dgm:prSet presAssocID="{29BCA6C7-AB94-4DDC-9002-88ECCECDD470}" presName="bkgdShape" presStyleLbl="node1" presStyleIdx="2" presStyleCnt="3" custLinFactNeighborX="2836" custLinFactNeighborY="-18415"/>
      <dgm:spPr/>
      <dgm:t>
        <a:bodyPr/>
        <a:lstStyle/>
        <a:p>
          <a:endParaRPr lang="en-US"/>
        </a:p>
      </dgm:t>
    </dgm:pt>
    <dgm:pt modelId="{A7079005-9C7D-4CC2-AF0F-671C3A00B010}" type="pres">
      <dgm:prSet presAssocID="{29BCA6C7-AB94-4DDC-9002-88ECCECDD470}" presName="nodeTx" presStyleLbl="node1" presStyleIdx="2" presStyleCnt="3">
        <dgm:presLayoutVars>
          <dgm:bulletEnabled val="1"/>
        </dgm:presLayoutVars>
      </dgm:prSet>
      <dgm:spPr/>
      <dgm:t>
        <a:bodyPr/>
        <a:lstStyle/>
        <a:p>
          <a:endParaRPr lang="en-US"/>
        </a:p>
      </dgm:t>
    </dgm:pt>
    <dgm:pt modelId="{B649FBB1-0B4B-4609-871C-FED7BF315C9F}" type="pres">
      <dgm:prSet presAssocID="{29BCA6C7-AB94-4DDC-9002-88ECCECDD470}" presName="invisiNode" presStyleLbl="node1" presStyleIdx="2" presStyleCnt="3"/>
      <dgm:spPr/>
    </dgm:pt>
    <dgm:pt modelId="{50205122-CAA7-4B2D-9630-970F04BD2C9B}" type="pres">
      <dgm:prSet presAssocID="{29BCA6C7-AB94-4DDC-9002-88ECCECDD470}" presName="imagNode" presStyleLbl="fgImgPlace1" presStyleIdx="2" presStyleCnt="3" custScaleX="124201" custScaleY="121688"/>
      <dgm:spPr>
        <a:blipFill>
          <a:blip xmlns:r="http://schemas.openxmlformats.org/officeDocument/2006/relationships" r:embed="rId3">
            <a:extLst>
              <a:ext uri="{28A0092B-C50C-407E-A947-70E740481C1C}">
                <a14:useLocalDpi xmlns:a14="http://schemas.microsoft.com/office/drawing/2010/main" val="0"/>
              </a:ext>
            </a:extLst>
          </a:blip>
          <a:srcRect/>
          <a:stretch>
            <a:fillRect t="-1000" b="-1000"/>
          </a:stretch>
        </a:blipFill>
      </dgm:spPr>
    </dgm:pt>
  </dgm:ptLst>
  <dgm:cxnLst>
    <dgm:cxn modelId="{D5D8DC78-87DF-4F4B-83EB-46BC70059FD0}" type="presOf" srcId="{B1681C19-379C-4EE6-BB21-3F0D567FA05A}" destId="{AB92182A-DE47-4F5D-AAE9-9241E3443498}" srcOrd="0" destOrd="0" presId="urn:microsoft.com/office/officeart/2005/8/layout/hList7#1"/>
    <dgm:cxn modelId="{C2FB1B0A-9CF0-4C48-835C-E396B13158A6}" srcId="{16977C60-C9CE-4B5D-A794-D7BAFF626E00}" destId="{29BCA6C7-AB94-4DDC-9002-88ECCECDD470}" srcOrd="2" destOrd="0" parTransId="{708B6C34-6D74-4F56-A826-5CCC00AB734A}" sibTransId="{95208092-1108-42CA-8183-CAE2CBA67A17}"/>
    <dgm:cxn modelId="{856E57D4-B6CE-4FCF-89EE-DC7E2426A457}" srcId="{16977C60-C9CE-4B5D-A794-D7BAFF626E00}" destId="{4100DFDA-6187-4CAB-98EC-F1FCD515AD00}" srcOrd="1" destOrd="0" parTransId="{00982176-5CFD-4A9D-B838-1841B248C78E}" sibTransId="{B1681C19-379C-4EE6-BB21-3F0D567FA05A}"/>
    <dgm:cxn modelId="{678BAA48-1C60-49DD-A061-26F5B867B23E}" type="presOf" srcId="{16977C60-C9CE-4B5D-A794-D7BAFF626E00}" destId="{5259A90A-D943-4F44-B744-430CF8FFFA8D}" srcOrd="0" destOrd="0" presId="urn:microsoft.com/office/officeart/2005/8/layout/hList7#1"/>
    <dgm:cxn modelId="{98BB5ED0-32D8-4E03-A969-CF503C8E0A83}" type="presOf" srcId="{29BCA6C7-AB94-4DDC-9002-88ECCECDD470}" destId="{DC57AA67-BB0C-436A-8311-CCADCB517509}" srcOrd="0" destOrd="0" presId="urn:microsoft.com/office/officeart/2005/8/layout/hList7#1"/>
    <dgm:cxn modelId="{AC4B1774-5AB5-47BE-A00B-15F19C3985D2}" type="presOf" srcId="{4100DFDA-6187-4CAB-98EC-F1FCD515AD00}" destId="{AEC3DBBF-E3B5-48F9-B68F-834054216858}" srcOrd="1" destOrd="0" presId="urn:microsoft.com/office/officeart/2005/8/layout/hList7#1"/>
    <dgm:cxn modelId="{6646A29C-0710-4436-8DD1-9140B74F235A}" type="presOf" srcId="{982A9893-AF29-44BF-9EE1-825C96CCCB84}" destId="{52792FB9-D706-44E9-8794-BA0A0D87EE97}" srcOrd="1" destOrd="0" presId="urn:microsoft.com/office/officeart/2005/8/layout/hList7#1"/>
    <dgm:cxn modelId="{64A77F70-C263-49D5-B2FC-A5D0FF7C7395}" type="presOf" srcId="{29BCA6C7-AB94-4DDC-9002-88ECCECDD470}" destId="{A7079005-9C7D-4CC2-AF0F-671C3A00B010}" srcOrd="1" destOrd="0" presId="urn:microsoft.com/office/officeart/2005/8/layout/hList7#1"/>
    <dgm:cxn modelId="{52A42943-9054-48D4-AB6B-8897DCFBD7C8}" type="presOf" srcId="{4100DFDA-6187-4CAB-98EC-F1FCD515AD00}" destId="{8DA777F8-8704-4AAB-9FA5-0F95BB444C08}" srcOrd="0" destOrd="0" presId="urn:microsoft.com/office/officeart/2005/8/layout/hList7#1"/>
    <dgm:cxn modelId="{048A4C04-6A52-4A6C-B64D-71352D0E8B24}" type="presOf" srcId="{743629A4-0FAF-4D8C-AD37-606688062970}" destId="{710D4F04-8E65-41C1-AE1A-EC820565D65D}" srcOrd="0" destOrd="0" presId="urn:microsoft.com/office/officeart/2005/8/layout/hList7#1"/>
    <dgm:cxn modelId="{AB0A5B7E-B927-4CF7-8A8F-6CFE92AE66B4}" type="presOf" srcId="{982A9893-AF29-44BF-9EE1-825C96CCCB84}" destId="{14380E18-9A73-4693-AA09-9A5B938DE7BE}" srcOrd="0" destOrd="0" presId="urn:microsoft.com/office/officeart/2005/8/layout/hList7#1"/>
    <dgm:cxn modelId="{6CD0867F-E7D9-4D6E-8421-3F112030556B}" srcId="{16977C60-C9CE-4B5D-A794-D7BAFF626E00}" destId="{982A9893-AF29-44BF-9EE1-825C96CCCB84}" srcOrd="0" destOrd="0" parTransId="{218B9BB6-ED6A-4AE6-AE96-F46EB8019E39}" sibTransId="{743629A4-0FAF-4D8C-AD37-606688062970}"/>
    <dgm:cxn modelId="{537D4321-8A9D-4377-9878-276DDBA6191F}" type="presParOf" srcId="{5259A90A-D943-4F44-B744-430CF8FFFA8D}" destId="{54CDFF4C-81B0-41BB-9998-7B4B129B3E28}" srcOrd="0" destOrd="0" presId="urn:microsoft.com/office/officeart/2005/8/layout/hList7#1"/>
    <dgm:cxn modelId="{170407E2-6578-4267-B40D-FFB4DD09ABEF}" type="presParOf" srcId="{5259A90A-D943-4F44-B744-430CF8FFFA8D}" destId="{CE3A265A-0DB6-49CD-8425-46DFF56BDCDD}" srcOrd="1" destOrd="0" presId="urn:microsoft.com/office/officeart/2005/8/layout/hList7#1"/>
    <dgm:cxn modelId="{759373DD-7C9A-4944-9DC9-1B1A7076D061}" type="presParOf" srcId="{CE3A265A-0DB6-49CD-8425-46DFF56BDCDD}" destId="{D8C8F432-9D2A-423F-A480-E04ABC1348EA}" srcOrd="0" destOrd="0" presId="urn:microsoft.com/office/officeart/2005/8/layout/hList7#1"/>
    <dgm:cxn modelId="{1C1AF999-0FDA-4DF2-8D5B-A81055508496}" type="presParOf" srcId="{D8C8F432-9D2A-423F-A480-E04ABC1348EA}" destId="{14380E18-9A73-4693-AA09-9A5B938DE7BE}" srcOrd="0" destOrd="0" presId="urn:microsoft.com/office/officeart/2005/8/layout/hList7#1"/>
    <dgm:cxn modelId="{9A0D6360-8A26-4227-80F2-63CEE622278F}" type="presParOf" srcId="{D8C8F432-9D2A-423F-A480-E04ABC1348EA}" destId="{52792FB9-D706-44E9-8794-BA0A0D87EE97}" srcOrd="1" destOrd="0" presId="urn:microsoft.com/office/officeart/2005/8/layout/hList7#1"/>
    <dgm:cxn modelId="{01A1D648-7E86-44E1-9695-77B42FB16013}" type="presParOf" srcId="{D8C8F432-9D2A-423F-A480-E04ABC1348EA}" destId="{7ED8C7D9-E7AA-49D5-B7CA-202B5E8212D9}" srcOrd="2" destOrd="0" presId="urn:microsoft.com/office/officeart/2005/8/layout/hList7#1"/>
    <dgm:cxn modelId="{D73FB260-94A9-418A-AF55-EAD55FE454D7}" type="presParOf" srcId="{D8C8F432-9D2A-423F-A480-E04ABC1348EA}" destId="{878BC7C1-2F4C-46EE-9F04-B02E8B8A9171}" srcOrd="3" destOrd="0" presId="urn:microsoft.com/office/officeart/2005/8/layout/hList7#1"/>
    <dgm:cxn modelId="{6AAF8838-C2F3-4265-AAFD-ABE8F54AE10C}" type="presParOf" srcId="{CE3A265A-0DB6-49CD-8425-46DFF56BDCDD}" destId="{710D4F04-8E65-41C1-AE1A-EC820565D65D}" srcOrd="1" destOrd="0" presId="urn:microsoft.com/office/officeart/2005/8/layout/hList7#1"/>
    <dgm:cxn modelId="{5C2598E7-4C00-411B-BE64-10179E537A8C}" type="presParOf" srcId="{CE3A265A-0DB6-49CD-8425-46DFF56BDCDD}" destId="{5B0D38DC-7CF7-4C7E-91E7-940A04B4AF00}" srcOrd="2" destOrd="0" presId="urn:microsoft.com/office/officeart/2005/8/layout/hList7#1"/>
    <dgm:cxn modelId="{A489A990-8141-41DF-AFEC-5071028AE0AA}" type="presParOf" srcId="{5B0D38DC-7CF7-4C7E-91E7-940A04B4AF00}" destId="{8DA777F8-8704-4AAB-9FA5-0F95BB444C08}" srcOrd="0" destOrd="0" presId="urn:microsoft.com/office/officeart/2005/8/layout/hList7#1"/>
    <dgm:cxn modelId="{136B3509-ED7D-4BAC-A24E-4ABD89A34D19}" type="presParOf" srcId="{5B0D38DC-7CF7-4C7E-91E7-940A04B4AF00}" destId="{AEC3DBBF-E3B5-48F9-B68F-834054216858}" srcOrd="1" destOrd="0" presId="urn:microsoft.com/office/officeart/2005/8/layout/hList7#1"/>
    <dgm:cxn modelId="{85621441-6C10-402D-AC87-4F9321333BC4}" type="presParOf" srcId="{5B0D38DC-7CF7-4C7E-91E7-940A04B4AF00}" destId="{0CDE0D8A-336E-4555-9A78-8010E6148BF3}" srcOrd="2" destOrd="0" presId="urn:microsoft.com/office/officeart/2005/8/layout/hList7#1"/>
    <dgm:cxn modelId="{07C6535B-F09E-4A2D-BA02-7A9B26CD22B7}" type="presParOf" srcId="{5B0D38DC-7CF7-4C7E-91E7-940A04B4AF00}" destId="{CBF537D4-A545-4B6C-939F-63E432C9F5A6}" srcOrd="3" destOrd="0" presId="urn:microsoft.com/office/officeart/2005/8/layout/hList7#1"/>
    <dgm:cxn modelId="{DD8B6F13-106F-4C14-AC64-A7FC9D12A2BF}" type="presParOf" srcId="{CE3A265A-0DB6-49CD-8425-46DFF56BDCDD}" destId="{AB92182A-DE47-4F5D-AAE9-9241E3443498}" srcOrd="3" destOrd="0" presId="urn:microsoft.com/office/officeart/2005/8/layout/hList7#1"/>
    <dgm:cxn modelId="{E0E2C06B-3D41-43C9-95D6-AF2957774850}" type="presParOf" srcId="{CE3A265A-0DB6-49CD-8425-46DFF56BDCDD}" destId="{4570698D-C253-448B-B958-9248DE8E585F}" srcOrd="4" destOrd="0" presId="urn:microsoft.com/office/officeart/2005/8/layout/hList7#1"/>
    <dgm:cxn modelId="{ABC5AE67-B317-489B-B1BA-6198415586DB}" type="presParOf" srcId="{4570698D-C253-448B-B958-9248DE8E585F}" destId="{DC57AA67-BB0C-436A-8311-CCADCB517509}" srcOrd="0" destOrd="0" presId="urn:microsoft.com/office/officeart/2005/8/layout/hList7#1"/>
    <dgm:cxn modelId="{A1C79D36-AA5D-47B9-882B-51092FAEA6B6}" type="presParOf" srcId="{4570698D-C253-448B-B958-9248DE8E585F}" destId="{A7079005-9C7D-4CC2-AF0F-671C3A00B010}" srcOrd="1" destOrd="0" presId="urn:microsoft.com/office/officeart/2005/8/layout/hList7#1"/>
    <dgm:cxn modelId="{2804ADD9-F5ED-4D15-B283-2D49FADC5E24}" type="presParOf" srcId="{4570698D-C253-448B-B958-9248DE8E585F}" destId="{B649FBB1-0B4B-4609-871C-FED7BF315C9F}" srcOrd="2" destOrd="0" presId="urn:microsoft.com/office/officeart/2005/8/layout/hList7#1"/>
    <dgm:cxn modelId="{0F1FA6BD-0FEA-48DF-A4A7-CEF8E498F021}" type="presParOf" srcId="{4570698D-C253-448B-B958-9248DE8E585F}" destId="{50205122-CAA7-4B2D-9630-970F04BD2C9B}" srcOrd="3" destOrd="0" presId="urn:microsoft.com/office/officeart/2005/8/layout/hList7#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EA560E-E3B0-4FEA-B3B3-516D086555B5}"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US"/>
        </a:p>
      </dgm:t>
    </dgm:pt>
    <dgm:pt modelId="{408AC112-5AAD-45F7-8FD3-E2C4848BC491}">
      <dgm:prSet phldrT="[Text]"/>
      <dgm:spPr/>
      <dgm:t>
        <a:bodyPr/>
        <a:lstStyle/>
        <a:p>
          <a:r>
            <a:rPr lang="en-US" dirty="0" smtClean="0">
              <a:latin typeface="Arial" panose="020B0604020202020204" pitchFamily="34" charset="0"/>
              <a:cs typeface="Arial" panose="020B0604020202020204" pitchFamily="34" charset="0"/>
            </a:rPr>
            <a:t>Emergency Preparedness Program</a:t>
          </a:r>
          <a:endParaRPr lang="en-US" dirty="0">
            <a:latin typeface="Arial" panose="020B0604020202020204" pitchFamily="34" charset="0"/>
            <a:cs typeface="Arial" panose="020B0604020202020204" pitchFamily="34" charset="0"/>
          </a:endParaRPr>
        </a:p>
      </dgm:t>
    </dgm:pt>
    <dgm:pt modelId="{D0F64FFB-04A3-49FE-AE7E-48A4F8401040}" type="parTrans" cxnId="{47F4CBA7-A82A-48E9-AB3C-5B8B7B491139}">
      <dgm:prSet/>
      <dgm:spPr/>
      <dgm:t>
        <a:bodyPr/>
        <a:lstStyle/>
        <a:p>
          <a:endParaRPr lang="en-US"/>
        </a:p>
      </dgm:t>
    </dgm:pt>
    <dgm:pt modelId="{39681C27-1038-4613-98E2-8C5D71FBB45E}" type="sibTrans" cxnId="{47F4CBA7-A82A-48E9-AB3C-5B8B7B491139}">
      <dgm:prSet/>
      <dgm:spPr/>
      <dgm:t>
        <a:bodyPr/>
        <a:lstStyle/>
        <a:p>
          <a:endParaRPr lang="en-US"/>
        </a:p>
      </dgm:t>
    </dgm:pt>
    <dgm:pt modelId="{57EC934C-EB88-4503-9E03-30F99A401C78}">
      <dgm:prSet phldrT="[Text]"/>
      <dgm:spPr/>
      <dgm:t>
        <a:bodyPr/>
        <a:lstStyle/>
        <a:p>
          <a:r>
            <a:rPr lang="en-US" dirty="0" smtClean="0">
              <a:latin typeface="Arial" panose="020B0604020202020204" pitchFamily="34" charset="0"/>
              <a:cs typeface="Arial" panose="020B0604020202020204" pitchFamily="34" charset="0"/>
            </a:rPr>
            <a:t>Risk Assessment and Planning</a:t>
          </a:r>
          <a:endParaRPr lang="en-US" dirty="0">
            <a:latin typeface="Arial" panose="020B0604020202020204" pitchFamily="34" charset="0"/>
            <a:cs typeface="Arial" panose="020B0604020202020204" pitchFamily="34" charset="0"/>
          </a:endParaRPr>
        </a:p>
      </dgm:t>
    </dgm:pt>
    <dgm:pt modelId="{B0945097-B362-4964-B024-DA70A6E1B61F}" type="parTrans" cxnId="{70E5DA8C-5154-443E-90ED-712D6EE967A2}">
      <dgm:prSet/>
      <dgm:spPr/>
      <dgm:t>
        <a:bodyPr/>
        <a:lstStyle/>
        <a:p>
          <a:endParaRPr lang="en-US"/>
        </a:p>
      </dgm:t>
    </dgm:pt>
    <dgm:pt modelId="{AB0D500E-405F-4A30-9A42-13338162646A}" type="sibTrans" cxnId="{70E5DA8C-5154-443E-90ED-712D6EE967A2}">
      <dgm:prSet/>
      <dgm:spPr/>
      <dgm:t>
        <a:bodyPr/>
        <a:lstStyle/>
        <a:p>
          <a:endParaRPr lang="en-US"/>
        </a:p>
      </dgm:t>
    </dgm:pt>
    <dgm:pt modelId="{19DC1812-73C3-428D-8A30-A4FE8C9C4DE5}">
      <dgm:prSet phldrT="[Text]" phldr="1"/>
      <dgm:spPr/>
      <dgm:t>
        <a:bodyPr/>
        <a:lstStyle/>
        <a:p>
          <a:endParaRPr lang="en-US"/>
        </a:p>
      </dgm:t>
    </dgm:pt>
    <dgm:pt modelId="{B1BDC066-0F8B-4A85-ADEA-5BF5CFE7AEF0}" type="parTrans" cxnId="{AB3ED2AC-42D2-41C7-A4DD-B3D6AE51C39C}">
      <dgm:prSet/>
      <dgm:spPr/>
      <dgm:t>
        <a:bodyPr/>
        <a:lstStyle/>
        <a:p>
          <a:endParaRPr lang="en-US"/>
        </a:p>
      </dgm:t>
    </dgm:pt>
    <dgm:pt modelId="{CCC606FD-91F3-43B9-9464-ED2690E1180B}" type="sibTrans" cxnId="{AB3ED2AC-42D2-41C7-A4DD-B3D6AE51C39C}">
      <dgm:prSet/>
      <dgm:spPr/>
      <dgm:t>
        <a:bodyPr/>
        <a:lstStyle/>
        <a:p>
          <a:endParaRPr lang="en-US"/>
        </a:p>
      </dgm:t>
    </dgm:pt>
    <dgm:pt modelId="{C5B9F9F9-32A1-42EF-B9C6-A7A89F766732}">
      <dgm:prSet phldrT="[Text]" phldr="1"/>
      <dgm:spPr/>
      <dgm:t>
        <a:bodyPr/>
        <a:lstStyle/>
        <a:p>
          <a:endParaRPr lang="en-US"/>
        </a:p>
      </dgm:t>
    </dgm:pt>
    <dgm:pt modelId="{BDB0CF94-BFB6-47DD-8ED0-1F382C33A8D8}" type="parTrans" cxnId="{B9CBF738-F4A8-4EC2-9FE9-02FC98DBB863}">
      <dgm:prSet/>
      <dgm:spPr/>
      <dgm:t>
        <a:bodyPr/>
        <a:lstStyle/>
        <a:p>
          <a:endParaRPr lang="en-US"/>
        </a:p>
      </dgm:t>
    </dgm:pt>
    <dgm:pt modelId="{5A198C35-DDCE-4743-910E-DD5018C0F4F1}" type="sibTrans" cxnId="{B9CBF738-F4A8-4EC2-9FE9-02FC98DBB863}">
      <dgm:prSet/>
      <dgm:spPr/>
      <dgm:t>
        <a:bodyPr/>
        <a:lstStyle/>
        <a:p>
          <a:endParaRPr lang="en-US"/>
        </a:p>
      </dgm:t>
    </dgm:pt>
    <dgm:pt modelId="{23C4A048-EE05-41F7-A5C9-9B144D3F5A6F}">
      <dgm:prSet phldrT="[Text]" phldr="1"/>
      <dgm:spPr/>
      <dgm:t>
        <a:bodyPr/>
        <a:lstStyle/>
        <a:p>
          <a:endParaRPr lang="en-US"/>
        </a:p>
      </dgm:t>
    </dgm:pt>
    <dgm:pt modelId="{78AE66E1-C6B0-4520-BD7B-91D14E2A88FF}" type="parTrans" cxnId="{09F93714-E743-4A31-BB9A-996FF6F610BD}">
      <dgm:prSet/>
      <dgm:spPr/>
      <dgm:t>
        <a:bodyPr/>
        <a:lstStyle/>
        <a:p>
          <a:endParaRPr lang="en-US"/>
        </a:p>
      </dgm:t>
    </dgm:pt>
    <dgm:pt modelId="{1DABF02F-58F3-4948-BEF0-BA3BE0C2D266}" type="sibTrans" cxnId="{09F93714-E743-4A31-BB9A-996FF6F610BD}">
      <dgm:prSet/>
      <dgm:spPr/>
      <dgm:t>
        <a:bodyPr/>
        <a:lstStyle/>
        <a:p>
          <a:endParaRPr lang="en-US"/>
        </a:p>
      </dgm:t>
    </dgm:pt>
    <dgm:pt modelId="{BBEC08F5-B4DD-484D-9195-50FD7245C879}">
      <dgm:prSet/>
      <dgm:spPr/>
      <dgm:t>
        <a:bodyPr/>
        <a:lstStyle/>
        <a:p>
          <a:endParaRPr lang="en-US" dirty="0"/>
        </a:p>
      </dgm:t>
    </dgm:pt>
    <dgm:pt modelId="{CC3692C6-067A-4672-9C1E-530928157897}" type="parTrans" cxnId="{D71FA63A-4326-4716-9F63-215EB5E2AE2E}">
      <dgm:prSet/>
      <dgm:spPr/>
      <dgm:t>
        <a:bodyPr/>
        <a:lstStyle/>
        <a:p>
          <a:endParaRPr lang="en-US"/>
        </a:p>
      </dgm:t>
    </dgm:pt>
    <dgm:pt modelId="{9C254589-EAE7-4DE3-8280-B61771160288}" type="sibTrans" cxnId="{D71FA63A-4326-4716-9F63-215EB5E2AE2E}">
      <dgm:prSet/>
      <dgm:spPr/>
      <dgm:t>
        <a:bodyPr/>
        <a:lstStyle/>
        <a:p>
          <a:endParaRPr lang="en-US"/>
        </a:p>
      </dgm:t>
    </dgm:pt>
    <dgm:pt modelId="{F4EFEDD2-A0E7-482B-B6FC-B11D4BA3EBAF}">
      <dgm:prSet/>
      <dgm:spPr/>
      <dgm:t>
        <a:bodyPr/>
        <a:lstStyle/>
        <a:p>
          <a:r>
            <a:rPr lang="en-US" dirty="0" smtClean="0">
              <a:latin typeface="Arial" panose="020B0604020202020204" pitchFamily="34" charset="0"/>
              <a:cs typeface="Arial" panose="020B0604020202020204" pitchFamily="34" charset="0"/>
            </a:rPr>
            <a:t>Policies and Procedures</a:t>
          </a:r>
          <a:endParaRPr lang="en-US" dirty="0">
            <a:latin typeface="Arial" panose="020B0604020202020204" pitchFamily="34" charset="0"/>
            <a:cs typeface="Arial" panose="020B0604020202020204" pitchFamily="34" charset="0"/>
          </a:endParaRPr>
        </a:p>
      </dgm:t>
    </dgm:pt>
    <dgm:pt modelId="{A89F35E3-7AC4-4DC5-A537-A2D04E9D8DC9}" type="parTrans" cxnId="{680FE75F-51A4-429C-9433-747DFA48054A}">
      <dgm:prSet/>
      <dgm:spPr/>
      <dgm:t>
        <a:bodyPr/>
        <a:lstStyle/>
        <a:p>
          <a:endParaRPr lang="en-US"/>
        </a:p>
      </dgm:t>
    </dgm:pt>
    <dgm:pt modelId="{22234096-BFD3-4F64-BB52-586D70102B6A}" type="sibTrans" cxnId="{680FE75F-51A4-429C-9433-747DFA48054A}">
      <dgm:prSet/>
      <dgm:spPr/>
      <dgm:t>
        <a:bodyPr/>
        <a:lstStyle/>
        <a:p>
          <a:endParaRPr lang="en-US"/>
        </a:p>
      </dgm:t>
    </dgm:pt>
    <dgm:pt modelId="{DCCFBD53-07BB-42A6-B8C3-50446D732906}">
      <dgm:prSet/>
      <dgm:spPr/>
      <dgm:t>
        <a:bodyPr/>
        <a:lstStyle/>
        <a:p>
          <a:r>
            <a:rPr lang="en-US" dirty="0" smtClean="0">
              <a:latin typeface="Arial" panose="020B0604020202020204" pitchFamily="34" charset="0"/>
              <a:cs typeface="Arial" panose="020B0604020202020204" pitchFamily="34" charset="0"/>
            </a:rPr>
            <a:t>Communication Plan</a:t>
          </a:r>
          <a:endParaRPr lang="en-US" dirty="0">
            <a:latin typeface="Arial" panose="020B0604020202020204" pitchFamily="34" charset="0"/>
            <a:cs typeface="Arial" panose="020B0604020202020204" pitchFamily="34" charset="0"/>
          </a:endParaRPr>
        </a:p>
      </dgm:t>
    </dgm:pt>
    <dgm:pt modelId="{AE1B23C5-0EA6-4568-8A92-A31EF79A7623}" type="parTrans" cxnId="{003EAF0E-9ECD-417E-82C4-64BB03739DFB}">
      <dgm:prSet/>
      <dgm:spPr/>
      <dgm:t>
        <a:bodyPr/>
        <a:lstStyle/>
        <a:p>
          <a:endParaRPr lang="en-US"/>
        </a:p>
      </dgm:t>
    </dgm:pt>
    <dgm:pt modelId="{56FBA582-5760-4314-BEC8-1F11E8019E96}" type="sibTrans" cxnId="{003EAF0E-9ECD-417E-82C4-64BB03739DFB}">
      <dgm:prSet/>
      <dgm:spPr/>
      <dgm:t>
        <a:bodyPr/>
        <a:lstStyle/>
        <a:p>
          <a:endParaRPr lang="en-US"/>
        </a:p>
      </dgm:t>
    </dgm:pt>
    <dgm:pt modelId="{373AB321-6A0D-4755-85BF-0327BFFF2708}">
      <dgm:prSet/>
      <dgm:spPr/>
      <dgm:t>
        <a:bodyPr/>
        <a:lstStyle/>
        <a:p>
          <a:r>
            <a:rPr lang="en-US" dirty="0" smtClean="0">
              <a:latin typeface="Arial" panose="020B0604020202020204" pitchFamily="34" charset="0"/>
              <a:cs typeface="Arial" panose="020B0604020202020204" pitchFamily="34" charset="0"/>
            </a:rPr>
            <a:t>Training and Testing </a:t>
          </a:r>
          <a:endParaRPr lang="en-US" dirty="0">
            <a:latin typeface="Arial" panose="020B0604020202020204" pitchFamily="34" charset="0"/>
            <a:cs typeface="Arial" panose="020B0604020202020204" pitchFamily="34" charset="0"/>
          </a:endParaRPr>
        </a:p>
      </dgm:t>
      <dgm:extLst>
        <a:ext uri="{E40237B7-FDA0-4F09-8148-C483321AD2D9}">
          <dgm14:cNvPr xmlns:dgm14="http://schemas.microsoft.com/office/drawing/2010/diagram" id="0" name="" descr="This figure includes the four provisions that apply to all 17 provider types: Risk Assessment and Planning, Policies and Procedures, Communication Plan, and Training and Testing" title="Four Provisions for All Provider Types"/>
        </a:ext>
      </dgm:extLst>
    </dgm:pt>
    <dgm:pt modelId="{A74615FB-BF60-44F2-8031-05A18F8F36B7}" type="parTrans" cxnId="{47EF8690-DF99-48F4-B14A-6FFD5D65D288}">
      <dgm:prSet/>
      <dgm:spPr/>
      <dgm:t>
        <a:bodyPr/>
        <a:lstStyle/>
        <a:p>
          <a:endParaRPr lang="en-US"/>
        </a:p>
      </dgm:t>
    </dgm:pt>
    <dgm:pt modelId="{4C9D401A-CA03-4AD1-95EF-517F1D2A1F8C}" type="sibTrans" cxnId="{47EF8690-DF99-48F4-B14A-6FFD5D65D288}">
      <dgm:prSet/>
      <dgm:spPr/>
      <dgm:t>
        <a:bodyPr/>
        <a:lstStyle/>
        <a:p>
          <a:endParaRPr lang="en-US"/>
        </a:p>
      </dgm:t>
    </dgm:pt>
    <dgm:pt modelId="{E447AEC6-BC41-4E0C-B35B-F7CE89B5CB94}" type="pres">
      <dgm:prSet presAssocID="{19EA560E-E3B0-4FEA-B3B3-516D086555B5}" presName="diagram" presStyleCnt="0">
        <dgm:presLayoutVars>
          <dgm:chMax val="1"/>
          <dgm:dir/>
          <dgm:animLvl val="ctr"/>
          <dgm:resizeHandles val="exact"/>
        </dgm:presLayoutVars>
      </dgm:prSet>
      <dgm:spPr/>
      <dgm:t>
        <a:bodyPr/>
        <a:lstStyle/>
        <a:p>
          <a:endParaRPr lang="en-US"/>
        </a:p>
      </dgm:t>
    </dgm:pt>
    <dgm:pt modelId="{E29A0746-2457-4ACE-A336-D823E224A3E9}" type="pres">
      <dgm:prSet presAssocID="{19EA560E-E3B0-4FEA-B3B3-516D086555B5}" presName="matrix" presStyleCnt="0"/>
      <dgm:spPr/>
    </dgm:pt>
    <dgm:pt modelId="{7D1A0635-A214-49F7-B70A-6705BE5D3168}" type="pres">
      <dgm:prSet presAssocID="{19EA560E-E3B0-4FEA-B3B3-516D086555B5}" presName="tile1" presStyleLbl="node1" presStyleIdx="0" presStyleCnt="4"/>
      <dgm:spPr/>
      <dgm:t>
        <a:bodyPr/>
        <a:lstStyle/>
        <a:p>
          <a:endParaRPr lang="en-US"/>
        </a:p>
      </dgm:t>
    </dgm:pt>
    <dgm:pt modelId="{1A931EEA-B176-4DDF-AEFC-266388091565}" type="pres">
      <dgm:prSet presAssocID="{19EA560E-E3B0-4FEA-B3B3-516D086555B5}" presName="tile1text" presStyleLbl="node1" presStyleIdx="0" presStyleCnt="4">
        <dgm:presLayoutVars>
          <dgm:chMax val="0"/>
          <dgm:chPref val="0"/>
          <dgm:bulletEnabled val="1"/>
        </dgm:presLayoutVars>
      </dgm:prSet>
      <dgm:spPr/>
      <dgm:t>
        <a:bodyPr/>
        <a:lstStyle/>
        <a:p>
          <a:endParaRPr lang="en-US"/>
        </a:p>
      </dgm:t>
    </dgm:pt>
    <dgm:pt modelId="{4E8964E7-D7CE-45C3-8CE5-2074CBB2FF70}" type="pres">
      <dgm:prSet presAssocID="{19EA560E-E3B0-4FEA-B3B3-516D086555B5}" presName="tile2" presStyleLbl="node1" presStyleIdx="1" presStyleCnt="4" custLinFactNeighborY="-1402"/>
      <dgm:spPr/>
      <dgm:t>
        <a:bodyPr/>
        <a:lstStyle/>
        <a:p>
          <a:endParaRPr lang="en-US"/>
        </a:p>
      </dgm:t>
    </dgm:pt>
    <dgm:pt modelId="{89C7BEE8-4D9F-4F3C-A4FF-238B3E93DCC4}" type="pres">
      <dgm:prSet presAssocID="{19EA560E-E3B0-4FEA-B3B3-516D086555B5}" presName="tile2text" presStyleLbl="node1" presStyleIdx="1" presStyleCnt="4">
        <dgm:presLayoutVars>
          <dgm:chMax val="0"/>
          <dgm:chPref val="0"/>
          <dgm:bulletEnabled val="1"/>
        </dgm:presLayoutVars>
      </dgm:prSet>
      <dgm:spPr/>
      <dgm:t>
        <a:bodyPr/>
        <a:lstStyle/>
        <a:p>
          <a:endParaRPr lang="en-US"/>
        </a:p>
      </dgm:t>
    </dgm:pt>
    <dgm:pt modelId="{4595A3C7-BB73-4B89-A3F2-D7B20E0F4EC5}" type="pres">
      <dgm:prSet presAssocID="{19EA560E-E3B0-4FEA-B3B3-516D086555B5}" presName="tile3" presStyleLbl="node1" presStyleIdx="2" presStyleCnt="4"/>
      <dgm:spPr/>
      <dgm:t>
        <a:bodyPr/>
        <a:lstStyle/>
        <a:p>
          <a:endParaRPr lang="en-US"/>
        </a:p>
      </dgm:t>
    </dgm:pt>
    <dgm:pt modelId="{EC8875F7-6C81-4D5B-9234-20DE08C63BC2}" type="pres">
      <dgm:prSet presAssocID="{19EA560E-E3B0-4FEA-B3B3-516D086555B5}" presName="tile3text" presStyleLbl="node1" presStyleIdx="2" presStyleCnt="4">
        <dgm:presLayoutVars>
          <dgm:chMax val="0"/>
          <dgm:chPref val="0"/>
          <dgm:bulletEnabled val="1"/>
        </dgm:presLayoutVars>
      </dgm:prSet>
      <dgm:spPr/>
      <dgm:t>
        <a:bodyPr/>
        <a:lstStyle/>
        <a:p>
          <a:endParaRPr lang="en-US"/>
        </a:p>
      </dgm:t>
    </dgm:pt>
    <dgm:pt modelId="{76168761-C2B0-4295-8CF4-2DDB6748CE3F}" type="pres">
      <dgm:prSet presAssocID="{19EA560E-E3B0-4FEA-B3B3-516D086555B5}" presName="tile4" presStyleLbl="node1" presStyleIdx="3" presStyleCnt="4"/>
      <dgm:spPr/>
      <dgm:t>
        <a:bodyPr/>
        <a:lstStyle/>
        <a:p>
          <a:endParaRPr lang="en-US"/>
        </a:p>
      </dgm:t>
    </dgm:pt>
    <dgm:pt modelId="{3D4DBDB4-7ED0-4503-8A64-E8E1D3F32786}" type="pres">
      <dgm:prSet presAssocID="{19EA560E-E3B0-4FEA-B3B3-516D086555B5}" presName="tile4text" presStyleLbl="node1" presStyleIdx="3" presStyleCnt="4">
        <dgm:presLayoutVars>
          <dgm:chMax val="0"/>
          <dgm:chPref val="0"/>
          <dgm:bulletEnabled val="1"/>
        </dgm:presLayoutVars>
      </dgm:prSet>
      <dgm:spPr/>
      <dgm:t>
        <a:bodyPr/>
        <a:lstStyle/>
        <a:p>
          <a:endParaRPr lang="en-US"/>
        </a:p>
      </dgm:t>
    </dgm:pt>
    <dgm:pt modelId="{32ED76A1-7BDD-4CEE-80EF-32DFE9626D5D}" type="pres">
      <dgm:prSet presAssocID="{19EA560E-E3B0-4FEA-B3B3-516D086555B5}" presName="centerTile" presStyleLbl="fgShp" presStyleIdx="0" presStyleCnt="1">
        <dgm:presLayoutVars>
          <dgm:chMax val="0"/>
          <dgm:chPref val="0"/>
        </dgm:presLayoutVars>
      </dgm:prSet>
      <dgm:spPr/>
      <dgm:t>
        <a:bodyPr/>
        <a:lstStyle/>
        <a:p>
          <a:endParaRPr lang="en-US"/>
        </a:p>
      </dgm:t>
    </dgm:pt>
  </dgm:ptLst>
  <dgm:cxnLst>
    <dgm:cxn modelId="{568B1EC0-333B-409E-8E09-04C86FF1A604}" type="presOf" srcId="{57EC934C-EB88-4503-9E03-30F99A401C78}" destId="{1A931EEA-B176-4DDF-AEFC-266388091565}" srcOrd="1" destOrd="0" presId="urn:microsoft.com/office/officeart/2005/8/layout/matrix1"/>
    <dgm:cxn modelId="{47EF8690-DF99-48F4-B14A-6FFD5D65D288}" srcId="{408AC112-5AAD-45F7-8FD3-E2C4848BC491}" destId="{373AB321-6A0D-4755-85BF-0327BFFF2708}" srcOrd="3" destOrd="0" parTransId="{A74615FB-BF60-44F2-8031-05A18F8F36B7}" sibTransId="{4C9D401A-CA03-4AD1-95EF-517F1D2A1F8C}"/>
    <dgm:cxn modelId="{AB3ED2AC-42D2-41C7-A4DD-B3D6AE51C39C}" srcId="{408AC112-5AAD-45F7-8FD3-E2C4848BC491}" destId="{19DC1812-73C3-428D-8A30-A4FE8C9C4DE5}" srcOrd="5" destOrd="0" parTransId="{B1BDC066-0F8B-4A85-ADEA-5BF5CFE7AEF0}" sibTransId="{CCC606FD-91F3-43B9-9464-ED2690E1180B}"/>
    <dgm:cxn modelId="{A6C20D9D-AB8C-4E0F-8570-9C4C64A647D9}" type="presOf" srcId="{408AC112-5AAD-45F7-8FD3-E2C4848BC491}" destId="{32ED76A1-7BDD-4CEE-80EF-32DFE9626D5D}" srcOrd="0" destOrd="0" presId="urn:microsoft.com/office/officeart/2005/8/layout/matrix1"/>
    <dgm:cxn modelId="{4BD0D49E-24A8-40C4-A9B4-506BDCF31CEF}" type="presOf" srcId="{57EC934C-EB88-4503-9E03-30F99A401C78}" destId="{7D1A0635-A214-49F7-B70A-6705BE5D3168}" srcOrd="0" destOrd="0" presId="urn:microsoft.com/office/officeart/2005/8/layout/matrix1"/>
    <dgm:cxn modelId="{B9CBF738-F4A8-4EC2-9FE9-02FC98DBB863}" srcId="{408AC112-5AAD-45F7-8FD3-E2C4848BC491}" destId="{C5B9F9F9-32A1-42EF-B9C6-A7A89F766732}" srcOrd="6" destOrd="0" parTransId="{BDB0CF94-BFB6-47DD-8ED0-1F382C33A8D8}" sibTransId="{5A198C35-DDCE-4743-910E-DD5018C0F4F1}"/>
    <dgm:cxn modelId="{25EF4BEB-D0C0-4809-AE36-9FEC7184E29A}" type="presOf" srcId="{19EA560E-E3B0-4FEA-B3B3-516D086555B5}" destId="{E447AEC6-BC41-4E0C-B35B-F7CE89B5CB94}" srcOrd="0" destOrd="0" presId="urn:microsoft.com/office/officeart/2005/8/layout/matrix1"/>
    <dgm:cxn modelId="{09F93714-E743-4A31-BB9A-996FF6F610BD}" srcId="{408AC112-5AAD-45F7-8FD3-E2C4848BC491}" destId="{23C4A048-EE05-41F7-A5C9-9B144D3F5A6F}" srcOrd="7" destOrd="0" parTransId="{78AE66E1-C6B0-4520-BD7B-91D14E2A88FF}" sibTransId="{1DABF02F-58F3-4948-BEF0-BA3BE0C2D266}"/>
    <dgm:cxn modelId="{75C58A61-EB7D-4186-98BA-9F4B87523EC0}" type="presOf" srcId="{DCCFBD53-07BB-42A6-B8C3-50446D732906}" destId="{EC8875F7-6C81-4D5B-9234-20DE08C63BC2}" srcOrd="1" destOrd="0" presId="urn:microsoft.com/office/officeart/2005/8/layout/matrix1"/>
    <dgm:cxn modelId="{680FE75F-51A4-429C-9433-747DFA48054A}" srcId="{408AC112-5AAD-45F7-8FD3-E2C4848BC491}" destId="{F4EFEDD2-A0E7-482B-B6FC-B11D4BA3EBAF}" srcOrd="1" destOrd="0" parTransId="{A89F35E3-7AC4-4DC5-A537-A2D04E9D8DC9}" sibTransId="{22234096-BFD3-4F64-BB52-586D70102B6A}"/>
    <dgm:cxn modelId="{D71FA63A-4326-4716-9F63-215EB5E2AE2E}" srcId="{408AC112-5AAD-45F7-8FD3-E2C4848BC491}" destId="{BBEC08F5-B4DD-484D-9195-50FD7245C879}" srcOrd="4" destOrd="0" parTransId="{CC3692C6-067A-4672-9C1E-530928157897}" sibTransId="{9C254589-EAE7-4DE3-8280-B61771160288}"/>
    <dgm:cxn modelId="{A2C800B1-E147-417D-A02E-4F5EF0E86E3E}" type="presOf" srcId="{F4EFEDD2-A0E7-482B-B6FC-B11D4BA3EBAF}" destId="{4E8964E7-D7CE-45C3-8CE5-2074CBB2FF70}" srcOrd="0" destOrd="0" presId="urn:microsoft.com/office/officeart/2005/8/layout/matrix1"/>
    <dgm:cxn modelId="{70E5DA8C-5154-443E-90ED-712D6EE967A2}" srcId="{408AC112-5AAD-45F7-8FD3-E2C4848BC491}" destId="{57EC934C-EB88-4503-9E03-30F99A401C78}" srcOrd="0" destOrd="0" parTransId="{B0945097-B362-4964-B024-DA70A6E1B61F}" sibTransId="{AB0D500E-405F-4A30-9A42-13338162646A}"/>
    <dgm:cxn modelId="{496043BE-C8A7-4791-A0DE-5EBF2C2D835D}" type="presOf" srcId="{DCCFBD53-07BB-42A6-B8C3-50446D732906}" destId="{4595A3C7-BB73-4B89-A3F2-D7B20E0F4EC5}" srcOrd="0" destOrd="0" presId="urn:microsoft.com/office/officeart/2005/8/layout/matrix1"/>
    <dgm:cxn modelId="{3A76E50C-6CC6-49E3-BB62-518F773D3344}" type="presOf" srcId="{373AB321-6A0D-4755-85BF-0327BFFF2708}" destId="{3D4DBDB4-7ED0-4503-8A64-E8E1D3F32786}" srcOrd="1" destOrd="0" presId="urn:microsoft.com/office/officeart/2005/8/layout/matrix1"/>
    <dgm:cxn modelId="{0C679843-C7D4-490B-A080-8B3542856AEA}" type="presOf" srcId="{F4EFEDD2-A0E7-482B-B6FC-B11D4BA3EBAF}" destId="{89C7BEE8-4D9F-4F3C-A4FF-238B3E93DCC4}" srcOrd="1" destOrd="0" presId="urn:microsoft.com/office/officeart/2005/8/layout/matrix1"/>
    <dgm:cxn modelId="{47F4CBA7-A82A-48E9-AB3C-5B8B7B491139}" srcId="{19EA560E-E3B0-4FEA-B3B3-516D086555B5}" destId="{408AC112-5AAD-45F7-8FD3-E2C4848BC491}" srcOrd="0" destOrd="0" parTransId="{D0F64FFB-04A3-49FE-AE7E-48A4F8401040}" sibTransId="{39681C27-1038-4613-98E2-8C5D71FBB45E}"/>
    <dgm:cxn modelId="{003EAF0E-9ECD-417E-82C4-64BB03739DFB}" srcId="{408AC112-5AAD-45F7-8FD3-E2C4848BC491}" destId="{DCCFBD53-07BB-42A6-B8C3-50446D732906}" srcOrd="2" destOrd="0" parTransId="{AE1B23C5-0EA6-4568-8A92-A31EF79A7623}" sibTransId="{56FBA582-5760-4314-BEC8-1F11E8019E96}"/>
    <dgm:cxn modelId="{857F671E-9E8F-4688-8313-AB87E3DE90EE}" type="presOf" srcId="{373AB321-6A0D-4755-85BF-0327BFFF2708}" destId="{76168761-C2B0-4295-8CF4-2DDB6748CE3F}" srcOrd="0" destOrd="0" presId="urn:microsoft.com/office/officeart/2005/8/layout/matrix1"/>
    <dgm:cxn modelId="{7D3BA6EF-FEF7-4E2C-8FDA-228B1F967A40}" type="presParOf" srcId="{E447AEC6-BC41-4E0C-B35B-F7CE89B5CB94}" destId="{E29A0746-2457-4ACE-A336-D823E224A3E9}" srcOrd="0" destOrd="0" presId="urn:microsoft.com/office/officeart/2005/8/layout/matrix1"/>
    <dgm:cxn modelId="{9FDC873A-19E8-405E-8544-F8FDA2138C26}" type="presParOf" srcId="{E29A0746-2457-4ACE-A336-D823E224A3E9}" destId="{7D1A0635-A214-49F7-B70A-6705BE5D3168}" srcOrd="0" destOrd="0" presId="urn:microsoft.com/office/officeart/2005/8/layout/matrix1"/>
    <dgm:cxn modelId="{C3441D3B-7E92-4D02-AB7E-5E55AD51CADD}" type="presParOf" srcId="{E29A0746-2457-4ACE-A336-D823E224A3E9}" destId="{1A931EEA-B176-4DDF-AEFC-266388091565}" srcOrd="1" destOrd="0" presId="urn:microsoft.com/office/officeart/2005/8/layout/matrix1"/>
    <dgm:cxn modelId="{49C96F7B-F99C-4F72-A7AD-FC47619FDFEA}" type="presParOf" srcId="{E29A0746-2457-4ACE-A336-D823E224A3E9}" destId="{4E8964E7-D7CE-45C3-8CE5-2074CBB2FF70}" srcOrd="2" destOrd="0" presId="urn:microsoft.com/office/officeart/2005/8/layout/matrix1"/>
    <dgm:cxn modelId="{11613585-7427-4930-BB4E-07ACDCCAE6F8}" type="presParOf" srcId="{E29A0746-2457-4ACE-A336-D823E224A3E9}" destId="{89C7BEE8-4D9F-4F3C-A4FF-238B3E93DCC4}" srcOrd="3" destOrd="0" presId="urn:microsoft.com/office/officeart/2005/8/layout/matrix1"/>
    <dgm:cxn modelId="{8BB13B1B-358D-432F-9F1B-42CE408E7DE9}" type="presParOf" srcId="{E29A0746-2457-4ACE-A336-D823E224A3E9}" destId="{4595A3C7-BB73-4B89-A3F2-D7B20E0F4EC5}" srcOrd="4" destOrd="0" presId="urn:microsoft.com/office/officeart/2005/8/layout/matrix1"/>
    <dgm:cxn modelId="{65EC9240-5079-482A-818B-7861F9F058F4}" type="presParOf" srcId="{E29A0746-2457-4ACE-A336-D823E224A3E9}" destId="{EC8875F7-6C81-4D5B-9234-20DE08C63BC2}" srcOrd="5" destOrd="0" presId="urn:microsoft.com/office/officeart/2005/8/layout/matrix1"/>
    <dgm:cxn modelId="{5DC8789B-2430-43D6-8D28-B5E9C351C03F}" type="presParOf" srcId="{E29A0746-2457-4ACE-A336-D823E224A3E9}" destId="{76168761-C2B0-4295-8CF4-2DDB6748CE3F}" srcOrd="6" destOrd="0" presId="urn:microsoft.com/office/officeart/2005/8/layout/matrix1"/>
    <dgm:cxn modelId="{F5277E65-A09F-473B-B0F1-1D30AD1F8620}" type="presParOf" srcId="{E29A0746-2457-4ACE-A336-D823E224A3E9}" destId="{3D4DBDB4-7ED0-4503-8A64-E8E1D3F32786}" srcOrd="7" destOrd="0" presId="urn:microsoft.com/office/officeart/2005/8/layout/matrix1"/>
    <dgm:cxn modelId="{37CC2022-4E74-4A66-B486-49CB508E2DBC}" type="presParOf" srcId="{E447AEC6-BC41-4E0C-B35B-F7CE89B5CB94}" destId="{32ED76A1-7BDD-4CEE-80EF-32DFE9626D5D}"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7#1">
  <dgm:title val=""/>
  <dgm:desc val=""/>
  <dgm:catLst>
    <dgm:cat type="list" pri="12000"/>
    <dgm:cat type="process" pri="20000"/>
    <dgm:cat type="relationship" pri="14000"/>
    <dgm:cat type="convert" pri="8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C7CA7CC3-1C3F-4D9B-932A-45AD9AA57B3D}" type="datetimeFigureOut">
              <a:rPr lang="en-US" smtClean="0"/>
              <a:t>7/14/2017</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7DAE19E3-1745-4C34-AB07-C8D82E894EC8}" type="slidenum">
              <a:rPr lang="en-US" smtClean="0"/>
              <a:t>‹#›</a:t>
            </a:fld>
            <a:endParaRPr lang="en-US" dirty="0"/>
          </a:p>
        </p:txBody>
      </p:sp>
    </p:spTree>
    <p:extLst>
      <p:ext uri="{BB962C8B-B14F-4D97-AF65-F5344CB8AC3E}">
        <p14:creationId xmlns:p14="http://schemas.microsoft.com/office/powerpoint/2010/main" val="3109611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F7883831-E511-400F-8360-BE479066FA24}" type="datetimeFigureOut">
              <a:rPr lang="en-US" smtClean="0"/>
              <a:t>7/14/2017</a:t>
            </a:fld>
            <a:endParaRPr lang="en-US" dirty="0"/>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3632DFC6-ACC2-491B-A730-3F60AD239443}" type="slidenum">
              <a:rPr lang="en-US" smtClean="0"/>
              <a:t>‹#›</a:t>
            </a:fld>
            <a:endParaRPr lang="en-US" dirty="0"/>
          </a:p>
        </p:txBody>
      </p:sp>
    </p:spTree>
    <p:extLst>
      <p:ext uri="{BB962C8B-B14F-4D97-AF65-F5344CB8AC3E}">
        <p14:creationId xmlns:p14="http://schemas.microsoft.com/office/powerpoint/2010/main" val="198623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crihb.org/wp-content/uploads/2017/02/CJSToolkit_Final.pdf"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asprtracie.hhs.gov/documents/aspr-tracie-ta-cms-rule-provider-type-definitions.pdf"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s://www.cms.gov/Medicare/Provider-Enrollment-and-Certification/SurveyCertEmergPrep/Core-EP-Rule-Elements.html"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asprtracie.hhs.gov/documents/aspr-tracie-ta-cms-rule-provider-type-definitions.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F7EE4A2-463B-481F-B821-355A77FE1E01}"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6068684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Policies</a:t>
            </a:r>
            <a:r>
              <a:rPr lang="en-US" baseline="0" dirty="0" smtClean="0"/>
              <a:t> and procedures must be developed to ensure each entity can execute the roles and responsibilities outlined in the plan.</a:t>
            </a:r>
            <a:endParaRPr lang="en-US" dirty="0"/>
          </a:p>
        </p:txBody>
      </p:sp>
      <p:sp>
        <p:nvSpPr>
          <p:cNvPr id="4" name="Slide Number Placeholder 3"/>
          <p:cNvSpPr>
            <a:spLocks noGrp="1"/>
          </p:cNvSpPr>
          <p:nvPr>
            <p:ph type="sldNum" sz="quarter" idx="10"/>
          </p:nvPr>
        </p:nvSpPr>
        <p:spPr/>
        <p:txBody>
          <a:bodyPr/>
          <a:lstStyle/>
          <a:p>
            <a:fld id="{41D71E8D-6A06-4DB3-904B-B28E26013B31}" type="slidenum">
              <a:rPr lang="en-US" smtClean="0"/>
              <a:t>12</a:t>
            </a:fld>
            <a:endParaRPr lang="en-US"/>
          </a:p>
        </p:txBody>
      </p:sp>
    </p:spTree>
    <p:extLst>
      <p:ext uri="{BB962C8B-B14F-4D97-AF65-F5344CB8AC3E}">
        <p14:creationId xmlns:p14="http://schemas.microsoft.com/office/powerpoint/2010/main" val="36538321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communication plan must be developed as part of the emergency plan that specifically</a:t>
            </a:r>
            <a:r>
              <a:rPr lang="en-US" baseline="0" dirty="0" smtClean="0"/>
              <a:t> addresses coordination and communication with local, state, and Federal officials, patients, and patients’ family.</a:t>
            </a:r>
            <a:endParaRPr lang="en-US" dirty="0"/>
          </a:p>
        </p:txBody>
      </p:sp>
      <p:sp>
        <p:nvSpPr>
          <p:cNvPr id="4" name="Slide Number Placeholder 3"/>
          <p:cNvSpPr>
            <a:spLocks noGrp="1"/>
          </p:cNvSpPr>
          <p:nvPr>
            <p:ph type="sldNum" sz="quarter" idx="10"/>
          </p:nvPr>
        </p:nvSpPr>
        <p:spPr/>
        <p:txBody>
          <a:bodyPr/>
          <a:lstStyle/>
          <a:p>
            <a:fld id="{3632DFC6-ACC2-491B-A730-3F60AD239443}" type="slidenum">
              <a:rPr lang="en-US" smtClean="0"/>
              <a:t>13</a:t>
            </a:fld>
            <a:endParaRPr lang="en-US" dirty="0"/>
          </a:p>
        </p:txBody>
      </p:sp>
    </p:spTree>
    <p:extLst>
      <p:ext uri="{BB962C8B-B14F-4D97-AF65-F5344CB8AC3E}">
        <p14:creationId xmlns:p14="http://schemas.microsoft.com/office/powerpoint/2010/main" val="9193144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Each covered entity</a:t>
            </a:r>
            <a:r>
              <a:rPr lang="en-US" baseline="0" dirty="0" smtClean="0"/>
              <a:t> must develop and implement a plan to train all staff on the components of the emergency plan and the policies and procedures and test the ability of the entity to execute the plan, policies and procedures in a simulated exercise environment.</a:t>
            </a:r>
            <a:endParaRPr lang="en-US" dirty="0"/>
          </a:p>
        </p:txBody>
      </p:sp>
      <p:sp>
        <p:nvSpPr>
          <p:cNvPr id="4" name="Slide Number Placeholder 3"/>
          <p:cNvSpPr>
            <a:spLocks noGrp="1"/>
          </p:cNvSpPr>
          <p:nvPr>
            <p:ph type="sldNum" sz="quarter" idx="10"/>
          </p:nvPr>
        </p:nvSpPr>
        <p:spPr/>
        <p:txBody>
          <a:bodyPr/>
          <a:lstStyle/>
          <a:p>
            <a:fld id="{3632DFC6-ACC2-491B-A730-3F60AD239443}" type="slidenum">
              <a:rPr lang="en-US" smtClean="0"/>
              <a:t>14</a:t>
            </a:fld>
            <a:endParaRPr lang="en-US" dirty="0"/>
          </a:p>
        </p:txBody>
      </p:sp>
    </p:spTree>
    <p:extLst>
      <p:ext uri="{BB962C8B-B14F-4D97-AF65-F5344CB8AC3E}">
        <p14:creationId xmlns:p14="http://schemas.microsoft.com/office/powerpoint/2010/main" val="14606894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Additional requirements</a:t>
            </a:r>
            <a:r>
              <a:rPr lang="en-US" baseline="0" dirty="0" smtClean="0"/>
              <a:t> are included in the regulation to address emergency and standby power systems for hospitals, critical access hospitals, and long-term care facilities. Additional information on emergency and standby power requirements will be forthcoming from CMS.</a:t>
            </a:r>
            <a:endParaRPr lang="en-US" dirty="0"/>
          </a:p>
        </p:txBody>
      </p:sp>
      <p:sp>
        <p:nvSpPr>
          <p:cNvPr id="4" name="Slide Number Placeholder 3"/>
          <p:cNvSpPr>
            <a:spLocks noGrp="1"/>
          </p:cNvSpPr>
          <p:nvPr>
            <p:ph type="sldNum" sz="quarter" idx="10"/>
          </p:nvPr>
        </p:nvSpPr>
        <p:spPr/>
        <p:txBody>
          <a:bodyPr/>
          <a:lstStyle/>
          <a:p>
            <a:fld id="{3632DFC6-ACC2-491B-A730-3F60AD239443}" type="slidenum">
              <a:rPr lang="en-US" smtClean="0"/>
              <a:t>15</a:t>
            </a:fld>
            <a:endParaRPr lang="en-US" dirty="0"/>
          </a:p>
        </p:txBody>
      </p:sp>
    </p:spTree>
    <p:extLst>
      <p:ext uri="{BB962C8B-B14F-4D97-AF65-F5344CB8AC3E}">
        <p14:creationId xmlns:p14="http://schemas.microsoft.com/office/powerpoint/2010/main" val="14029809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Given the unique</a:t>
            </a:r>
            <a:r>
              <a:rPr lang="en-US" baseline="0" dirty="0" smtClean="0"/>
              <a:t> nature of each covered entity, there are entity specific requirements and adjustments to the broad four core elements discussed. It is imperative that you read the regulation, the CMS FAQs, the Interpretive Guidance (when published) and any other official communication from CMS to determine your need to comply with any component of the regulation.</a:t>
            </a:r>
            <a:endParaRPr lang="en-US" dirty="0"/>
          </a:p>
        </p:txBody>
      </p:sp>
      <p:sp>
        <p:nvSpPr>
          <p:cNvPr id="4" name="Slide Number Placeholder 3"/>
          <p:cNvSpPr>
            <a:spLocks noGrp="1"/>
          </p:cNvSpPr>
          <p:nvPr>
            <p:ph type="sldNum" sz="quarter" idx="10"/>
          </p:nvPr>
        </p:nvSpPr>
        <p:spPr/>
        <p:txBody>
          <a:bodyPr/>
          <a:lstStyle/>
          <a:p>
            <a:fld id="{3632DFC6-ACC2-491B-A730-3F60AD239443}" type="slidenum">
              <a:rPr lang="en-US" smtClean="0"/>
              <a:t>16</a:t>
            </a:fld>
            <a:endParaRPr lang="en-US" dirty="0"/>
          </a:p>
        </p:txBody>
      </p:sp>
    </p:spTree>
    <p:extLst>
      <p:ext uri="{BB962C8B-B14F-4D97-AF65-F5344CB8AC3E}">
        <p14:creationId xmlns:p14="http://schemas.microsoft.com/office/powerpoint/2010/main" val="18980051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still a lot of moving pieces and additional information that will be coming from CMS in the coming months. The good</a:t>
            </a:r>
            <a:r>
              <a:rPr lang="en-US" baseline="0" dirty="0" smtClean="0"/>
              <a:t> news is you have about a year to comply with these requirements and we will provide additional information on resources available to help facilitate compliance.</a:t>
            </a:r>
            <a:endParaRPr lang="en-US" dirty="0"/>
          </a:p>
        </p:txBody>
      </p:sp>
      <p:sp>
        <p:nvSpPr>
          <p:cNvPr id="4" name="Slide Number Placeholder 3"/>
          <p:cNvSpPr>
            <a:spLocks noGrp="1"/>
          </p:cNvSpPr>
          <p:nvPr>
            <p:ph type="sldNum" sz="quarter" idx="10"/>
          </p:nvPr>
        </p:nvSpPr>
        <p:spPr/>
        <p:txBody>
          <a:bodyPr/>
          <a:lstStyle/>
          <a:p>
            <a:fld id="{3632DFC6-ACC2-491B-A730-3F60AD239443}" type="slidenum">
              <a:rPr lang="en-US" smtClean="0"/>
              <a:t>17</a:t>
            </a:fld>
            <a:endParaRPr lang="en-US" dirty="0"/>
          </a:p>
        </p:txBody>
      </p:sp>
    </p:spTree>
    <p:extLst>
      <p:ext uri="{BB962C8B-B14F-4D97-AF65-F5344CB8AC3E}">
        <p14:creationId xmlns:p14="http://schemas.microsoft.com/office/powerpoint/2010/main" val="18843530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will provide information on</a:t>
            </a:r>
            <a:r>
              <a:rPr lang="en-US" baseline="0" dirty="0" smtClean="0"/>
              <a:t> resources from CMS, </a:t>
            </a:r>
            <a:r>
              <a:rPr lang="en-US" dirty="0" smtClean="0"/>
              <a:t>ASPR TRACIE resources, </a:t>
            </a:r>
            <a:r>
              <a:rPr lang="en-US" baseline="0" dirty="0" smtClean="0"/>
              <a:t>and support you can receive at the local level from healthcare coalitions.</a:t>
            </a:r>
            <a:endParaRPr lang="en-US" dirty="0"/>
          </a:p>
        </p:txBody>
      </p:sp>
      <p:sp>
        <p:nvSpPr>
          <p:cNvPr id="4" name="Slide Number Placeholder 3"/>
          <p:cNvSpPr>
            <a:spLocks noGrp="1"/>
          </p:cNvSpPr>
          <p:nvPr>
            <p:ph type="sldNum" sz="quarter" idx="10"/>
          </p:nvPr>
        </p:nvSpPr>
        <p:spPr/>
        <p:txBody>
          <a:bodyPr/>
          <a:lstStyle/>
          <a:p>
            <a:fld id="{3632DFC6-ACC2-491B-A730-3F60AD239443}" type="slidenum">
              <a:rPr lang="en-US" smtClean="0"/>
              <a:t>18</a:t>
            </a:fld>
            <a:endParaRPr lang="en-US" dirty="0"/>
          </a:p>
        </p:txBody>
      </p:sp>
    </p:spTree>
    <p:extLst>
      <p:ext uri="{BB962C8B-B14F-4D97-AF65-F5344CB8AC3E}">
        <p14:creationId xmlns:p14="http://schemas.microsoft.com/office/powerpoint/2010/main" val="26227709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32DFC6-ACC2-491B-A730-3F60AD239443}" type="slidenum">
              <a:rPr lang="en-US" smtClean="0"/>
              <a:t>20</a:t>
            </a:fld>
            <a:endParaRPr lang="en-US" dirty="0"/>
          </a:p>
        </p:txBody>
      </p:sp>
    </p:spTree>
    <p:extLst>
      <p:ext uri="{BB962C8B-B14F-4D97-AF65-F5344CB8AC3E}">
        <p14:creationId xmlns:p14="http://schemas.microsoft.com/office/powerpoint/2010/main" val="1862987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z="1200" kern="1200" dirty="0" smtClean="0">
                <a:solidFill>
                  <a:schemeClr val="tx1"/>
                </a:solidFill>
                <a:effectLst/>
                <a:latin typeface="+mn-lt"/>
                <a:ea typeface="+mn-ea"/>
                <a:cs typeface="+mn-cs"/>
              </a:rPr>
              <a:t> </a:t>
            </a:r>
            <a:r>
              <a:rPr lang="en-US" sz="1200" u="sng" kern="1200" dirty="0" smtClean="0">
                <a:solidFill>
                  <a:schemeClr val="tx1"/>
                </a:solidFill>
                <a:effectLst/>
                <a:latin typeface="+mn-lt"/>
                <a:ea typeface="+mn-ea"/>
                <a:cs typeface="+mn-cs"/>
                <a:hlinkClick r:id="rId3"/>
              </a:rPr>
              <a:t>https://crihb.org/wp-content/uploads/2017/02/CJSToolkit_Final.pdf</a:t>
            </a:r>
            <a:endParaRPr lang="en-US" altLang="en-US" dirty="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5FF9A0F0-8670-4443-843A-A969D2F170FA}" type="slidenum">
              <a:rPr lang="en-US" altLang="en-US"/>
              <a:pPr/>
              <a:t>2</a:t>
            </a:fld>
            <a:endParaRPr lang="en-US" altLang="en-US" dirty="0"/>
          </a:p>
        </p:txBody>
      </p:sp>
    </p:spTree>
    <p:extLst>
      <p:ext uri="{BB962C8B-B14F-4D97-AF65-F5344CB8AC3E}">
        <p14:creationId xmlns:p14="http://schemas.microsoft.com/office/powerpoint/2010/main" val="701587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7EE4A2-463B-481F-B821-355A77FE1E0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3738544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 rule was first published for public comment in the</a:t>
            </a:r>
            <a:r>
              <a:rPr lang="en-US" sz="1200" kern="1200" baseline="0" dirty="0" smtClean="0">
                <a:solidFill>
                  <a:schemeClr val="tx1"/>
                </a:solidFill>
                <a:effectLst/>
                <a:latin typeface="+mn-lt"/>
                <a:ea typeface="+mn-ea"/>
                <a:cs typeface="+mn-cs"/>
              </a:rPr>
              <a:t> Federal Register in December 2013. Many comments were received and were adjudicated and addressed by CMS in the final published rule.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final rule was </a:t>
            </a:r>
            <a:r>
              <a:rPr lang="en-US" sz="1200" b="1" kern="1200" dirty="0" smtClean="0">
                <a:solidFill>
                  <a:schemeClr val="tx1"/>
                </a:solidFill>
                <a:effectLst/>
                <a:latin typeface="+mn-lt"/>
                <a:ea typeface="+mn-ea"/>
                <a:cs typeface="+mn-cs"/>
              </a:rPr>
              <a:t>published on September 16, 2016</a:t>
            </a:r>
            <a:r>
              <a:rPr lang="en-US" sz="1200" kern="1200" dirty="0" smtClean="0">
                <a:solidFill>
                  <a:schemeClr val="tx1"/>
                </a:solidFill>
                <a:effectLst/>
                <a:latin typeface="+mn-lt"/>
                <a:ea typeface="+mn-ea"/>
                <a:cs typeface="+mn-cs"/>
              </a:rPr>
              <a:t> and is </a:t>
            </a:r>
            <a:r>
              <a:rPr lang="en-US" sz="1200" b="1" kern="1200" dirty="0" smtClean="0">
                <a:solidFill>
                  <a:schemeClr val="tx1"/>
                </a:solidFill>
                <a:effectLst/>
                <a:latin typeface="+mn-lt"/>
                <a:ea typeface="+mn-ea"/>
                <a:cs typeface="+mn-cs"/>
              </a:rPr>
              <a:t>effective as of November 15, 2016</a:t>
            </a:r>
            <a:r>
              <a:rPr lang="en-US" sz="1200" kern="1200" dirty="0" smtClean="0">
                <a:solidFill>
                  <a:schemeClr val="tx1"/>
                </a:solidFill>
                <a:effectLst/>
                <a:latin typeface="+mn-lt"/>
                <a:ea typeface="+mn-ea"/>
                <a:cs typeface="+mn-cs"/>
              </a:rPr>
              <a:t>. The regulations must be </a:t>
            </a:r>
            <a:r>
              <a:rPr lang="en-US" sz="1200" b="1" kern="1200" dirty="0" smtClean="0">
                <a:solidFill>
                  <a:schemeClr val="tx1"/>
                </a:solidFill>
                <a:effectLst/>
                <a:latin typeface="+mn-lt"/>
                <a:ea typeface="+mn-ea"/>
                <a:cs typeface="+mn-cs"/>
              </a:rPr>
              <a:t>implemented by affected entities by November 15, 2017</a:t>
            </a:r>
            <a:r>
              <a:rPr lang="en-US" sz="1200" kern="1200" dirty="0" smtClean="0">
                <a:solidFill>
                  <a:schemeClr val="tx1"/>
                </a:solidFill>
                <a:effectLst/>
                <a:latin typeface="+mn-lt"/>
                <a:ea typeface="+mn-ea"/>
                <a:cs typeface="+mn-cs"/>
              </a:rPr>
              <a:t>.</a:t>
            </a:r>
          </a:p>
          <a:p>
            <a:endParaRPr lang="en-US" dirty="0" smtClean="0"/>
          </a:p>
        </p:txBody>
      </p:sp>
      <p:sp>
        <p:nvSpPr>
          <p:cNvPr id="4" name="Slide Number Placeholder 3"/>
          <p:cNvSpPr>
            <a:spLocks noGrp="1"/>
          </p:cNvSpPr>
          <p:nvPr>
            <p:ph type="sldNum" sz="quarter" idx="10"/>
          </p:nvPr>
        </p:nvSpPr>
        <p:spPr/>
        <p:txBody>
          <a:bodyPr/>
          <a:lstStyle/>
          <a:p>
            <a:fld id="{3632DFC6-ACC2-491B-A730-3F60AD239443}" type="slidenum">
              <a:rPr lang="en-US" smtClean="0"/>
              <a:t>6</a:t>
            </a:fld>
            <a:endParaRPr lang="en-US" dirty="0"/>
          </a:p>
        </p:txBody>
      </p:sp>
    </p:spTree>
    <p:extLst>
      <p:ext uri="{BB962C8B-B14F-4D97-AF65-F5344CB8AC3E}">
        <p14:creationId xmlns:p14="http://schemas.microsoft.com/office/powerpoint/2010/main" val="23000220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CMS Emergency Preparedness Rule</a:t>
            </a:r>
            <a:r>
              <a:rPr lang="en-US" baseline="0" dirty="0" smtClean="0"/>
              <a:t> was developed to address gaps identified in past responses, establish a consistent framework for all healthcare entities and to encourage coordination among healthcare entities, healthcare system preparedness entities, public health preparedness officials, and emergency managers.</a:t>
            </a:r>
            <a:endParaRPr lang="en-US" dirty="0"/>
          </a:p>
        </p:txBody>
      </p:sp>
      <p:sp>
        <p:nvSpPr>
          <p:cNvPr id="4" name="Slide Number Placeholder 3"/>
          <p:cNvSpPr>
            <a:spLocks noGrp="1"/>
          </p:cNvSpPr>
          <p:nvPr>
            <p:ph type="sldNum" sz="quarter" idx="10"/>
          </p:nvPr>
        </p:nvSpPr>
        <p:spPr/>
        <p:txBody>
          <a:bodyPr/>
          <a:lstStyle/>
          <a:p>
            <a:fld id="{3632DFC6-ACC2-491B-A730-3F60AD239443}" type="slidenum">
              <a:rPr lang="en-US" smtClean="0"/>
              <a:t>7</a:t>
            </a:fld>
            <a:endParaRPr lang="en-US" dirty="0"/>
          </a:p>
        </p:txBody>
      </p:sp>
    </p:spTree>
    <p:extLst>
      <p:ext uri="{BB962C8B-B14F-4D97-AF65-F5344CB8AC3E}">
        <p14:creationId xmlns:p14="http://schemas.microsoft.com/office/powerpoint/2010/main" val="21545865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regulations are conditions of participation</a:t>
            </a:r>
            <a:r>
              <a:rPr lang="en-US" baseline="0" dirty="0" smtClean="0"/>
              <a:t> for Medicare and Medicaid participating providers and suppliers, meaning that they must comply with the regulations and be in compliance at the time of survey in order to participate in Medicare and Medicaid reimbursement.</a:t>
            </a:r>
            <a:endParaRPr lang="en-US" dirty="0"/>
          </a:p>
        </p:txBody>
      </p:sp>
      <p:sp>
        <p:nvSpPr>
          <p:cNvPr id="4" name="Slide Number Placeholder 3"/>
          <p:cNvSpPr>
            <a:spLocks noGrp="1"/>
          </p:cNvSpPr>
          <p:nvPr>
            <p:ph type="sldNum" sz="quarter" idx="10"/>
          </p:nvPr>
        </p:nvSpPr>
        <p:spPr/>
        <p:txBody>
          <a:bodyPr/>
          <a:lstStyle/>
          <a:p>
            <a:fld id="{3632DFC6-ACC2-491B-A730-3F60AD239443}" type="slidenum">
              <a:rPr lang="en-US" smtClean="0"/>
              <a:t>8</a:t>
            </a:fld>
            <a:endParaRPr lang="en-US" dirty="0"/>
          </a:p>
        </p:txBody>
      </p:sp>
    </p:spTree>
    <p:extLst>
      <p:ext uri="{BB962C8B-B14F-4D97-AF65-F5344CB8AC3E}">
        <p14:creationId xmlns:p14="http://schemas.microsoft.com/office/powerpoint/2010/main" val="35738275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This rule applies to </a:t>
            </a:r>
            <a:r>
              <a:rPr lang="en-US" sz="1200" kern="1200" dirty="0" smtClean="0">
                <a:solidFill>
                  <a:schemeClr val="tx1"/>
                </a:solidFill>
                <a:effectLst/>
                <a:latin typeface="+mn-lt"/>
                <a:ea typeface="+mn-ea"/>
                <a:cs typeface="+mn-cs"/>
                <a:hlinkClick r:id="rId3"/>
              </a:rPr>
              <a:t>17 provider and supplier types</a:t>
            </a:r>
            <a:r>
              <a:rPr lang="en-US" sz="1200" kern="1200" dirty="0" smtClean="0">
                <a:solidFill>
                  <a:schemeClr val="tx1"/>
                </a:solidFill>
                <a:effectLst/>
                <a:latin typeface="+mn-lt"/>
                <a:ea typeface="+mn-ea"/>
                <a:cs typeface="+mn-cs"/>
              </a:rPr>
              <a:t> as a condition of participation for CMS. The providers/suppliers are required to meet </a:t>
            </a:r>
            <a:r>
              <a:rPr lang="en-US" sz="1200" b="1" kern="1200" dirty="0" smtClean="0">
                <a:solidFill>
                  <a:schemeClr val="tx1"/>
                </a:solidFill>
                <a:effectLst/>
                <a:latin typeface="+mn-lt"/>
                <a:ea typeface="+mn-ea"/>
                <a:cs typeface="+mn-cs"/>
                <a:hlinkClick r:id="rId4"/>
              </a:rPr>
              <a:t>four core elements</a:t>
            </a:r>
            <a:r>
              <a:rPr lang="en-US" sz="1200" kern="1200" dirty="0" smtClean="0">
                <a:solidFill>
                  <a:schemeClr val="tx1"/>
                </a:solidFill>
                <a:effectLst/>
                <a:latin typeface="+mn-lt"/>
                <a:ea typeface="+mn-ea"/>
                <a:cs typeface="+mn-cs"/>
              </a:rPr>
              <a:t> (with specific requirements adjusted based on the individual characteristics of each provider and supplier):</a:t>
            </a:r>
          </a:p>
          <a:p>
            <a:r>
              <a:rPr lang="en-US" sz="1200" kern="1200" dirty="0" smtClean="0">
                <a:solidFill>
                  <a:schemeClr val="tx1"/>
                </a:solidFill>
                <a:effectLst/>
                <a:latin typeface="+mn-lt"/>
                <a:ea typeface="+mn-ea"/>
                <a:cs typeface="+mn-cs"/>
              </a:rPr>
              <a:t> </a:t>
            </a:r>
          </a:p>
          <a:p>
            <a:pPr lvl="0"/>
            <a:r>
              <a:rPr lang="en-US" sz="1200" u="sng" kern="1200" dirty="0" smtClean="0">
                <a:solidFill>
                  <a:schemeClr val="tx1"/>
                </a:solidFill>
                <a:effectLst/>
                <a:latin typeface="+mn-lt"/>
                <a:ea typeface="+mn-ea"/>
                <a:cs typeface="+mn-cs"/>
              </a:rPr>
              <a:t>Emergency plan</a:t>
            </a:r>
            <a:r>
              <a:rPr lang="en-US" sz="1200" kern="1200" dirty="0" smtClean="0">
                <a:solidFill>
                  <a:schemeClr val="tx1"/>
                </a:solidFill>
                <a:effectLst/>
                <a:latin typeface="+mn-lt"/>
                <a:ea typeface="+mn-ea"/>
                <a:cs typeface="+mn-cs"/>
              </a:rPr>
              <a:t>—Develop an emergency plan based on a risk assessment and using an “all-hazards” approach, which will provide an integrated system for emergency planning that focuses on capacities and capabilities.</a:t>
            </a:r>
          </a:p>
          <a:p>
            <a:pPr lvl="0"/>
            <a:r>
              <a:rPr lang="en-US" sz="1200" u="sng" kern="1200" dirty="0" smtClean="0">
                <a:solidFill>
                  <a:schemeClr val="tx1"/>
                </a:solidFill>
                <a:effectLst/>
                <a:latin typeface="+mn-lt"/>
                <a:ea typeface="+mn-ea"/>
                <a:cs typeface="+mn-cs"/>
              </a:rPr>
              <a:t>Policies and procedures</a:t>
            </a:r>
            <a:r>
              <a:rPr lang="en-US" sz="1200" kern="1200" dirty="0" smtClean="0">
                <a:solidFill>
                  <a:schemeClr val="tx1"/>
                </a:solidFill>
                <a:effectLst/>
                <a:latin typeface="+mn-lt"/>
                <a:ea typeface="+mn-ea"/>
                <a:cs typeface="+mn-cs"/>
              </a:rPr>
              <a:t>—Develop and implement policies and procedures based on the emergency plan and risk assessment that are reviewed and updated at least annually. For hospitals, Critical Access Hospitals (CAHs), and Long-Term Care (LTC) facilities, the policies and procedures must address the provision of subsistence needs, such as food, water and medical supplies, for staff and residents, whether they evacuate or shelter in place.</a:t>
            </a:r>
          </a:p>
          <a:p>
            <a:pPr lvl="0"/>
            <a:r>
              <a:rPr lang="en-US" sz="1200" u="sng" kern="1200" dirty="0" smtClean="0">
                <a:solidFill>
                  <a:schemeClr val="tx1"/>
                </a:solidFill>
                <a:effectLst/>
                <a:latin typeface="+mn-lt"/>
                <a:ea typeface="+mn-ea"/>
                <a:cs typeface="+mn-cs"/>
              </a:rPr>
              <a:t>Communication plan</a:t>
            </a:r>
            <a:r>
              <a:rPr lang="en-US" sz="1200" kern="1200" dirty="0" smtClean="0">
                <a:solidFill>
                  <a:schemeClr val="tx1"/>
                </a:solidFill>
                <a:effectLst/>
                <a:latin typeface="+mn-lt"/>
                <a:ea typeface="+mn-ea"/>
                <a:cs typeface="+mn-cs"/>
              </a:rPr>
              <a:t>—Develop and maintain an emergency preparedness communication plan that complies with federal, state and local laws.  Patient care must be coordinated within the facility, across healthcare providers, and with state and local public health departments and emergency management systems to protect patient health and safety in the event of a disaster.</a:t>
            </a:r>
          </a:p>
          <a:p>
            <a:pPr lvl="0"/>
            <a:r>
              <a:rPr lang="en-US" sz="1200" u="sng" kern="1200" dirty="0" smtClean="0">
                <a:solidFill>
                  <a:schemeClr val="tx1"/>
                </a:solidFill>
                <a:effectLst/>
                <a:latin typeface="+mn-lt"/>
                <a:ea typeface="+mn-ea"/>
                <a:cs typeface="+mn-cs"/>
              </a:rPr>
              <a:t>A training and testing program</a:t>
            </a:r>
            <a:r>
              <a:rPr lang="en-US" sz="1200" kern="1200" dirty="0" smtClean="0">
                <a:solidFill>
                  <a:schemeClr val="tx1"/>
                </a:solidFill>
                <a:effectLst/>
                <a:latin typeface="+mn-lt"/>
                <a:ea typeface="+mn-ea"/>
                <a:cs typeface="+mn-cs"/>
              </a:rPr>
              <a:t>—Develop and maintain training and testing programs, including initial training in policies and procedures. Facility staff will have to demonstrate knowledge of emergency procedures and provide training at least annually. Facilities must conduct drills and exercises to test the emergency plan or participate in an actual incident that tests the plan.</a:t>
            </a:r>
          </a:p>
          <a:p>
            <a:endParaRPr lang="en-US" dirty="0"/>
          </a:p>
        </p:txBody>
      </p:sp>
      <p:sp>
        <p:nvSpPr>
          <p:cNvPr id="4" name="Slide Number Placeholder 3"/>
          <p:cNvSpPr>
            <a:spLocks noGrp="1"/>
          </p:cNvSpPr>
          <p:nvPr>
            <p:ph type="sldNum" sz="quarter" idx="10"/>
          </p:nvPr>
        </p:nvSpPr>
        <p:spPr/>
        <p:txBody>
          <a:bodyPr/>
          <a:lstStyle/>
          <a:p>
            <a:fld id="{3632DFC6-ACC2-491B-A730-3F60AD239443}" type="slidenum">
              <a:rPr lang="en-US" smtClean="0"/>
              <a:t>9</a:t>
            </a:fld>
            <a:endParaRPr lang="en-US" dirty="0"/>
          </a:p>
        </p:txBody>
      </p:sp>
    </p:spTree>
    <p:extLst>
      <p:ext uri="{BB962C8B-B14F-4D97-AF65-F5344CB8AC3E}">
        <p14:creationId xmlns:p14="http://schemas.microsoft.com/office/powerpoint/2010/main" val="192464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This rule applies to </a:t>
            </a:r>
            <a:r>
              <a:rPr lang="en-US" sz="1200" kern="1200" dirty="0" smtClean="0">
                <a:solidFill>
                  <a:schemeClr val="tx1"/>
                </a:solidFill>
                <a:effectLst/>
                <a:latin typeface="+mn-lt"/>
                <a:ea typeface="+mn-ea"/>
                <a:cs typeface="+mn-cs"/>
                <a:hlinkClick r:id="rId3"/>
              </a:rPr>
              <a:t>17 provider and supplier types</a:t>
            </a:r>
            <a:r>
              <a:rPr lang="en-US" sz="1200" kern="1200" dirty="0" smtClean="0">
                <a:solidFill>
                  <a:schemeClr val="tx1"/>
                </a:solidFill>
                <a:effectLst/>
                <a:latin typeface="+mn-lt"/>
                <a:ea typeface="+mn-ea"/>
                <a:cs typeface="+mn-cs"/>
              </a:rPr>
              <a:t> as a condition of participation for CMS</a:t>
            </a:r>
            <a:endParaRPr lang="en-US" dirty="0"/>
          </a:p>
        </p:txBody>
      </p:sp>
      <p:sp>
        <p:nvSpPr>
          <p:cNvPr id="4" name="Slide Number Placeholder 3"/>
          <p:cNvSpPr>
            <a:spLocks noGrp="1"/>
          </p:cNvSpPr>
          <p:nvPr>
            <p:ph type="sldNum" sz="quarter" idx="10"/>
          </p:nvPr>
        </p:nvSpPr>
        <p:spPr/>
        <p:txBody>
          <a:bodyPr/>
          <a:lstStyle/>
          <a:p>
            <a:fld id="{3632DFC6-ACC2-491B-A730-3F60AD239443}" type="slidenum">
              <a:rPr lang="en-US" smtClean="0"/>
              <a:t>10</a:t>
            </a:fld>
            <a:endParaRPr lang="en-US" dirty="0"/>
          </a:p>
        </p:txBody>
      </p:sp>
    </p:spTree>
    <p:extLst>
      <p:ext uri="{BB962C8B-B14F-4D97-AF65-F5344CB8AC3E}">
        <p14:creationId xmlns:p14="http://schemas.microsoft.com/office/powerpoint/2010/main" val="11588880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regulations require each covered</a:t>
            </a:r>
            <a:r>
              <a:rPr lang="en-US" baseline="0" dirty="0" smtClean="0"/>
              <a:t> entity to develop an emergency operations plan based on a risk assessment. Risk assessments are conducted at the facility, jurisdictional and health care coalition levels and entities are encouraged to contact their local healthcare coalitions to participate in local risk assessments.</a:t>
            </a:r>
          </a:p>
          <a:p>
            <a:endParaRPr lang="en-US" baseline="0" dirty="0" smtClean="0"/>
          </a:p>
          <a:p>
            <a:r>
              <a:rPr lang="en-US" baseline="0" dirty="0" smtClean="0"/>
              <a:t>Once the risk assessment has been conducted, develop an emergency plan that addresses the entities ability to prepare for, respond to, and recover from emergencies and disasters and incorporates the specific regulations listed in the final rule.</a:t>
            </a:r>
            <a:endParaRPr lang="en-US" dirty="0"/>
          </a:p>
        </p:txBody>
      </p:sp>
      <p:sp>
        <p:nvSpPr>
          <p:cNvPr id="4" name="Slide Number Placeholder 3"/>
          <p:cNvSpPr>
            <a:spLocks noGrp="1"/>
          </p:cNvSpPr>
          <p:nvPr>
            <p:ph type="sldNum" sz="quarter" idx="10"/>
          </p:nvPr>
        </p:nvSpPr>
        <p:spPr/>
        <p:txBody>
          <a:bodyPr/>
          <a:lstStyle/>
          <a:p>
            <a:fld id="{3632DFC6-ACC2-491B-A730-3F60AD239443}" type="slidenum">
              <a:rPr lang="en-US" smtClean="0"/>
              <a:t>11</a:t>
            </a:fld>
            <a:endParaRPr lang="en-US" dirty="0"/>
          </a:p>
        </p:txBody>
      </p:sp>
    </p:spTree>
    <p:extLst>
      <p:ext uri="{BB962C8B-B14F-4D97-AF65-F5344CB8AC3E}">
        <p14:creationId xmlns:p14="http://schemas.microsoft.com/office/powerpoint/2010/main" val="35523929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2.jpeg"/><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2.jpeg"/><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RACIE 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116692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formation Exchange Divider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703130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formation Exchange Title and Content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itle 1"/>
          <p:cNvSpPr>
            <a:spLocks noGrp="1"/>
          </p:cNvSpPr>
          <p:nvPr>
            <p:ph type="title"/>
          </p:nvPr>
        </p:nvSpPr>
        <p:spPr>
          <a:xfrm>
            <a:off x="1605280" y="274638"/>
            <a:ext cx="7081520" cy="1143000"/>
          </a:xfrm>
          <a:prstGeom prst="rect">
            <a:avLst/>
          </a:prstGeom>
        </p:spPr>
        <p:txBody>
          <a:bodyPr>
            <a:normAutofit/>
          </a:bodyPr>
          <a:lstStyle>
            <a:lvl1pPr algn="l">
              <a:defRPr sz="3600" b="1"/>
            </a:lvl1pPr>
          </a:lstStyle>
          <a:p>
            <a:r>
              <a:rPr lang="en-US" dirty="0"/>
              <a:t>Click to edit Master title style</a:t>
            </a:r>
          </a:p>
        </p:txBody>
      </p:sp>
      <p:sp>
        <p:nvSpPr>
          <p:cNvPr id="9" name="Content Placeholder 2"/>
          <p:cNvSpPr>
            <a:spLocks noGrp="1"/>
          </p:cNvSpPr>
          <p:nvPr>
            <p:ph idx="1"/>
          </p:nvPr>
        </p:nvSpPr>
        <p:spPr>
          <a:xfrm>
            <a:off x="1605280" y="1600200"/>
            <a:ext cx="708152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a:spLocks noGrp="1"/>
          </p:cNvSpPr>
          <p:nvPr>
            <p:ph type="sldNum" sz="quarter" idx="4"/>
          </p:nvPr>
        </p:nvSpPr>
        <p:spPr>
          <a:xfrm>
            <a:off x="7772400" y="6356350"/>
            <a:ext cx="914400" cy="365125"/>
          </a:xfrm>
          <a:prstGeom prst="rect">
            <a:avLst/>
          </a:prstGeom>
        </p:spPr>
        <p:txBody>
          <a:bodyPr/>
          <a:lstStyle>
            <a:lvl1pPr algn="r">
              <a:defRPr sz="1400"/>
            </a:lvl1pPr>
          </a:lstStyle>
          <a:p>
            <a:fld id="{012C6A05-4C3B-B74D-AF45-22B3995E149D}" type="slidenum">
              <a:rPr lang="en-US" smtClean="0"/>
              <a:pPr/>
              <a:t>‹#›</a:t>
            </a:fld>
            <a:endParaRPr lang="en-US" dirty="0"/>
          </a:p>
        </p:txBody>
      </p:sp>
    </p:spTree>
    <p:extLst>
      <p:ext uri="{BB962C8B-B14F-4D97-AF65-F5344CB8AC3E}">
        <p14:creationId xmlns:p14="http://schemas.microsoft.com/office/powerpoint/2010/main" val="38357133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defTabSz="914400"/>
            <a:endParaRPr lang="en-US">
              <a:solidFill>
                <a:prstClr val="white"/>
              </a:solidFill>
            </a:endParaRPr>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defTabSz="914400"/>
              <a:endParaRPr lang="en-US">
                <a:solidFill>
                  <a:prstClr val="black"/>
                </a:solidFill>
              </a:endParaRPr>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defTabSz="914400"/>
              <a:endParaRPr lang="en-US">
                <a:solidFill>
                  <a:prstClr val="black"/>
                </a:solidFill>
              </a:endParaRPr>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defTabSz="914400"/>
              <a:endParaRPr lang="en-US">
                <a:solidFill>
                  <a:prstClr val="white"/>
                </a:solidFill>
              </a:endParaRPr>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1D3B3EB-D8D2-46C6-8004-BC134C304518}" type="datetimeFigureOut">
              <a:rPr lang="en-US" smtClean="0"/>
              <a:pPr/>
              <a:t>7/14/2017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solidFill>
                <a:srgbClr val="72A376">
                  <a:tint val="20000"/>
                </a:srgb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77DD326-3813-4F50-9EC3-D773073E1809}" type="slidenum">
              <a:rPr lang="en-US" smtClean="0"/>
              <a:pPr/>
              <a:t>‹#›</a:t>
            </a:fld>
            <a:endParaRPr lang="en-US"/>
          </a:p>
        </p:txBody>
      </p:sp>
      <p:pic>
        <p:nvPicPr>
          <p:cNvPr id="13" name="Picture 12" descr="CRIHB-Logo---Transparent-Green-2012.png"/>
          <p:cNvPicPr>
            <a:picLocks noChangeAspect="1"/>
          </p:cNvPicPr>
          <p:nvPr userDrawn="1"/>
        </p:nvPicPr>
        <p:blipFill>
          <a:blip r:embed="rId3" cstate="print"/>
          <a:stretch>
            <a:fillRect/>
          </a:stretch>
        </p:blipFill>
        <p:spPr>
          <a:xfrm>
            <a:off x="3810000" y="152400"/>
            <a:ext cx="1752600" cy="1752600"/>
          </a:xfrm>
          <a:prstGeom prst="rect">
            <a:avLst/>
          </a:prstGeom>
        </p:spPr>
      </p:pic>
    </p:spTree>
    <p:extLst>
      <p:ext uri="{BB962C8B-B14F-4D97-AF65-F5344CB8AC3E}">
        <p14:creationId xmlns:p14="http://schemas.microsoft.com/office/powerpoint/2010/main" val="32331574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D3B3EB-D8D2-46C6-8004-BC134C304518}" type="datetimeFigureOut">
              <a:rPr lang="en-US" smtClean="0">
                <a:solidFill>
                  <a:prstClr val="black"/>
                </a:solidFill>
              </a:rPr>
              <a:pPr/>
              <a:t>7/14/2017</a:t>
            </a:fld>
            <a:endParaRPr lang="en-US">
              <a:solidFill>
                <a:prstClr val="black"/>
              </a:solidFill>
            </a:endParaRPr>
          </a:p>
        </p:txBody>
      </p:sp>
      <p:sp>
        <p:nvSpPr>
          <p:cNvPr id="5" name="Footer Placeholder 4"/>
          <p:cNvSpPr>
            <a:spLocks noGrp="1"/>
          </p:cNvSpPr>
          <p:nvPr>
            <p:ph type="ftr" sz="quarter" idx="11"/>
          </p:nvPr>
        </p:nvSpPr>
        <p:spPr/>
        <p:txBody>
          <a:bodyPr/>
          <a:lstStyle>
            <a:extLst/>
          </a:lstStyle>
          <a:p>
            <a:endParaRPr lang="en-US">
              <a:solidFill>
                <a:prstClr val="black"/>
              </a:solidFill>
            </a:endParaRPr>
          </a:p>
        </p:txBody>
      </p:sp>
      <p:sp>
        <p:nvSpPr>
          <p:cNvPr id="6" name="Slide Number Placeholder 5"/>
          <p:cNvSpPr>
            <a:spLocks noGrp="1"/>
          </p:cNvSpPr>
          <p:nvPr>
            <p:ph type="sldNum" sz="quarter" idx="12"/>
          </p:nvPr>
        </p:nvSpPr>
        <p:spPr/>
        <p:txBody>
          <a:bodyPr/>
          <a:lstStyle>
            <a:extLst/>
          </a:lstStyle>
          <a:p>
            <a:fld id="{577DD326-3813-4F50-9EC3-D773073E1809}" type="slidenum">
              <a:rPr lang="en-US" smtClean="0">
                <a:solidFill>
                  <a:prstClr val="black"/>
                </a:solidFill>
              </a:rPr>
              <a:pPr/>
              <a:t>‹#›</a:t>
            </a:fld>
            <a:endParaRPr lang="en-US">
              <a:solidFill>
                <a:prstClr val="black"/>
              </a:solidFill>
            </a:endParaRP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94212523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1D3B3EB-D8D2-46C6-8004-BC134C304518}" type="datetimeFigureOut">
              <a:rPr lang="en-US" smtClean="0">
                <a:solidFill>
                  <a:prstClr val="white"/>
                </a:solidFill>
              </a:rPr>
              <a:pPr/>
              <a:t>7/14/2017</a:t>
            </a:fld>
            <a:endParaRPr lang="en-US">
              <a:solidFill>
                <a:prstClr val="white"/>
              </a:solidFill>
            </a:endParaRPr>
          </a:p>
        </p:txBody>
      </p:sp>
      <p:sp>
        <p:nvSpPr>
          <p:cNvPr id="5" name="Footer Placeholder 4"/>
          <p:cNvSpPr>
            <a:spLocks noGrp="1"/>
          </p:cNvSpPr>
          <p:nvPr>
            <p:ph type="ftr" sz="quarter" idx="11"/>
          </p:nvPr>
        </p:nvSpPr>
        <p:spPr/>
        <p:txBody>
          <a:bodyPr/>
          <a:lstStyle>
            <a:extLst/>
          </a:lstStyle>
          <a:p>
            <a:endParaRPr lang="en-US">
              <a:solidFill>
                <a:prstClr val="white"/>
              </a:solidFill>
            </a:endParaRPr>
          </a:p>
        </p:txBody>
      </p:sp>
      <p:sp>
        <p:nvSpPr>
          <p:cNvPr id="6" name="Slide Number Placeholder 5"/>
          <p:cNvSpPr>
            <a:spLocks noGrp="1"/>
          </p:cNvSpPr>
          <p:nvPr>
            <p:ph type="sldNum" sz="quarter" idx="12"/>
          </p:nvPr>
        </p:nvSpPr>
        <p:spPr/>
        <p:txBody>
          <a:bodyPr/>
          <a:lstStyle>
            <a:extLst/>
          </a:lstStyle>
          <a:p>
            <a:fld id="{577DD326-3813-4F50-9EC3-D773073E1809}" type="slidenum">
              <a:rPr lang="en-US" smtClean="0">
                <a:solidFill>
                  <a:prstClr val="white"/>
                </a:solidFill>
              </a:rPr>
              <a:pPr/>
              <a:t>‹#›</a:t>
            </a:fld>
            <a:endParaRPr lang="en-US">
              <a:solidFill>
                <a:prstClr val="white"/>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defTabSz="914400"/>
            <a:endParaRPr lang="en-US">
              <a:solidFill>
                <a:prstClr val="white"/>
              </a:solidFill>
            </a:endParaRPr>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defTabSz="914400"/>
            <a:endParaRPr lang="en-US">
              <a:solidFill>
                <a:prstClr val="white"/>
              </a:solidFill>
            </a:endParaRPr>
          </a:p>
        </p:txBody>
      </p:sp>
    </p:spTree>
    <p:extLst>
      <p:ext uri="{BB962C8B-B14F-4D97-AF65-F5344CB8AC3E}">
        <p14:creationId xmlns:p14="http://schemas.microsoft.com/office/powerpoint/2010/main" val="3597660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1D3B3EB-D8D2-46C6-8004-BC134C304518}" type="datetimeFigureOut">
              <a:rPr lang="en-US" smtClean="0">
                <a:solidFill>
                  <a:prstClr val="white"/>
                </a:solidFill>
              </a:rPr>
              <a:pPr/>
              <a:t>7/14/2017</a:t>
            </a:fld>
            <a:endParaRPr lang="en-US">
              <a:solidFill>
                <a:prstClr val="white"/>
              </a:solidFill>
            </a:endParaRPr>
          </a:p>
        </p:txBody>
      </p:sp>
      <p:sp>
        <p:nvSpPr>
          <p:cNvPr id="6" name="Footer Placeholder 5"/>
          <p:cNvSpPr>
            <a:spLocks noGrp="1"/>
          </p:cNvSpPr>
          <p:nvPr>
            <p:ph type="ftr" sz="quarter" idx="11"/>
          </p:nvPr>
        </p:nvSpPr>
        <p:spPr/>
        <p:txBody>
          <a:bodyPr/>
          <a:lstStyle>
            <a:extLst/>
          </a:lstStyle>
          <a:p>
            <a:endParaRPr lang="en-US">
              <a:solidFill>
                <a:prstClr val="white"/>
              </a:solidFill>
            </a:endParaRPr>
          </a:p>
        </p:txBody>
      </p:sp>
      <p:sp>
        <p:nvSpPr>
          <p:cNvPr id="7" name="Slide Number Placeholder 6"/>
          <p:cNvSpPr>
            <a:spLocks noGrp="1"/>
          </p:cNvSpPr>
          <p:nvPr>
            <p:ph type="sldNum" sz="quarter" idx="12"/>
          </p:nvPr>
        </p:nvSpPr>
        <p:spPr/>
        <p:txBody>
          <a:bodyPr/>
          <a:lstStyle>
            <a:extLst/>
          </a:lstStyle>
          <a:p>
            <a:fld id="{577DD326-3813-4F50-9EC3-D773073E1809}" type="slidenum">
              <a:rPr lang="en-US" smtClean="0">
                <a:solidFill>
                  <a:prstClr val="white"/>
                </a:solidFill>
              </a:rPr>
              <a:pPr/>
              <a:t>‹#›</a:t>
            </a:fld>
            <a:endParaRPr lang="en-US">
              <a:solidFill>
                <a:prstClr val="white"/>
              </a:solidFill>
            </a:endParaRP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2272489273"/>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1D3B3EB-D8D2-46C6-8004-BC134C304518}" type="datetimeFigureOut">
              <a:rPr lang="en-US" smtClean="0">
                <a:solidFill>
                  <a:prstClr val="black"/>
                </a:solidFill>
              </a:rPr>
              <a:pPr/>
              <a:t>7/14/2017</a:t>
            </a:fld>
            <a:endParaRPr lang="en-US">
              <a:solidFill>
                <a:prstClr val="black"/>
              </a:solidFill>
            </a:endParaRPr>
          </a:p>
        </p:txBody>
      </p:sp>
      <p:sp>
        <p:nvSpPr>
          <p:cNvPr id="8" name="Footer Placeholder 7"/>
          <p:cNvSpPr>
            <a:spLocks noGrp="1"/>
          </p:cNvSpPr>
          <p:nvPr>
            <p:ph type="ftr" sz="quarter" idx="11"/>
          </p:nvPr>
        </p:nvSpPr>
        <p:spPr/>
        <p:txBody>
          <a:bodyPr/>
          <a:lstStyle>
            <a:extLst/>
          </a:lstStyle>
          <a:p>
            <a:endParaRPr lang="en-US">
              <a:solidFill>
                <a:prstClr val="black"/>
              </a:solidFill>
            </a:endParaRPr>
          </a:p>
        </p:txBody>
      </p:sp>
      <p:sp>
        <p:nvSpPr>
          <p:cNvPr id="9" name="Slide Number Placeholder 8"/>
          <p:cNvSpPr>
            <a:spLocks noGrp="1"/>
          </p:cNvSpPr>
          <p:nvPr>
            <p:ph type="sldNum" sz="quarter" idx="12"/>
          </p:nvPr>
        </p:nvSpPr>
        <p:spPr/>
        <p:txBody>
          <a:bodyPr/>
          <a:lstStyle>
            <a:extLst/>
          </a:lstStyle>
          <a:p>
            <a:fld id="{577DD326-3813-4F50-9EC3-D773073E1809}" type="slidenum">
              <a:rPr lang="en-US" smtClean="0">
                <a:solidFill>
                  <a:prstClr val="black"/>
                </a:solidFill>
              </a:rPr>
              <a:pPr/>
              <a:t>‹#›</a:t>
            </a:fld>
            <a:endParaRPr lang="en-US">
              <a:solidFill>
                <a:prstClr val="black"/>
              </a:solidFill>
            </a:endParaRPr>
          </a:p>
        </p:txBody>
      </p:sp>
      <p:pic>
        <p:nvPicPr>
          <p:cNvPr id="10" name="Picture 9" descr="CRIHB-Logo---Transparent-Green-2012.png"/>
          <p:cNvPicPr>
            <a:picLocks noChangeAspect="1"/>
          </p:cNvPicPr>
          <p:nvPr userDrawn="1"/>
        </p:nvPicPr>
        <p:blipFill>
          <a:blip r:embed="rId2" cstate="print"/>
          <a:stretch>
            <a:fillRect/>
          </a:stretch>
        </p:blipFill>
        <p:spPr>
          <a:xfrm>
            <a:off x="8305383" y="6019383"/>
            <a:ext cx="838617" cy="838617"/>
          </a:xfrm>
          <a:prstGeom prst="rect">
            <a:avLst/>
          </a:prstGeom>
        </p:spPr>
      </p:pic>
    </p:spTree>
    <p:extLst>
      <p:ext uri="{BB962C8B-B14F-4D97-AF65-F5344CB8AC3E}">
        <p14:creationId xmlns:p14="http://schemas.microsoft.com/office/powerpoint/2010/main" val="1486242908"/>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1D3B3EB-D8D2-46C6-8004-BC134C304518}" type="datetimeFigureOut">
              <a:rPr lang="en-US" smtClean="0">
                <a:solidFill>
                  <a:prstClr val="white"/>
                </a:solidFill>
              </a:rPr>
              <a:pPr/>
              <a:t>7/14/2017</a:t>
            </a:fld>
            <a:endParaRPr lang="en-US">
              <a:solidFill>
                <a:prstClr val="white"/>
              </a:solidFill>
            </a:endParaRPr>
          </a:p>
        </p:txBody>
      </p:sp>
      <p:sp>
        <p:nvSpPr>
          <p:cNvPr id="4" name="Footer Placeholder 3"/>
          <p:cNvSpPr>
            <a:spLocks noGrp="1"/>
          </p:cNvSpPr>
          <p:nvPr>
            <p:ph type="ftr" sz="quarter" idx="11"/>
          </p:nvPr>
        </p:nvSpPr>
        <p:spPr/>
        <p:txBody>
          <a:bodyPr/>
          <a:lstStyle>
            <a:extLst/>
          </a:lstStyle>
          <a:p>
            <a:endParaRPr lang="en-US">
              <a:solidFill>
                <a:prstClr val="white"/>
              </a:solidFill>
            </a:endParaRPr>
          </a:p>
        </p:txBody>
      </p:sp>
      <p:sp>
        <p:nvSpPr>
          <p:cNvPr id="5" name="Slide Number Placeholder 4"/>
          <p:cNvSpPr>
            <a:spLocks noGrp="1"/>
          </p:cNvSpPr>
          <p:nvPr>
            <p:ph type="sldNum" sz="quarter" idx="12"/>
          </p:nvPr>
        </p:nvSpPr>
        <p:spPr/>
        <p:txBody>
          <a:bodyPr/>
          <a:lstStyle>
            <a:extLst/>
          </a:lstStyle>
          <a:p>
            <a:fld id="{577DD326-3813-4F50-9EC3-D773073E1809}" type="slidenum">
              <a:rPr lang="en-US" smtClean="0">
                <a:solidFill>
                  <a:prstClr val="white"/>
                </a:solidFill>
              </a:rPr>
              <a:pPr/>
              <a:t>‹#›</a:t>
            </a:fld>
            <a:endParaRPr lang="en-US">
              <a:solidFill>
                <a:prstClr val="white"/>
              </a:solidFill>
            </a:endParaRP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3142390793"/>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1D3B3EB-D8D2-46C6-8004-BC134C304518}" type="datetimeFigureOut">
              <a:rPr lang="en-US" smtClean="0">
                <a:solidFill>
                  <a:prstClr val="black"/>
                </a:solidFill>
              </a:rPr>
              <a:pPr/>
              <a:t>7/14/2017</a:t>
            </a:fld>
            <a:endParaRPr lang="en-US">
              <a:solidFill>
                <a:prstClr val="black"/>
              </a:solidFill>
            </a:endParaRPr>
          </a:p>
        </p:txBody>
      </p:sp>
      <p:sp>
        <p:nvSpPr>
          <p:cNvPr id="3" name="Footer Placeholder 2"/>
          <p:cNvSpPr>
            <a:spLocks noGrp="1"/>
          </p:cNvSpPr>
          <p:nvPr>
            <p:ph type="ftr" sz="quarter" idx="11"/>
          </p:nvPr>
        </p:nvSpPr>
        <p:spPr/>
        <p:txBody>
          <a:bodyPr/>
          <a:lstStyle>
            <a:extLst/>
          </a:lstStyle>
          <a:p>
            <a:endParaRPr lang="en-US">
              <a:solidFill>
                <a:prstClr val="black"/>
              </a:solidFill>
            </a:endParaRPr>
          </a:p>
        </p:txBody>
      </p:sp>
      <p:sp>
        <p:nvSpPr>
          <p:cNvPr id="4" name="Slide Number Placeholder 3"/>
          <p:cNvSpPr>
            <a:spLocks noGrp="1"/>
          </p:cNvSpPr>
          <p:nvPr>
            <p:ph type="sldNum" sz="quarter" idx="12"/>
          </p:nvPr>
        </p:nvSpPr>
        <p:spPr/>
        <p:txBody>
          <a:bodyPr/>
          <a:lstStyle>
            <a:extLst/>
          </a:lstStyle>
          <a:p>
            <a:fld id="{577DD326-3813-4F50-9EC3-D773073E1809}"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6494729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1D3B3EB-D8D2-46C6-8004-BC134C304518}" type="datetimeFigureOut">
              <a:rPr lang="en-US" smtClean="0">
                <a:solidFill>
                  <a:prstClr val="black"/>
                </a:solidFill>
              </a:rPr>
              <a:pPr/>
              <a:t>7/14/2017</a:t>
            </a:fld>
            <a:endParaRPr lang="en-US">
              <a:solidFill>
                <a:prstClr val="black"/>
              </a:solidFill>
            </a:endParaRPr>
          </a:p>
        </p:txBody>
      </p:sp>
      <p:sp>
        <p:nvSpPr>
          <p:cNvPr id="6" name="Footer Placeholder 5"/>
          <p:cNvSpPr>
            <a:spLocks noGrp="1"/>
          </p:cNvSpPr>
          <p:nvPr>
            <p:ph type="ftr" sz="quarter" idx="11"/>
          </p:nvPr>
        </p:nvSpPr>
        <p:spPr/>
        <p:txBody>
          <a:bodyPr/>
          <a:lstStyle>
            <a:extLst/>
          </a:lstStyle>
          <a:p>
            <a:endParaRPr lang="en-US">
              <a:solidFill>
                <a:prstClr val="black"/>
              </a:solidFill>
            </a:endParaRPr>
          </a:p>
        </p:txBody>
      </p:sp>
      <p:sp>
        <p:nvSpPr>
          <p:cNvPr id="7" name="Slide Number Placeholder 6"/>
          <p:cNvSpPr>
            <a:spLocks noGrp="1"/>
          </p:cNvSpPr>
          <p:nvPr>
            <p:ph type="sldNum" sz="quarter" idx="12"/>
          </p:nvPr>
        </p:nvSpPr>
        <p:spPr/>
        <p:txBody>
          <a:bodyPr/>
          <a:lstStyle>
            <a:extLst/>
          </a:lstStyle>
          <a:p>
            <a:fld id="{577DD326-3813-4F50-9EC3-D773073E1809}" type="slidenum">
              <a:rPr lang="en-US" smtClean="0">
                <a:solidFill>
                  <a:prstClr val="black"/>
                </a:solidFill>
              </a:rPr>
              <a:pPr/>
              <a:t>‹#›</a:t>
            </a:fld>
            <a:endParaRPr lang="en-US">
              <a:solidFill>
                <a:prstClr val="black"/>
              </a:solidFill>
            </a:endParaRPr>
          </a:p>
        </p:txBody>
      </p:sp>
      <p:pic>
        <p:nvPicPr>
          <p:cNvPr id="8" name="Picture 7" descr="CRIHB-Logo---Transparent-Green-2012.png"/>
          <p:cNvPicPr>
            <a:picLocks noChangeAspect="1"/>
          </p:cNvPicPr>
          <p:nvPr userDrawn="1"/>
        </p:nvPicPr>
        <p:blipFill>
          <a:blip r:embed="rId2" cstate="print"/>
          <a:stretch>
            <a:fillRect/>
          </a:stretch>
        </p:blipFill>
        <p:spPr>
          <a:xfrm>
            <a:off x="8305383" y="6019383"/>
            <a:ext cx="838617" cy="838617"/>
          </a:xfrm>
          <a:prstGeom prst="rect">
            <a:avLst/>
          </a:prstGeom>
        </p:spPr>
      </p:pic>
    </p:spTree>
    <p:extLst>
      <p:ext uri="{BB962C8B-B14F-4D97-AF65-F5344CB8AC3E}">
        <p14:creationId xmlns:p14="http://schemas.microsoft.com/office/powerpoint/2010/main" val="98841599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RACIE Divider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42476567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1D3B3EB-D8D2-46C6-8004-BC134C304518}" type="datetimeFigureOut">
              <a:rPr lang="en-US" smtClean="0">
                <a:solidFill>
                  <a:prstClr val="white"/>
                </a:solidFill>
              </a:rPr>
              <a:pPr/>
              <a:t>7/14/2017</a:t>
            </a:fld>
            <a:endParaRPr lang="en-US">
              <a:solidFill>
                <a:prstClr val="white"/>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solidFill>
                <a:prstClr val="white"/>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77DD326-3813-4F50-9EC3-D773073E1809}" type="slidenum">
              <a:rPr lang="en-US" smtClean="0">
                <a:solidFill>
                  <a:prstClr val="white"/>
                </a:solidFill>
              </a:rPr>
              <a:pPr/>
              <a:t>‹#›</a:t>
            </a:fld>
            <a:endParaRPr lang="en-US">
              <a:solidFill>
                <a:prstClr val="white"/>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defTabSz="914400"/>
            <a:endParaRPr lang="en-US">
              <a:solidFill>
                <a:prstClr val="white"/>
              </a:solidFill>
            </a:endParaRPr>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defTabSz="914400"/>
            <a:endParaRPr lang="en-US">
              <a:solidFill>
                <a:prstClr val="white"/>
              </a:solidFill>
            </a:endParaRPr>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defTabSz="914400"/>
            <a:endParaRPr lang="en-US">
              <a:solidFill>
                <a:prstClr val="white"/>
              </a:solidFill>
            </a:endParaRPr>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defTabSz="914400"/>
            <a:endParaRPr lang="en-US">
              <a:solidFill>
                <a:prstClr val="white"/>
              </a:solidFill>
            </a:endParaRPr>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defTabSz="914400"/>
            <a:endParaRPr lang="en-US">
              <a:solidFill>
                <a:prstClr val="white"/>
              </a:solidFill>
            </a:endParaRPr>
          </a:p>
        </p:txBody>
      </p:sp>
    </p:spTree>
    <p:extLst>
      <p:ext uri="{BB962C8B-B14F-4D97-AF65-F5344CB8AC3E}">
        <p14:creationId xmlns:p14="http://schemas.microsoft.com/office/powerpoint/2010/main" val="894269933"/>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D3B3EB-D8D2-46C6-8004-BC134C304518}" type="datetimeFigureOut">
              <a:rPr lang="en-US" smtClean="0">
                <a:solidFill>
                  <a:prstClr val="black"/>
                </a:solidFill>
              </a:rPr>
              <a:pPr/>
              <a:t>7/14/2017</a:t>
            </a:fld>
            <a:endParaRPr lang="en-US">
              <a:solidFill>
                <a:prstClr val="black"/>
              </a:solidFill>
            </a:endParaRPr>
          </a:p>
        </p:txBody>
      </p:sp>
      <p:sp>
        <p:nvSpPr>
          <p:cNvPr id="5" name="Footer Placeholder 4"/>
          <p:cNvSpPr>
            <a:spLocks noGrp="1"/>
          </p:cNvSpPr>
          <p:nvPr>
            <p:ph type="ftr" sz="quarter" idx="11"/>
          </p:nvPr>
        </p:nvSpPr>
        <p:spPr/>
        <p:txBody>
          <a:bodyPr/>
          <a:lstStyle>
            <a:extLst/>
          </a:lstStyle>
          <a:p>
            <a:endParaRPr lang="en-US">
              <a:solidFill>
                <a:prstClr val="black"/>
              </a:solidFill>
            </a:endParaRPr>
          </a:p>
        </p:txBody>
      </p:sp>
      <p:sp>
        <p:nvSpPr>
          <p:cNvPr id="6" name="Slide Number Placeholder 5"/>
          <p:cNvSpPr>
            <a:spLocks noGrp="1"/>
          </p:cNvSpPr>
          <p:nvPr>
            <p:ph type="sldNum" sz="quarter" idx="12"/>
          </p:nvPr>
        </p:nvSpPr>
        <p:spPr/>
        <p:txBody>
          <a:bodyPr/>
          <a:lstStyle>
            <a:extLst/>
          </a:lstStyle>
          <a:p>
            <a:fld id="{577DD326-3813-4F50-9EC3-D773073E1809}"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3250444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D3B3EB-D8D2-46C6-8004-BC134C304518}" type="datetimeFigureOut">
              <a:rPr lang="en-US" smtClean="0">
                <a:solidFill>
                  <a:prstClr val="black"/>
                </a:solidFill>
              </a:rPr>
              <a:pPr/>
              <a:t>7/14/2017</a:t>
            </a:fld>
            <a:endParaRPr lang="en-US">
              <a:solidFill>
                <a:prstClr val="black"/>
              </a:solidFill>
            </a:endParaRPr>
          </a:p>
        </p:txBody>
      </p:sp>
      <p:sp>
        <p:nvSpPr>
          <p:cNvPr id="5" name="Footer Placeholder 4"/>
          <p:cNvSpPr>
            <a:spLocks noGrp="1"/>
          </p:cNvSpPr>
          <p:nvPr>
            <p:ph type="ftr" sz="quarter" idx="11"/>
          </p:nvPr>
        </p:nvSpPr>
        <p:spPr/>
        <p:txBody>
          <a:bodyPr/>
          <a:lstStyle>
            <a:extLst/>
          </a:lstStyle>
          <a:p>
            <a:endParaRPr lang="en-US">
              <a:solidFill>
                <a:prstClr val="black"/>
              </a:solidFill>
            </a:endParaRPr>
          </a:p>
        </p:txBody>
      </p:sp>
      <p:sp>
        <p:nvSpPr>
          <p:cNvPr id="6" name="Slide Number Placeholder 5"/>
          <p:cNvSpPr>
            <a:spLocks noGrp="1"/>
          </p:cNvSpPr>
          <p:nvPr>
            <p:ph type="sldNum" sz="quarter" idx="12"/>
          </p:nvPr>
        </p:nvSpPr>
        <p:spPr/>
        <p:txBody>
          <a:bodyPr/>
          <a:lstStyle>
            <a:extLst/>
          </a:lstStyle>
          <a:p>
            <a:fld id="{577DD326-3813-4F50-9EC3-D773073E1809}"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4563881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defTabSz="914400"/>
            <a:endParaRPr lang="en-US">
              <a:solidFill>
                <a:prstClr val="white"/>
              </a:solidFill>
            </a:endParaRPr>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defTabSz="914400"/>
              <a:endParaRPr lang="en-US">
                <a:solidFill>
                  <a:prstClr val="black"/>
                </a:solidFill>
              </a:endParaRPr>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defTabSz="914400"/>
              <a:endParaRPr lang="en-US">
                <a:solidFill>
                  <a:prstClr val="black"/>
                </a:solidFill>
              </a:endParaRPr>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defTabSz="914400"/>
              <a:endParaRPr lang="en-US">
                <a:solidFill>
                  <a:prstClr val="white"/>
                </a:solidFill>
              </a:endParaRPr>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1D3B3EB-D8D2-46C6-8004-BC134C304518}" type="datetimeFigureOut">
              <a:rPr lang="en-US" smtClean="0"/>
              <a:pPr/>
              <a:t>7/14/2017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solidFill>
                <a:srgbClr val="72A376">
                  <a:tint val="20000"/>
                </a:srgb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77DD326-3813-4F50-9EC3-D773073E1809}" type="slidenum">
              <a:rPr lang="en-US" smtClean="0"/>
              <a:pPr/>
              <a:t>‹#›</a:t>
            </a:fld>
            <a:endParaRPr lang="en-US"/>
          </a:p>
        </p:txBody>
      </p:sp>
      <p:pic>
        <p:nvPicPr>
          <p:cNvPr id="13" name="Picture 12" descr="CRIHB-Logo---Transparent-Green-2012.png"/>
          <p:cNvPicPr>
            <a:picLocks noChangeAspect="1"/>
          </p:cNvPicPr>
          <p:nvPr userDrawn="1"/>
        </p:nvPicPr>
        <p:blipFill>
          <a:blip r:embed="rId3" cstate="print"/>
          <a:stretch>
            <a:fillRect/>
          </a:stretch>
        </p:blipFill>
        <p:spPr>
          <a:xfrm>
            <a:off x="3810000" y="152400"/>
            <a:ext cx="1752600" cy="1752600"/>
          </a:xfrm>
          <a:prstGeom prst="rect">
            <a:avLst/>
          </a:prstGeom>
        </p:spPr>
      </p:pic>
    </p:spTree>
    <p:extLst>
      <p:ext uri="{BB962C8B-B14F-4D97-AF65-F5344CB8AC3E}">
        <p14:creationId xmlns:p14="http://schemas.microsoft.com/office/powerpoint/2010/main" val="17092498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D3B3EB-D8D2-46C6-8004-BC134C304518}" type="datetimeFigureOut">
              <a:rPr lang="en-US" smtClean="0">
                <a:solidFill>
                  <a:prstClr val="black"/>
                </a:solidFill>
              </a:rPr>
              <a:pPr/>
              <a:t>7/14/2017</a:t>
            </a:fld>
            <a:endParaRPr lang="en-US">
              <a:solidFill>
                <a:prstClr val="black"/>
              </a:solidFill>
            </a:endParaRPr>
          </a:p>
        </p:txBody>
      </p:sp>
      <p:sp>
        <p:nvSpPr>
          <p:cNvPr id="5" name="Footer Placeholder 4"/>
          <p:cNvSpPr>
            <a:spLocks noGrp="1"/>
          </p:cNvSpPr>
          <p:nvPr>
            <p:ph type="ftr" sz="quarter" idx="11"/>
          </p:nvPr>
        </p:nvSpPr>
        <p:spPr/>
        <p:txBody>
          <a:bodyPr/>
          <a:lstStyle>
            <a:extLst/>
          </a:lstStyle>
          <a:p>
            <a:endParaRPr lang="en-US">
              <a:solidFill>
                <a:prstClr val="black"/>
              </a:solidFill>
            </a:endParaRPr>
          </a:p>
        </p:txBody>
      </p:sp>
      <p:sp>
        <p:nvSpPr>
          <p:cNvPr id="6" name="Slide Number Placeholder 5"/>
          <p:cNvSpPr>
            <a:spLocks noGrp="1"/>
          </p:cNvSpPr>
          <p:nvPr>
            <p:ph type="sldNum" sz="quarter" idx="12"/>
          </p:nvPr>
        </p:nvSpPr>
        <p:spPr/>
        <p:txBody>
          <a:bodyPr/>
          <a:lstStyle>
            <a:extLst/>
          </a:lstStyle>
          <a:p>
            <a:fld id="{577DD326-3813-4F50-9EC3-D773073E1809}" type="slidenum">
              <a:rPr lang="en-US" smtClean="0">
                <a:solidFill>
                  <a:prstClr val="black"/>
                </a:solidFill>
              </a:rPr>
              <a:pPr/>
              <a:t>‹#›</a:t>
            </a:fld>
            <a:endParaRPr lang="en-US">
              <a:solidFill>
                <a:prstClr val="black"/>
              </a:solidFill>
            </a:endParaRP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1300453082"/>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1D3B3EB-D8D2-46C6-8004-BC134C304518}" type="datetimeFigureOut">
              <a:rPr lang="en-US" smtClean="0">
                <a:solidFill>
                  <a:prstClr val="white"/>
                </a:solidFill>
              </a:rPr>
              <a:pPr/>
              <a:t>7/14/2017</a:t>
            </a:fld>
            <a:endParaRPr lang="en-US">
              <a:solidFill>
                <a:prstClr val="white"/>
              </a:solidFill>
            </a:endParaRPr>
          </a:p>
        </p:txBody>
      </p:sp>
      <p:sp>
        <p:nvSpPr>
          <p:cNvPr id="5" name="Footer Placeholder 4"/>
          <p:cNvSpPr>
            <a:spLocks noGrp="1"/>
          </p:cNvSpPr>
          <p:nvPr>
            <p:ph type="ftr" sz="quarter" idx="11"/>
          </p:nvPr>
        </p:nvSpPr>
        <p:spPr/>
        <p:txBody>
          <a:bodyPr/>
          <a:lstStyle>
            <a:extLst/>
          </a:lstStyle>
          <a:p>
            <a:endParaRPr lang="en-US">
              <a:solidFill>
                <a:prstClr val="white"/>
              </a:solidFill>
            </a:endParaRPr>
          </a:p>
        </p:txBody>
      </p:sp>
      <p:sp>
        <p:nvSpPr>
          <p:cNvPr id="6" name="Slide Number Placeholder 5"/>
          <p:cNvSpPr>
            <a:spLocks noGrp="1"/>
          </p:cNvSpPr>
          <p:nvPr>
            <p:ph type="sldNum" sz="quarter" idx="12"/>
          </p:nvPr>
        </p:nvSpPr>
        <p:spPr/>
        <p:txBody>
          <a:bodyPr/>
          <a:lstStyle>
            <a:extLst/>
          </a:lstStyle>
          <a:p>
            <a:fld id="{577DD326-3813-4F50-9EC3-D773073E1809}" type="slidenum">
              <a:rPr lang="en-US" smtClean="0">
                <a:solidFill>
                  <a:prstClr val="white"/>
                </a:solidFill>
              </a:rPr>
              <a:pPr/>
              <a:t>‹#›</a:t>
            </a:fld>
            <a:endParaRPr lang="en-US">
              <a:solidFill>
                <a:prstClr val="white"/>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defTabSz="914400"/>
            <a:endParaRPr lang="en-US">
              <a:solidFill>
                <a:prstClr val="white"/>
              </a:solidFill>
            </a:endParaRPr>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defTabSz="914400"/>
            <a:endParaRPr lang="en-US">
              <a:solidFill>
                <a:prstClr val="white"/>
              </a:solidFill>
            </a:endParaRPr>
          </a:p>
        </p:txBody>
      </p:sp>
    </p:spTree>
    <p:extLst>
      <p:ext uri="{BB962C8B-B14F-4D97-AF65-F5344CB8AC3E}">
        <p14:creationId xmlns:p14="http://schemas.microsoft.com/office/powerpoint/2010/main" val="2494495844"/>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1D3B3EB-D8D2-46C6-8004-BC134C304518}" type="datetimeFigureOut">
              <a:rPr lang="en-US" smtClean="0">
                <a:solidFill>
                  <a:prstClr val="white"/>
                </a:solidFill>
              </a:rPr>
              <a:pPr/>
              <a:t>7/14/2017</a:t>
            </a:fld>
            <a:endParaRPr lang="en-US">
              <a:solidFill>
                <a:prstClr val="white"/>
              </a:solidFill>
            </a:endParaRPr>
          </a:p>
        </p:txBody>
      </p:sp>
      <p:sp>
        <p:nvSpPr>
          <p:cNvPr id="6" name="Footer Placeholder 5"/>
          <p:cNvSpPr>
            <a:spLocks noGrp="1"/>
          </p:cNvSpPr>
          <p:nvPr>
            <p:ph type="ftr" sz="quarter" idx="11"/>
          </p:nvPr>
        </p:nvSpPr>
        <p:spPr/>
        <p:txBody>
          <a:bodyPr/>
          <a:lstStyle>
            <a:extLst/>
          </a:lstStyle>
          <a:p>
            <a:endParaRPr lang="en-US">
              <a:solidFill>
                <a:prstClr val="white"/>
              </a:solidFill>
            </a:endParaRPr>
          </a:p>
        </p:txBody>
      </p:sp>
      <p:sp>
        <p:nvSpPr>
          <p:cNvPr id="7" name="Slide Number Placeholder 6"/>
          <p:cNvSpPr>
            <a:spLocks noGrp="1"/>
          </p:cNvSpPr>
          <p:nvPr>
            <p:ph type="sldNum" sz="quarter" idx="12"/>
          </p:nvPr>
        </p:nvSpPr>
        <p:spPr/>
        <p:txBody>
          <a:bodyPr/>
          <a:lstStyle>
            <a:extLst/>
          </a:lstStyle>
          <a:p>
            <a:fld id="{577DD326-3813-4F50-9EC3-D773073E1809}" type="slidenum">
              <a:rPr lang="en-US" smtClean="0">
                <a:solidFill>
                  <a:prstClr val="white"/>
                </a:solidFill>
              </a:rPr>
              <a:pPr/>
              <a:t>‹#›</a:t>
            </a:fld>
            <a:endParaRPr lang="en-US">
              <a:solidFill>
                <a:prstClr val="white"/>
              </a:solidFill>
            </a:endParaRP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3509484255"/>
      </p:ext>
    </p:extLst>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1D3B3EB-D8D2-46C6-8004-BC134C304518}" type="datetimeFigureOut">
              <a:rPr lang="en-US" smtClean="0">
                <a:solidFill>
                  <a:prstClr val="black"/>
                </a:solidFill>
              </a:rPr>
              <a:pPr/>
              <a:t>7/14/2017</a:t>
            </a:fld>
            <a:endParaRPr lang="en-US">
              <a:solidFill>
                <a:prstClr val="black"/>
              </a:solidFill>
            </a:endParaRPr>
          </a:p>
        </p:txBody>
      </p:sp>
      <p:sp>
        <p:nvSpPr>
          <p:cNvPr id="8" name="Footer Placeholder 7"/>
          <p:cNvSpPr>
            <a:spLocks noGrp="1"/>
          </p:cNvSpPr>
          <p:nvPr>
            <p:ph type="ftr" sz="quarter" idx="11"/>
          </p:nvPr>
        </p:nvSpPr>
        <p:spPr/>
        <p:txBody>
          <a:bodyPr/>
          <a:lstStyle>
            <a:extLst/>
          </a:lstStyle>
          <a:p>
            <a:endParaRPr lang="en-US">
              <a:solidFill>
                <a:prstClr val="black"/>
              </a:solidFill>
            </a:endParaRPr>
          </a:p>
        </p:txBody>
      </p:sp>
      <p:sp>
        <p:nvSpPr>
          <p:cNvPr id="9" name="Slide Number Placeholder 8"/>
          <p:cNvSpPr>
            <a:spLocks noGrp="1"/>
          </p:cNvSpPr>
          <p:nvPr>
            <p:ph type="sldNum" sz="quarter" idx="12"/>
          </p:nvPr>
        </p:nvSpPr>
        <p:spPr/>
        <p:txBody>
          <a:bodyPr/>
          <a:lstStyle>
            <a:extLst/>
          </a:lstStyle>
          <a:p>
            <a:fld id="{577DD326-3813-4F50-9EC3-D773073E1809}" type="slidenum">
              <a:rPr lang="en-US" smtClean="0">
                <a:solidFill>
                  <a:prstClr val="black"/>
                </a:solidFill>
              </a:rPr>
              <a:pPr/>
              <a:t>‹#›</a:t>
            </a:fld>
            <a:endParaRPr lang="en-US">
              <a:solidFill>
                <a:prstClr val="black"/>
              </a:solidFill>
            </a:endParaRPr>
          </a:p>
        </p:txBody>
      </p:sp>
      <p:pic>
        <p:nvPicPr>
          <p:cNvPr id="10" name="Picture 9" descr="CRIHB-Logo---Transparent-Green-2012.png"/>
          <p:cNvPicPr>
            <a:picLocks noChangeAspect="1"/>
          </p:cNvPicPr>
          <p:nvPr userDrawn="1"/>
        </p:nvPicPr>
        <p:blipFill>
          <a:blip r:embed="rId2" cstate="print"/>
          <a:stretch>
            <a:fillRect/>
          </a:stretch>
        </p:blipFill>
        <p:spPr>
          <a:xfrm>
            <a:off x="8305383" y="6019383"/>
            <a:ext cx="838617" cy="838617"/>
          </a:xfrm>
          <a:prstGeom prst="rect">
            <a:avLst/>
          </a:prstGeom>
        </p:spPr>
      </p:pic>
    </p:spTree>
    <p:extLst>
      <p:ext uri="{BB962C8B-B14F-4D97-AF65-F5344CB8AC3E}">
        <p14:creationId xmlns:p14="http://schemas.microsoft.com/office/powerpoint/2010/main" val="3679825542"/>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1D3B3EB-D8D2-46C6-8004-BC134C304518}" type="datetimeFigureOut">
              <a:rPr lang="en-US" smtClean="0">
                <a:solidFill>
                  <a:prstClr val="white"/>
                </a:solidFill>
              </a:rPr>
              <a:pPr/>
              <a:t>7/14/2017</a:t>
            </a:fld>
            <a:endParaRPr lang="en-US">
              <a:solidFill>
                <a:prstClr val="white"/>
              </a:solidFill>
            </a:endParaRPr>
          </a:p>
        </p:txBody>
      </p:sp>
      <p:sp>
        <p:nvSpPr>
          <p:cNvPr id="4" name="Footer Placeholder 3"/>
          <p:cNvSpPr>
            <a:spLocks noGrp="1"/>
          </p:cNvSpPr>
          <p:nvPr>
            <p:ph type="ftr" sz="quarter" idx="11"/>
          </p:nvPr>
        </p:nvSpPr>
        <p:spPr/>
        <p:txBody>
          <a:bodyPr/>
          <a:lstStyle>
            <a:extLst/>
          </a:lstStyle>
          <a:p>
            <a:endParaRPr lang="en-US">
              <a:solidFill>
                <a:prstClr val="white"/>
              </a:solidFill>
            </a:endParaRPr>
          </a:p>
        </p:txBody>
      </p:sp>
      <p:sp>
        <p:nvSpPr>
          <p:cNvPr id="5" name="Slide Number Placeholder 4"/>
          <p:cNvSpPr>
            <a:spLocks noGrp="1"/>
          </p:cNvSpPr>
          <p:nvPr>
            <p:ph type="sldNum" sz="quarter" idx="12"/>
          </p:nvPr>
        </p:nvSpPr>
        <p:spPr/>
        <p:txBody>
          <a:bodyPr/>
          <a:lstStyle>
            <a:extLst/>
          </a:lstStyle>
          <a:p>
            <a:fld id="{577DD326-3813-4F50-9EC3-D773073E1809}" type="slidenum">
              <a:rPr lang="en-US" smtClean="0">
                <a:solidFill>
                  <a:prstClr val="white"/>
                </a:solidFill>
              </a:rPr>
              <a:pPr/>
              <a:t>‹#›</a:t>
            </a:fld>
            <a:endParaRPr lang="en-US">
              <a:solidFill>
                <a:prstClr val="white"/>
              </a:solidFill>
            </a:endParaRP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1719764559"/>
      </p:ext>
    </p:extLst>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1D3B3EB-D8D2-46C6-8004-BC134C304518}" type="datetimeFigureOut">
              <a:rPr lang="en-US" smtClean="0">
                <a:solidFill>
                  <a:prstClr val="black"/>
                </a:solidFill>
              </a:rPr>
              <a:pPr/>
              <a:t>7/14/2017</a:t>
            </a:fld>
            <a:endParaRPr lang="en-US">
              <a:solidFill>
                <a:prstClr val="black"/>
              </a:solidFill>
            </a:endParaRPr>
          </a:p>
        </p:txBody>
      </p:sp>
      <p:sp>
        <p:nvSpPr>
          <p:cNvPr id="3" name="Footer Placeholder 2"/>
          <p:cNvSpPr>
            <a:spLocks noGrp="1"/>
          </p:cNvSpPr>
          <p:nvPr>
            <p:ph type="ftr" sz="quarter" idx="11"/>
          </p:nvPr>
        </p:nvSpPr>
        <p:spPr/>
        <p:txBody>
          <a:bodyPr/>
          <a:lstStyle>
            <a:extLst/>
          </a:lstStyle>
          <a:p>
            <a:endParaRPr lang="en-US">
              <a:solidFill>
                <a:prstClr val="black"/>
              </a:solidFill>
            </a:endParaRPr>
          </a:p>
        </p:txBody>
      </p:sp>
      <p:sp>
        <p:nvSpPr>
          <p:cNvPr id="4" name="Slide Number Placeholder 3"/>
          <p:cNvSpPr>
            <a:spLocks noGrp="1"/>
          </p:cNvSpPr>
          <p:nvPr>
            <p:ph type="sldNum" sz="quarter" idx="12"/>
          </p:nvPr>
        </p:nvSpPr>
        <p:spPr/>
        <p:txBody>
          <a:bodyPr/>
          <a:lstStyle>
            <a:extLst/>
          </a:lstStyle>
          <a:p>
            <a:fld id="{577DD326-3813-4F50-9EC3-D773073E1809}"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974937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ACIE Title and Content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80108" y="0"/>
            <a:ext cx="9324108" cy="6993081"/>
          </a:xfrm>
          <a:prstGeom prst="rect">
            <a:avLst/>
          </a:prstGeom>
        </p:spPr>
      </p:pic>
      <p:sp>
        <p:nvSpPr>
          <p:cNvPr id="8" name="Title 1"/>
          <p:cNvSpPr>
            <a:spLocks noGrp="1"/>
          </p:cNvSpPr>
          <p:nvPr>
            <p:ph type="title"/>
          </p:nvPr>
        </p:nvSpPr>
        <p:spPr>
          <a:xfrm>
            <a:off x="1605280" y="274638"/>
            <a:ext cx="7081520" cy="1143000"/>
          </a:xfrm>
          <a:prstGeom prst="rect">
            <a:avLst/>
          </a:prstGeom>
        </p:spPr>
        <p:txBody>
          <a:bodyPr>
            <a:normAutofit/>
          </a:bodyPr>
          <a:lstStyle>
            <a:lvl1pPr algn="l">
              <a:defRPr sz="3600" b="1"/>
            </a:lvl1pPr>
          </a:lstStyle>
          <a:p>
            <a:r>
              <a:rPr lang="en-US" dirty="0"/>
              <a:t>Click to edit Master title style</a:t>
            </a:r>
          </a:p>
        </p:txBody>
      </p:sp>
      <p:sp>
        <p:nvSpPr>
          <p:cNvPr id="9" name="Content Placeholder 2"/>
          <p:cNvSpPr>
            <a:spLocks noGrp="1"/>
          </p:cNvSpPr>
          <p:nvPr>
            <p:ph idx="1"/>
          </p:nvPr>
        </p:nvSpPr>
        <p:spPr>
          <a:xfrm>
            <a:off x="1605280" y="1600200"/>
            <a:ext cx="7081520" cy="406076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a:spLocks noGrp="1"/>
          </p:cNvSpPr>
          <p:nvPr>
            <p:ph type="sldNum" sz="quarter" idx="4"/>
          </p:nvPr>
        </p:nvSpPr>
        <p:spPr>
          <a:xfrm>
            <a:off x="7772400" y="6356350"/>
            <a:ext cx="914400" cy="365125"/>
          </a:xfrm>
          <a:prstGeom prst="rect">
            <a:avLst/>
          </a:prstGeom>
        </p:spPr>
        <p:txBody>
          <a:bodyPr/>
          <a:lstStyle>
            <a:lvl1pPr algn="r">
              <a:defRPr sz="1400"/>
            </a:lvl1pPr>
          </a:lstStyle>
          <a:p>
            <a:fld id="{012C6A05-4C3B-B74D-AF45-22B3995E149D}" type="slidenum">
              <a:rPr lang="en-US" smtClean="0"/>
              <a:pPr/>
              <a:t>‹#›</a:t>
            </a:fld>
            <a:endParaRPr lang="en-US" dirty="0"/>
          </a:p>
        </p:txBody>
      </p:sp>
      <p:pic>
        <p:nvPicPr>
          <p:cNvPr id="14" name="Picture 13"/>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5926510" y="6308725"/>
            <a:ext cx="1004969" cy="467345"/>
          </a:xfrm>
          <a:prstGeom prst="rect">
            <a:avLst/>
          </a:prstGeom>
        </p:spPr>
      </p:pic>
    </p:spTree>
    <p:extLst>
      <p:ext uri="{BB962C8B-B14F-4D97-AF65-F5344CB8AC3E}">
        <p14:creationId xmlns:p14="http://schemas.microsoft.com/office/powerpoint/2010/main" val="2083309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1D3B3EB-D8D2-46C6-8004-BC134C304518}" type="datetimeFigureOut">
              <a:rPr lang="en-US" smtClean="0">
                <a:solidFill>
                  <a:prstClr val="black"/>
                </a:solidFill>
              </a:rPr>
              <a:pPr/>
              <a:t>7/14/2017</a:t>
            </a:fld>
            <a:endParaRPr lang="en-US">
              <a:solidFill>
                <a:prstClr val="black"/>
              </a:solidFill>
            </a:endParaRPr>
          </a:p>
        </p:txBody>
      </p:sp>
      <p:sp>
        <p:nvSpPr>
          <p:cNvPr id="6" name="Footer Placeholder 5"/>
          <p:cNvSpPr>
            <a:spLocks noGrp="1"/>
          </p:cNvSpPr>
          <p:nvPr>
            <p:ph type="ftr" sz="quarter" idx="11"/>
          </p:nvPr>
        </p:nvSpPr>
        <p:spPr/>
        <p:txBody>
          <a:bodyPr/>
          <a:lstStyle>
            <a:extLst/>
          </a:lstStyle>
          <a:p>
            <a:endParaRPr lang="en-US">
              <a:solidFill>
                <a:prstClr val="black"/>
              </a:solidFill>
            </a:endParaRPr>
          </a:p>
        </p:txBody>
      </p:sp>
      <p:sp>
        <p:nvSpPr>
          <p:cNvPr id="7" name="Slide Number Placeholder 6"/>
          <p:cNvSpPr>
            <a:spLocks noGrp="1"/>
          </p:cNvSpPr>
          <p:nvPr>
            <p:ph type="sldNum" sz="quarter" idx="12"/>
          </p:nvPr>
        </p:nvSpPr>
        <p:spPr/>
        <p:txBody>
          <a:bodyPr/>
          <a:lstStyle>
            <a:extLst/>
          </a:lstStyle>
          <a:p>
            <a:fld id="{577DD326-3813-4F50-9EC3-D773073E1809}" type="slidenum">
              <a:rPr lang="en-US" smtClean="0">
                <a:solidFill>
                  <a:prstClr val="black"/>
                </a:solidFill>
              </a:rPr>
              <a:pPr/>
              <a:t>‹#›</a:t>
            </a:fld>
            <a:endParaRPr lang="en-US">
              <a:solidFill>
                <a:prstClr val="black"/>
              </a:solidFill>
            </a:endParaRPr>
          </a:p>
        </p:txBody>
      </p:sp>
      <p:pic>
        <p:nvPicPr>
          <p:cNvPr id="8" name="Picture 7" descr="CRIHB-Logo---Transparent-Green-2012.png"/>
          <p:cNvPicPr>
            <a:picLocks noChangeAspect="1"/>
          </p:cNvPicPr>
          <p:nvPr userDrawn="1"/>
        </p:nvPicPr>
        <p:blipFill>
          <a:blip r:embed="rId2" cstate="print"/>
          <a:stretch>
            <a:fillRect/>
          </a:stretch>
        </p:blipFill>
        <p:spPr>
          <a:xfrm>
            <a:off x="8305383" y="6019383"/>
            <a:ext cx="838617" cy="838617"/>
          </a:xfrm>
          <a:prstGeom prst="rect">
            <a:avLst/>
          </a:prstGeom>
        </p:spPr>
      </p:pic>
    </p:spTree>
    <p:extLst>
      <p:ext uri="{BB962C8B-B14F-4D97-AF65-F5344CB8AC3E}">
        <p14:creationId xmlns:p14="http://schemas.microsoft.com/office/powerpoint/2010/main" val="693638475"/>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1D3B3EB-D8D2-46C6-8004-BC134C304518}" type="datetimeFigureOut">
              <a:rPr lang="en-US" smtClean="0">
                <a:solidFill>
                  <a:prstClr val="white"/>
                </a:solidFill>
              </a:rPr>
              <a:pPr/>
              <a:t>7/14/2017</a:t>
            </a:fld>
            <a:endParaRPr lang="en-US">
              <a:solidFill>
                <a:prstClr val="white"/>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solidFill>
                <a:prstClr val="white"/>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77DD326-3813-4F50-9EC3-D773073E1809}" type="slidenum">
              <a:rPr lang="en-US" smtClean="0">
                <a:solidFill>
                  <a:prstClr val="white"/>
                </a:solidFill>
              </a:rPr>
              <a:pPr/>
              <a:t>‹#›</a:t>
            </a:fld>
            <a:endParaRPr lang="en-US">
              <a:solidFill>
                <a:prstClr val="white"/>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defTabSz="914400"/>
            <a:endParaRPr lang="en-US">
              <a:solidFill>
                <a:prstClr val="white"/>
              </a:solidFill>
            </a:endParaRPr>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defTabSz="914400"/>
            <a:endParaRPr lang="en-US">
              <a:solidFill>
                <a:prstClr val="white"/>
              </a:solidFill>
            </a:endParaRPr>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defTabSz="914400"/>
            <a:endParaRPr lang="en-US">
              <a:solidFill>
                <a:prstClr val="white"/>
              </a:solidFill>
            </a:endParaRPr>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defTabSz="914400"/>
            <a:endParaRPr lang="en-US">
              <a:solidFill>
                <a:prstClr val="white"/>
              </a:solidFill>
            </a:endParaRPr>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defTabSz="914400"/>
            <a:endParaRPr lang="en-US">
              <a:solidFill>
                <a:prstClr val="white"/>
              </a:solidFill>
            </a:endParaRPr>
          </a:p>
        </p:txBody>
      </p:sp>
    </p:spTree>
    <p:extLst>
      <p:ext uri="{BB962C8B-B14F-4D97-AF65-F5344CB8AC3E}">
        <p14:creationId xmlns:p14="http://schemas.microsoft.com/office/powerpoint/2010/main" val="3113129568"/>
      </p:ext>
    </p:extLst>
  </p:cSld>
  <p:clrMapOvr>
    <a:overrideClrMapping bg1="dk1" tx1="lt1" bg2="dk2" tx2="lt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D3B3EB-D8D2-46C6-8004-BC134C304518}" type="datetimeFigureOut">
              <a:rPr lang="en-US" smtClean="0">
                <a:solidFill>
                  <a:prstClr val="black"/>
                </a:solidFill>
              </a:rPr>
              <a:pPr/>
              <a:t>7/14/2017</a:t>
            </a:fld>
            <a:endParaRPr lang="en-US">
              <a:solidFill>
                <a:prstClr val="black"/>
              </a:solidFill>
            </a:endParaRPr>
          </a:p>
        </p:txBody>
      </p:sp>
      <p:sp>
        <p:nvSpPr>
          <p:cNvPr id="5" name="Footer Placeholder 4"/>
          <p:cNvSpPr>
            <a:spLocks noGrp="1"/>
          </p:cNvSpPr>
          <p:nvPr>
            <p:ph type="ftr" sz="quarter" idx="11"/>
          </p:nvPr>
        </p:nvSpPr>
        <p:spPr/>
        <p:txBody>
          <a:bodyPr/>
          <a:lstStyle>
            <a:extLst/>
          </a:lstStyle>
          <a:p>
            <a:endParaRPr lang="en-US">
              <a:solidFill>
                <a:prstClr val="black"/>
              </a:solidFill>
            </a:endParaRPr>
          </a:p>
        </p:txBody>
      </p:sp>
      <p:sp>
        <p:nvSpPr>
          <p:cNvPr id="6" name="Slide Number Placeholder 5"/>
          <p:cNvSpPr>
            <a:spLocks noGrp="1"/>
          </p:cNvSpPr>
          <p:nvPr>
            <p:ph type="sldNum" sz="quarter" idx="12"/>
          </p:nvPr>
        </p:nvSpPr>
        <p:spPr/>
        <p:txBody>
          <a:bodyPr/>
          <a:lstStyle>
            <a:extLst/>
          </a:lstStyle>
          <a:p>
            <a:fld id="{577DD326-3813-4F50-9EC3-D773073E1809}"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98844830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D3B3EB-D8D2-46C6-8004-BC134C304518}" type="datetimeFigureOut">
              <a:rPr lang="en-US" smtClean="0">
                <a:solidFill>
                  <a:prstClr val="black"/>
                </a:solidFill>
              </a:rPr>
              <a:pPr/>
              <a:t>7/14/2017</a:t>
            </a:fld>
            <a:endParaRPr lang="en-US">
              <a:solidFill>
                <a:prstClr val="black"/>
              </a:solidFill>
            </a:endParaRPr>
          </a:p>
        </p:txBody>
      </p:sp>
      <p:sp>
        <p:nvSpPr>
          <p:cNvPr id="5" name="Footer Placeholder 4"/>
          <p:cNvSpPr>
            <a:spLocks noGrp="1"/>
          </p:cNvSpPr>
          <p:nvPr>
            <p:ph type="ftr" sz="quarter" idx="11"/>
          </p:nvPr>
        </p:nvSpPr>
        <p:spPr/>
        <p:txBody>
          <a:bodyPr/>
          <a:lstStyle>
            <a:extLst/>
          </a:lstStyle>
          <a:p>
            <a:endParaRPr lang="en-US">
              <a:solidFill>
                <a:prstClr val="black"/>
              </a:solidFill>
            </a:endParaRPr>
          </a:p>
        </p:txBody>
      </p:sp>
      <p:sp>
        <p:nvSpPr>
          <p:cNvPr id="6" name="Slide Number Placeholder 5"/>
          <p:cNvSpPr>
            <a:spLocks noGrp="1"/>
          </p:cNvSpPr>
          <p:nvPr>
            <p:ph type="sldNum" sz="quarter" idx="12"/>
          </p:nvPr>
        </p:nvSpPr>
        <p:spPr/>
        <p:txBody>
          <a:bodyPr/>
          <a:lstStyle>
            <a:extLst/>
          </a:lstStyle>
          <a:p>
            <a:fld id="{577DD326-3813-4F50-9EC3-D773073E1809}"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504455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pic>
        <p:nvPicPr>
          <p:cNvPr id="2" name="Picture 2"/>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0"/>
          </p:nvPr>
        </p:nvSpPr>
        <p:spPr>
          <a:xfrm>
            <a:off x="6553200" y="6356350"/>
            <a:ext cx="2133600" cy="365125"/>
          </a:xfrm>
        </p:spPr>
        <p:txBody>
          <a:bodyPr/>
          <a:lstStyle>
            <a:lvl1pPr>
              <a:defRPr/>
            </a:lvl1pPr>
          </a:lstStyle>
          <a:p>
            <a:fld id="{7A5A878C-699D-4854-BC2D-CFA8DA505452}" type="slidenum">
              <a:rPr lang="en-US" altLang="en-US"/>
              <a:pPr/>
              <a:t>‹#›</a:t>
            </a:fld>
            <a:endParaRPr lang="en-US" altLang="en-US" dirty="0"/>
          </a:p>
        </p:txBody>
      </p:sp>
    </p:spTree>
    <p:extLst>
      <p:ext uri="{BB962C8B-B14F-4D97-AF65-F5344CB8AC3E}">
        <p14:creationId xmlns:p14="http://schemas.microsoft.com/office/powerpoint/2010/main" val="689419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line Content Slide">
    <p:spTree>
      <p:nvGrpSpPr>
        <p:cNvPr id="1" name=""/>
        <p:cNvGrpSpPr/>
        <p:nvPr/>
      </p:nvGrpSpPr>
      <p:grpSpPr>
        <a:xfrm>
          <a:off x="0" y="0"/>
          <a:ext cx="0" cy="0"/>
          <a:chOff x="0" y="0"/>
          <a:chExt cx="0" cy="0"/>
        </a:xfrm>
      </p:grpSpPr>
      <p:sp>
        <p:nvSpPr>
          <p:cNvPr id="5" name="Title Placeholder 7"/>
          <p:cNvSpPr>
            <a:spLocks noGrp="1"/>
          </p:cNvSpPr>
          <p:nvPr>
            <p:ph type="title" hasCustomPrompt="1"/>
          </p:nvPr>
        </p:nvSpPr>
        <p:spPr>
          <a:xfrm>
            <a:off x="106016" y="138608"/>
            <a:ext cx="8918713" cy="1027455"/>
          </a:xfrm>
          <a:prstGeom prst="rect">
            <a:avLst/>
          </a:prstGeom>
        </p:spPr>
        <p:txBody>
          <a:bodyPr vert="horz" lIns="91440" tIns="45720" rIns="91440" bIns="45720" rtlCol="0" anchor="t" anchorCtr="0">
            <a:noAutofit/>
          </a:bodyPr>
          <a:lstStyle>
            <a:lvl1pPr>
              <a:defRPr/>
            </a:lvl1pPr>
          </a:lstStyle>
          <a:p>
            <a:r>
              <a:rPr lang="en-US" dirty="0"/>
              <a:t>Use for Two-line </a:t>
            </a:r>
            <a:br>
              <a:rPr lang="en-US" dirty="0"/>
            </a:br>
            <a:r>
              <a:rPr lang="en-US" dirty="0"/>
              <a:t>Slide Titles</a:t>
            </a:r>
          </a:p>
        </p:txBody>
      </p:sp>
      <p:sp>
        <p:nvSpPr>
          <p:cNvPr id="7" name="Text Placeholder 6"/>
          <p:cNvSpPr>
            <a:spLocks noGrp="1"/>
          </p:cNvSpPr>
          <p:nvPr>
            <p:ph type="body" sz="quarter" idx="10"/>
          </p:nvPr>
        </p:nvSpPr>
        <p:spPr>
          <a:xfrm>
            <a:off x="352425" y="1514900"/>
            <a:ext cx="8467725" cy="4506465"/>
          </a:xfrm>
          <a:prstGeom prst="rect">
            <a:avLst/>
          </a:prstGeom>
        </p:spPr>
        <p:txBody>
          <a:bodyPr>
            <a:normAutofit/>
          </a:bodyPr>
          <a:lstStyle>
            <a:lvl1pPr marL="231775" indent="-231775">
              <a:lnSpc>
                <a:spcPct val="100000"/>
              </a:lnSpc>
              <a:spcBef>
                <a:spcPts val="0"/>
              </a:spcBef>
              <a:buFont typeface="Arial" panose="020B0604020202020204" pitchFamily="34" charset="0"/>
              <a:buChar char="•"/>
              <a:defRPr sz="2800"/>
            </a:lvl1pPr>
            <a:lvl2pPr marL="682625" indent="-225425">
              <a:lnSpc>
                <a:spcPct val="100000"/>
              </a:lnSpc>
              <a:spcBef>
                <a:spcPts val="0"/>
              </a:spcBef>
              <a:buFont typeface="Calibri" panose="020F0502020204030204" pitchFamily="34" charset="0"/>
              <a:buChar char="‒"/>
              <a:defRPr sz="2400"/>
            </a:lvl2pPr>
            <a:lvl3pPr marL="1092200" indent="-177800">
              <a:lnSpc>
                <a:spcPct val="100000"/>
              </a:lnSpc>
              <a:spcBef>
                <a:spcPts val="0"/>
              </a:spcBef>
              <a:buFont typeface="Calibri" panose="020F0502020204030204" pitchFamily="34" charset="0"/>
              <a:buChar char="◦"/>
              <a:defRPr sz="2000"/>
            </a:lvl3pPr>
            <a:lvl4pPr marL="1541463" indent="-169863">
              <a:lnSpc>
                <a:spcPct val="100000"/>
              </a:lnSpc>
              <a:spcBef>
                <a:spcPts val="0"/>
              </a:spcBef>
              <a:buFont typeface="Calibri" panose="020F0502020204030204" pitchFamily="34" charset="0"/>
              <a:buChar char="‐"/>
              <a:defRPr sz="1800"/>
            </a:lvl4pPr>
            <a:lvl5pPr marL="2006600" indent="-177800">
              <a:lnSpc>
                <a:spcPct val="100000"/>
              </a:lnSpc>
              <a:spcBef>
                <a:spcPts val="0"/>
              </a:spcBef>
              <a:buFont typeface="Arial" panose="020B0604020202020204" pitchFamily="34" charset="0"/>
              <a:buChar cha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58141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chnical Resources Divider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347777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chnical Resources Title and Content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Title 1"/>
          <p:cNvSpPr>
            <a:spLocks noGrp="1"/>
          </p:cNvSpPr>
          <p:nvPr>
            <p:ph type="title"/>
          </p:nvPr>
        </p:nvSpPr>
        <p:spPr>
          <a:xfrm>
            <a:off x="1605280" y="274638"/>
            <a:ext cx="7081520" cy="1143000"/>
          </a:xfrm>
          <a:prstGeom prst="rect">
            <a:avLst/>
          </a:prstGeom>
        </p:spPr>
        <p:txBody>
          <a:bodyPr>
            <a:normAutofit/>
          </a:bodyPr>
          <a:lstStyle>
            <a:lvl1pPr algn="l">
              <a:defRPr sz="3600" b="1"/>
            </a:lvl1pPr>
          </a:lstStyle>
          <a:p>
            <a:r>
              <a:rPr lang="en-US" dirty="0"/>
              <a:t>Click to edit Master title style</a:t>
            </a:r>
          </a:p>
        </p:txBody>
      </p:sp>
      <p:sp>
        <p:nvSpPr>
          <p:cNvPr id="10" name="Content Placeholder 2"/>
          <p:cNvSpPr>
            <a:spLocks noGrp="1"/>
          </p:cNvSpPr>
          <p:nvPr>
            <p:ph idx="1"/>
          </p:nvPr>
        </p:nvSpPr>
        <p:spPr>
          <a:xfrm>
            <a:off x="1605280" y="1600200"/>
            <a:ext cx="708152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5"/>
          <p:cNvSpPr>
            <a:spLocks noGrp="1"/>
          </p:cNvSpPr>
          <p:nvPr>
            <p:ph type="sldNum" sz="quarter" idx="4"/>
          </p:nvPr>
        </p:nvSpPr>
        <p:spPr>
          <a:xfrm>
            <a:off x="7772400" y="6356350"/>
            <a:ext cx="914400" cy="365125"/>
          </a:xfrm>
          <a:prstGeom prst="rect">
            <a:avLst/>
          </a:prstGeom>
        </p:spPr>
        <p:txBody>
          <a:bodyPr/>
          <a:lstStyle>
            <a:lvl1pPr algn="r">
              <a:defRPr sz="1400"/>
            </a:lvl1pPr>
          </a:lstStyle>
          <a:p>
            <a:fld id="{012C6A05-4C3B-B74D-AF45-22B3995E149D}" type="slidenum">
              <a:rPr lang="en-US" smtClean="0"/>
              <a:pPr/>
              <a:t>‹#›</a:t>
            </a:fld>
            <a:endParaRPr lang="en-US" dirty="0"/>
          </a:p>
        </p:txBody>
      </p:sp>
    </p:spTree>
    <p:extLst>
      <p:ext uri="{BB962C8B-B14F-4D97-AF65-F5344CB8AC3E}">
        <p14:creationId xmlns:p14="http://schemas.microsoft.com/office/powerpoint/2010/main" val="1165379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ssistance Center Divider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406234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ssistance Center Title and Content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Title 1"/>
          <p:cNvSpPr>
            <a:spLocks noGrp="1"/>
          </p:cNvSpPr>
          <p:nvPr>
            <p:ph type="title"/>
          </p:nvPr>
        </p:nvSpPr>
        <p:spPr>
          <a:xfrm>
            <a:off x="1605280" y="274638"/>
            <a:ext cx="7081520" cy="1143000"/>
          </a:xfrm>
          <a:prstGeom prst="rect">
            <a:avLst/>
          </a:prstGeom>
        </p:spPr>
        <p:txBody>
          <a:bodyPr>
            <a:normAutofit/>
          </a:bodyPr>
          <a:lstStyle>
            <a:lvl1pPr algn="l">
              <a:defRPr sz="3600" b="1"/>
            </a:lvl1pPr>
          </a:lstStyle>
          <a:p>
            <a:r>
              <a:rPr lang="en-US" dirty="0"/>
              <a:t>Click to edit Master title style</a:t>
            </a:r>
          </a:p>
        </p:txBody>
      </p:sp>
      <p:sp>
        <p:nvSpPr>
          <p:cNvPr id="10" name="Content Placeholder 2"/>
          <p:cNvSpPr>
            <a:spLocks noGrp="1"/>
          </p:cNvSpPr>
          <p:nvPr>
            <p:ph idx="1"/>
          </p:nvPr>
        </p:nvSpPr>
        <p:spPr>
          <a:xfrm>
            <a:off x="1605280" y="1600200"/>
            <a:ext cx="708152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5"/>
          <p:cNvSpPr>
            <a:spLocks noGrp="1"/>
          </p:cNvSpPr>
          <p:nvPr>
            <p:ph type="sldNum" sz="quarter" idx="4"/>
          </p:nvPr>
        </p:nvSpPr>
        <p:spPr>
          <a:xfrm>
            <a:off x="7772400" y="6356350"/>
            <a:ext cx="914400" cy="365125"/>
          </a:xfrm>
          <a:prstGeom prst="rect">
            <a:avLst/>
          </a:prstGeom>
        </p:spPr>
        <p:txBody>
          <a:bodyPr/>
          <a:lstStyle>
            <a:lvl1pPr algn="r">
              <a:defRPr sz="1400"/>
            </a:lvl1pPr>
          </a:lstStyle>
          <a:p>
            <a:fld id="{012C6A05-4C3B-B74D-AF45-22B3995E149D}" type="slidenum">
              <a:rPr lang="en-US" smtClean="0"/>
              <a:pPr/>
              <a:t>‹#›</a:t>
            </a:fld>
            <a:endParaRPr lang="en-US" dirty="0"/>
          </a:p>
        </p:txBody>
      </p:sp>
    </p:spTree>
    <p:extLst>
      <p:ext uri="{BB962C8B-B14F-4D97-AF65-F5344CB8AC3E}">
        <p14:creationId xmlns:p14="http://schemas.microsoft.com/office/powerpoint/2010/main" val="9142802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9.xml"/><Relationship Id="rId1" Type="http://schemas.openxmlformats.org/officeDocument/2006/relationships/slideLayout" Target="../slideLayouts/slideLayout8.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1.xml"/><Relationship Id="rId1" Type="http://schemas.openxmlformats.org/officeDocument/2006/relationships/slideLayout" Target="../slideLayouts/slideLayout10.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5.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3.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6.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7772400" y="6356350"/>
            <a:ext cx="914400" cy="365125"/>
          </a:xfrm>
          <a:prstGeom prst="rect">
            <a:avLst/>
          </a:prstGeom>
        </p:spPr>
        <p:txBody>
          <a:bodyPr/>
          <a:lstStyle>
            <a:lvl1pPr algn="r">
              <a:defRPr sz="1400"/>
            </a:lvl1pPr>
          </a:lstStyle>
          <a:p>
            <a:fld id="{012C6A05-4C3B-B74D-AF45-22B3995E149D}" type="slidenum">
              <a:rPr lang="en-US" smtClean="0"/>
              <a:pPr/>
              <a:t>‹#›</a:t>
            </a:fld>
            <a:endParaRPr lang="en-US" dirty="0"/>
          </a:p>
        </p:txBody>
      </p:sp>
    </p:spTree>
    <p:extLst>
      <p:ext uri="{BB962C8B-B14F-4D97-AF65-F5344CB8AC3E}">
        <p14:creationId xmlns:p14="http://schemas.microsoft.com/office/powerpoint/2010/main" val="2296149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66" r:id="rId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7772400" y="6356350"/>
            <a:ext cx="914400" cy="365125"/>
          </a:xfrm>
          <a:prstGeom prst="rect">
            <a:avLst/>
          </a:prstGeom>
        </p:spPr>
        <p:txBody>
          <a:bodyPr/>
          <a:lstStyle>
            <a:lvl1pPr algn="r">
              <a:defRPr sz="1400"/>
            </a:lvl1pPr>
          </a:lstStyle>
          <a:p>
            <a:fld id="{012C6A05-4C3B-B74D-AF45-22B3995E149D}" type="slidenum">
              <a:rPr lang="en-US" smtClean="0"/>
              <a:pPr/>
              <a:t>‹#›</a:t>
            </a:fld>
            <a:endParaRPr lang="en-US" dirty="0"/>
          </a:p>
        </p:txBody>
      </p:sp>
    </p:spTree>
    <p:extLst>
      <p:ext uri="{BB962C8B-B14F-4D97-AF65-F5344CB8AC3E}">
        <p14:creationId xmlns:p14="http://schemas.microsoft.com/office/powerpoint/2010/main" val="1797292187"/>
      </p:ext>
    </p:extLst>
  </p:cSld>
  <p:clrMap bg1="lt1" tx1="dk1" bg2="lt2" tx2="dk2" accent1="accent1" accent2="accent2" accent3="accent3" accent4="accent4" accent5="accent5" accent6="accent6" hlink="hlink" folHlink="folHlink"/>
  <p:sldLayoutIdLst>
    <p:sldLayoutId id="2147483653" r:id="rId1"/>
    <p:sldLayoutId id="2147483654"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7772400" y="6356350"/>
            <a:ext cx="914400" cy="365125"/>
          </a:xfrm>
          <a:prstGeom prst="rect">
            <a:avLst/>
          </a:prstGeom>
        </p:spPr>
        <p:txBody>
          <a:bodyPr/>
          <a:lstStyle>
            <a:lvl1pPr algn="r">
              <a:defRPr sz="1400"/>
            </a:lvl1pPr>
          </a:lstStyle>
          <a:p>
            <a:fld id="{012C6A05-4C3B-B74D-AF45-22B3995E149D}" type="slidenum">
              <a:rPr lang="en-US" smtClean="0"/>
              <a:pPr/>
              <a:t>‹#›</a:t>
            </a:fld>
            <a:endParaRPr lang="en-US" dirty="0"/>
          </a:p>
        </p:txBody>
      </p:sp>
    </p:spTree>
    <p:extLst>
      <p:ext uri="{BB962C8B-B14F-4D97-AF65-F5344CB8AC3E}">
        <p14:creationId xmlns:p14="http://schemas.microsoft.com/office/powerpoint/2010/main" val="235898609"/>
      </p:ext>
    </p:extLst>
  </p:cSld>
  <p:clrMap bg1="lt1" tx1="dk1" bg2="lt2" tx2="dk2" accent1="accent1" accent2="accent2" accent3="accent3" accent4="accent4" accent5="accent5" accent6="accent6" hlink="hlink" folHlink="folHlink"/>
  <p:sldLayoutIdLst>
    <p:sldLayoutId id="2147483656" r:id="rId1"/>
    <p:sldLayoutId id="2147483657"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7772400" y="6356350"/>
            <a:ext cx="914400" cy="365125"/>
          </a:xfrm>
          <a:prstGeom prst="rect">
            <a:avLst/>
          </a:prstGeom>
        </p:spPr>
        <p:txBody>
          <a:bodyPr/>
          <a:lstStyle>
            <a:lvl1pPr algn="r">
              <a:defRPr sz="1400"/>
            </a:lvl1pPr>
          </a:lstStyle>
          <a:p>
            <a:fld id="{012C6A05-4C3B-B74D-AF45-22B3995E149D}" type="slidenum">
              <a:rPr lang="en-US" smtClean="0"/>
              <a:pPr/>
              <a:t>‹#›</a:t>
            </a:fld>
            <a:endParaRPr lang="en-US" dirty="0"/>
          </a:p>
        </p:txBody>
      </p:sp>
    </p:spTree>
    <p:extLst>
      <p:ext uri="{BB962C8B-B14F-4D97-AF65-F5344CB8AC3E}">
        <p14:creationId xmlns:p14="http://schemas.microsoft.com/office/powerpoint/2010/main" val="717186194"/>
      </p:ext>
    </p:extLst>
  </p:cSld>
  <p:clrMap bg1="lt1" tx1="dk1" bg2="lt2" tx2="dk2" accent1="accent1" accent2="accent2" accent3="accent3" accent4="accent4" accent5="accent5" accent6="accent6" hlink="hlink" folHlink="folHlink"/>
  <p:sldLayoutIdLst>
    <p:sldLayoutId id="2147483659" r:id="rId1"/>
    <p:sldLayoutId id="214748366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defTabSz="914400"/>
            <a:endParaRPr lang="en-US">
              <a:solidFill>
                <a:prstClr val="black"/>
              </a:solidFill>
            </a:endParaRPr>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defTabSz="914400"/>
            <a:endParaRPr lang="en-US">
              <a:solidFill>
                <a:prstClr val="black"/>
              </a:solidFill>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defTabSz="914400"/>
            <a:endParaRPr lang="en-US">
              <a:solidFill>
                <a:prstClr val="white"/>
              </a:solidFill>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172200"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defTabSz="914400"/>
            <a:fld id="{C1D3B3EB-D8D2-46C6-8004-BC134C304518}" type="datetimeFigureOut">
              <a:rPr lang="en-US" smtClean="0">
                <a:solidFill>
                  <a:prstClr val="black"/>
                </a:solidFill>
              </a:rPr>
              <a:pPr defTabSz="914400"/>
              <a:t>7/14/2017</a:t>
            </a:fld>
            <a:endParaRPr lang="en-US">
              <a:solidFill>
                <a:prstClr val="black"/>
              </a:solidFill>
            </a:endParaRPr>
          </a:p>
        </p:txBody>
      </p:sp>
      <p:sp>
        <p:nvSpPr>
          <p:cNvPr id="22" name="Footer Placeholder 21"/>
          <p:cNvSpPr>
            <a:spLocks noGrp="1"/>
          </p:cNvSpPr>
          <p:nvPr>
            <p:ph type="ftr" sz="quarter" idx="3"/>
          </p:nvPr>
        </p:nvSpPr>
        <p:spPr>
          <a:xfrm>
            <a:off x="3825240"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defTabSz="914400"/>
            <a:endParaRPr lang="en-US" dirty="0">
              <a:solidFill>
                <a:prstClr val="black"/>
              </a:solidFill>
            </a:endParaRPr>
          </a:p>
        </p:txBody>
      </p:sp>
      <p:sp>
        <p:nvSpPr>
          <p:cNvPr id="18" name="Slide Number Placeholder 17"/>
          <p:cNvSpPr>
            <a:spLocks noGrp="1"/>
          </p:cNvSpPr>
          <p:nvPr>
            <p:ph type="sldNum" sz="quarter" idx="4"/>
          </p:nvPr>
        </p:nvSpPr>
        <p:spPr>
          <a:xfrm>
            <a:off x="8092440"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defTabSz="914400"/>
            <a:fld id="{577DD326-3813-4F50-9EC3-D773073E1809}" type="slidenum">
              <a:rPr lang="en-US" smtClean="0">
                <a:solidFill>
                  <a:prstClr val="black"/>
                </a:solidFill>
              </a:rPr>
              <a:pPr defTabSz="914400"/>
              <a:t>‹#›</a:t>
            </a:fld>
            <a:endParaRPr lang="en-US" dirty="0">
              <a:solidFill>
                <a:prstClr val="black"/>
              </a:solidFill>
            </a:endParaRPr>
          </a:p>
        </p:txBody>
      </p:sp>
      <p:pic>
        <p:nvPicPr>
          <p:cNvPr id="11" name="Picture 10" descr="CRIHB-Logo---Transparent-Green-2012.png"/>
          <p:cNvPicPr>
            <a:picLocks noChangeAspect="1"/>
          </p:cNvPicPr>
          <p:nvPr/>
        </p:nvPicPr>
        <p:blipFill>
          <a:blip r:embed="rId14" cstate="print"/>
          <a:stretch>
            <a:fillRect/>
          </a:stretch>
        </p:blipFill>
        <p:spPr>
          <a:xfrm>
            <a:off x="8305383" y="6019383"/>
            <a:ext cx="838617" cy="838617"/>
          </a:xfrm>
          <a:prstGeom prst="rect">
            <a:avLst/>
          </a:prstGeom>
        </p:spPr>
      </p:pic>
    </p:spTree>
    <p:extLst>
      <p:ext uri="{BB962C8B-B14F-4D97-AF65-F5344CB8AC3E}">
        <p14:creationId xmlns:p14="http://schemas.microsoft.com/office/powerpoint/2010/main" val="392674128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defTabSz="914400"/>
            <a:endParaRPr lang="en-US">
              <a:solidFill>
                <a:prstClr val="black"/>
              </a:solidFill>
            </a:endParaRPr>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pPr defTabSz="914400"/>
            <a:endParaRPr lang="en-US">
              <a:solidFill>
                <a:prstClr val="black"/>
              </a:solidFill>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defTabSz="914400"/>
            <a:endParaRPr lang="en-US">
              <a:solidFill>
                <a:prstClr val="white"/>
              </a:solidFill>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172200"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defTabSz="914400"/>
            <a:fld id="{C1D3B3EB-D8D2-46C6-8004-BC134C304518}" type="datetimeFigureOut">
              <a:rPr lang="en-US" smtClean="0">
                <a:solidFill>
                  <a:prstClr val="black"/>
                </a:solidFill>
              </a:rPr>
              <a:pPr defTabSz="914400"/>
              <a:t>7/14/2017</a:t>
            </a:fld>
            <a:endParaRPr lang="en-US">
              <a:solidFill>
                <a:prstClr val="black"/>
              </a:solidFill>
            </a:endParaRPr>
          </a:p>
        </p:txBody>
      </p:sp>
      <p:sp>
        <p:nvSpPr>
          <p:cNvPr id="22" name="Footer Placeholder 21"/>
          <p:cNvSpPr>
            <a:spLocks noGrp="1"/>
          </p:cNvSpPr>
          <p:nvPr>
            <p:ph type="ftr" sz="quarter" idx="3"/>
          </p:nvPr>
        </p:nvSpPr>
        <p:spPr>
          <a:xfrm>
            <a:off x="3825240"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defTabSz="914400"/>
            <a:endParaRPr lang="en-US" dirty="0">
              <a:solidFill>
                <a:prstClr val="black"/>
              </a:solidFill>
            </a:endParaRPr>
          </a:p>
        </p:txBody>
      </p:sp>
      <p:sp>
        <p:nvSpPr>
          <p:cNvPr id="18" name="Slide Number Placeholder 17"/>
          <p:cNvSpPr>
            <a:spLocks noGrp="1"/>
          </p:cNvSpPr>
          <p:nvPr>
            <p:ph type="sldNum" sz="quarter" idx="4"/>
          </p:nvPr>
        </p:nvSpPr>
        <p:spPr>
          <a:xfrm>
            <a:off x="8092440"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defTabSz="914400"/>
            <a:fld id="{577DD326-3813-4F50-9EC3-D773073E1809}" type="slidenum">
              <a:rPr lang="en-US" smtClean="0">
                <a:solidFill>
                  <a:prstClr val="black"/>
                </a:solidFill>
              </a:rPr>
              <a:pPr defTabSz="914400"/>
              <a:t>‹#›</a:t>
            </a:fld>
            <a:endParaRPr lang="en-US" dirty="0">
              <a:solidFill>
                <a:prstClr val="black"/>
              </a:solidFill>
            </a:endParaRPr>
          </a:p>
        </p:txBody>
      </p:sp>
      <p:pic>
        <p:nvPicPr>
          <p:cNvPr id="11" name="Picture 10" descr="CRIHB-Logo---Transparent-Green-2012.png"/>
          <p:cNvPicPr>
            <a:picLocks noChangeAspect="1"/>
          </p:cNvPicPr>
          <p:nvPr/>
        </p:nvPicPr>
        <p:blipFill>
          <a:blip r:embed="rId14" cstate="print"/>
          <a:stretch>
            <a:fillRect/>
          </a:stretch>
        </p:blipFill>
        <p:spPr>
          <a:xfrm>
            <a:off x="8305383" y="6019383"/>
            <a:ext cx="838617" cy="838617"/>
          </a:xfrm>
          <a:prstGeom prst="rect">
            <a:avLst/>
          </a:prstGeom>
        </p:spPr>
      </p:pic>
    </p:spTree>
    <p:extLst>
      <p:ext uri="{BB962C8B-B14F-4D97-AF65-F5344CB8AC3E}">
        <p14:creationId xmlns:p14="http://schemas.microsoft.com/office/powerpoint/2010/main" val="626849774"/>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mailto:SCGEmergencyPrep@cms.hhs.gov" TargetMode="External"/><Relationship Id="rId2" Type="http://schemas.openxmlformats.org/officeDocument/2006/relationships/hyperlink" Target="https://www.cms.gov/Medicare/Provider-Enrollment-and-Certification/SurveyCertEmergPrep/index.html"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hyperlink" Target="mailto:askasprtracie@hhs.gov"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hyperlink" Target="https://www.regulations.gov/document?D=CMS-2013-0269-0377"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772400" cy="1829761"/>
          </a:xfrm>
        </p:spPr>
        <p:txBody>
          <a:bodyPr>
            <a:noAutofit/>
          </a:bodyPr>
          <a:lstStyle/>
          <a:p>
            <a:r>
              <a:rPr lang="en-US" altLang="en-US" sz="3600" dirty="0" smtClean="0">
                <a:solidFill>
                  <a:srgbClr val="FF0000"/>
                </a:solidFill>
              </a:rPr>
              <a:t>14</a:t>
            </a:r>
            <a:r>
              <a:rPr lang="en-US" altLang="en-US" sz="3600" baseline="30000" dirty="0" smtClean="0">
                <a:solidFill>
                  <a:srgbClr val="FF0000"/>
                </a:solidFill>
              </a:rPr>
              <a:t>th</a:t>
            </a:r>
            <a:r>
              <a:rPr lang="en-US" altLang="en-US" sz="3600" dirty="0" smtClean="0">
                <a:solidFill>
                  <a:srgbClr val="FF0000"/>
                </a:solidFill>
              </a:rPr>
              <a:t> Joint Biennial Board</a:t>
            </a:r>
            <a:r>
              <a:rPr lang="en-US" altLang="en-US" sz="3600" dirty="0">
                <a:solidFill>
                  <a:srgbClr val="FF0000"/>
                </a:solidFill>
              </a:rPr>
              <a:t> </a:t>
            </a:r>
            <a:r>
              <a:rPr lang="en-US" altLang="en-US" sz="3600" dirty="0" smtClean="0">
                <a:solidFill>
                  <a:srgbClr val="FF0000"/>
                </a:solidFill>
              </a:rPr>
              <a:t>of Directors, TGCC, and Program Directors Meeting</a:t>
            </a:r>
            <a:endParaRPr lang="en-US" sz="3600" dirty="0"/>
          </a:p>
        </p:txBody>
      </p:sp>
      <p:sp>
        <p:nvSpPr>
          <p:cNvPr id="3" name="Subtitle 2"/>
          <p:cNvSpPr>
            <a:spLocks noGrp="1"/>
          </p:cNvSpPr>
          <p:nvPr>
            <p:ph type="subTitle" idx="1"/>
          </p:nvPr>
        </p:nvSpPr>
        <p:spPr/>
        <p:txBody>
          <a:bodyPr>
            <a:normAutofit fontScale="62500" lnSpcReduction="20000"/>
          </a:bodyPr>
          <a:lstStyle/>
          <a:p>
            <a:endParaRPr lang="en-US" altLang="en-US" sz="2800" dirty="0" smtClean="0"/>
          </a:p>
          <a:p>
            <a:r>
              <a:rPr lang="en-US" altLang="en-US" sz="2800" dirty="0" smtClean="0"/>
              <a:t>Canyonville, Oregon</a:t>
            </a:r>
            <a:endParaRPr lang="en-US" altLang="en-US" sz="2800" dirty="0"/>
          </a:p>
          <a:p>
            <a:r>
              <a:rPr lang="en-US" altLang="en-US" sz="2800" dirty="0" smtClean="0"/>
              <a:t>Seven Feathers Casino Resort</a:t>
            </a:r>
          </a:p>
          <a:p>
            <a:r>
              <a:rPr lang="en-US" altLang="en-US" sz="2800" dirty="0" smtClean="0"/>
              <a:t>July 17-20, 2017 </a:t>
            </a:r>
            <a:endParaRPr lang="en-US" altLang="en-US" sz="2800" dirty="0"/>
          </a:p>
          <a:p>
            <a:endParaRPr lang="en-US" dirty="0"/>
          </a:p>
        </p:txBody>
      </p:sp>
    </p:spTree>
    <p:extLst>
      <p:ext uri="{BB962C8B-B14F-4D97-AF65-F5344CB8AC3E}">
        <p14:creationId xmlns:p14="http://schemas.microsoft.com/office/powerpoint/2010/main" val="184900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7319" y="10233"/>
            <a:ext cx="7081520" cy="1143000"/>
          </a:xfrm>
        </p:spPr>
        <p:txBody>
          <a:bodyPr/>
          <a:lstStyle/>
          <a:p>
            <a:r>
              <a:rPr lang="en-US" dirty="0" smtClean="0"/>
              <a:t>Who is Affected?</a:t>
            </a:r>
            <a:endParaRPr lang="en-US" dirty="0"/>
          </a:p>
        </p:txBody>
      </p:sp>
      <p:graphicFrame>
        <p:nvGraphicFramePr>
          <p:cNvPr id="4" name="Content Placeholder 3" descr="This table lists the 17 provider types, characterized as either inpatient or outpatient facilities. " title="Who is Affected by the Rule?"/>
          <p:cNvGraphicFramePr>
            <a:graphicFrameLocks noGrp="1"/>
          </p:cNvGraphicFramePr>
          <p:nvPr>
            <p:ph idx="1"/>
            <p:extLst>
              <p:ext uri="{D42A27DB-BD31-4B8C-83A1-F6EECF244321}">
                <p14:modId xmlns:p14="http://schemas.microsoft.com/office/powerpoint/2010/main" val="3294957021"/>
              </p:ext>
            </p:extLst>
          </p:nvPr>
        </p:nvGraphicFramePr>
        <p:xfrm>
          <a:off x="1222872" y="870332"/>
          <a:ext cx="7744858" cy="4502274"/>
        </p:xfrm>
        <a:graphic>
          <a:graphicData uri="http://schemas.openxmlformats.org/drawingml/2006/table">
            <a:tbl>
              <a:tblPr firstRow="1" firstCol="1" bandRow="1">
                <a:tableStyleId>{BC89EF96-8CEA-46FF-86C4-4CE0E7609802}</a:tableStyleId>
              </a:tblPr>
              <a:tblGrid>
                <a:gridCol w="3872429"/>
                <a:gridCol w="3872429"/>
              </a:tblGrid>
              <a:tr h="443765">
                <a:tc>
                  <a:txBody>
                    <a:bodyPr/>
                    <a:lstStyle/>
                    <a:p>
                      <a:pPr marL="0" marR="0">
                        <a:spcBef>
                          <a:spcPts val="0"/>
                        </a:spcBef>
                        <a:spcAft>
                          <a:spcPts val="0"/>
                        </a:spcAft>
                      </a:pPr>
                      <a:r>
                        <a:rPr lang="en-US" sz="1400" dirty="0">
                          <a:solidFill>
                            <a:schemeClr val="bg1"/>
                          </a:solidFill>
                          <a:effectLst/>
                        </a:rPr>
                        <a:t>Inpatient</a:t>
                      </a:r>
                      <a:endParaRPr lang="en-US" sz="12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tx2"/>
                    </a:solidFill>
                  </a:tcPr>
                </a:tc>
                <a:tc>
                  <a:txBody>
                    <a:bodyPr/>
                    <a:lstStyle/>
                    <a:p>
                      <a:pPr marL="0" marR="0">
                        <a:spcBef>
                          <a:spcPts val="0"/>
                        </a:spcBef>
                        <a:spcAft>
                          <a:spcPts val="0"/>
                        </a:spcAft>
                      </a:pPr>
                      <a:r>
                        <a:rPr lang="en-US" sz="1400" dirty="0">
                          <a:solidFill>
                            <a:schemeClr val="bg1"/>
                          </a:solidFill>
                          <a:effectLst/>
                        </a:rPr>
                        <a:t>Outpatient</a:t>
                      </a:r>
                      <a:endParaRPr lang="en-US" sz="12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tx2"/>
                    </a:solidFill>
                  </a:tcPr>
                </a:tc>
              </a:tr>
              <a:tr h="316399">
                <a:tc>
                  <a:txBody>
                    <a:bodyPr/>
                    <a:lstStyle/>
                    <a:p>
                      <a:pPr marL="0" marR="0">
                        <a:spcBef>
                          <a:spcPts val="0"/>
                        </a:spcBef>
                        <a:spcAft>
                          <a:spcPts val="0"/>
                        </a:spcAft>
                      </a:pPr>
                      <a:r>
                        <a:rPr lang="en-US" sz="1200" dirty="0">
                          <a:effectLst/>
                        </a:rPr>
                        <a:t>Critical Access Hospitals (CAHs)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200" b="1" dirty="0">
                          <a:effectLst/>
                        </a:rPr>
                        <a:t>Ambulatory Surgical Centers (ASCs)</a:t>
                      </a:r>
                      <a:endParaRPr lang="en-US" sz="12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719513">
                <a:tc>
                  <a:txBody>
                    <a:bodyPr/>
                    <a:lstStyle/>
                    <a:p>
                      <a:pPr marL="0" marR="0">
                        <a:spcBef>
                          <a:spcPts val="0"/>
                        </a:spcBef>
                        <a:spcAft>
                          <a:spcPts val="0"/>
                        </a:spcAft>
                      </a:pPr>
                      <a:r>
                        <a:rPr lang="en-US" sz="1200" dirty="0">
                          <a:effectLst/>
                        </a:rPr>
                        <a:t>Hospices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200" b="1" dirty="0">
                          <a:effectLst/>
                        </a:rPr>
                        <a:t>Clinics, Rehabilitation Agencies, and Public Health Agencies as Providers of Outpatient Physical Therapy and Speech-Language Pathology Services </a:t>
                      </a:r>
                      <a:endParaRPr lang="en-US" sz="12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275956">
                <a:tc>
                  <a:txBody>
                    <a:bodyPr/>
                    <a:lstStyle/>
                    <a:p>
                      <a:pPr marL="0" marR="0">
                        <a:spcBef>
                          <a:spcPts val="0"/>
                        </a:spcBef>
                        <a:spcAft>
                          <a:spcPts val="0"/>
                        </a:spcAft>
                      </a:pPr>
                      <a:r>
                        <a:rPr lang="en-US" sz="1200" dirty="0">
                          <a:effectLst/>
                        </a:rPr>
                        <a:t>Hospitals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200" b="1" dirty="0">
                          <a:effectLst/>
                        </a:rPr>
                        <a:t>Community Mental Health Centers (CMHCs)</a:t>
                      </a:r>
                      <a:endParaRPr lang="en-US" sz="12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551915">
                <a:tc>
                  <a:txBody>
                    <a:bodyPr/>
                    <a:lstStyle/>
                    <a:p>
                      <a:pPr marL="0" marR="0">
                        <a:spcBef>
                          <a:spcPts val="0"/>
                        </a:spcBef>
                        <a:spcAft>
                          <a:spcPts val="0"/>
                        </a:spcAft>
                      </a:pPr>
                      <a:r>
                        <a:rPr lang="en-US" sz="1200" dirty="0">
                          <a:effectLst/>
                        </a:rPr>
                        <a:t>Intermediate Care Facilities for Individuals with Intellectual Disabilities (ICF/IID)</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200" b="1" dirty="0">
                          <a:effectLst/>
                        </a:rPr>
                        <a:t>Comprehensive Outpatient Rehabilitation Facilities (CORFs)</a:t>
                      </a:r>
                      <a:endParaRPr lang="en-US" sz="12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275956">
                <a:tc>
                  <a:txBody>
                    <a:bodyPr/>
                    <a:lstStyle/>
                    <a:p>
                      <a:pPr marL="0" marR="0">
                        <a:spcBef>
                          <a:spcPts val="0"/>
                        </a:spcBef>
                        <a:spcAft>
                          <a:spcPts val="0"/>
                        </a:spcAft>
                      </a:pPr>
                      <a:r>
                        <a:rPr lang="en-US" sz="1200" dirty="0">
                          <a:effectLst/>
                        </a:rPr>
                        <a:t>Long Term Care (LTC)</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200" b="1" dirty="0">
                          <a:effectLst/>
                        </a:rPr>
                        <a:t>End-Stage Renal Disease (ESRD) Facilities</a:t>
                      </a:r>
                      <a:endParaRPr lang="en-US" sz="12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95373">
                <a:tc>
                  <a:txBody>
                    <a:bodyPr/>
                    <a:lstStyle/>
                    <a:p>
                      <a:pPr marL="0" marR="0">
                        <a:spcBef>
                          <a:spcPts val="0"/>
                        </a:spcBef>
                        <a:spcAft>
                          <a:spcPts val="0"/>
                        </a:spcAft>
                      </a:pPr>
                      <a:r>
                        <a:rPr lang="en-US" sz="1200" dirty="0">
                          <a:effectLst/>
                        </a:rPr>
                        <a:t>Psychiatric Residential Treatment Facilities (PRTFs)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200" b="1" dirty="0">
                          <a:effectLst/>
                        </a:rPr>
                        <a:t>Home Health Agencies (HHAs)</a:t>
                      </a:r>
                      <a:endParaRPr lang="en-US" sz="12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35821">
                <a:tc>
                  <a:txBody>
                    <a:bodyPr/>
                    <a:lstStyle/>
                    <a:p>
                      <a:pPr marL="0" marR="0">
                        <a:spcBef>
                          <a:spcPts val="0"/>
                        </a:spcBef>
                        <a:spcAft>
                          <a:spcPts val="0"/>
                        </a:spcAft>
                      </a:pPr>
                      <a:r>
                        <a:rPr lang="en-US" sz="1200" dirty="0">
                          <a:effectLst/>
                        </a:rPr>
                        <a:t>Religious Nonmedical Health Care Institutions (RNHCIs)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200" b="1" dirty="0">
                          <a:effectLst/>
                        </a:rPr>
                        <a:t>Hospices</a:t>
                      </a:r>
                      <a:endParaRPr lang="en-US" sz="12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275956">
                <a:tc>
                  <a:txBody>
                    <a:bodyPr/>
                    <a:lstStyle/>
                    <a:p>
                      <a:pPr marL="0" marR="0">
                        <a:spcBef>
                          <a:spcPts val="0"/>
                        </a:spcBef>
                        <a:spcAft>
                          <a:spcPts val="0"/>
                        </a:spcAft>
                      </a:pPr>
                      <a:r>
                        <a:rPr lang="en-US" sz="1200" dirty="0">
                          <a:effectLst/>
                        </a:rPr>
                        <a:t>Transplant Centers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200" b="1" dirty="0">
                          <a:effectLst/>
                        </a:rPr>
                        <a:t>Organ Procurement Organizations (OPOs)</a:t>
                      </a:r>
                      <a:endParaRPr lang="en-US" sz="12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59705">
                <a:tc>
                  <a:txBody>
                    <a:bodyPr/>
                    <a:lstStyle/>
                    <a:p>
                      <a:pPr marL="0" marR="0">
                        <a:spcBef>
                          <a:spcPts val="0"/>
                        </a:spcBef>
                        <a:spcAft>
                          <a:spcPts val="0"/>
                        </a:spcAft>
                      </a:pPr>
                      <a:r>
                        <a:rPr lang="en-US" sz="1200" dirty="0">
                          <a:effectLst/>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200" b="1" dirty="0">
                          <a:effectLst/>
                        </a:rPr>
                        <a:t>Programs of All Inclusive Care for the Elderly (PACE)</a:t>
                      </a:r>
                      <a:endParaRPr lang="en-US" sz="12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551915">
                <a:tc>
                  <a:txBody>
                    <a:bodyPr/>
                    <a:lstStyle/>
                    <a:p>
                      <a:pPr marL="0" marR="0">
                        <a:spcBef>
                          <a:spcPts val="0"/>
                        </a:spcBef>
                        <a:spcAft>
                          <a:spcPts val="0"/>
                        </a:spcAft>
                      </a:pPr>
                      <a:r>
                        <a:rPr lang="en-US" sz="1200" dirty="0">
                          <a:effectLst/>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200" b="1" dirty="0">
                          <a:effectLst/>
                        </a:rPr>
                        <a:t>Rural Health Clinics (RHCs) and Federally Qualified Health Centers (FQHCs)</a:t>
                      </a:r>
                      <a:endParaRPr lang="en-US" sz="12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38218550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9352" y="89631"/>
            <a:ext cx="7081520" cy="1143000"/>
          </a:xfrm>
        </p:spPr>
        <p:txBody>
          <a:bodyPr/>
          <a:lstStyle/>
          <a:p>
            <a:r>
              <a:rPr lang="en-US" dirty="0" smtClean="0">
                <a:latin typeface="Arial" panose="020B0604020202020204" pitchFamily="34" charset="0"/>
                <a:cs typeface="Arial" panose="020B0604020202020204" pitchFamily="34" charset="0"/>
              </a:rPr>
              <a:t>Risk Assessment and Planning</a:t>
            </a:r>
            <a:endParaRPr lang="en-US" dirty="0">
              <a:latin typeface="Arial" panose="020B0604020202020204" pitchFamily="34" charset="0"/>
              <a:cs typeface="Arial" panose="020B0604020202020204" pitchFamily="34" charset="0"/>
            </a:endParaRPr>
          </a:p>
        </p:txBody>
      </p:sp>
      <p:sp>
        <p:nvSpPr>
          <p:cNvPr id="3" name="Text Placeholder 2"/>
          <p:cNvSpPr>
            <a:spLocks noGrp="1"/>
          </p:cNvSpPr>
          <p:nvPr>
            <p:ph idx="1"/>
          </p:nvPr>
        </p:nvSpPr>
        <p:spPr>
          <a:xfrm>
            <a:off x="1288973" y="818002"/>
            <a:ext cx="7519012" cy="4060767"/>
          </a:xfrm>
        </p:spPr>
        <p:txBody>
          <a:bodyPr/>
          <a:lstStyle/>
          <a:p>
            <a:r>
              <a:rPr lang="en-US" dirty="0">
                <a:latin typeface="Arial" panose="020B0604020202020204" pitchFamily="34" charset="0"/>
                <a:cs typeface="Arial" panose="020B0604020202020204" pitchFamily="34" charset="0"/>
              </a:rPr>
              <a:t>Develop an emergency plan based on a risk assessment. </a:t>
            </a:r>
          </a:p>
          <a:p>
            <a:r>
              <a:rPr lang="en-US" dirty="0" smtClean="0">
                <a:latin typeface="Arial" panose="020B0604020202020204" pitchFamily="34" charset="0"/>
                <a:cs typeface="Arial" panose="020B0604020202020204" pitchFamily="34" charset="0"/>
              </a:rPr>
              <a:t>Perform </a:t>
            </a:r>
            <a:r>
              <a:rPr lang="en-US" dirty="0">
                <a:latin typeface="Arial" panose="020B0604020202020204" pitchFamily="34" charset="0"/>
                <a:cs typeface="Arial" panose="020B0604020202020204" pitchFamily="34" charset="0"/>
              </a:rPr>
              <a:t>risk assessment using an “all-hazards” approach, focusing on capacities and capabilities.</a:t>
            </a:r>
          </a:p>
          <a:p>
            <a:r>
              <a:rPr lang="en-US" dirty="0" smtClean="0">
                <a:latin typeface="Arial" panose="020B0604020202020204" pitchFamily="34" charset="0"/>
                <a:cs typeface="Arial" panose="020B0604020202020204" pitchFamily="34" charset="0"/>
              </a:rPr>
              <a:t>Update </a:t>
            </a:r>
            <a:r>
              <a:rPr lang="en-US" dirty="0">
                <a:latin typeface="Arial" panose="020B0604020202020204" pitchFamily="34" charset="0"/>
                <a:cs typeface="Arial" panose="020B0604020202020204" pitchFamily="34" charset="0"/>
              </a:rPr>
              <a:t>emergency plan at least annually. </a:t>
            </a:r>
          </a:p>
          <a:p>
            <a:endParaRPr lang="en-US" dirty="0"/>
          </a:p>
        </p:txBody>
      </p:sp>
      <p:sp>
        <p:nvSpPr>
          <p:cNvPr id="4" name="Slide Number Placeholder 3" descr="Slide number 5" title="Slide number 5"/>
          <p:cNvSpPr txBox="1">
            <a:spLocks/>
          </p:cNvSpPr>
          <p:nvPr/>
        </p:nvSpPr>
        <p:spPr>
          <a:xfrm>
            <a:off x="6818240" y="6396106"/>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2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smtClean="0">
                <a:latin typeface="Arial" panose="020B0604020202020204" pitchFamily="34" charset="0"/>
                <a:cs typeface="Arial" panose="020B0604020202020204" pitchFamily="34" charset="0"/>
              </a:rPr>
              <a:t>9</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84559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454" y="89631"/>
            <a:ext cx="7081520" cy="1143000"/>
          </a:xfrm>
        </p:spPr>
        <p:txBody>
          <a:bodyPr/>
          <a:lstStyle/>
          <a:p>
            <a:r>
              <a:rPr lang="en-US" dirty="0" smtClean="0">
                <a:latin typeface="Arial" panose="020B0604020202020204" pitchFamily="34" charset="0"/>
                <a:cs typeface="Arial" panose="020B0604020202020204" pitchFamily="34" charset="0"/>
              </a:rPr>
              <a:t>Policies and Procedures</a:t>
            </a:r>
            <a:endParaRPr lang="en-US" dirty="0">
              <a:latin typeface="Arial" panose="020B0604020202020204" pitchFamily="34" charset="0"/>
              <a:cs typeface="Arial" panose="020B0604020202020204" pitchFamily="34" charset="0"/>
            </a:endParaRPr>
          </a:p>
        </p:txBody>
      </p:sp>
      <p:sp>
        <p:nvSpPr>
          <p:cNvPr id="3" name="Text Placeholder 2"/>
          <p:cNvSpPr>
            <a:spLocks noGrp="1"/>
          </p:cNvSpPr>
          <p:nvPr>
            <p:ph idx="1"/>
          </p:nvPr>
        </p:nvSpPr>
        <p:spPr>
          <a:xfrm>
            <a:off x="1065454" y="1024568"/>
            <a:ext cx="7748040" cy="4671151"/>
          </a:xfrm>
        </p:spPr>
        <p:txBody>
          <a:bodyPr/>
          <a:lstStyle/>
          <a:p>
            <a:pPr lvl="0"/>
            <a:r>
              <a:rPr lang="en-US" sz="2400" dirty="0">
                <a:latin typeface="Arial" panose="020B0604020202020204" pitchFamily="34" charset="0"/>
                <a:cs typeface="Arial" panose="020B0604020202020204" pitchFamily="34" charset="0"/>
              </a:rPr>
              <a:t>Develop and implement policies and procedures based on the emergency plan and risk assessment. </a:t>
            </a:r>
          </a:p>
          <a:p>
            <a:pPr lvl="0"/>
            <a:r>
              <a:rPr lang="en-US" sz="2400" dirty="0" smtClean="0">
                <a:latin typeface="Arial" panose="020B0604020202020204" pitchFamily="34" charset="0"/>
                <a:cs typeface="Arial" panose="020B0604020202020204" pitchFamily="34" charset="0"/>
              </a:rPr>
              <a:t>Policies </a:t>
            </a:r>
            <a:r>
              <a:rPr lang="en-US" sz="2400" dirty="0">
                <a:latin typeface="Arial" panose="020B0604020202020204" pitchFamily="34" charset="0"/>
                <a:cs typeface="Arial" panose="020B0604020202020204" pitchFamily="34" charset="0"/>
              </a:rPr>
              <a:t>and procedures must address a range of issues including subsistence needs, evacuation plans, procedures for sheltering in place, tracking patients and staff during an emergency.</a:t>
            </a:r>
          </a:p>
          <a:p>
            <a:pPr lvl="0"/>
            <a:r>
              <a:rPr lang="en-US" sz="2400" dirty="0" smtClean="0">
                <a:latin typeface="Arial" panose="020B0604020202020204" pitchFamily="34" charset="0"/>
                <a:cs typeface="Arial" panose="020B0604020202020204" pitchFamily="34" charset="0"/>
              </a:rPr>
              <a:t>Review </a:t>
            </a:r>
            <a:r>
              <a:rPr lang="en-US" sz="2400" dirty="0">
                <a:latin typeface="Arial" panose="020B0604020202020204" pitchFamily="34" charset="0"/>
                <a:cs typeface="Arial" panose="020B0604020202020204" pitchFamily="34" charset="0"/>
              </a:rPr>
              <a:t>and update policies and procedures at least annually.</a:t>
            </a:r>
          </a:p>
          <a:p>
            <a:endParaRPr lang="en-US" dirty="0"/>
          </a:p>
        </p:txBody>
      </p:sp>
      <p:sp>
        <p:nvSpPr>
          <p:cNvPr id="5" name="Slide Number Placeholder 3" descr="Slide number 5" title="Slide number 5"/>
          <p:cNvSpPr txBox="1">
            <a:spLocks/>
          </p:cNvSpPr>
          <p:nvPr/>
        </p:nvSpPr>
        <p:spPr>
          <a:xfrm>
            <a:off x="6818240" y="6396106"/>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2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smtClean="0">
                <a:latin typeface="Arial" panose="020B0604020202020204" pitchFamily="34" charset="0"/>
                <a:cs typeface="Arial" panose="020B0604020202020204" pitchFamily="34" charset="0"/>
              </a:rPr>
              <a:t>10</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82419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8335" y="32267"/>
            <a:ext cx="7081520" cy="1143000"/>
          </a:xfrm>
        </p:spPr>
        <p:txBody>
          <a:bodyPr/>
          <a:lstStyle/>
          <a:p>
            <a:r>
              <a:rPr lang="en-US" dirty="0" smtClean="0">
                <a:latin typeface="Arial" panose="020B0604020202020204" pitchFamily="34" charset="0"/>
                <a:cs typeface="Arial" panose="020B0604020202020204" pitchFamily="34" charset="0"/>
              </a:rPr>
              <a:t>Communication Plan</a:t>
            </a:r>
            <a:endParaRPr lang="en-US" dirty="0">
              <a:latin typeface="Arial" panose="020B0604020202020204" pitchFamily="34" charset="0"/>
              <a:cs typeface="Arial" panose="020B0604020202020204" pitchFamily="34" charset="0"/>
            </a:endParaRPr>
          </a:p>
        </p:txBody>
      </p:sp>
      <p:sp>
        <p:nvSpPr>
          <p:cNvPr id="3" name="Text Placeholder 2"/>
          <p:cNvSpPr>
            <a:spLocks noGrp="1"/>
          </p:cNvSpPr>
          <p:nvPr>
            <p:ph idx="1"/>
          </p:nvPr>
        </p:nvSpPr>
        <p:spPr>
          <a:xfrm>
            <a:off x="1120538" y="639572"/>
            <a:ext cx="7081520" cy="4060767"/>
          </a:xfrm>
        </p:spPr>
        <p:txBody>
          <a:bodyPr/>
          <a:lstStyle/>
          <a:p>
            <a:pPr lvl="0"/>
            <a:r>
              <a:rPr lang="en-US" sz="2800" dirty="0">
                <a:latin typeface="Arial" panose="020B0604020202020204" pitchFamily="34" charset="0"/>
                <a:cs typeface="Arial" panose="020B0604020202020204" pitchFamily="34" charset="0"/>
              </a:rPr>
              <a:t>Develop a communication plan that  complies with both Federal and State laws.  </a:t>
            </a:r>
            <a:endParaRPr lang="en-US" sz="2800" dirty="0" smtClean="0">
              <a:latin typeface="Arial" panose="020B0604020202020204" pitchFamily="34" charset="0"/>
              <a:cs typeface="Arial" panose="020B0604020202020204" pitchFamily="34" charset="0"/>
            </a:endParaRPr>
          </a:p>
          <a:p>
            <a:pPr lvl="0"/>
            <a:r>
              <a:rPr lang="en-US" sz="2800" dirty="0" smtClean="0">
                <a:latin typeface="Arial" panose="020B0604020202020204" pitchFamily="34" charset="0"/>
                <a:cs typeface="Arial" panose="020B0604020202020204" pitchFamily="34" charset="0"/>
              </a:rPr>
              <a:t>Coordinate  </a:t>
            </a:r>
            <a:r>
              <a:rPr lang="en-US" sz="2800" dirty="0">
                <a:latin typeface="Arial" panose="020B0604020202020204" pitchFamily="34" charset="0"/>
                <a:cs typeface="Arial" panose="020B0604020202020204" pitchFamily="34" charset="0"/>
              </a:rPr>
              <a:t>patient care within the facility, across health care providers, and with state and local public health departments and emergency management systems</a:t>
            </a:r>
            <a:r>
              <a:rPr lang="en-US" sz="2800" dirty="0" smtClean="0">
                <a:latin typeface="Arial" panose="020B0604020202020204" pitchFamily="34" charset="0"/>
                <a:cs typeface="Arial" panose="020B0604020202020204" pitchFamily="34" charset="0"/>
              </a:rPr>
              <a:t>.</a:t>
            </a:r>
          </a:p>
          <a:p>
            <a:pPr lvl="0"/>
            <a:r>
              <a:rPr lang="en-US" sz="2800" dirty="0" smtClean="0">
                <a:latin typeface="Arial" panose="020B0604020202020204" pitchFamily="34" charset="0"/>
                <a:cs typeface="Arial" panose="020B0604020202020204" pitchFamily="34" charset="0"/>
              </a:rPr>
              <a:t>Review </a:t>
            </a:r>
            <a:r>
              <a:rPr lang="en-US" sz="2800" dirty="0">
                <a:latin typeface="Arial" panose="020B0604020202020204" pitchFamily="34" charset="0"/>
                <a:cs typeface="Arial" panose="020B0604020202020204" pitchFamily="34" charset="0"/>
              </a:rPr>
              <a:t>and update plan annually.</a:t>
            </a:r>
            <a:r>
              <a:rPr lang="en-US" dirty="0">
                <a:latin typeface="Arial" panose="020B0604020202020204" pitchFamily="34" charset="0"/>
                <a:cs typeface="Arial" panose="020B0604020202020204" pitchFamily="34" charset="0"/>
              </a:rPr>
              <a:t>  </a:t>
            </a:r>
          </a:p>
          <a:p>
            <a:pPr marL="0" indent="0">
              <a:buNone/>
            </a:pPr>
            <a:endParaRPr lang="en-US" dirty="0"/>
          </a:p>
        </p:txBody>
      </p:sp>
      <p:sp>
        <p:nvSpPr>
          <p:cNvPr id="4" name="Slide Number Placeholder 3" descr="Slide number 5" title="Slide number 5"/>
          <p:cNvSpPr txBox="1">
            <a:spLocks/>
          </p:cNvSpPr>
          <p:nvPr/>
        </p:nvSpPr>
        <p:spPr>
          <a:xfrm>
            <a:off x="6818240" y="6396106"/>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2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smtClean="0">
                <a:latin typeface="Arial" panose="020B0604020202020204" pitchFamily="34" charset="0"/>
                <a:cs typeface="Arial" panose="020B0604020202020204" pitchFamily="34" charset="0"/>
              </a:rPr>
              <a:t>11</a:t>
            </a:r>
          </a:p>
        </p:txBody>
      </p:sp>
    </p:spTree>
    <p:extLst>
      <p:ext uri="{BB962C8B-B14F-4D97-AF65-F5344CB8AC3E}">
        <p14:creationId xmlns:p14="http://schemas.microsoft.com/office/powerpoint/2010/main" val="10999651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6302" y="10233"/>
            <a:ext cx="7081520" cy="1143000"/>
          </a:xfrm>
        </p:spPr>
        <p:txBody>
          <a:bodyPr/>
          <a:lstStyle/>
          <a:p>
            <a:r>
              <a:rPr lang="en-US" dirty="0" smtClean="0">
                <a:latin typeface="Arial" panose="020B0604020202020204" pitchFamily="34" charset="0"/>
                <a:cs typeface="Arial" panose="020B0604020202020204" pitchFamily="34" charset="0"/>
              </a:rPr>
              <a:t>Training and Testing Program</a:t>
            </a:r>
            <a:endParaRPr lang="en-US" dirty="0">
              <a:latin typeface="Arial" panose="020B0604020202020204" pitchFamily="34" charset="0"/>
              <a:cs typeface="Arial" panose="020B0604020202020204" pitchFamily="34" charset="0"/>
            </a:endParaRPr>
          </a:p>
        </p:txBody>
      </p:sp>
      <p:sp>
        <p:nvSpPr>
          <p:cNvPr id="3" name="Text Placeholder 2"/>
          <p:cNvSpPr>
            <a:spLocks noGrp="1"/>
          </p:cNvSpPr>
          <p:nvPr>
            <p:ph idx="1"/>
          </p:nvPr>
        </p:nvSpPr>
        <p:spPr>
          <a:xfrm>
            <a:off x="1109521" y="628555"/>
            <a:ext cx="7081520" cy="4060767"/>
          </a:xfrm>
        </p:spPr>
        <p:txBody>
          <a:bodyPr/>
          <a:lstStyle/>
          <a:p>
            <a:pPr lvl="0"/>
            <a:r>
              <a:rPr lang="en-US" sz="2800" dirty="0">
                <a:latin typeface="Arial" panose="020B0604020202020204" pitchFamily="34" charset="0"/>
                <a:cs typeface="Arial" panose="020B0604020202020204" pitchFamily="34" charset="0"/>
              </a:rPr>
              <a:t>Develop and maintain training and testing programs, including initial training in policies and procedures. </a:t>
            </a:r>
            <a:endParaRPr lang="en-US" sz="2800" dirty="0" smtClean="0">
              <a:latin typeface="Arial" panose="020B0604020202020204" pitchFamily="34" charset="0"/>
              <a:cs typeface="Arial" panose="020B0604020202020204" pitchFamily="34" charset="0"/>
            </a:endParaRPr>
          </a:p>
          <a:p>
            <a:pPr lvl="0"/>
            <a:r>
              <a:rPr lang="en-US" sz="2800" dirty="0" smtClean="0">
                <a:latin typeface="Arial" panose="020B0604020202020204" pitchFamily="34" charset="0"/>
                <a:cs typeface="Arial" panose="020B0604020202020204" pitchFamily="34" charset="0"/>
              </a:rPr>
              <a:t>Demonstrate </a:t>
            </a:r>
            <a:r>
              <a:rPr lang="en-US" sz="2800" dirty="0">
                <a:latin typeface="Arial" panose="020B0604020202020204" pitchFamily="34" charset="0"/>
                <a:cs typeface="Arial" panose="020B0604020202020204" pitchFamily="34" charset="0"/>
              </a:rPr>
              <a:t>knowledge of emergency procedures and provide training at least annually</a:t>
            </a:r>
            <a:r>
              <a:rPr lang="en-US" sz="2800" dirty="0" smtClean="0">
                <a:latin typeface="Arial" panose="020B0604020202020204" pitchFamily="34" charset="0"/>
                <a:cs typeface="Arial" panose="020B0604020202020204" pitchFamily="34" charset="0"/>
              </a:rPr>
              <a:t>.</a:t>
            </a:r>
          </a:p>
          <a:p>
            <a:pPr lvl="0"/>
            <a:r>
              <a:rPr lang="en-US" sz="2800" dirty="0" smtClean="0">
                <a:latin typeface="Arial" panose="020B0604020202020204" pitchFamily="34" charset="0"/>
                <a:cs typeface="Arial" panose="020B0604020202020204" pitchFamily="34" charset="0"/>
              </a:rPr>
              <a:t>Conduct </a:t>
            </a:r>
            <a:r>
              <a:rPr lang="en-US" sz="2800" dirty="0">
                <a:latin typeface="Arial" panose="020B0604020202020204" pitchFamily="34" charset="0"/>
                <a:cs typeface="Arial" panose="020B0604020202020204" pitchFamily="34" charset="0"/>
              </a:rPr>
              <a:t>drills and exercises to test the emergency plan. </a:t>
            </a:r>
          </a:p>
        </p:txBody>
      </p:sp>
      <p:sp>
        <p:nvSpPr>
          <p:cNvPr id="4" name="Slide Number Placeholder 3" descr="Slide number 5" title="Slide number 5"/>
          <p:cNvSpPr txBox="1">
            <a:spLocks/>
          </p:cNvSpPr>
          <p:nvPr/>
        </p:nvSpPr>
        <p:spPr>
          <a:xfrm>
            <a:off x="6818240" y="6396106"/>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2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smtClean="0">
                <a:latin typeface="Arial" panose="020B0604020202020204" pitchFamily="34" charset="0"/>
                <a:cs typeface="Arial" panose="020B0604020202020204" pitchFamily="34" charset="0"/>
              </a:rPr>
              <a:t>12</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40769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9353" y="21250"/>
            <a:ext cx="7081520" cy="1143000"/>
          </a:xfrm>
        </p:spPr>
        <p:txBody>
          <a:bodyPr/>
          <a:lstStyle/>
          <a:p>
            <a:r>
              <a:rPr lang="en-US" sz="3200" dirty="0" smtClean="0">
                <a:latin typeface="Arial" panose="020B0604020202020204" pitchFamily="34" charset="0"/>
                <a:cs typeface="Arial" panose="020B0604020202020204" pitchFamily="34" charset="0"/>
              </a:rPr>
              <a:t>Emergency and Standby Power Systems</a:t>
            </a:r>
            <a:endParaRPr lang="en-US" sz="3200" dirty="0">
              <a:latin typeface="Arial" panose="020B0604020202020204" pitchFamily="34" charset="0"/>
              <a:cs typeface="Arial" panose="020B0604020202020204" pitchFamily="34" charset="0"/>
            </a:endParaRPr>
          </a:p>
        </p:txBody>
      </p:sp>
      <p:sp>
        <p:nvSpPr>
          <p:cNvPr id="3" name="Text Placeholder 2"/>
          <p:cNvSpPr>
            <a:spLocks noGrp="1"/>
          </p:cNvSpPr>
          <p:nvPr>
            <p:ph idx="1"/>
          </p:nvPr>
        </p:nvSpPr>
        <p:spPr>
          <a:xfrm>
            <a:off x="1134737" y="1164250"/>
            <a:ext cx="7552063" cy="4496717"/>
          </a:xfrm>
        </p:spPr>
        <p:txBody>
          <a:bodyPr>
            <a:normAutofit fontScale="92500" lnSpcReduction="10000"/>
          </a:bodyPr>
          <a:lstStyle/>
          <a:p>
            <a:pPr lvl="0"/>
            <a:r>
              <a:rPr lang="en-US" sz="3000" dirty="0">
                <a:latin typeface="Arial" panose="020B0604020202020204" pitchFamily="34" charset="0"/>
                <a:cs typeface="Arial" panose="020B0604020202020204" pitchFamily="34" charset="0"/>
              </a:rPr>
              <a:t>Additional requirements for  hospitals, critical access  hospitals, and </a:t>
            </a:r>
            <a:r>
              <a:rPr lang="en-US" sz="3000" dirty="0" smtClean="0">
                <a:latin typeface="Arial" panose="020B0604020202020204" pitchFamily="34" charset="0"/>
                <a:cs typeface="Arial" panose="020B0604020202020204" pitchFamily="34" charset="0"/>
              </a:rPr>
              <a:t>long-term </a:t>
            </a:r>
            <a:r>
              <a:rPr lang="en-US" sz="3000" dirty="0">
                <a:latin typeface="Arial" panose="020B0604020202020204" pitchFamily="34" charset="0"/>
                <a:cs typeface="Arial" panose="020B0604020202020204" pitchFamily="34" charset="0"/>
              </a:rPr>
              <a:t>care facilities</a:t>
            </a:r>
            <a:r>
              <a:rPr lang="en-US" sz="3000" dirty="0" smtClean="0">
                <a:latin typeface="Arial" panose="020B0604020202020204" pitchFamily="34" charset="0"/>
                <a:cs typeface="Arial" panose="020B0604020202020204" pitchFamily="34" charset="0"/>
              </a:rPr>
              <a:t>.</a:t>
            </a:r>
          </a:p>
          <a:p>
            <a:pPr lvl="0"/>
            <a:r>
              <a:rPr lang="en-US" sz="3000" dirty="0" smtClean="0">
                <a:latin typeface="Arial" panose="020B0604020202020204" pitchFamily="34" charset="0"/>
                <a:cs typeface="Arial" panose="020B0604020202020204" pitchFamily="34" charset="0"/>
              </a:rPr>
              <a:t>Locate </a:t>
            </a:r>
            <a:r>
              <a:rPr lang="en-US" sz="3000" dirty="0">
                <a:latin typeface="Arial" panose="020B0604020202020204" pitchFamily="34" charset="0"/>
                <a:cs typeface="Arial" panose="020B0604020202020204" pitchFamily="34" charset="0"/>
              </a:rPr>
              <a:t>generators in accordance with National Fire Protection Association (NFPA) guidelines. </a:t>
            </a:r>
            <a:endParaRPr lang="en-US" sz="3000" dirty="0" smtClean="0">
              <a:latin typeface="Arial" panose="020B0604020202020204" pitchFamily="34" charset="0"/>
              <a:cs typeface="Arial" panose="020B0604020202020204" pitchFamily="34" charset="0"/>
            </a:endParaRPr>
          </a:p>
          <a:p>
            <a:r>
              <a:rPr lang="en-US" sz="3000" dirty="0" smtClean="0">
                <a:latin typeface="Arial" panose="020B0604020202020204" pitchFamily="34" charset="0"/>
                <a:cs typeface="Arial" panose="020B0604020202020204" pitchFamily="34" charset="0"/>
              </a:rPr>
              <a:t>Conduct </a:t>
            </a:r>
            <a:r>
              <a:rPr lang="en-US" sz="3000" dirty="0">
                <a:latin typeface="Arial" panose="020B0604020202020204" pitchFamily="34" charset="0"/>
                <a:cs typeface="Arial" panose="020B0604020202020204" pitchFamily="34" charset="0"/>
              </a:rPr>
              <a:t>generator testing, inspection, and maintenance as required by NFPA</a:t>
            </a:r>
            <a:r>
              <a:rPr lang="en-US" sz="3000" dirty="0" smtClean="0">
                <a:latin typeface="Arial" panose="020B0604020202020204" pitchFamily="34" charset="0"/>
                <a:cs typeface="Arial" panose="020B0604020202020204" pitchFamily="34" charset="0"/>
              </a:rPr>
              <a:t>.</a:t>
            </a:r>
          </a:p>
          <a:p>
            <a:pPr lvl="0"/>
            <a:r>
              <a:rPr lang="en-US" sz="3000" dirty="0" smtClean="0">
                <a:latin typeface="Arial" panose="020B0604020202020204" pitchFamily="34" charset="0"/>
                <a:cs typeface="Arial" panose="020B0604020202020204" pitchFamily="34" charset="0"/>
              </a:rPr>
              <a:t>Maintain </a:t>
            </a:r>
            <a:r>
              <a:rPr lang="en-US" sz="3000" dirty="0">
                <a:latin typeface="Arial" panose="020B0604020202020204" pitchFamily="34" charset="0"/>
                <a:cs typeface="Arial" panose="020B0604020202020204" pitchFamily="34" charset="0"/>
              </a:rPr>
              <a:t>sufficient fuel to sustain power during an </a:t>
            </a:r>
            <a:r>
              <a:rPr lang="en-US" sz="3000" dirty="0" smtClean="0">
                <a:latin typeface="Arial" panose="020B0604020202020204" pitchFamily="34" charset="0"/>
                <a:cs typeface="Arial" panose="020B0604020202020204" pitchFamily="34" charset="0"/>
              </a:rPr>
              <a:t>emergency</a:t>
            </a:r>
            <a:r>
              <a:rPr lang="en-US" sz="3000" dirty="0">
                <a:latin typeface="Arial" panose="020B0604020202020204" pitchFamily="34" charset="0"/>
                <a:cs typeface="Arial" panose="020B0604020202020204" pitchFamily="34" charset="0"/>
              </a:rPr>
              <a:t>.</a:t>
            </a:r>
          </a:p>
          <a:p>
            <a:pPr marL="0" indent="0">
              <a:buNone/>
            </a:pPr>
            <a:endParaRPr lang="en-US" dirty="0"/>
          </a:p>
        </p:txBody>
      </p:sp>
      <p:sp>
        <p:nvSpPr>
          <p:cNvPr id="4" name="Slide Number Placeholder 3" descr="Slide number 5" title="Slide number 5"/>
          <p:cNvSpPr txBox="1">
            <a:spLocks/>
          </p:cNvSpPr>
          <p:nvPr/>
        </p:nvSpPr>
        <p:spPr>
          <a:xfrm>
            <a:off x="6818240" y="6396106"/>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2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smtClean="0">
                <a:latin typeface="Arial" panose="020B0604020202020204" pitchFamily="34" charset="0"/>
                <a:cs typeface="Arial" panose="020B0604020202020204" pitchFamily="34" charset="0"/>
              </a:rPr>
              <a:t>13</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06028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6302" y="0"/>
            <a:ext cx="7081520" cy="1143000"/>
          </a:xfrm>
        </p:spPr>
        <p:txBody>
          <a:bodyPr>
            <a:normAutofit fontScale="90000"/>
          </a:bodyPr>
          <a:lstStyle/>
          <a:p>
            <a:r>
              <a:rPr lang="en-US" dirty="0" smtClean="0">
                <a:latin typeface="Arial" panose="020B0604020202020204" pitchFamily="34" charset="0"/>
                <a:cs typeface="Arial" panose="020B0604020202020204" pitchFamily="34" charset="0"/>
              </a:rPr>
              <a:t>Requirements Vary by Provider Type</a:t>
            </a:r>
            <a:endParaRPr lang="en-US" dirty="0">
              <a:latin typeface="Arial" panose="020B0604020202020204" pitchFamily="34" charset="0"/>
              <a:cs typeface="Arial" panose="020B0604020202020204" pitchFamily="34" charset="0"/>
            </a:endParaRPr>
          </a:p>
        </p:txBody>
      </p:sp>
      <p:sp>
        <p:nvSpPr>
          <p:cNvPr id="3" name="Text Placeholder 2"/>
          <p:cNvSpPr>
            <a:spLocks noGrp="1"/>
          </p:cNvSpPr>
          <p:nvPr>
            <p:ph idx="1"/>
          </p:nvPr>
        </p:nvSpPr>
        <p:spPr>
          <a:xfrm>
            <a:off x="1090670" y="1143000"/>
            <a:ext cx="7596130" cy="4517967"/>
          </a:xfrm>
        </p:spPr>
        <p:txBody>
          <a:bodyPr>
            <a:normAutofit fontScale="92500" lnSpcReduction="10000"/>
          </a:bodyPr>
          <a:lstStyle/>
          <a:p>
            <a:r>
              <a:rPr lang="en-US" sz="3000" dirty="0">
                <a:latin typeface="Arial" panose="020B0604020202020204" pitchFamily="34" charset="0"/>
                <a:cs typeface="Arial" panose="020B0604020202020204" pitchFamily="34" charset="0"/>
              </a:rPr>
              <a:t>Outpatient providers would not be required to have policies and procedures for the provision of subsistence needs</a:t>
            </a:r>
            <a:r>
              <a:rPr lang="en-US" sz="3000" dirty="0" smtClean="0">
                <a:latin typeface="Arial" panose="020B0604020202020204" pitchFamily="34" charset="0"/>
                <a:cs typeface="Arial" panose="020B0604020202020204" pitchFamily="34" charset="0"/>
              </a:rPr>
              <a:t>.</a:t>
            </a:r>
          </a:p>
          <a:p>
            <a:r>
              <a:rPr lang="en-US" sz="3000" dirty="0" smtClean="0">
                <a:latin typeface="Arial" panose="020B0604020202020204" pitchFamily="34" charset="0"/>
                <a:cs typeface="Arial" panose="020B0604020202020204" pitchFamily="34" charset="0"/>
              </a:rPr>
              <a:t>Home </a:t>
            </a:r>
            <a:r>
              <a:rPr lang="en-US" sz="3000" dirty="0">
                <a:latin typeface="Arial" panose="020B0604020202020204" pitchFamily="34" charset="0"/>
                <a:cs typeface="Arial" panose="020B0604020202020204" pitchFamily="34" charset="0"/>
              </a:rPr>
              <a:t>health agencies and hospices required to inform officials of patients in need of evacuation</a:t>
            </a:r>
            <a:r>
              <a:rPr lang="en-US" sz="3000" dirty="0" smtClean="0">
                <a:latin typeface="Arial" panose="020B0604020202020204" pitchFamily="34" charset="0"/>
                <a:cs typeface="Arial" panose="020B0604020202020204" pitchFamily="34" charset="0"/>
              </a:rPr>
              <a:t>.</a:t>
            </a:r>
          </a:p>
          <a:p>
            <a:r>
              <a:rPr lang="en-US" sz="3000" dirty="0" smtClean="0">
                <a:latin typeface="Arial" panose="020B0604020202020204" pitchFamily="34" charset="0"/>
                <a:cs typeface="Arial" panose="020B0604020202020204" pitchFamily="34" charset="0"/>
              </a:rPr>
              <a:t>Long-term </a:t>
            </a:r>
            <a:r>
              <a:rPr lang="en-US" sz="3000" dirty="0">
                <a:latin typeface="Arial" panose="020B0604020202020204" pitchFamily="34" charset="0"/>
                <a:cs typeface="Arial" panose="020B0604020202020204" pitchFamily="34" charset="0"/>
              </a:rPr>
              <a:t>care and psychiatric residential treatment facilities must share information from the emergency plan with residents and family members or representatives.  </a:t>
            </a:r>
          </a:p>
          <a:p>
            <a:endParaRPr lang="en-US" dirty="0">
              <a:latin typeface="Arial" panose="020B0604020202020204" pitchFamily="34" charset="0"/>
              <a:cs typeface="Arial" panose="020B0604020202020204" pitchFamily="34" charset="0"/>
            </a:endParaRPr>
          </a:p>
        </p:txBody>
      </p:sp>
      <p:sp>
        <p:nvSpPr>
          <p:cNvPr id="4" name="Slide Number Placeholder 3" descr="Slide number 5" title="Slide number 5"/>
          <p:cNvSpPr txBox="1">
            <a:spLocks/>
          </p:cNvSpPr>
          <p:nvPr/>
        </p:nvSpPr>
        <p:spPr>
          <a:xfrm>
            <a:off x="6818240" y="6396106"/>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2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smtClean="0">
                <a:latin typeface="Arial" panose="020B0604020202020204" pitchFamily="34" charset="0"/>
                <a:cs typeface="Arial" panose="020B0604020202020204" pitchFamily="34" charset="0"/>
              </a:rPr>
              <a:t>14</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09744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6302" y="87351"/>
            <a:ext cx="7081520" cy="1143000"/>
          </a:xfrm>
        </p:spPr>
        <p:txBody>
          <a:bodyPr/>
          <a:lstStyle/>
          <a:p>
            <a:r>
              <a:rPr lang="en-US" dirty="0" smtClean="0"/>
              <a:t>What Happens Next?</a:t>
            </a:r>
            <a:endParaRPr lang="en-US" dirty="0"/>
          </a:p>
        </p:txBody>
      </p:sp>
      <p:sp>
        <p:nvSpPr>
          <p:cNvPr id="3" name="Content Placeholder 2"/>
          <p:cNvSpPr>
            <a:spLocks noGrp="1"/>
          </p:cNvSpPr>
          <p:nvPr>
            <p:ph idx="1"/>
          </p:nvPr>
        </p:nvSpPr>
        <p:spPr>
          <a:xfrm>
            <a:off x="1347702" y="982014"/>
            <a:ext cx="7081520" cy="4060767"/>
          </a:xfrm>
        </p:spPr>
        <p:txBody>
          <a:bodyPr/>
          <a:lstStyle/>
          <a:p>
            <a:r>
              <a:rPr lang="en-US" dirty="0" smtClean="0"/>
              <a:t>Interpretive Guidelines and State Operations Manual developed by CMS</a:t>
            </a:r>
          </a:p>
          <a:p>
            <a:r>
              <a:rPr lang="en-US" dirty="0" smtClean="0"/>
              <a:t>CMS trains surveyors</a:t>
            </a:r>
          </a:p>
          <a:p>
            <a:r>
              <a:rPr lang="en-US" dirty="0" smtClean="0"/>
              <a:t>Covered entities comply with regulations</a:t>
            </a:r>
            <a:endParaRPr lang="en-US" dirty="0"/>
          </a:p>
        </p:txBody>
      </p:sp>
    </p:spTree>
    <p:extLst>
      <p:ext uri="{BB962C8B-B14F-4D97-AF65-F5344CB8AC3E}">
        <p14:creationId xmlns:p14="http://schemas.microsoft.com/office/powerpoint/2010/main" val="11893843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9352" y="87351"/>
            <a:ext cx="7081520" cy="1143000"/>
          </a:xfrm>
        </p:spPr>
        <p:txBody>
          <a:bodyPr>
            <a:normAutofit fontScale="90000"/>
          </a:bodyPr>
          <a:lstStyle/>
          <a:p>
            <a:r>
              <a:rPr lang="en-US" dirty="0" smtClean="0"/>
              <a:t>Where Can I Get More Information or Technical Assistance?</a:t>
            </a:r>
            <a:endParaRPr lang="en-US" dirty="0"/>
          </a:p>
        </p:txBody>
      </p:sp>
      <p:sp>
        <p:nvSpPr>
          <p:cNvPr id="3" name="Content Placeholder 2"/>
          <p:cNvSpPr>
            <a:spLocks noGrp="1"/>
          </p:cNvSpPr>
          <p:nvPr>
            <p:ph idx="1"/>
          </p:nvPr>
        </p:nvSpPr>
        <p:spPr/>
        <p:txBody>
          <a:bodyPr/>
          <a:lstStyle/>
          <a:p>
            <a:r>
              <a:rPr lang="en-US" dirty="0"/>
              <a:t>CMS</a:t>
            </a:r>
          </a:p>
          <a:p>
            <a:r>
              <a:rPr lang="en-US" dirty="0" smtClean="0"/>
              <a:t>ASPR TRACIE</a:t>
            </a:r>
          </a:p>
          <a:p>
            <a:r>
              <a:rPr lang="en-US" dirty="0" smtClean="0"/>
              <a:t>Healthcare Coalitions</a:t>
            </a:r>
            <a:endParaRPr lang="en-US" dirty="0"/>
          </a:p>
        </p:txBody>
      </p:sp>
    </p:spTree>
    <p:extLst>
      <p:ext uri="{BB962C8B-B14F-4D97-AF65-F5344CB8AC3E}">
        <p14:creationId xmlns:p14="http://schemas.microsoft.com/office/powerpoint/2010/main" val="14204758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8336" y="54301"/>
            <a:ext cx="7081520" cy="1143000"/>
          </a:xfrm>
        </p:spPr>
        <p:txBody>
          <a:bodyPr/>
          <a:lstStyle/>
          <a:p>
            <a:r>
              <a:rPr lang="en-US" dirty="0" smtClean="0"/>
              <a:t>CMS Survey and Certification Group </a:t>
            </a:r>
            <a:endParaRPr lang="en-US" dirty="0"/>
          </a:p>
        </p:txBody>
      </p:sp>
      <p:sp>
        <p:nvSpPr>
          <p:cNvPr id="3" name="Content Placeholder 2"/>
          <p:cNvSpPr>
            <a:spLocks noGrp="1"/>
          </p:cNvSpPr>
          <p:nvPr>
            <p:ph idx="1"/>
          </p:nvPr>
        </p:nvSpPr>
        <p:spPr>
          <a:xfrm>
            <a:off x="1399218" y="1020650"/>
            <a:ext cx="7081520" cy="4060767"/>
          </a:xfrm>
        </p:spPr>
        <p:txBody>
          <a:bodyPr/>
          <a:lstStyle/>
          <a:p>
            <a:r>
              <a:rPr lang="en-US" dirty="0" smtClean="0"/>
              <a:t>Developing the Interpretive Guidelines</a:t>
            </a:r>
          </a:p>
          <a:p>
            <a:r>
              <a:rPr lang="en-US" dirty="0" smtClean="0"/>
              <a:t>Train the surveyors</a:t>
            </a:r>
          </a:p>
          <a:p>
            <a:r>
              <a:rPr lang="en-US" dirty="0" smtClean="0"/>
              <a:t>Resources and FAQs on their website</a:t>
            </a:r>
          </a:p>
          <a:p>
            <a:pPr lvl="1"/>
            <a:r>
              <a:rPr lang="en-US" sz="2000" dirty="0">
                <a:latin typeface="Arial" panose="020B0604020202020204" pitchFamily="34" charset="0"/>
                <a:cs typeface="Arial" panose="020B0604020202020204" pitchFamily="34" charset="0"/>
                <a:hlinkClick r:id="rId2"/>
              </a:rPr>
              <a:t>https://www.cms.gov/Medicare/Provider-Enrollment-and-Certification/SurveyCertEmergPrep/index.html</a:t>
            </a:r>
            <a:r>
              <a:rPr lang="en-US" sz="2000" dirty="0">
                <a:latin typeface="Arial" panose="020B0604020202020204" pitchFamily="34" charset="0"/>
                <a:cs typeface="Arial" panose="020B0604020202020204" pitchFamily="34" charset="0"/>
              </a:rPr>
              <a:t>  </a:t>
            </a:r>
          </a:p>
          <a:p>
            <a:r>
              <a:rPr lang="en-US" dirty="0" smtClean="0"/>
              <a:t>Email</a:t>
            </a:r>
          </a:p>
          <a:p>
            <a:pPr lvl="1"/>
            <a:r>
              <a:rPr lang="en-US" sz="2000" u="sng" dirty="0">
                <a:latin typeface="Arial" panose="020B0604020202020204" pitchFamily="34" charset="0"/>
                <a:cs typeface="Arial" panose="020B0604020202020204" pitchFamily="34" charset="0"/>
                <a:hlinkClick r:id="rId3"/>
              </a:rPr>
              <a:t>SCGEmergencyPrep@cms.hhs.gov</a:t>
            </a:r>
            <a:endParaRPr lang="en-US" sz="2000" dirty="0" smtClean="0"/>
          </a:p>
        </p:txBody>
      </p:sp>
    </p:spTree>
    <p:extLst>
      <p:ext uri="{BB962C8B-B14F-4D97-AF65-F5344CB8AC3E}">
        <p14:creationId xmlns:p14="http://schemas.microsoft.com/office/powerpoint/2010/main" val="42936600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2" name="TextBox 1"/>
          <p:cNvSpPr txBox="1"/>
          <p:nvPr/>
        </p:nvSpPr>
        <p:spPr>
          <a:xfrm>
            <a:off x="644482" y="4231247"/>
            <a:ext cx="6788150" cy="1046440"/>
          </a:xfrm>
          <a:prstGeom prst="rect">
            <a:avLst/>
          </a:prstGeom>
          <a:noFill/>
        </p:spPr>
        <p:txBody>
          <a:bodyPr>
            <a:spAutoFit/>
          </a:bodyPr>
          <a:lstStyle/>
          <a:p>
            <a:pPr eaLnBrk="1" fontAlgn="auto" hangingPunct="1">
              <a:spcBef>
                <a:spcPts val="0"/>
              </a:spcBef>
              <a:spcAft>
                <a:spcPts val="0"/>
              </a:spcAft>
              <a:defRPr/>
            </a:pPr>
            <a:endParaRPr lang="en-US" b="1" dirty="0">
              <a:solidFill>
                <a:schemeClr val="bg1"/>
              </a:solidFill>
              <a:latin typeface="Helvetica Light"/>
              <a:cs typeface="Helvetica Light"/>
            </a:endParaRPr>
          </a:p>
          <a:p>
            <a:pPr>
              <a:defRPr/>
            </a:pPr>
            <a:r>
              <a:rPr lang="en-US" sz="2800" b="1" dirty="0" smtClean="0">
                <a:solidFill>
                  <a:schemeClr val="bg1"/>
                </a:solidFill>
                <a:latin typeface="Helvetica Light"/>
                <a:cs typeface="Helvetica Light"/>
              </a:rPr>
              <a:t>CMS Emergency Preparedness Rule</a:t>
            </a:r>
            <a:endParaRPr lang="en-US" sz="2400" b="1" dirty="0">
              <a:solidFill>
                <a:schemeClr val="bg1"/>
              </a:solidFill>
              <a:latin typeface="Helvetica Light"/>
              <a:cs typeface="Helvetica Light"/>
            </a:endParaRPr>
          </a:p>
          <a:p>
            <a:pPr>
              <a:defRPr/>
            </a:pPr>
            <a:r>
              <a:rPr lang="en-US" sz="1600" b="1" dirty="0">
                <a:solidFill>
                  <a:schemeClr val="bg1"/>
                </a:solidFill>
                <a:latin typeface="Helvetica Light"/>
                <a:cs typeface="Helvetica Light"/>
              </a:rPr>
              <a:t> </a:t>
            </a:r>
            <a:endParaRPr lang="en-US" sz="1000" dirty="0">
              <a:solidFill>
                <a:schemeClr val="bg1"/>
              </a:solidFill>
              <a:latin typeface="Helvetica Light"/>
              <a:cs typeface="Helvetica Light"/>
            </a:endParaRPr>
          </a:p>
        </p:txBody>
      </p:sp>
    </p:spTree>
    <p:extLst>
      <p:ext uri="{BB962C8B-B14F-4D97-AF65-F5344CB8AC3E}">
        <p14:creationId xmlns:p14="http://schemas.microsoft.com/office/powerpoint/2010/main" val="28106678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6301" y="21250"/>
            <a:ext cx="7081520" cy="1143000"/>
          </a:xfrm>
        </p:spPr>
        <p:txBody>
          <a:bodyPr/>
          <a:lstStyle/>
          <a:p>
            <a:r>
              <a:rPr lang="en-US" dirty="0" smtClean="0"/>
              <a:t>Resources for More Information</a:t>
            </a:r>
            <a:endParaRPr lang="en-US" dirty="0"/>
          </a:p>
        </p:txBody>
      </p:sp>
      <p:sp>
        <p:nvSpPr>
          <p:cNvPr id="3" name="Content Placeholder 2"/>
          <p:cNvSpPr>
            <a:spLocks noGrp="1"/>
          </p:cNvSpPr>
          <p:nvPr>
            <p:ph idx="1"/>
          </p:nvPr>
        </p:nvSpPr>
        <p:spPr>
          <a:xfrm>
            <a:off x="1605280" y="1071390"/>
            <a:ext cx="7081520" cy="4060767"/>
          </a:xfrm>
        </p:spPr>
        <p:txBody>
          <a:bodyPr/>
          <a:lstStyle/>
          <a:p>
            <a:r>
              <a:rPr lang="en-US" dirty="0" smtClean="0"/>
              <a:t>ASPR TRACIE</a:t>
            </a:r>
          </a:p>
          <a:p>
            <a:pPr lvl="1"/>
            <a:r>
              <a:rPr lang="en-US" dirty="0" smtClean="0"/>
              <a:t>asprtracie.hhs.gov/</a:t>
            </a:r>
            <a:r>
              <a:rPr lang="en-US" dirty="0" err="1" smtClean="0"/>
              <a:t>cmsrule</a:t>
            </a:r>
            <a:endParaRPr lang="en-US" dirty="0" smtClean="0"/>
          </a:p>
          <a:p>
            <a:pPr lvl="1"/>
            <a:r>
              <a:rPr lang="en-US" dirty="0" smtClean="0">
                <a:hlinkClick r:id="rId3"/>
              </a:rPr>
              <a:t>askasprtracie@hhs.gov</a:t>
            </a:r>
            <a:r>
              <a:rPr lang="en-US" dirty="0" smtClean="0"/>
              <a:t> </a:t>
            </a:r>
          </a:p>
          <a:p>
            <a:pPr lvl="1"/>
            <a:endParaRPr lang="en-US" sz="2400" dirty="0">
              <a:latin typeface="Arial" panose="020B0604020202020204" pitchFamily="34" charset="0"/>
              <a:cs typeface="Arial" panose="020B0604020202020204" pitchFamily="34" charset="0"/>
            </a:endParaRPr>
          </a:p>
          <a:p>
            <a:r>
              <a:rPr lang="en-US" dirty="0" smtClean="0"/>
              <a:t>Link to the Final Rule</a:t>
            </a:r>
          </a:p>
          <a:p>
            <a:pPr marL="400050" lvl="1" indent="0">
              <a:buNone/>
            </a:pPr>
            <a:r>
              <a:rPr lang="en-US" dirty="0" smtClean="0">
                <a:latin typeface="Arial" panose="020B0604020202020204" pitchFamily="34" charset="0"/>
                <a:cs typeface="Arial" panose="020B0604020202020204" pitchFamily="34" charset="0"/>
                <a:hlinkClick r:id="rId4"/>
              </a:rPr>
              <a:t>https</a:t>
            </a:r>
            <a:r>
              <a:rPr lang="en-US" dirty="0">
                <a:latin typeface="Arial" panose="020B0604020202020204" pitchFamily="34" charset="0"/>
                <a:cs typeface="Arial" panose="020B0604020202020204" pitchFamily="34" charset="0"/>
                <a:hlinkClick r:id="rId4"/>
              </a:rPr>
              <a:t>://www.regulations.gov/document?D=CMS-2013-0269-0377</a:t>
            </a:r>
            <a:endParaRPr lang="en-US" dirty="0">
              <a:latin typeface="Arial" panose="020B0604020202020204" pitchFamily="34" charset="0"/>
              <a:cs typeface="Arial" panose="020B0604020202020204" pitchFamily="34" charset="0"/>
            </a:endParaRPr>
          </a:p>
          <a:p>
            <a:pPr lvl="1"/>
            <a:endParaRPr lang="en-US" dirty="0"/>
          </a:p>
        </p:txBody>
      </p:sp>
    </p:spTree>
    <p:extLst>
      <p:ext uri="{BB962C8B-B14F-4D97-AF65-F5344CB8AC3E}">
        <p14:creationId xmlns:p14="http://schemas.microsoft.com/office/powerpoint/2010/main" val="23547567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0369" y="32267"/>
            <a:ext cx="7081520" cy="1143000"/>
          </a:xfrm>
        </p:spPr>
        <p:txBody>
          <a:bodyPr/>
          <a:lstStyle/>
          <a:p>
            <a:r>
              <a:rPr lang="en-US" dirty="0" smtClean="0"/>
              <a:t>Final Rule Implementation</a:t>
            </a:r>
            <a:endParaRPr lang="en-US" dirty="0"/>
          </a:p>
        </p:txBody>
      </p:sp>
      <p:sp>
        <p:nvSpPr>
          <p:cNvPr id="3" name="Content Placeholder 2"/>
          <p:cNvSpPr>
            <a:spLocks noGrp="1"/>
          </p:cNvSpPr>
          <p:nvPr>
            <p:ph idx="1"/>
          </p:nvPr>
        </p:nvSpPr>
        <p:spPr>
          <a:xfrm>
            <a:off x="1241724" y="1005289"/>
            <a:ext cx="7081520" cy="4060767"/>
          </a:xfrm>
        </p:spPr>
        <p:txBody>
          <a:bodyPr/>
          <a:lstStyle/>
          <a:p>
            <a:r>
              <a:rPr lang="en-US" dirty="0" smtClean="0"/>
              <a:t>Timeline – Don’t wait until the last minute!</a:t>
            </a:r>
          </a:p>
          <a:p>
            <a:pPr lvl="1"/>
            <a:r>
              <a:rPr lang="en-US" dirty="0" smtClean="0"/>
              <a:t>Effective November 15, 2016</a:t>
            </a:r>
          </a:p>
          <a:p>
            <a:pPr lvl="1"/>
            <a:r>
              <a:rPr lang="en-US" dirty="0" smtClean="0"/>
              <a:t>Implementation November 15, 2017</a:t>
            </a:r>
            <a:endParaRPr lang="en-US" dirty="0"/>
          </a:p>
        </p:txBody>
      </p:sp>
    </p:spTree>
    <p:extLst>
      <p:ext uri="{BB962C8B-B14F-4D97-AF65-F5344CB8AC3E}">
        <p14:creationId xmlns:p14="http://schemas.microsoft.com/office/powerpoint/2010/main" val="1519791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lvl="2"/>
            <a:endParaRPr lang="en-US" altLang="en-US" b="1" dirty="0" smtClean="0"/>
          </a:p>
          <a:p>
            <a:pPr marL="630936" lvl="2" indent="0">
              <a:buNone/>
            </a:pPr>
            <a:r>
              <a:rPr lang="en-US" altLang="en-US" sz="2800" b="1" dirty="0" smtClean="0">
                <a:latin typeface="Calibri" panose="020F0502020204030204" pitchFamily="34" charset="0"/>
              </a:rPr>
              <a:t>Al Hernandez-Santana, JD, MCP</a:t>
            </a:r>
          </a:p>
          <a:p>
            <a:pPr marL="630936" lvl="2" indent="0">
              <a:buNone/>
            </a:pPr>
            <a:r>
              <a:rPr lang="en-US" altLang="en-US" sz="2800" b="1" dirty="0" smtClean="0">
                <a:latin typeface="Calibri" panose="020F0502020204030204" pitchFamily="34" charset="0"/>
              </a:rPr>
              <a:t>Associate Health Policy Analyst</a:t>
            </a:r>
          </a:p>
          <a:p>
            <a:pPr marL="914400" lvl="3" indent="0">
              <a:buNone/>
            </a:pPr>
            <a:r>
              <a:rPr lang="en-US" altLang="en-US" sz="2800" b="1" dirty="0" smtClean="0">
                <a:latin typeface="Calibri" panose="020F0502020204030204" pitchFamily="34" charset="0"/>
              </a:rPr>
              <a:t>Tel. (916) 929-9761, </a:t>
            </a:r>
            <a:r>
              <a:rPr lang="en-US" altLang="en-US" sz="2800" b="1" dirty="0" err="1" smtClean="0">
                <a:latin typeface="Calibri" panose="020F0502020204030204" pitchFamily="34" charset="0"/>
              </a:rPr>
              <a:t>Ext.1003</a:t>
            </a:r>
            <a:r>
              <a:rPr lang="en-US" altLang="en-US" sz="2800" b="1" dirty="0" smtClean="0">
                <a:latin typeface="Calibri" panose="020F0502020204030204" pitchFamily="34" charset="0"/>
              </a:rPr>
              <a:t>  Email to: asantana@crihb.org</a:t>
            </a:r>
          </a:p>
        </p:txBody>
      </p:sp>
      <p:sp>
        <p:nvSpPr>
          <p:cNvPr id="4" name="Title 3"/>
          <p:cNvSpPr>
            <a:spLocks noGrp="1"/>
          </p:cNvSpPr>
          <p:nvPr>
            <p:ph type="title"/>
          </p:nvPr>
        </p:nvSpPr>
        <p:spPr/>
        <p:txBody>
          <a:bodyPr>
            <a:normAutofit/>
          </a:bodyPr>
          <a:lstStyle/>
          <a:p>
            <a:r>
              <a:rPr lang="en-US" sz="3600" dirty="0">
                <a:effectLst/>
                <a:latin typeface="Calibri" panose="020F0502020204030204" pitchFamily="34" charset="0"/>
              </a:rPr>
              <a:t>Adapted and presented by:</a:t>
            </a:r>
          </a:p>
        </p:txBody>
      </p:sp>
    </p:spTree>
    <p:extLst>
      <p:ext uri="{BB962C8B-B14F-4D97-AF65-F5344CB8AC3E}">
        <p14:creationId xmlns:p14="http://schemas.microsoft.com/office/powerpoint/2010/main" val="4146698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917" y="31750"/>
            <a:ext cx="7081520" cy="1143000"/>
          </a:xfrm>
        </p:spPr>
        <p:txBody>
          <a:bodyPr/>
          <a:lstStyle/>
          <a:p>
            <a:r>
              <a:rPr lang="en-US" dirty="0" smtClean="0"/>
              <a:t>Disclaimer</a:t>
            </a:r>
            <a:endParaRPr lang="en-US" dirty="0"/>
          </a:p>
        </p:txBody>
      </p:sp>
      <p:sp>
        <p:nvSpPr>
          <p:cNvPr id="3" name="Content Placeholder 2"/>
          <p:cNvSpPr>
            <a:spLocks noGrp="1"/>
          </p:cNvSpPr>
          <p:nvPr>
            <p:ph idx="1"/>
          </p:nvPr>
        </p:nvSpPr>
        <p:spPr>
          <a:xfrm>
            <a:off x="990916" y="889000"/>
            <a:ext cx="7881621" cy="4060767"/>
          </a:xfrm>
        </p:spPr>
        <p:txBody>
          <a:bodyPr/>
          <a:lstStyle/>
          <a:p>
            <a:pPr marL="0" indent="0">
              <a:buNone/>
            </a:pPr>
            <a:endParaRPr lang="en-US" sz="2200" dirty="0" smtClean="0">
              <a:latin typeface="Arial" panose="020B0604020202020204" pitchFamily="34" charset="0"/>
              <a:cs typeface="Arial" panose="020B0604020202020204" pitchFamily="34" charset="0"/>
            </a:endParaRPr>
          </a:p>
          <a:p>
            <a:pPr marL="0" indent="0">
              <a:buNone/>
            </a:pPr>
            <a:r>
              <a:rPr lang="en-US" sz="2200" dirty="0" smtClean="0">
                <a:latin typeface="Arial" panose="020B0604020202020204" pitchFamily="34" charset="0"/>
                <a:cs typeface="Arial" panose="020B0604020202020204" pitchFamily="34" charset="0"/>
              </a:rPr>
              <a:t>This </a:t>
            </a:r>
            <a:r>
              <a:rPr lang="en-US" sz="2200" dirty="0">
                <a:latin typeface="Arial" panose="020B0604020202020204" pitchFamily="34" charset="0"/>
                <a:cs typeface="Arial" panose="020B0604020202020204" pitchFamily="34" charset="0"/>
              </a:rPr>
              <a:t>presentation was prepared as a service to the public and is not intended to grant rights or impose obligations. This presentation may contain references or links to statutes, regulations, or other policy materials. The information provided is only intended to be a general summary. It is not intended to take the place of either the written law or regulations. We encourage readers to review the specific statutes, regulations, and other interpretive materials for a full and accurate statement of their contents.</a:t>
            </a:r>
          </a:p>
          <a:p>
            <a:pPr marL="0" indent="0">
              <a:buNone/>
            </a:pPr>
            <a:endParaRPr lang="en-US" sz="2400" dirty="0"/>
          </a:p>
        </p:txBody>
      </p:sp>
      <p:sp>
        <p:nvSpPr>
          <p:cNvPr id="4" name="Content Placeholder 2"/>
          <p:cNvSpPr txBox="1">
            <a:spLocks/>
          </p:cNvSpPr>
          <p:nvPr/>
        </p:nvSpPr>
        <p:spPr>
          <a:xfrm>
            <a:off x="990917" y="4717947"/>
            <a:ext cx="7881621" cy="1440288"/>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endParaRPr lang="en-US" sz="2400" dirty="0"/>
          </a:p>
        </p:txBody>
      </p:sp>
    </p:spTree>
    <p:extLst>
      <p:ext uri="{BB962C8B-B14F-4D97-AF65-F5344CB8AC3E}">
        <p14:creationId xmlns:p14="http://schemas.microsoft.com/office/powerpoint/2010/main" val="37496762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Adapted and presented by:</a:t>
            </a:r>
            <a:endParaRPr lang="en-US" dirty="0"/>
          </a:p>
        </p:txBody>
      </p:sp>
      <p:sp>
        <p:nvSpPr>
          <p:cNvPr id="3" name="Content Placeholder 2"/>
          <p:cNvSpPr>
            <a:spLocks noGrp="1"/>
          </p:cNvSpPr>
          <p:nvPr>
            <p:ph idx="1"/>
          </p:nvPr>
        </p:nvSpPr>
        <p:spPr/>
        <p:txBody>
          <a:bodyPr/>
          <a:lstStyle/>
          <a:p>
            <a:r>
              <a:rPr lang="en-US" dirty="0" smtClean="0"/>
              <a:t>Al Hernandez-Santana, JD, MCP</a:t>
            </a:r>
          </a:p>
          <a:p>
            <a:pPr lvl="1"/>
            <a:r>
              <a:rPr lang="en-US" dirty="0" smtClean="0"/>
              <a:t>Associate Health Policy Analyst</a:t>
            </a:r>
          </a:p>
          <a:p>
            <a:pPr lvl="1"/>
            <a:r>
              <a:rPr lang="en-US" dirty="0" smtClean="0"/>
              <a:t>Tel. (916) 929-9761, Ext. 1003. Email to ASantana@crihb.org</a:t>
            </a:r>
            <a:endParaRPr lang="en-US" dirty="0"/>
          </a:p>
        </p:txBody>
      </p:sp>
    </p:spTree>
    <p:extLst>
      <p:ext uri="{BB962C8B-B14F-4D97-AF65-F5344CB8AC3E}">
        <p14:creationId xmlns:p14="http://schemas.microsoft.com/office/powerpoint/2010/main" val="3195338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5285" y="12987"/>
            <a:ext cx="7081520" cy="1143000"/>
          </a:xfrm>
        </p:spPr>
        <p:txBody>
          <a:bodyPr/>
          <a:lstStyle/>
          <a:p>
            <a:r>
              <a:rPr lang="en-US" dirty="0" smtClean="0"/>
              <a:t>CMS Emergency Preparedness Rule</a:t>
            </a:r>
            <a:endParaRPr lang="en-US" dirty="0"/>
          </a:p>
        </p:txBody>
      </p:sp>
      <p:sp>
        <p:nvSpPr>
          <p:cNvPr id="4" name="Text Placeholder 2"/>
          <p:cNvSpPr>
            <a:spLocks noGrp="1"/>
          </p:cNvSpPr>
          <p:nvPr>
            <p:ph idx="1"/>
          </p:nvPr>
        </p:nvSpPr>
        <p:spPr>
          <a:xfrm>
            <a:off x="1112704" y="936434"/>
            <a:ext cx="7574096" cy="4724533"/>
          </a:xfrm>
        </p:spPr>
        <p:txBody>
          <a:bodyPr>
            <a:normAutofit fontScale="77500" lnSpcReduction="20000"/>
          </a:bodyPr>
          <a:lstStyle/>
          <a:p>
            <a:pPr lvl="0"/>
            <a:r>
              <a:rPr lang="en-US" dirty="0" smtClean="0">
                <a:latin typeface="Arial" panose="020B0604020202020204" pitchFamily="34" charset="0"/>
                <a:cs typeface="Arial" panose="020B0604020202020204" pitchFamily="34" charset="0"/>
              </a:rPr>
              <a:t>First published </a:t>
            </a:r>
            <a:r>
              <a:rPr lang="en-US" dirty="0">
                <a:latin typeface="Arial" panose="020B0604020202020204" pitchFamily="34" charset="0"/>
                <a:cs typeface="Arial" panose="020B0604020202020204" pitchFamily="34" charset="0"/>
              </a:rPr>
              <a:t>in the </a:t>
            </a:r>
            <a:r>
              <a:rPr lang="en-US" i="1" dirty="0">
                <a:latin typeface="Arial" panose="020B0604020202020204" pitchFamily="34" charset="0"/>
                <a:cs typeface="Arial" panose="020B0604020202020204" pitchFamily="34" charset="0"/>
              </a:rPr>
              <a:t>Federal Register </a:t>
            </a:r>
            <a:r>
              <a:rPr lang="en-US" dirty="0" smtClean="0">
                <a:latin typeface="Arial" panose="020B0604020202020204" pitchFamily="34" charset="0"/>
                <a:cs typeface="Arial" panose="020B0604020202020204" pitchFamily="34" charset="0"/>
              </a:rPr>
              <a:t>for comment on </a:t>
            </a:r>
            <a:r>
              <a:rPr lang="en-US" dirty="0">
                <a:latin typeface="Arial" panose="020B0604020202020204" pitchFamily="34" charset="0"/>
                <a:cs typeface="Arial" panose="020B0604020202020204" pitchFamily="34" charset="0"/>
              </a:rPr>
              <a:t>December 27, 2013.</a:t>
            </a:r>
          </a:p>
          <a:p>
            <a:pPr lvl="0"/>
            <a:r>
              <a:rPr lang="en-US" dirty="0" smtClean="0">
                <a:latin typeface="Arial" panose="020B0604020202020204" pitchFamily="34" charset="0"/>
                <a:cs typeface="Arial" panose="020B0604020202020204" pitchFamily="34" charset="0"/>
              </a:rPr>
              <a:t>Increases </a:t>
            </a:r>
            <a:r>
              <a:rPr lang="en-US" dirty="0">
                <a:latin typeface="Arial" panose="020B0604020202020204" pitchFamily="34" charset="0"/>
                <a:cs typeface="Arial" panose="020B0604020202020204" pitchFamily="34" charset="0"/>
              </a:rPr>
              <a:t>patient safety during emergencies.</a:t>
            </a:r>
          </a:p>
          <a:p>
            <a:pPr lvl="0"/>
            <a:r>
              <a:rPr lang="en-US" dirty="0" smtClean="0">
                <a:latin typeface="Arial" panose="020B0604020202020204" pitchFamily="34" charset="0"/>
                <a:cs typeface="Arial" panose="020B0604020202020204" pitchFamily="34" charset="0"/>
              </a:rPr>
              <a:t>Establishes </a:t>
            </a:r>
            <a:r>
              <a:rPr lang="en-US" dirty="0">
                <a:latin typeface="Arial" panose="020B0604020202020204" pitchFamily="34" charset="0"/>
                <a:cs typeface="Arial" panose="020B0604020202020204" pitchFamily="34" charset="0"/>
              </a:rPr>
              <a:t>consistent emergency preparedness requirements across provider and supplier types.</a:t>
            </a:r>
          </a:p>
          <a:p>
            <a:pPr lvl="0"/>
            <a:r>
              <a:rPr lang="en-US" dirty="0" smtClean="0">
                <a:latin typeface="Arial" panose="020B0604020202020204" pitchFamily="34" charset="0"/>
                <a:cs typeface="Arial" panose="020B0604020202020204" pitchFamily="34" charset="0"/>
              </a:rPr>
              <a:t>Establishes </a:t>
            </a:r>
            <a:r>
              <a:rPr lang="en-US" dirty="0">
                <a:latin typeface="Arial" panose="020B0604020202020204" pitchFamily="34" charset="0"/>
                <a:cs typeface="Arial" panose="020B0604020202020204" pitchFamily="34" charset="0"/>
              </a:rPr>
              <a:t>a more coordinated response to natural and man-made disasters.</a:t>
            </a:r>
          </a:p>
          <a:p>
            <a:pPr lvl="0"/>
            <a:r>
              <a:rPr lang="en-US" dirty="0" smtClean="0">
                <a:latin typeface="Arial" panose="020B0604020202020204" pitchFamily="34" charset="0"/>
                <a:cs typeface="Arial" panose="020B0604020202020204" pitchFamily="34" charset="0"/>
              </a:rPr>
              <a:t>Applies </a:t>
            </a:r>
            <a:r>
              <a:rPr lang="en-US" dirty="0">
                <a:latin typeface="Arial" panose="020B0604020202020204" pitchFamily="34" charset="0"/>
                <a:cs typeface="Arial" panose="020B0604020202020204" pitchFamily="34" charset="0"/>
              </a:rPr>
              <a:t>to 17 Medicare and Medicaid providers and suppliers.</a:t>
            </a:r>
          </a:p>
          <a:p>
            <a:pPr lvl="0"/>
            <a:r>
              <a:rPr lang="en-US" dirty="0" smtClean="0">
                <a:latin typeface="Arial" panose="020B0604020202020204" pitchFamily="34" charset="0"/>
                <a:cs typeface="Arial" panose="020B0604020202020204" pitchFamily="34" charset="0"/>
              </a:rPr>
              <a:t>Final </a:t>
            </a:r>
            <a:r>
              <a:rPr lang="en-US" dirty="0">
                <a:latin typeface="Arial" panose="020B0604020202020204" pitchFamily="34" charset="0"/>
                <a:cs typeface="Arial" panose="020B0604020202020204" pitchFamily="34" charset="0"/>
              </a:rPr>
              <a:t>rule published in the </a:t>
            </a:r>
            <a:r>
              <a:rPr lang="en-US" i="1" dirty="0">
                <a:latin typeface="Arial" panose="020B0604020202020204" pitchFamily="34" charset="0"/>
                <a:cs typeface="Arial" panose="020B0604020202020204" pitchFamily="34" charset="0"/>
              </a:rPr>
              <a:t>Federal Register </a:t>
            </a:r>
            <a:r>
              <a:rPr lang="en-US" dirty="0">
                <a:latin typeface="Arial" panose="020B0604020202020204" pitchFamily="34" charset="0"/>
                <a:cs typeface="Arial" panose="020B0604020202020204" pitchFamily="34" charset="0"/>
              </a:rPr>
              <a:t>on September 16, 2016</a:t>
            </a:r>
            <a:r>
              <a:rPr lang="en-US" dirty="0" smtClean="0">
                <a:latin typeface="Arial" panose="020B0604020202020204" pitchFamily="34" charset="0"/>
                <a:cs typeface="Arial" panose="020B0604020202020204" pitchFamily="34" charset="0"/>
              </a:rPr>
              <a:t>.</a:t>
            </a:r>
          </a:p>
          <a:p>
            <a:pPr lvl="0"/>
            <a:r>
              <a:rPr lang="en-US" dirty="0" smtClean="0">
                <a:latin typeface="Arial" panose="020B0604020202020204" pitchFamily="34" charset="0"/>
                <a:cs typeface="Arial" panose="020B0604020202020204" pitchFamily="34" charset="0"/>
              </a:rPr>
              <a:t>Rule is effective as of November 15, 2016</a:t>
            </a:r>
          </a:p>
          <a:p>
            <a:pPr lvl="0"/>
            <a:r>
              <a:rPr lang="en-US" dirty="0" smtClean="0">
                <a:latin typeface="Arial" panose="020B0604020202020204" pitchFamily="34" charset="0"/>
                <a:cs typeface="Arial" panose="020B0604020202020204" pitchFamily="34" charset="0"/>
              </a:rPr>
              <a:t>Rule must be implemented </a:t>
            </a:r>
            <a:r>
              <a:rPr lang="en-US" dirty="0" smtClean="0">
                <a:solidFill>
                  <a:srgbClr val="C00000"/>
                </a:solidFill>
                <a:latin typeface="Arial" panose="020B0604020202020204" pitchFamily="34" charset="0"/>
                <a:cs typeface="Arial" panose="020B0604020202020204" pitchFamily="34" charset="0"/>
              </a:rPr>
              <a:t>November 15, 2017</a:t>
            </a:r>
            <a:endParaRPr lang="en-US" dirty="0">
              <a:solidFill>
                <a:srgbClr val="C00000"/>
              </a:solidFill>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9701369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7319" y="21250"/>
            <a:ext cx="7081520" cy="1143000"/>
          </a:xfrm>
        </p:spPr>
        <p:txBody>
          <a:bodyPr/>
          <a:lstStyle/>
          <a:p>
            <a:r>
              <a:rPr lang="en-US" dirty="0" smtClean="0"/>
              <a:t>Goals for the Rule</a:t>
            </a:r>
            <a:endParaRPr lang="en-US" dirty="0"/>
          </a:p>
        </p:txBody>
      </p:sp>
      <p:graphicFrame>
        <p:nvGraphicFramePr>
          <p:cNvPr id="5" name="Content Placeholder 7"/>
          <p:cNvGraphicFramePr>
            <a:graphicFrameLocks/>
          </p:cNvGraphicFramePr>
          <p:nvPr>
            <p:extLst>
              <p:ext uri="{D42A27DB-BD31-4B8C-83A1-F6EECF244321}">
                <p14:modId xmlns:p14="http://schemas.microsoft.com/office/powerpoint/2010/main" val="3260709550"/>
              </p:ext>
            </p:extLst>
          </p:nvPr>
        </p:nvGraphicFramePr>
        <p:xfrm>
          <a:off x="1087047" y="792003"/>
          <a:ext cx="7896423" cy="47116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829721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0369" y="0"/>
            <a:ext cx="7081520" cy="1143000"/>
          </a:xfrm>
        </p:spPr>
        <p:txBody>
          <a:bodyPr/>
          <a:lstStyle/>
          <a:p>
            <a:r>
              <a:rPr lang="en-US" dirty="0" smtClean="0"/>
              <a:t>Conditions of Participation</a:t>
            </a:r>
            <a:endParaRPr lang="en-US" dirty="0"/>
          </a:p>
        </p:txBody>
      </p:sp>
      <p:sp>
        <p:nvSpPr>
          <p:cNvPr id="3" name="Content Placeholder 2"/>
          <p:cNvSpPr>
            <a:spLocks noGrp="1"/>
          </p:cNvSpPr>
          <p:nvPr>
            <p:ph idx="1"/>
          </p:nvPr>
        </p:nvSpPr>
        <p:spPr>
          <a:xfrm>
            <a:off x="1288973" y="903384"/>
            <a:ext cx="7397827" cy="4757584"/>
          </a:xfrm>
        </p:spPr>
        <p:txBody>
          <a:bodyPr/>
          <a:lstStyle/>
          <a:p>
            <a:pPr eaLnBrk="0" hangingPunct="0">
              <a:buSzPct val="80000"/>
              <a:defRPr/>
            </a:pPr>
            <a:r>
              <a:rPr lang="en-US" sz="2800" dirty="0">
                <a:solidFill>
                  <a:prstClr val="black"/>
                </a:solidFill>
                <a:latin typeface="Arial" pitchFamily="34" charset="0"/>
                <a:cs typeface="Arial"/>
              </a:rPr>
              <a:t>Conditions of Participation (</a:t>
            </a:r>
            <a:r>
              <a:rPr lang="en-US" sz="2800" dirty="0" err="1">
                <a:solidFill>
                  <a:prstClr val="black"/>
                </a:solidFill>
                <a:latin typeface="Arial" pitchFamily="34" charset="0"/>
                <a:cs typeface="Arial"/>
              </a:rPr>
              <a:t>CoPs</a:t>
            </a:r>
            <a:r>
              <a:rPr lang="en-US" sz="2800" dirty="0">
                <a:solidFill>
                  <a:prstClr val="black"/>
                </a:solidFill>
                <a:latin typeface="Arial" pitchFamily="34" charset="0"/>
                <a:cs typeface="Arial"/>
              </a:rPr>
              <a:t>) and Conditions for Coverage (</a:t>
            </a:r>
            <a:r>
              <a:rPr lang="en-US" sz="2800" dirty="0" err="1">
                <a:solidFill>
                  <a:prstClr val="black"/>
                </a:solidFill>
                <a:latin typeface="Arial" pitchFamily="34" charset="0"/>
                <a:cs typeface="Arial"/>
              </a:rPr>
              <a:t>CfCs</a:t>
            </a:r>
            <a:r>
              <a:rPr lang="en-US" sz="2800" dirty="0">
                <a:solidFill>
                  <a:prstClr val="black"/>
                </a:solidFill>
                <a:latin typeface="Arial" pitchFamily="34" charset="0"/>
                <a:cs typeface="Arial"/>
              </a:rPr>
              <a:t>) are health and safety regulations which must be met by Medicare and Medicaid-participating providers and suppliers.</a:t>
            </a:r>
          </a:p>
          <a:p>
            <a:pPr eaLnBrk="0" hangingPunct="0">
              <a:buSzPct val="80000"/>
              <a:defRPr/>
            </a:pPr>
            <a:r>
              <a:rPr lang="en-US" sz="2800" dirty="0" smtClean="0">
                <a:solidFill>
                  <a:prstClr val="black"/>
                </a:solidFill>
                <a:latin typeface="Arial" pitchFamily="34" charset="0"/>
                <a:cs typeface="Arial"/>
              </a:rPr>
              <a:t>They </a:t>
            </a:r>
            <a:r>
              <a:rPr lang="en-US" sz="2800" dirty="0">
                <a:solidFill>
                  <a:prstClr val="black"/>
                </a:solidFill>
                <a:latin typeface="Arial" pitchFamily="34" charset="0"/>
                <a:cs typeface="Arial"/>
              </a:rPr>
              <a:t>serve to protect all individuals receiving services from those </a:t>
            </a:r>
            <a:r>
              <a:rPr lang="en-US" sz="2800" dirty="0" smtClean="0">
                <a:solidFill>
                  <a:prstClr val="black"/>
                </a:solidFill>
                <a:latin typeface="Arial" pitchFamily="34" charset="0"/>
                <a:cs typeface="Arial"/>
              </a:rPr>
              <a:t>organizations.</a:t>
            </a:r>
            <a:endParaRPr lang="en-US" dirty="0"/>
          </a:p>
        </p:txBody>
      </p:sp>
    </p:spTree>
    <p:extLst>
      <p:ext uri="{BB962C8B-B14F-4D97-AF65-F5344CB8AC3E}">
        <p14:creationId xmlns:p14="http://schemas.microsoft.com/office/powerpoint/2010/main" val="32158274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9060" y="15148"/>
            <a:ext cx="7081520" cy="1143000"/>
          </a:xfrm>
        </p:spPr>
        <p:txBody>
          <a:bodyPr>
            <a:normAutofit fontScale="90000"/>
          </a:bodyPr>
          <a:lstStyle/>
          <a:p>
            <a:r>
              <a:rPr lang="en-US" dirty="0" smtClean="0"/>
              <a:t>Four Provisions for All Provider Types</a:t>
            </a:r>
            <a:endParaRPr lang="en-US" dirty="0"/>
          </a:p>
        </p:txBody>
      </p:sp>
      <p:sp>
        <p:nvSpPr>
          <p:cNvPr id="3" name="Content Placeholder 2"/>
          <p:cNvSpPr>
            <a:spLocks noGrp="1"/>
          </p:cNvSpPr>
          <p:nvPr>
            <p:ph idx="1"/>
          </p:nvPr>
        </p:nvSpPr>
        <p:spPr/>
        <p:txBody>
          <a:bodyPr/>
          <a:lstStyle/>
          <a:p>
            <a:endParaRPr lang="en-US"/>
          </a:p>
        </p:txBody>
      </p:sp>
      <p:graphicFrame>
        <p:nvGraphicFramePr>
          <p:cNvPr id="4" name="Content Placeholder 6"/>
          <p:cNvGraphicFramePr>
            <a:graphicFrameLocks/>
          </p:cNvGraphicFramePr>
          <p:nvPr>
            <p:extLst>
              <p:ext uri="{D42A27DB-BD31-4B8C-83A1-F6EECF244321}">
                <p14:modId xmlns:p14="http://schemas.microsoft.com/office/powerpoint/2010/main" val="1891396479"/>
              </p:ext>
            </p:extLst>
          </p:nvPr>
        </p:nvGraphicFramePr>
        <p:xfrm>
          <a:off x="1019060" y="716096"/>
          <a:ext cx="7981720" cy="50236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72908748"/>
      </p:ext>
    </p:extLst>
  </p:cSld>
  <p:clrMapOvr>
    <a:masterClrMapping/>
  </p:clrMapOvr>
  <p:timing>
    <p:tnLst>
      <p:par>
        <p:cTn id="1" dur="indefinite" restart="never" nodeType="tmRoot"/>
      </p:par>
    </p:tnLst>
  </p:timing>
</p:sld>
</file>

<file path=ppt/theme/_rels/theme5.xml.rels><?xml version="1.0" encoding="UTF-8" standalone="yes"?>
<Relationships xmlns="http://schemas.openxmlformats.org/package/2006/relationships"><Relationship Id="rId1" Type="http://schemas.openxmlformats.org/officeDocument/2006/relationships/image" Target="../media/image12.jpeg"/></Relationships>
</file>

<file path=ppt/theme/_rels/theme6.xml.rels><?xml version="1.0" encoding="UTF-8" standalone="yes"?>
<Relationships xmlns="http://schemas.openxmlformats.org/package/2006/relationships"><Relationship Id="rId1" Type="http://schemas.openxmlformats.org/officeDocument/2006/relationships/image" Target="../media/image12.jpeg"/></Relationships>
</file>

<file path=ppt/theme/theme1.xml><?xml version="1.0" encoding="utf-8"?>
<a:theme xmlns:a="http://schemas.openxmlformats.org/drawingml/2006/main" name="TRACIE Logo Grou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chnical Resources Grou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Assistance Center Grou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Information Exchange Grou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CRIHB Templat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6.xml><?xml version="1.0" encoding="utf-8"?>
<a:theme xmlns:a="http://schemas.openxmlformats.org/drawingml/2006/main" name="1_CRIHB Templat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24677</TotalTime>
  <Words>1479</Words>
  <Application>Microsoft Office PowerPoint</Application>
  <PresentationFormat>On-screen Show (4:3)</PresentationFormat>
  <Paragraphs>162</Paragraphs>
  <Slides>21</Slides>
  <Notes>17</Notes>
  <HiddenSlides>0</HiddenSlides>
  <MMClips>0</MMClips>
  <ScaleCrop>false</ScaleCrop>
  <HeadingPairs>
    <vt:vector size="4" baseType="variant">
      <vt:variant>
        <vt:lpstr>Theme</vt:lpstr>
      </vt:variant>
      <vt:variant>
        <vt:i4>6</vt:i4>
      </vt:variant>
      <vt:variant>
        <vt:lpstr>Slide Titles</vt:lpstr>
      </vt:variant>
      <vt:variant>
        <vt:i4>21</vt:i4>
      </vt:variant>
    </vt:vector>
  </HeadingPairs>
  <TitlesOfParts>
    <vt:vector size="27" baseType="lpstr">
      <vt:lpstr>TRACIE Logo Group</vt:lpstr>
      <vt:lpstr>Technical Resources Group</vt:lpstr>
      <vt:lpstr>Assistance Center Group</vt:lpstr>
      <vt:lpstr>Information Exchange Group</vt:lpstr>
      <vt:lpstr>CRIHB Template</vt:lpstr>
      <vt:lpstr>1_CRIHB Template</vt:lpstr>
      <vt:lpstr>14th Joint Biennial Board of Directors, TGCC, and Program Directors Meeting</vt:lpstr>
      <vt:lpstr>PowerPoint Presentation</vt:lpstr>
      <vt:lpstr>Adapted and presented by:</vt:lpstr>
      <vt:lpstr>Disclaimer</vt:lpstr>
      <vt:lpstr>Adapted and presented by:</vt:lpstr>
      <vt:lpstr>CMS Emergency Preparedness Rule</vt:lpstr>
      <vt:lpstr>Goals for the Rule</vt:lpstr>
      <vt:lpstr>Conditions of Participation</vt:lpstr>
      <vt:lpstr>Four Provisions for All Provider Types</vt:lpstr>
      <vt:lpstr>Who is Affected?</vt:lpstr>
      <vt:lpstr>Risk Assessment and Planning</vt:lpstr>
      <vt:lpstr>Policies and Procedures</vt:lpstr>
      <vt:lpstr>Communication Plan</vt:lpstr>
      <vt:lpstr>Training and Testing Program</vt:lpstr>
      <vt:lpstr>Emergency and Standby Power Systems</vt:lpstr>
      <vt:lpstr>Requirements Vary by Provider Type</vt:lpstr>
      <vt:lpstr>What Happens Next?</vt:lpstr>
      <vt:lpstr>Where Can I Get More Information or Technical Assistance?</vt:lpstr>
      <vt:lpstr>CMS Survey and Certification Group </vt:lpstr>
      <vt:lpstr>Resources for More Information</vt:lpstr>
      <vt:lpstr>Final Rule Implementation</vt:lpstr>
    </vt:vector>
  </TitlesOfParts>
  <Company>ICF International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CMS Emergency Preparedness Rule</dc:title>
  <dc:creator>ASPR TRACIE</dc:creator>
  <cp:keywords>CMS, CMS rule, emergency preparedness rule</cp:keywords>
  <cp:lastModifiedBy>Lisa Griggs</cp:lastModifiedBy>
  <cp:revision>637</cp:revision>
  <cp:lastPrinted>2016-03-07T07:16:03Z</cp:lastPrinted>
  <dcterms:created xsi:type="dcterms:W3CDTF">2015-01-28T15:02:15Z</dcterms:created>
  <dcterms:modified xsi:type="dcterms:W3CDTF">2017-07-14T17:57:57Z</dcterms:modified>
</cp:coreProperties>
</file>