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79" r:id="rId2"/>
  </p:sldMasterIdLst>
  <p:notesMasterIdLst>
    <p:notesMasterId r:id="rId36"/>
  </p:notesMasterIdLst>
  <p:handoutMasterIdLst>
    <p:handoutMasterId r:id="rId37"/>
  </p:handoutMasterIdLst>
  <p:sldIdLst>
    <p:sldId id="457" r:id="rId3"/>
    <p:sldId id="510" r:id="rId4"/>
    <p:sldId id="584" r:id="rId5"/>
    <p:sldId id="600" r:id="rId6"/>
    <p:sldId id="601" r:id="rId7"/>
    <p:sldId id="585" r:id="rId8"/>
    <p:sldId id="586" r:id="rId9"/>
    <p:sldId id="598" r:id="rId10"/>
    <p:sldId id="599" r:id="rId11"/>
    <p:sldId id="604" r:id="rId12"/>
    <p:sldId id="605" r:id="rId13"/>
    <p:sldId id="614" r:id="rId14"/>
    <p:sldId id="615" r:id="rId15"/>
    <p:sldId id="616" r:id="rId16"/>
    <p:sldId id="617" r:id="rId17"/>
    <p:sldId id="618" r:id="rId18"/>
    <p:sldId id="602" r:id="rId19"/>
    <p:sldId id="610" r:id="rId20"/>
    <p:sldId id="611" r:id="rId21"/>
    <p:sldId id="612" r:id="rId22"/>
    <p:sldId id="619" r:id="rId23"/>
    <p:sldId id="613" r:id="rId24"/>
    <p:sldId id="607" r:id="rId25"/>
    <p:sldId id="606" r:id="rId26"/>
    <p:sldId id="608" r:id="rId27"/>
    <p:sldId id="603" r:id="rId28"/>
    <p:sldId id="609" r:id="rId29"/>
    <p:sldId id="587" r:id="rId30"/>
    <p:sldId id="620" r:id="rId31"/>
    <p:sldId id="621" r:id="rId32"/>
    <p:sldId id="514" r:id="rId33"/>
    <p:sldId id="583" r:id="rId34"/>
    <p:sldId id="524" r:id="rId35"/>
  </p:sldIdLst>
  <p:sldSz cx="9144000" cy="6858000" type="screen4x3"/>
  <p:notesSz cx="7010400" cy="92964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65" autoAdjust="0"/>
    <p:restoredTop sz="75701" autoAdjust="0"/>
  </p:normalViewPr>
  <p:slideViewPr>
    <p:cSldViewPr>
      <p:cViewPr>
        <p:scale>
          <a:sx n="54" d="100"/>
          <a:sy n="54" d="100"/>
        </p:scale>
        <p:origin x="-354" y="-48"/>
      </p:cViewPr>
      <p:guideLst>
        <p:guide orient="horz" pos="2160"/>
        <p:guide pos="2880"/>
      </p:guideLst>
    </p:cSldViewPr>
  </p:slideViewPr>
  <p:notesTextViewPr>
    <p:cViewPr>
      <p:scale>
        <a:sx n="100" d="100"/>
        <a:sy n="100" d="100"/>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70EBDF-504B-5E47-ADCF-5EA83CFA1AB8}" type="doc">
      <dgm:prSet loTypeId="urn:microsoft.com/office/officeart/2005/8/layout/lProcess2" loCatId="" qsTypeId="urn:microsoft.com/office/officeart/2005/8/quickstyle/simple4" qsCatId="simple" csTypeId="urn:microsoft.com/office/officeart/2005/8/colors/colorful3" csCatId="colorful" phldr="1"/>
      <dgm:spPr/>
      <dgm:t>
        <a:bodyPr/>
        <a:lstStyle/>
        <a:p>
          <a:endParaRPr lang="en-US"/>
        </a:p>
      </dgm:t>
    </dgm:pt>
    <dgm:pt modelId="{1C42F63B-48A2-D74F-B7A9-215F7C43F4ED}">
      <dgm:prSet phldrT="[Text]" custT="1"/>
      <dgm:spPr/>
      <dgm:t>
        <a:bodyPr/>
        <a:lstStyle/>
        <a:p>
          <a:r>
            <a:rPr lang="en-US" sz="4400" dirty="0" smtClean="0"/>
            <a:t>DHAT</a:t>
          </a:r>
          <a:endParaRPr lang="en-US" sz="4400" dirty="0"/>
        </a:p>
      </dgm:t>
    </dgm:pt>
    <dgm:pt modelId="{FBFFB8F4-6F58-8149-8F8B-12ECB3480197}" type="parTrans" cxnId="{E0A08B4F-EE12-7A4B-9B7D-D271554F275B}">
      <dgm:prSet/>
      <dgm:spPr/>
      <dgm:t>
        <a:bodyPr/>
        <a:lstStyle/>
        <a:p>
          <a:endParaRPr lang="en-US"/>
        </a:p>
      </dgm:t>
    </dgm:pt>
    <dgm:pt modelId="{6858B889-9A38-6841-BFC7-98487951E55B}" type="sibTrans" cxnId="{E0A08B4F-EE12-7A4B-9B7D-D271554F275B}">
      <dgm:prSet/>
      <dgm:spPr/>
      <dgm:t>
        <a:bodyPr/>
        <a:lstStyle/>
        <a:p>
          <a:endParaRPr lang="en-US"/>
        </a:p>
      </dgm:t>
    </dgm:pt>
    <dgm:pt modelId="{B8CF4CB2-F176-A340-911F-5BAA2DD3E72D}">
      <dgm:prSet phldrT="[Text]" custT="1"/>
      <dgm:spPr/>
      <dgm:t>
        <a:bodyPr/>
        <a:lstStyle/>
        <a:p>
          <a:r>
            <a:rPr lang="en-US" sz="1800" baseline="0" smtClean="0"/>
            <a:t>Limited scope, 46 procedures</a:t>
          </a:r>
          <a:endParaRPr lang="en-US" sz="1800" baseline="0" dirty="0"/>
        </a:p>
      </dgm:t>
    </dgm:pt>
    <dgm:pt modelId="{296A0521-FF56-A249-86C4-A85D391E1CC9}" type="parTrans" cxnId="{620DF4A1-4BFD-8044-A620-32CF19CB0B55}">
      <dgm:prSet/>
      <dgm:spPr/>
      <dgm:t>
        <a:bodyPr/>
        <a:lstStyle/>
        <a:p>
          <a:endParaRPr lang="en-US"/>
        </a:p>
      </dgm:t>
    </dgm:pt>
    <dgm:pt modelId="{923B1F00-D4F9-E543-B9A1-FB83840B4997}" type="sibTrans" cxnId="{620DF4A1-4BFD-8044-A620-32CF19CB0B55}">
      <dgm:prSet/>
      <dgm:spPr/>
      <dgm:t>
        <a:bodyPr/>
        <a:lstStyle/>
        <a:p>
          <a:endParaRPr lang="en-US"/>
        </a:p>
      </dgm:t>
    </dgm:pt>
    <dgm:pt modelId="{09F52592-CD3C-6041-A8D6-D4ED8A7316FE}">
      <dgm:prSet phldrT="[Text]" custT="1"/>
      <dgm:spPr/>
      <dgm:t>
        <a:bodyPr/>
        <a:lstStyle/>
        <a:p>
          <a:r>
            <a:rPr lang="en-US" sz="4400" dirty="0" smtClean="0"/>
            <a:t>DENTIST</a:t>
          </a:r>
          <a:endParaRPr lang="en-US" sz="4400" dirty="0"/>
        </a:p>
      </dgm:t>
    </dgm:pt>
    <dgm:pt modelId="{4B49EB6D-0FD5-A94E-A7B8-ED504DF86628}" type="parTrans" cxnId="{507211B2-6134-174A-8379-024A977B11D3}">
      <dgm:prSet/>
      <dgm:spPr/>
      <dgm:t>
        <a:bodyPr/>
        <a:lstStyle/>
        <a:p>
          <a:endParaRPr lang="en-US"/>
        </a:p>
      </dgm:t>
    </dgm:pt>
    <dgm:pt modelId="{3C3FA4D4-E7C2-D74E-AB83-4273A15E5F08}" type="sibTrans" cxnId="{507211B2-6134-174A-8379-024A977B11D3}">
      <dgm:prSet/>
      <dgm:spPr/>
      <dgm:t>
        <a:bodyPr/>
        <a:lstStyle/>
        <a:p>
          <a:endParaRPr lang="en-US"/>
        </a:p>
      </dgm:t>
    </dgm:pt>
    <dgm:pt modelId="{5D10DE81-2872-F849-BD10-DDDD9A3ED8B4}">
      <dgm:prSet phldrT="[Text]" custT="1"/>
      <dgm:spPr/>
      <dgm:t>
        <a:bodyPr/>
        <a:lstStyle/>
        <a:p>
          <a:r>
            <a:rPr lang="en-US" sz="1800" smtClean="0"/>
            <a:t>NEED to know+ nice to know</a:t>
          </a:r>
          <a:endParaRPr lang="en-US" sz="1800" dirty="0"/>
        </a:p>
      </dgm:t>
    </dgm:pt>
    <dgm:pt modelId="{354B3D86-683F-A54C-B76B-13473CACCE25}" type="parTrans" cxnId="{2A159B1B-6B51-3E45-B1AD-5DD0D69AB24C}">
      <dgm:prSet/>
      <dgm:spPr/>
      <dgm:t>
        <a:bodyPr/>
        <a:lstStyle/>
        <a:p>
          <a:endParaRPr lang="en-US"/>
        </a:p>
      </dgm:t>
    </dgm:pt>
    <dgm:pt modelId="{2718270B-DAA0-DA43-9D19-7A2830998DB0}" type="sibTrans" cxnId="{2A159B1B-6B51-3E45-B1AD-5DD0D69AB24C}">
      <dgm:prSet/>
      <dgm:spPr/>
      <dgm:t>
        <a:bodyPr/>
        <a:lstStyle/>
        <a:p>
          <a:endParaRPr lang="en-US"/>
        </a:p>
      </dgm:t>
    </dgm:pt>
    <dgm:pt modelId="{0C8BC4BA-7126-1F4D-9187-3F81FA6A9F19}">
      <dgm:prSet phldrT="[Text]" custT="1"/>
      <dgm:spPr/>
      <dgm:t>
        <a:bodyPr/>
        <a:lstStyle/>
        <a:p>
          <a:r>
            <a:rPr lang="en-US" sz="1800" smtClean="0"/>
            <a:t>Large scope, 500+</a:t>
          </a:r>
          <a:endParaRPr lang="en-US" sz="1800" dirty="0"/>
        </a:p>
      </dgm:t>
    </dgm:pt>
    <dgm:pt modelId="{E582ACC0-3A9F-1744-9823-98ABC2295801}" type="parTrans" cxnId="{8E3944D3-DF28-0242-A64C-FD556092D238}">
      <dgm:prSet/>
      <dgm:spPr/>
      <dgm:t>
        <a:bodyPr/>
        <a:lstStyle/>
        <a:p>
          <a:endParaRPr lang="en-US"/>
        </a:p>
      </dgm:t>
    </dgm:pt>
    <dgm:pt modelId="{939EBB31-665E-CF44-AC9B-240A40263C64}" type="sibTrans" cxnId="{8E3944D3-DF28-0242-A64C-FD556092D238}">
      <dgm:prSet/>
      <dgm:spPr/>
      <dgm:t>
        <a:bodyPr/>
        <a:lstStyle/>
        <a:p>
          <a:endParaRPr lang="en-US"/>
        </a:p>
      </dgm:t>
    </dgm:pt>
    <dgm:pt modelId="{1D9FF860-2D1F-AD46-B148-C766D2B93A33}">
      <dgm:prSet phldrT="[Text]" custT="1"/>
      <dgm:spPr/>
      <dgm:t>
        <a:bodyPr/>
        <a:lstStyle/>
        <a:p>
          <a:r>
            <a:rPr lang="en-US" sz="1800" baseline="0" smtClean="0"/>
            <a:t>Supervised</a:t>
          </a:r>
          <a:endParaRPr lang="en-US" sz="1800" baseline="0" dirty="0"/>
        </a:p>
      </dgm:t>
    </dgm:pt>
    <dgm:pt modelId="{BC12CBD2-9263-8B4E-9336-DAF1647F21A5}" type="parTrans" cxnId="{F0536BB1-B2D8-BA47-B16C-848621DD34E1}">
      <dgm:prSet/>
      <dgm:spPr/>
      <dgm:t>
        <a:bodyPr/>
        <a:lstStyle/>
        <a:p>
          <a:endParaRPr lang="en-US"/>
        </a:p>
      </dgm:t>
    </dgm:pt>
    <dgm:pt modelId="{C0E36539-C3EF-854D-A224-2CC6D4571355}" type="sibTrans" cxnId="{F0536BB1-B2D8-BA47-B16C-848621DD34E1}">
      <dgm:prSet/>
      <dgm:spPr/>
      <dgm:t>
        <a:bodyPr/>
        <a:lstStyle/>
        <a:p>
          <a:endParaRPr lang="en-US"/>
        </a:p>
      </dgm:t>
    </dgm:pt>
    <dgm:pt modelId="{200A700E-2995-2645-B638-2622520AB414}">
      <dgm:prSet phldrT="[Text]" custT="1"/>
      <dgm:spPr/>
      <dgm:t>
        <a:bodyPr/>
        <a:lstStyle/>
        <a:p>
          <a:r>
            <a:rPr lang="en-US" sz="1800" baseline="0" smtClean="0"/>
            <a:t>Prevention oriented team approach</a:t>
          </a:r>
          <a:endParaRPr lang="en-US" sz="1800" baseline="0" dirty="0"/>
        </a:p>
      </dgm:t>
    </dgm:pt>
    <dgm:pt modelId="{405D31A9-CE40-4D4A-9A37-7C9EE2F2DDCA}" type="parTrans" cxnId="{B0118280-05C7-D74D-8324-05D87FCF5DAB}">
      <dgm:prSet/>
      <dgm:spPr/>
      <dgm:t>
        <a:bodyPr/>
        <a:lstStyle/>
        <a:p>
          <a:endParaRPr lang="en-US"/>
        </a:p>
      </dgm:t>
    </dgm:pt>
    <dgm:pt modelId="{655EEB1E-17B6-104F-A6B9-E0C1E5563E36}" type="sibTrans" cxnId="{B0118280-05C7-D74D-8324-05D87FCF5DAB}">
      <dgm:prSet/>
      <dgm:spPr/>
      <dgm:t>
        <a:bodyPr/>
        <a:lstStyle/>
        <a:p>
          <a:endParaRPr lang="en-US"/>
        </a:p>
      </dgm:t>
    </dgm:pt>
    <dgm:pt modelId="{3811A4B9-6B08-FE40-AB5E-A01412A4018F}">
      <dgm:prSet phldrT="[Text]" custT="1"/>
      <dgm:spPr/>
      <dgm:t>
        <a:bodyPr/>
        <a:lstStyle/>
        <a:p>
          <a:r>
            <a:rPr lang="en-US" sz="1800" baseline="0" dirty="0" smtClean="0"/>
            <a:t>Accessible to students in target populations</a:t>
          </a:r>
          <a:endParaRPr lang="en-US" sz="1800" baseline="0" dirty="0"/>
        </a:p>
      </dgm:t>
    </dgm:pt>
    <dgm:pt modelId="{060E1ADC-0B0B-7642-9A40-691F817A1676}" type="parTrans" cxnId="{5B69A7D1-2F54-3B4D-A395-91ABB6674914}">
      <dgm:prSet/>
      <dgm:spPr/>
      <dgm:t>
        <a:bodyPr/>
        <a:lstStyle/>
        <a:p>
          <a:endParaRPr lang="en-US"/>
        </a:p>
      </dgm:t>
    </dgm:pt>
    <dgm:pt modelId="{DA6E40E4-945B-CC4E-81A7-BFCD184C0FB8}" type="sibTrans" cxnId="{5B69A7D1-2F54-3B4D-A395-91ABB6674914}">
      <dgm:prSet/>
      <dgm:spPr/>
      <dgm:t>
        <a:bodyPr/>
        <a:lstStyle/>
        <a:p>
          <a:endParaRPr lang="en-US"/>
        </a:p>
      </dgm:t>
    </dgm:pt>
    <dgm:pt modelId="{26A6262A-3D44-E041-BC71-28FBB6740B40}">
      <dgm:prSet phldrT="[Text]" custT="1"/>
      <dgm:spPr/>
      <dgm:t>
        <a:bodyPr/>
        <a:lstStyle/>
        <a:p>
          <a:r>
            <a:rPr lang="en-US" sz="1800" baseline="0" smtClean="0"/>
            <a:t>Culturally competent</a:t>
          </a:r>
          <a:endParaRPr lang="en-US" sz="1800" baseline="0" dirty="0"/>
        </a:p>
      </dgm:t>
    </dgm:pt>
    <dgm:pt modelId="{0FF99920-F658-9B46-BB35-12FDEADA97A8}" type="parTrans" cxnId="{0049860E-E6EB-614D-8D2C-FEFBBEC55030}">
      <dgm:prSet/>
      <dgm:spPr/>
      <dgm:t>
        <a:bodyPr/>
        <a:lstStyle/>
        <a:p>
          <a:endParaRPr lang="en-US"/>
        </a:p>
      </dgm:t>
    </dgm:pt>
    <dgm:pt modelId="{ADBD2588-D251-374A-9775-1A6C53EF0F64}" type="sibTrans" cxnId="{0049860E-E6EB-614D-8D2C-FEFBBEC55030}">
      <dgm:prSet/>
      <dgm:spPr/>
      <dgm:t>
        <a:bodyPr/>
        <a:lstStyle/>
        <a:p>
          <a:endParaRPr lang="en-US"/>
        </a:p>
      </dgm:t>
    </dgm:pt>
    <dgm:pt modelId="{2DA44E84-E685-DC45-A964-53C4F6A6664E}">
      <dgm:prSet phldrT="[Text]" custT="1"/>
      <dgm:spPr/>
      <dgm:t>
        <a:bodyPr/>
        <a:lstStyle/>
        <a:p>
          <a:r>
            <a:rPr lang="en-US" sz="1800" baseline="0" smtClean="0"/>
            <a:t>Patient centered</a:t>
          </a:r>
          <a:endParaRPr lang="en-US" sz="1800" baseline="0" dirty="0"/>
        </a:p>
      </dgm:t>
    </dgm:pt>
    <dgm:pt modelId="{27271319-75D8-A44D-BEB6-E39BB17DF234}" type="parTrans" cxnId="{50EDE023-0AB4-BD4A-8228-2C75550C12FB}">
      <dgm:prSet/>
      <dgm:spPr/>
      <dgm:t>
        <a:bodyPr/>
        <a:lstStyle/>
        <a:p>
          <a:endParaRPr lang="en-US"/>
        </a:p>
      </dgm:t>
    </dgm:pt>
    <dgm:pt modelId="{3276D66C-FB23-5444-8BC4-B783585D09FC}" type="sibTrans" cxnId="{50EDE023-0AB4-BD4A-8228-2C75550C12FB}">
      <dgm:prSet/>
      <dgm:spPr/>
      <dgm:t>
        <a:bodyPr/>
        <a:lstStyle/>
        <a:p>
          <a:endParaRPr lang="en-US"/>
        </a:p>
      </dgm:t>
    </dgm:pt>
    <dgm:pt modelId="{62E2CF7F-5F4A-2740-9F85-5E00C139C7B4}">
      <dgm:prSet phldrT="[Text]" custT="1"/>
      <dgm:spPr/>
      <dgm:t>
        <a:bodyPr/>
        <a:lstStyle/>
        <a:p>
          <a:r>
            <a:rPr lang="en-US" sz="1800" smtClean="0"/>
            <a:t>Team leader</a:t>
          </a:r>
          <a:endParaRPr lang="en-US" sz="1800" dirty="0"/>
        </a:p>
      </dgm:t>
    </dgm:pt>
    <dgm:pt modelId="{58DFF5A6-50F1-9D40-91F1-4429A66CE4F5}" type="parTrans" cxnId="{A6DAB929-B224-4D46-8052-578E61B5E018}">
      <dgm:prSet/>
      <dgm:spPr/>
      <dgm:t>
        <a:bodyPr/>
        <a:lstStyle/>
        <a:p>
          <a:endParaRPr lang="en-US"/>
        </a:p>
      </dgm:t>
    </dgm:pt>
    <dgm:pt modelId="{6DB8AA0F-A9CB-0748-B30E-0F9464B2D824}" type="sibTrans" cxnId="{A6DAB929-B224-4D46-8052-578E61B5E018}">
      <dgm:prSet/>
      <dgm:spPr/>
      <dgm:t>
        <a:bodyPr/>
        <a:lstStyle/>
        <a:p>
          <a:endParaRPr lang="en-US"/>
        </a:p>
      </dgm:t>
    </dgm:pt>
    <dgm:pt modelId="{F495D1BE-8C98-2046-ADFD-C09FDDA146C2}">
      <dgm:prSet phldrT="[Text]" custT="1"/>
      <dgm:spPr/>
      <dgm:t>
        <a:bodyPr/>
        <a:lstStyle/>
        <a:p>
          <a:r>
            <a:rPr lang="en-US" sz="1800" smtClean="0"/>
            <a:t>Surgically oriented</a:t>
          </a:r>
          <a:endParaRPr lang="en-US" sz="1800" dirty="0"/>
        </a:p>
      </dgm:t>
    </dgm:pt>
    <dgm:pt modelId="{32018FC2-9F30-A74A-8A1D-9D54CB897F24}" type="parTrans" cxnId="{1FADD101-F511-6642-B9CD-48475B5BA12C}">
      <dgm:prSet/>
      <dgm:spPr/>
      <dgm:t>
        <a:bodyPr/>
        <a:lstStyle/>
        <a:p>
          <a:endParaRPr lang="en-US"/>
        </a:p>
      </dgm:t>
    </dgm:pt>
    <dgm:pt modelId="{35927556-46FF-6549-A1F7-ABAA7F7139AB}" type="sibTrans" cxnId="{1FADD101-F511-6642-B9CD-48475B5BA12C}">
      <dgm:prSet/>
      <dgm:spPr/>
      <dgm:t>
        <a:bodyPr/>
        <a:lstStyle/>
        <a:p>
          <a:endParaRPr lang="en-US"/>
        </a:p>
      </dgm:t>
    </dgm:pt>
    <dgm:pt modelId="{ED047218-026D-1242-A865-5C82AAC34B3F}">
      <dgm:prSet phldrT="[Text]" custT="1"/>
      <dgm:spPr/>
      <dgm:t>
        <a:bodyPr/>
        <a:lstStyle/>
        <a:p>
          <a:r>
            <a:rPr lang="en-US" sz="1800" smtClean="0"/>
            <a:t>Education is difficult to access, especially for minorities</a:t>
          </a:r>
          <a:endParaRPr lang="en-US" sz="1800" dirty="0"/>
        </a:p>
      </dgm:t>
    </dgm:pt>
    <dgm:pt modelId="{BDCEF3B5-4C51-0C41-B662-B1A8E9C132DE}" type="parTrans" cxnId="{33C091B3-1409-E540-B7DA-49B2A25F34B3}">
      <dgm:prSet/>
      <dgm:spPr/>
      <dgm:t>
        <a:bodyPr/>
        <a:lstStyle/>
        <a:p>
          <a:endParaRPr lang="en-US"/>
        </a:p>
      </dgm:t>
    </dgm:pt>
    <dgm:pt modelId="{31060D09-9E14-E547-9420-E2EB38123933}" type="sibTrans" cxnId="{33C091B3-1409-E540-B7DA-49B2A25F34B3}">
      <dgm:prSet/>
      <dgm:spPr/>
      <dgm:t>
        <a:bodyPr/>
        <a:lstStyle/>
        <a:p>
          <a:endParaRPr lang="en-US"/>
        </a:p>
      </dgm:t>
    </dgm:pt>
    <dgm:pt modelId="{4B03D20F-B43E-D742-AFEA-C97438762A55}">
      <dgm:prSet phldrT="[Text]" custT="1"/>
      <dgm:spPr/>
      <dgm:t>
        <a:bodyPr/>
        <a:lstStyle/>
        <a:p>
          <a:r>
            <a:rPr lang="en-US" sz="1800" dirty="0" smtClean="0"/>
            <a:t>Struggling to address cultural competency</a:t>
          </a:r>
          <a:endParaRPr lang="en-US" sz="1800" dirty="0"/>
        </a:p>
      </dgm:t>
    </dgm:pt>
    <dgm:pt modelId="{485885D8-D2DF-844F-8202-A4CE8CB81CCE}" type="parTrans" cxnId="{A567A4DF-C1BE-8D40-B94E-997606634C7A}">
      <dgm:prSet/>
      <dgm:spPr/>
      <dgm:t>
        <a:bodyPr/>
        <a:lstStyle/>
        <a:p>
          <a:endParaRPr lang="en-US"/>
        </a:p>
      </dgm:t>
    </dgm:pt>
    <dgm:pt modelId="{74AAA819-F1D8-CF44-8F4C-C445A9F50221}" type="sibTrans" cxnId="{A567A4DF-C1BE-8D40-B94E-997606634C7A}">
      <dgm:prSet/>
      <dgm:spPr/>
      <dgm:t>
        <a:bodyPr/>
        <a:lstStyle/>
        <a:p>
          <a:endParaRPr lang="en-US"/>
        </a:p>
      </dgm:t>
    </dgm:pt>
    <dgm:pt modelId="{20F82070-2F86-B24E-983A-3CBE6E025363}">
      <dgm:prSet phldrT="[Text]" custT="1"/>
      <dgm:spPr/>
      <dgm:t>
        <a:bodyPr/>
        <a:lstStyle/>
        <a:p>
          <a:r>
            <a:rPr lang="en-US" sz="1800" smtClean="0"/>
            <a:t>Practice centered</a:t>
          </a:r>
          <a:endParaRPr lang="en-US" sz="1800" dirty="0"/>
        </a:p>
      </dgm:t>
    </dgm:pt>
    <dgm:pt modelId="{C76BBCAF-015A-A34B-8F81-82CFB3150FED}" type="parTrans" cxnId="{E5062327-8736-754F-BA98-0C968A1D8301}">
      <dgm:prSet/>
      <dgm:spPr/>
      <dgm:t>
        <a:bodyPr/>
        <a:lstStyle/>
        <a:p>
          <a:endParaRPr lang="en-US"/>
        </a:p>
      </dgm:t>
    </dgm:pt>
    <dgm:pt modelId="{022839B4-64A2-E747-843B-B0157F720B1A}" type="sibTrans" cxnId="{E5062327-8736-754F-BA98-0C968A1D8301}">
      <dgm:prSet/>
      <dgm:spPr/>
      <dgm:t>
        <a:bodyPr/>
        <a:lstStyle/>
        <a:p>
          <a:endParaRPr lang="en-US"/>
        </a:p>
      </dgm:t>
    </dgm:pt>
    <dgm:pt modelId="{2BFF4B96-3DB6-3D43-9DA0-C375DA386CA3}">
      <dgm:prSet phldrT="[Text]" custT="1"/>
      <dgm:spPr/>
      <dgm:t>
        <a:bodyPr/>
        <a:lstStyle/>
        <a:p>
          <a:r>
            <a:rPr lang="en-US" sz="1800" baseline="0" smtClean="0"/>
            <a:t>NEED TO KNOW</a:t>
          </a:r>
          <a:endParaRPr lang="en-US" sz="1800" baseline="0" dirty="0"/>
        </a:p>
      </dgm:t>
    </dgm:pt>
    <dgm:pt modelId="{FEF1CA0C-9804-2B40-A0BE-247894F34E51}" type="sibTrans" cxnId="{2F933A90-1EBA-5A42-A534-E54CB8C1EB0B}">
      <dgm:prSet/>
      <dgm:spPr/>
      <dgm:t>
        <a:bodyPr/>
        <a:lstStyle/>
        <a:p>
          <a:endParaRPr lang="en-US"/>
        </a:p>
      </dgm:t>
    </dgm:pt>
    <dgm:pt modelId="{D5FA2402-A4BE-524C-BE06-14DB97A431E7}" type="parTrans" cxnId="{2F933A90-1EBA-5A42-A534-E54CB8C1EB0B}">
      <dgm:prSet/>
      <dgm:spPr/>
      <dgm:t>
        <a:bodyPr/>
        <a:lstStyle/>
        <a:p>
          <a:endParaRPr lang="en-US"/>
        </a:p>
      </dgm:t>
    </dgm:pt>
    <dgm:pt modelId="{225F61AE-76C7-A644-8D5C-F295335CB52B}" type="pres">
      <dgm:prSet presAssocID="{7070EBDF-504B-5E47-ADCF-5EA83CFA1AB8}" presName="theList" presStyleCnt="0">
        <dgm:presLayoutVars>
          <dgm:dir/>
          <dgm:animLvl val="lvl"/>
          <dgm:resizeHandles val="exact"/>
        </dgm:presLayoutVars>
      </dgm:prSet>
      <dgm:spPr/>
      <dgm:t>
        <a:bodyPr/>
        <a:lstStyle/>
        <a:p>
          <a:endParaRPr lang="en-US"/>
        </a:p>
      </dgm:t>
    </dgm:pt>
    <dgm:pt modelId="{D21F64FE-0C7F-404E-98B1-D97CA247C426}" type="pres">
      <dgm:prSet presAssocID="{1C42F63B-48A2-D74F-B7A9-215F7C43F4ED}" presName="compNode" presStyleCnt="0"/>
      <dgm:spPr/>
      <dgm:t>
        <a:bodyPr/>
        <a:lstStyle/>
        <a:p>
          <a:endParaRPr lang="en-US"/>
        </a:p>
      </dgm:t>
    </dgm:pt>
    <dgm:pt modelId="{36C79BE1-F82A-DE41-AC14-75858CB91723}" type="pres">
      <dgm:prSet presAssocID="{1C42F63B-48A2-D74F-B7A9-215F7C43F4ED}" presName="aNode" presStyleLbl="bgShp" presStyleIdx="0" presStyleCnt="2" custScaleX="98493" custLinFactNeighborX="-22" custLinFactNeighborY="1324"/>
      <dgm:spPr/>
      <dgm:t>
        <a:bodyPr/>
        <a:lstStyle/>
        <a:p>
          <a:endParaRPr lang="en-US"/>
        </a:p>
      </dgm:t>
    </dgm:pt>
    <dgm:pt modelId="{5DDCC708-90EE-7C46-8C87-F3173490345A}" type="pres">
      <dgm:prSet presAssocID="{1C42F63B-48A2-D74F-B7A9-215F7C43F4ED}" presName="textNode" presStyleLbl="bgShp" presStyleIdx="0" presStyleCnt="2"/>
      <dgm:spPr/>
      <dgm:t>
        <a:bodyPr/>
        <a:lstStyle/>
        <a:p>
          <a:endParaRPr lang="en-US"/>
        </a:p>
      </dgm:t>
    </dgm:pt>
    <dgm:pt modelId="{75A1FFEE-FF31-3040-9576-8A41CA906F07}" type="pres">
      <dgm:prSet presAssocID="{1C42F63B-48A2-D74F-B7A9-215F7C43F4ED}" presName="compChildNode" presStyleCnt="0"/>
      <dgm:spPr/>
      <dgm:t>
        <a:bodyPr/>
        <a:lstStyle/>
        <a:p>
          <a:endParaRPr lang="en-US"/>
        </a:p>
      </dgm:t>
    </dgm:pt>
    <dgm:pt modelId="{025FDEF4-0AB1-894C-AFE8-35E1813A92FE}" type="pres">
      <dgm:prSet presAssocID="{1C42F63B-48A2-D74F-B7A9-215F7C43F4ED}" presName="theInnerList" presStyleCnt="0"/>
      <dgm:spPr/>
      <dgm:t>
        <a:bodyPr/>
        <a:lstStyle/>
        <a:p>
          <a:endParaRPr lang="en-US"/>
        </a:p>
      </dgm:t>
    </dgm:pt>
    <dgm:pt modelId="{4F754AE3-6CA3-594D-80B6-E5C59DE967CF}" type="pres">
      <dgm:prSet presAssocID="{2BFF4B96-3DB6-3D43-9DA0-C375DA386CA3}" presName="childNode" presStyleLbl="node1" presStyleIdx="0" presStyleCnt="14" custScaleY="56448">
        <dgm:presLayoutVars>
          <dgm:bulletEnabled val="1"/>
        </dgm:presLayoutVars>
      </dgm:prSet>
      <dgm:spPr/>
      <dgm:t>
        <a:bodyPr/>
        <a:lstStyle/>
        <a:p>
          <a:endParaRPr lang="en-US"/>
        </a:p>
      </dgm:t>
    </dgm:pt>
    <dgm:pt modelId="{1CB8F6FF-C9BC-9E40-A4B4-8BA70EEE6930}" type="pres">
      <dgm:prSet presAssocID="{2BFF4B96-3DB6-3D43-9DA0-C375DA386CA3}" presName="aSpace2" presStyleCnt="0"/>
      <dgm:spPr/>
      <dgm:t>
        <a:bodyPr/>
        <a:lstStyle/>
        <a:p>
          <a:endParaRPr lang="en-US"/>
        </a:p>
      </dgm:t>
    </dgm:pt>
    <dgm:pt modelId="{ABBE2C79-F00B-004C-ABE1-8762A5691BE4}" type="pres">
      <dgm:prSet presAssocID="{B8CF4CB2-F176-A340-911F-5BAA2DD3E72D}" presName="childNode" presStyleLbl="node1" presStyleIdx="1" presStyleCnt="14">
        <dgm:presLayoutVars>
          <dgm:bulletEnabled val="1"/>
        </dgm:presLayoutVars>
      </dgm:prSet>
      <dgm:spPr/>
      <dgm:t>
        <a:bodyPr/>
        <a:lstStyle/>
        <a:p>
          <a:endParaRPr lang="en-US"/>
        </a:p>
      </dgm:t>
    </dgm:pt>
    <dgm:pt modelId="{844555B1-FE7B-464B-B9F3-4151997D076A}" type="pres">
      <dgm:prSet presAssocID="{B8CF4CB2-F176-A340-911F-5BAA2DD3E72D}" presName="aSpace2" presStyleCnt="0"/>
      <dgm:spPr/>
      <dgm:t>
        <a:bodyPr/>
        <a:lstStyle/>
        <a:p>
          <a:endParaRPr lang="en-US"/>
        </a:p>
      </dgm:t>
    </dgm:pt>
    <dgm:pt modelId="{9A72D560-80E6-A344-A7A1-C24822F5B883}" type="pres">
      <dgm:prSet presAssocID="{1D9FF860-2D1F-AD46-B148-C766D2B93A33}" presName="childNode" presStyleLbl="node1" presStyleIdx="2" presStyleCnt="14" custLinFactNeighborX="577" custLinFactNeighborY="-24972">
        <dgm:presLayoutVars>
          <dgm:bulletEnabled val="1"/>
        </dgm:presLayoutVars>
      </dgm:prSet>
      <dgm:spPr/>
      <dgm:t>
        <a:bodyPr/>
        <a:lstStyle/>
        <a:p>
          <a:endParaRPr lang="en-US"/>
        </a:p>
      </dgm:t>
    </dgm:pt>
    <dgm:pt modelId="{12E567AD-B830-3046-80C8-B33D2DC65324}" type="pres">
      <dgm:prSet presAssocID="{1D9FF860-2D1F-AD46-B148-C766D2B93A33}" presName="aSpace2" presStyleCnt="0"/>
      <dgm:spPr/>
      <dgm:t>
        <a:bodyPr/>
        <a:lstStyle/>
        <a:p>
          <a:endParaRPr lang="en-US"/>
        </a:p>
      </dgm:t>
    </dgm:pt>
    <dgm:pt modelId="{A3312BF5-E112-5444-A821-E4B0F3A654B2}" type="pres">
      <dgm:prSet presAssocID="{200A700E-2995-2645-B638-2622520AB414}" presName="childNode" presStyleLbl="node1" presStyleIdx="3" presStyleCnt="14" custScaleY="137222" custLinFactNeighborX="577" custLinFactNeighborY="-24972">
        <dgm:presLayoutVars>
          <dgm:bulletEnabled val="1"/>
        </dgm:presLayoutVars>
      </dgm:prSet>
      <dgm:spPr/>
      <dgm:t>
        <a:bodyPr/>
        <a:lstStyle/>
        <a:p>
          <a:endParaRPr lang="en-US"/>
        </a:p>
      </dgm:t>
    </dgm:pt>
    <dgm:pt modelId="{CBC50F4A-202C-FE45-882B-687954B05179}" type="pres">
      <dgm:prSet presAssocID="{200A700E-2995-2645-B638-2622520AB414}" presName="aSpace2" presStyleCnt="0"/>
      <dgm:spPr/>
      <dgm:t>
        <a:bodyPr/>
        <a:lstStyle/>
        <a:p>
          <a:endParaRPr lang="en-US"/>
        </a:p>
      </dgm:t>
    </dgm:pt>
    <dgm:pt modelId="{EA655AEC-6DC4-F14E-BDBA-DABC6942DAC2}" type="pres">
      <dgm:prSet presAssocID="{3811A4B9-6B08-FE40-AB5E-A01412A4018F}" presName="childNode" presStyleLbl="node1" presStyleIdx="4" presStyleCnt="14" custScaleY="249644" custLinFactNeighborX="577" custLinFactNeighborY="-24972">
        <dgm:presLayoutVars>
          <dgm:bulletEnabled val="1"/>
        </dgm:presLayoutVars>
      </dgm:prSet>
      <dgm:spPr/>
      <dgm:t>
        <a:bodyPr/>
        <a:lstStyle/>
        <a:p>
          <a:endParaRPr lang="en-US"/>
        </a:p>
      </dgm:t>
    </dgm:pt>
    <dgm:pt modelId="{961DFBC3-F1DB-C345-8787-2F03D76BC598}" type="pres">
      <dgm:prSet presAssocID="{3811A4B9-6B08-FE40-AB5E-A01412A4018F}" presName="aSpace2" presStyleCnt="0"/>
      <dgm:spPr/>
      <dgm:t>
        <a:bodyPr/>
        <a:lstStyle/>
        <a:p>
          <a:endParaRPr lang="en-US"/>
        </a:p>
      </dgm:t>
    </dgm:pt>
    <dgm:pt modelId="{FC2A57E8-F6BD-BD4C-B7FF-466633617F3D}" type="pres">
      <dgm:prSet presAssocID="{26A6262A-3D44-E041-BC71-28FBB6740B40}" presName="childNode" presStyleLbl="node1" presStyleIdx="5" presStyleCnt="14" custScaleY="145674" custLinFactNeighborX="577" custLinFactNeighborY="-24972">
        <dgm:presLayoutVars>
          <dgm:bulletEnabled val="1"/>
        </dgm:presLayoutVars>
      </dgm:prSet>
      <dgm:spPr/>
      <dgm:t>
        <a:bodyPr/>
        <a:lstStyle/>
        <a:p>
          <a:endParaRPr lang="en-US"/>
        </a:p>
      </dgm:t>
    </dgm:pt>
    <dgm:pt modelId="{156EE7DB-1C82-CD49-B67E-5D2DBF5B32F4}" type="pres">
      <dgm:prSet presAssocID="{26A6262A-3D44-E041-BC71-28FBB6740B40}" presName="aSpace2" presStyleCnt="0"/>
      <dgm:spPr/>
      <dgm:t>
        <a:bodyPr/>
        <a:lstStyle/>
        <a:p>
          <a:endParaRPr lang="en-US"/>
        </a:p>
      </dgm:t>
    </dgm:pt>
    <dgm:pt modelId="{DA32A752-3DEB-5549-86E2-02896594E0FE}" type="pres">
      <dgm:prSet presAssocID="{2DA44E84-E685-DC45-A964-53C4F6A6664E}" presName="childNode" presStyleLbl="node1" presStyleIdx="6" presStyleCnt="14" custLinFactNeighborX="-327" custLinFactNeighborY="11113">
        <dgm:presLayoutVars>
          <dgm:bulletEnabled val="1"/>
        </dgm:presLayoutVars>
      </dgm:prSet>
      <dgm:spPr/>
      <dgm:t>
        <a:bodyPr/>
        <a:lstStyle/>
        <a:p>
          <a:endParaRPr lang="en-US"/>
        </a:p>
      </dgm:t>
    </dgm:pt>
    <dgm:pt modelId="{5778A7CA-98F5-164F-8BF9-FD83DA47A95F}" type="pres">
      <dgm:prSet presAssocID="{1C42F63B-48A2-D74F-B7A9-215F7C43F4ED}" presName="aSpace" presStyleCnt="0"/>
      <dgm:spPr/>
      <dgm:t>
        <a:bodyPr/>
        <a:lstStyle/>
        <a:p>
          <a:endParaRPr lang="en-US"/>
        </a:p>
      </dgm:t>
    </dgm:pt>
    <dgm:pt modelId="{377C2C80-79E0-8946-A5E8-88762C78B0C6}" type="pres">
      <dgm:prSet presAssocID="{09F52592-CD3C-6041-A8D6-D4ED8A7316FE}" presName="compNode" presStyleCnt="0"/>
      <dgm:spPr/>
      <dgm:t>
        <a:bodyPr/>
        <a:lstStyle/>
        <a:p>
          <a:endParaRPr lang="en-US"/>
        </a:p>
      </dgm:t>
    </dgm:pt>
    <dgm:pt modelId="{BFB7C6FA-2DAB-8542-A4A9-4A13B28BC87B}" type="pres">
      <dgm:prSet presAssocID="{09F52592-CD3C-6041-A8D6-D4ED8A7316FE}" presName="aNode" presStyleLbl="bgShp" presStyleIdx="1" presStyleCnt="2" custScaleX="90508" custLinFactNeighborX="8568"/>
      <dgm:spPr/>
      <dgm:t>
        <a:bodyPr/>
        <a:lstStyle/>
        <a:p>
          <a:endParaRPr lang="en-US"/>
        </a:p>
      </dgm:t>
    </dgm:pt>
    <dgm:pt modelId="{B62C06D0-D7AF-2349-84B6-388469749468}" type="pres">
      <dgm:prSet presAssocID="{09F52592-CD3C-6041-A8D6-D4ED8A7316FE}" presName="textNode" presStyleLbl="bgShp" presStyleIdx="1" presStyleCnt="2"/>
      <dgm:spPr/>
      <dgm:t>
        <a:bodyPr/>
        <a:lstStyle/>
        <a:p>
          <a:endParaRPr lang="en-US"/>
        </a:p>
      </dgm:t>
    </dgm:pt>
    <dgm:pt modelId="{16947454-0CCA-484F-BB79-1008D530CC83}" type="pres">
      <dgm:prSet presAssocID="{09F52592-CD3C-6041-A8D6-D4ED8A7316FE}" presName="compChildNode" presStyleCnt="0"/>
      <dgm:spPr/>
      <dgm:t>
        <a:bodyPr/>
        <a:lstStyle/>
        <a:p>
          <a:endParaRPr lang="en-US"/>
        </a:p>
      </dgm:t>
    </dgm:pt>
    <dgm:pt modelId="{D55D39E0-1DB1-404C-98B0-07549FE87C72}" type="pres">
      <dgm:prSet presAssocID="{09F52592-CD3C-6041-A8D6-D4ED8A7316FE}" presName="theInnerList" presStyleCnt="0"/>
      <dgm:spPr/>
      <dgm:t>
        <a:bodyPr/>
        <a:lstStyle/>
        <a:p>
          <a:endParaRPr lang="en-US"/>
        </a:p>
      </dgm:t>
    </dgm:pt>
    <dgm:pt modelId="{C596D6E9-BD79-484E-9A3E-06A673647217}" type="pres">
      <dgm:prSet presAssocID="{5D10DE81-2872-F849-BD10-DDDD9A3ED8B4}" presName="childNode" presStyleLbl="node1" presStyleIdx="7" presStyleCnt="14">
        <dgm:presLayoutVars>
          <dgm:bulletEnabled val="1"/>
        </dgm:presLayoutVars>
      </dgm:prSet>
      <dgm:spPr/>
      <dgm:t>
        <a:bodyPr/>
        <a:lstStyle/>
        <a:p>
          <a:endParaRPr lang="en-US"/>
        </a:p>
      </dgm:t>
    </dgm:pt>
    <dgm:pt modelId="{02A2D3EF-0680-CC49-B4FC-DFFC15B81DCA}" type="pres">
      <dgm:prSet presAssocID="{5D10DE81-2872-F849-BD10-DDDD9A3ED8B4}" presName="aSpace2" presStyleCnt="0"/>
      <dgm:spPr/>
      <dgm:t>
        <a:bodyPr/>
        <a:lstStyle/>
        <a:p>
          <a:endParaRPr lang="en-US"/>
        </a:p>
      </dgm:t>
    </dgm:pt>
    <dgm:pt modelId="{D5FB0055-A71C-BC41-874B-A2CBB0191522}" type="pres">
      <dgm:prSet presAssocID="{0C8BC4BA-7126-1F4D-9187-3F81FA6A9F19}" presName="childNode" presStyleLbl="node1" presStyleIdx="8" presStyleCnt="14">
        <dgm:presLayoutVars>
          <dgm:bulletEnabled val="1"/>
        </dgm:presLayoutVars>
      </dgm:prSet>
      <dgm:spPr/>
      <dgm:t>
        <a:bodyPr/>
        <a:lstStyle/>
        <a:p>
          <a:endParaRPr lang="en-US"/>
        </a:p>
      </dgm:t>
    </dgm:pt>
    <dgm:pt modelId="{72841538-C900-6F4B-B789-C211B946B943}" type="pres">
      <dgm:prSet presAssocID="{0C8BC4BA-7126-1F4D-9187-3F81FA6A9F19}" presName="aSpace2" presStyleCnt="0"/>
      <dgm:spPr/>
      <dgm:t>
        <a:bodyPr/>
        <a:lstStyle/>
        <a:p>
          <a:endParaRPr lang="en-US"/>
        </a:p>
      </dgm:t>
    </dgm:pt>
    <dgm:pt modelId="{6335F7F9-38B3-164F-B5CB-72D572DC1B0B}" type="pres">
      <dgm:prSet presAssocID="{62E2CF7F-5F4A-2740-9F85-5E00C139C7B4}" presName="childNode" presStyleLbl="node1" presStyleIdx="9" presStyleCnt="14">
        <dgm:presLayoutVars>
          <dgm:bulletEnabled val="1"/>
        </dgm:presLayoutVars>
      </dgm:prSet>
      <dgm:spPr/>
      <dgm:t>
        <a:bodyPr/>
        <a:lstStyle/>
        <a:p>
          <a:endParaRPr lang="en-US"/>
        </a:p>
      </dgm:t>
    </dgm:pt>
    <dgm:pt modelId="{70A916D0-8578-D04D-BEFE-58006E0488F9}" type="pres">
      <dgm:prSet presAssocID="{62E2CF7F-5F4A-2740-9F85-5E00C139C7B4}" presName="aSpace2" presStyleCnt="0"/>
      <dgm:spPr/>
      <dgm:t>
        <a:bodyPr/>
        <a:lstStyle/>
        <a:p>
          <a:endParaRPr lang="en-US"/>
        </a:p>
      </dgm:t>
    </dgm:pt>
    <dgm:pt modelId="{16BB571B-C596-A241-9535-C832276F6846}" type="pres">
      <dgm:prSet presAssocID="{F495D1BE-8C98-2046-ADFD-C09FDDA146C2}" presName="childNode" presStyleLbl="node1" presStyleIdx="10" presStyleCnt="14" custScaleY="128497">
        <dgm:presLayoutVars>
          <dgm:bulletEnabled val="1"/>
        </dgm:presLayoutVars>
      </dgm:prSet>
      <dgm:spPr/>
      <dgm:t>
        <a:bodyPr/>
        <a:lstStyle/>
        <a:p>
          <a:endParaRPr lang="en-US"/>
        </a:p>
      </dgm:t>
    </dgm:pt>
    <dgm:pt modelId="{CF4E73C0-8A52-C244-9673-EC6BC55C3338}" type="pres">
      <dgm:prSet presAssocID="{F495D1BE-8C98-2046-ADFD-C09FDDA146C2}" presName="aSpace2" presStyleCnt="0"/>
      <dgm:spPr/>
      <dgm:t>
        <a:bodyPr/>
        <a:lstStyle/>
        <a:p>
          <a:endParaRPr lang="en-US"/>
        </a:p>
      </dgm:t>
    </dgm:pt>
    <dgm:pt modelId="{A8DA8B6A-3F9B-0845-A50E-C210C29FE438}" type="pres">
      <dgm:prSet presAssocID="{ED047218-026D-1242-A865-5C82AAC34B3F}" presName="childNode" presStyleLbl="node1" presStyleIdx="11" presStyleCnt="14" custScaleY="246687">
        <dgm:presLayoutVars>
          <dgm:bulletEnabled val="1"/>
        </dgm:presLayoutVars>
      </dgm:prSet>
      <dgm:spPr/>
      <dgm:t>
        <a:bodyPr/>
        <a:lstStyle/>
        <a:p>
          <a:endParaRPr lang="en-US"/>
        </a:p>
      </dgm:t>
    </dgm:pt>
    <dgm:pt modelId="{3D12F73C-114C-7A46-A4E9-1DBE8D967B75}" type="pres">
      <dgm:prSet presAssocID="{ED047218-026D-1242-A865-5C82AAC34B3F}" presName="aSpace2" presStyleCnt="0"/>
      <dgm:spPr/>
      <dgm:t>
        <a:bodyPr/>
        <a:lstStyle/>
        <a:p>
          <a:endParaRPr lang="en-US"/>
        </a:p>
      </dgm:t>
    </dgm:pt>
    <dgm:pt modelId="{394CA598-8254-AB45-ACAB-70F4E3D8263B}" type="pres">
      <dgm:prSet presAssocID="{4B03D20F-B43E-D742-AFEA-C97438762A55}" presName="childNode" presStyleLbl="node1" presStyleIdx="12" presStyleCnt="14" custScaleY="144289">
        <dgm:presLayoutVars>
          <dgm:bulletEnabled val="1"/>
        </dgm:presLayoutVars>
      </dgm:prSet>
      <dgm:spPr/>
      <dgm:t>
        <a:bodyPr/>
        <a:lstStyle/>
        <a:p>
          <a:endParaRPr lang="en-US"/>
        </a:p>
      </dgm:t>
    </dgm:pt>
    <dgm:pt modelId="{17768736-F57A-7748-82F2-CCF2065C07DB}" type="pres">
      <dgm:prSet presAssocID="{4B03D20F-B43E-D742-AFEA-C97438762A55}" presName="aSpace2" presStyleCnt="0"/>
      <dgm:spPr/>
      <dgm:t>
        <a:bodyPr/>
        <a:lstStyle/>
        <a:p>
          <a:endParaRPr lang="en-US"/>
        </a:p>
      </dgm:t>
    </dgm:pt>
    <dgm:pt modelId="{40C09601-232F-0A44-8369-39392266905E}" type="pres">
      <dgm:prSet presAssocID="{20F82070-2F86-B24E-983A-3CBE6E025363}" presName="childNode" presStyleLbl="node1" presStyleIdx="13" presStyleCnt="14">
        <dgm:presLayoutVars>
          <dgm:bulletEnabled val="1"/>
        </dgm:presLayoutVars>
      </dgm:prSet>
      <dgm:spPr/>
      <dgm:t>
        <a:bodyPr/>
        <a:lstStyle/>
        <a:p>
          <a:endParaRPr lang="en-US"/>
        </a:p>
      </dgm:t>
    </dgm:pt>
  </dgm:ptLst>
  <dgm:cxnLst>
    <dgm:cxn modelId="{E16C910D-353E-438E-801B-3BFA9F513B71}" type="presOf" srcId="{4B03D20F-B43E-D742-AFEA-C97438762A55}" destId="{394CA598-8254-AB45-ACAB-70F4E3D8263B}" srcOrd="0" destOrd="0" presId="urn:microsoft.com/office/officeart/2005/8/layout/lProcess2"/>
    <dgm:cxn modelId="{3862EC58-4F9D-4045-8E71-22CB3E7E0C4A}" type="presOf" srcId="{200A700E-2995-2645-B638-2622520AB414}" destId="{A3312BF5-E112-5444-A821-E4B0F3A654B2}" srcOrd="0" destOrd="0" presId="urn:microsoft.com/office/officeart/2005/8/layout/lProcess2"/>
    <dgm:cxn modelId="{FFF3DD99-A9CA-47F5-B46A-AC291DE5D5A2}" type="presOf" srcId="{7070EBDF-504B-5E47-ADCF-5EA83CFA1AB8}" destId="{225F61AE-76C7-A644-8D5C-F295335CB52B}" srcOrd="0" destOrd="0" presId="urn:microsoft.com/office/officeart/2005/8/layout/lProcess2"/>
    <dgm:cxn modelId="{E0A08B4F-EE12-7A4B-9B7D-D271554F275B}" srcId="{7070EBDF-504B-5E47-ADCF-5EA83CFA1AB8}" destId="{1C42F63B-48A2-D74F-B7A9-215F7C43F4ED}" srcOrd="0" destOrd="0" parTransId="{FBFFB8F4-6F58-8149-8F8B-12ECB3480197}" sibTransId="{6858B889-9A38-6841-BFC7-98487951E55B}"/>
    <dgm:cxn modelId="{E5062327-8736-754F-BA98-0C968A1D8301}" srcId="{09F52592-CD3C-6041-A8D6-D4ED8A7316FE}" destId="{20F82070-2F86-B24E-983A-3CBE6E025363}" srcOrd="6" destOrd="0" parTransId="{C76BBCAF-015A-A34B-8F81-82CFB3150FED}" sibTransId="{022839B4-64A2-E747-843B-B0157F720B1A}"/>
    <dgm:cxn modelId="{3C5EADCF-9872-4A6F-9EB4-E99810A42908}" type="presOf" srcId="{1C42F63B-48A2-D74F-B7A9-215F7C43F4ED}" destId="{36C79BE1-F82A-DE41-AC14-75858CB91723}" srcOrd="0" destOrd="0" presId="urn:microsoft.com/office/officeart/2005/8/layout/lProcess2"/>
    <dgm:cxn modelId="{A6DAB929-B224-4D46-8052-578E61B5E018}" srcId="{09F52592-CD3C-6041-A8D6-D4ED8A7316FE}" destId="{62E2CF7F-5F4A-2740-9F85-5E00C139C7B4}" srcOrd="2" destOrd="0" parTransId="{58DFF5A6-50F1-9D40-91F1-4429A66CE4F5}" sibTransId="{6DB8AA0F-A9CB-0748-B30E-0F9464B2D824}"/>
    <dgm:cxn modelId="{0049860E-E6EB-614D-8D2C-FEFBBEC55030}" srcId="{1C42F63B-48A2-D74F-B7A9-215F7C43F4ED}" destId="{26A6262A-3D44-E041-BC71-28FBB6740B40}" srcOrd="5" destOrd="0" parTransId="{0FF99920-F658-9B46-BB35-12FDEADA97A8}" sibTransId="{ADBD2588-D251-374A-9775-1A6C53EF0F64}"/>
    <dgm:cxn modelId="{0EDF54E2-9806-4122-A3E3-AA718941FF22}" type="presOf" srcId="{1C42F63B-48A2-D74F-B7A9-215F7C43F4ED}" destId="{5DDCC708-90EE-7C46-8C87-F3173490345A}" srcOrd="1" destOrd="0" presId="urn:microsoft.com/office/officeart/2005/8/layout/lProcess2"/>
    <dgm:cxn modelId="{32DF8EA9-D001-4B46-9E5B-735DCB7DD7CE}" type="presOf" srcId="{09F52592-CD3C-6041-A8D6-D4ED8A7316FE}" destId="{BFB7C6FA-2DAB-8542-A4A9-4A13B28BC87B}" srcOrd="0" destOrd="0" presId="urn:microsoft.com/office/officeart/2005/8/layout/lProcess2"/>
    <dgm:cxn modelId="{4DE8A6B9-C2F0-40E7-9FBF-966B9468A894}" type="presOf" srcId="{3811A4B9-6B08-FE40-AB5E-A01412A4018F}" destId="{EA655AEC-6DC4-F14E-BDBA-DABC6942DAC2}" srcOrd="0" destOrd="0" presId="urn:microsoft.com/office/officeart/2005/8/layout/lProcess2"/>
    <dgm:cxn modelId="{50EDE023-0AB4-BD4A-8228-2C75550C12FB}" srcId="{1C42F63B-48A2-D74F-B7A9-215F7C43F4ED}" destId="{2DA44E84-E685-DC45-A964-53C4F6A6664E}" srcOrd="6" destOrd="0" parTransId="{27271319-75D8-A44D-BEB6-E39BB17DF234}" sibTransId="{3276D66C-FB23-5444-8BC4-B783585D09FC}"/>
    <dgm:cxn modelId="{EA20FD1D-291B-43B2-89AD-470F2A3732C4}" type="presOf" srcId="{B8CF4CB2-F176-A340-911F-5BAA2DD3E72D}" destId="{ABBE2C79-F00B-004C-ABE1-8762A5691BE4}" srcOrd="0" destOrd="0" presId="urn:microsoft.com/office/officeart/2005/8/layout/lProcess2"/>
    <dgm:cxn modelId="{A567A4DF-C1BE-8D40-B94E-997606634C7A}" srcId="{09F52592-CD3C-6041-A8D6-D4ED8A7316FE}" destId="{4B03D20F-B43E-D742-AFEA-C97438762A55}" srcOrd="5" destOrd="0" parTransId="{485885D8-D2DF-844F-8202-A4CE8CB81CCE}" sibTransId="{74AAA819-F1D8-CF44-8F4C-C445A9F50221}"/>
    <dgm:cxn modelId="{062F32A2-FF54-4ADB-BE39-1F8A7F9E6628}" type="presOf" srcId="{2DA44E84-E685-DC45-A964-53C4F6A6664E}" destId="{DA32A752-3DEB-5549-86E2-02896594E0FE}" srcOrd="0" destOrd="0" presId="urn:microsoft.com/office/officeart/2005/8/layout/lProcess2"/>
    <dgm:cxn modelId="{D7BB0444-262D-47FE-99F1-89A3C7BD5258}" type="presOf" srcId="{20F82070-2F86-B24E-983A-3CBE6E025363}" destId="{40C09601-232F-0A44-8369-39392266905E}" srcOrd="0" destOrd="0" presId="urn:microsoft.com/office/officeart/2005/8/layout/lProcess2"/>
    <dgm:cxn modelId="{90D09C69-5D8D-4B1D-8828-07A9BFF4F106}" type="presOf" srcId="{09F52592-CD3C-6041-A8D6-D4ED8A7316FE}" destId="{B62C06D0-D7AF-2349-84B6-388469749468}" srcOrd="1" destOrd="0" presId="urn:microsoft.com/office/officeart/2005/8/layout/lProcess2"/>
    <dgm:cxn modelId="{2A159B1B-6B51-3E45-B1AD-5DD0D69AB24C}" srcId="{09F52592-CD3C-6041-A8D6-D4ED8A7316FE}" destId="{5D10DE81-2872-F849-BD10-DDDD9A3ED8B4}" srcOrd="0" destOrd="0" parTransId="{354B3D86-683F-A54C-B76B-13473CACCE25}" sibTransId="{2718270B-DAA0-DA43-9D19-7A2830998DB0}"/>
    <dgm:cxn modelId="{507211B2-6134-174A-8379-024A977B11D3}" srcId="{7070EBDF-504B-5E47-ADCF-5EA83CFA1AB8}" destId="{09F52592-CD3C-6041-A8D6-D4ED8A7316FE}" srcOrd="1" destOrd="0" parTransId="{4B49EB6D-0FD5-A94E-A7B8-ED504DF86628}" sibTransId="{3C3FA4D4-E7C2-D74E-AB83-4273A15E5F08}"/>
    <dgm:cxn modelId="{778794D7-F2AA-42AC-870B-39F1DE70DBC1}" type="presOf" srcId="{1D9FF860-2D1F-AD46-B148-C766D2B93A33}" destId="{9A72D560-80E6-A344-A7A1-C24822F5B883}" srcOrd="0" destOrd="0" presId="urn:microsoft.com/office/officeart/2005/8/layout/lProcess2"/>
    <dgm:cxn modelId="{F0536BB1-B2D8-BA47-B16C-848621DD34E1}" srcId="{1C42F63B-48A2-D74F-B7A9-215F7C43F4ED}" destId="{1D9FF860-2D1F-AD46-B148-C766D2B93A33}" srcOrd="2" destOrd="0" parTransId="{BC12CBD2-9263-8B4E-9336-DAF1647F21A5}" sibTransId="{C0E36539-C3EF-854D-A224-2CC6D4571355}"/>
    <dgm:cxn modelId="{95190F2D-DEFE-454D-ADE0-9AADC4EE9799}" type="presOf" srcId="{F495D1BE-8C98-2046-ADFD-C09FDDA146C2}" destId="{16BB571B-C596-A241-9535-C832276F6846}" srcOrd="0" destOrd="0" presId="urn:microsoft.com/office/officeart/2005/8/layout/lProcess2"/>
    <dgm:cxn modelId="{93F3C19A-CEAB-49C7-8FB6-BA6DE3980D7E}" type="presOf" srcId="{0C8BC4BA-7126-1F4D-9187-3F81FA6A9F19}" destId="{D5FB0055-A71C-BC41-874B-A2CBB0191522}" srcOrd="0" destOrd="0" presId="urn:microsoft.com/office/officeart/2005/8/layout/lProcess2"/>
    <dgm:cxn modelId="{8E3944D3-DF28-0242-A64C-FD556092D238}" srcId="{09F52592-CD3C-6041-A8D6-D4ED8A7316FE}" destId="{0C8BC4BA-7126-1F4D-9187-3F81FA6A9F19}" srcOrd="1" destOrd="0" parTransId="{E582ACC0-3A9F-1744-9823-98ABC2295801}" sibTransId="{939EBB31-665E-CF44-AC9B-240A40263C64}"/>
    <dgm:cxn modelId="{B791F420-9FD9-4648-86B8-0A1C284C9BF4}" type="presOf" srcId="{62E2CF7F-5F4A-2740-9F85-5E00C139C7B4}" destId="{6335F7F9-38B3-164F-B5CB-72D572DC1B0B}" srcOrd="0" destOrd="0" presId="urn:microsoft.com/office/officeart/2005/8/layout/lProcess2"/>
    <dgm:cxn modelId="{E5FA7B5C-86F1-43BF-9C4C-BF82CBC3C499}" type="presOf" srcId="{2BFF4B96-3DB6-3D43-9DA0-C375DA386CA3}" destId="{4F754AE3-6CA3-594D-80B6-E5C59DE967CF}" srcOrd="0" destOrd="0" presId="urn:microsoft.com/office/officeart/2005/8/layout/lProcess2"/>
    <dgm:cxn modelId="{8E8F8DA9-1ABC-44BC-991C-F4D97E1A2078}" type="presOf" srcId="{26A6262A-3D44-E041-BC71-28FBB6740B40}" destId="{FC2A57E8-F6BD-BD4C-B7FF-466633617F3D}" srcOrd="0" destOrd="0" presId="urn:microsoft.com/office/officeart/2005/8/layout/lProcess2"/>
    <dgm:cxn modelId="{B0118280-05C7-D74D-8324-05D87FCF5DAB}" srcId="{1C42F63B-48A2-D74F-B7A9-215F7C43F4ED}" destId="{200A700E-2995-2645-B638-2622520AB414}" srcOrd="3" destOrd="0" parTransId="{405D31A9-CE40-4D4A-9A37-7C9EE2F2DDCA}" sibTransId="{655EEB1E-17B6-104F-A6B9-E0C1E5563E36}"/>
    <dgm:cxn modelId="{AEF8B262-EC70-4D56-AB5A-B7764A2F4C09}" type="presOf" srcId="{ED047218-026D-1242-A865-5C82AAC34B3F}" destId="{A8DA8B6A-3F9B-0845-A50E-C210C29FE438}" srcOrd="0" destOrd="0" presId="urn:microsoft.com/office/officeart/2005/8/layout/lProcess2"/>
    <dgm:cxn modelId="{33C091B3-1409-E540-B7DA-49B2A25F34B3}" srcId="{09F52592-CD3C-6041-A8D6-D4ED8A7316FE}" destId="{ED047218-026D-1242-A865-5C82AAC34B3F}" srcOrd="4" destOrd="0" parTransId="{BDCEF3B5-4C51-0C41-B662-B1A8E9C132DE}" sibTransId="{31060D09-9E14-E547-9420-E2EB38123933}"/>
    <dgm:cxn modelId="{1FADD101-F511-6642-B9CD-48475B5BA12C}" srcId="{09F52592-CD3C-6041-A8D6-D4ED8A7316FE}" destId="{F495D1BE-8C98-2046-ADFD-C09FDDA146C2}" srcOrd="3" destOrd="0" parTransId="{32018FC2-9F30-A74A-8A1D-9D54CB897F24}" sibTransId="{35927556-46FF-6549-A1F7-ABAA7F7139AB}"/>
    <dgm:cxn modelId="{2F933A90-1EBA-5A42-A534-E54CB8C1EB0B}" srcId="{1C42F63B-48A2-D74F-B7A9-215F7C43F4ED}" destId="{2BFF4B96-3DB6-3D43-9DA0-C375DA386CA3}" srcOrd="0" destOrd="0" parTransId="{D5FA2402-A4BE-524C-BE06-14DB97A431E7}" sibTransId="{FEF1CA0C-9804-2B40-A0BE-247894F34E51}"/>
    <dgm:cxn modelId="{620DF4A1-4BFD-8044-A620-32CF19CB0B55}" srcId="{1C42F63B-48A2-D74F-B7A9-215F7C43F4ED}" destId="{B8CF4CB2-F176-A340-911F-5BAA2DD3E72D}" srcOrd="1" destOrd="0" parTransId="{296A0521-FF56-A249-86C4-A85D391E1CC9}" sibTransId="{923B1F00-D4F9-E543-B9A1-FB83840B4997}"/>
    <dgm:cxn modelId="{89786683-2803-4DAB-801A-9111AE1C3094}" type="presOf" srcId="{5D10DE81-2872-F849-BD10-DDDD9A3ED8B4}" destId="{C596D6E9-BD79-484E-9A3E-06A673647217}" srcOrd="0" destOrd="0" presId="urn:microsoft.com/office/officeart/2005/8/layout/lProcess2"/>
    <dgm:cxn modelId="{5B69A7D1-2F54-3B4D-A395-91ABB6674914}" srcId="{1C42F63B-48A2-D74F-B7A9-215F7C43F4ED}" destId="{3811A4B9-6B08-FE40-AB5E-A01412A4018F}" srcOrd="4" destOrd="0" parTransId="{060E1ADC-0B0B-7642-9A40-691F817A1676}" sibTransId="{DA6E40E4-945B-CC4E-81A7-BFCD184C0FB8}"/>
    <dgm:cxn modelId="{0A1C1D12-0C7D-4572-8095-350D16FB4649}" type="presParOf" srcId="{225F61AE-76C7-A644-8D5C-F295335CB52B}" destId="{D21F64FE-0C7F-404E-98B1-D97CA247C426}" srcOrd="0" destOrd="0" presId="urn:microsoft.com/office/officeart/2005/8/layout/lProcess2"/>
    <dgm:cxn modelId="{D7A43FED-9F75-4DA6-9EC1-0373D90D3A0B}" type="presParOf" srcId="{D21F64FE-0C7F-404E-98B1-D97CA247C426}" destId="{36C79BE1-F82A-DE41-AC14-75858CB91723}" srcOrd="0" destOrd="0" presId="urn:microsoft.com/office/officeart/2005/8/layout/lProcess2"/>
    <dgm:cxn modelId="{0F44E9B6-41C3-4561-834E-027FC69210FD}" type="presParOf" srcId="{D21F64FE-0C7F-404E-98B1-D97CA247C426}" destId="{5DDCC708-90EE-7C46-8C87-F3173490345A}" srcOrd="1" destOrd="0" presId="urn:microsoft.com/office/officeart/2005/8/layout/lProcess2"/>
    <dgm:cxn modelId="{7C8CA3DF-85D9-4B5D-8DCE-6E265A4EA128}" type="presParOf" srcId="{D21F64FE-0C7F-404E-98B1-D97CA247C426}" destId="{75A1FFEE-FF31-3040-9576-8A41CA906F07}" srcOrd="2" destOrd="0" presId="urn:microsoft.com/office/officeart/2005/8/layout/lProcess2"/>
    <dgm:cxn modelId="{6E283170-9FCB-4C4D-882A-B29B52E836E0}" type="presParOf" srcId="{75A1FFEE-FF31-3040-9576-8A41CA906F07}" destId="{025FDEF4-0AB1-894C-AFE8-35E1813A92FE}" srcOrd="0" destOrd="0" presId="urn:microsoft.com/office/officeart/2005/8/layout/lProcess2"/>
    <dgm:cxn modelId="{3E79BC6A-0E72-478A-9E04-2CC7E71A378C}" type="presParOf" srcId="{025FDEF4-0AB1-894C-AFE8-35E1813A92FE}" destId="{4F754AE3-6CA3-594D-80B6-E5C59DE967CF}" srcOrd="0" destOrd="0" presId="urn:microsoft.com/office/officeart/2005/8/layout/lProcess2"/>
    <dgm:cxn modelId="{D9F9F61E-94B7-4F1B-8318-91CE2321FBD6}" type="presParOf" srcId="{025FDEF4-0AB1-894C-AFE8-35E1813A92FE}" destId="{1CB8F6FF-C9BC-9E40-A4B4-8BA70EEE6930}" srcOrd="1" destOrd="0" presId="urn:microsoft.com/office/officeart/2005/8/layout/lProcess2"/>
    <dgm:cxn modelId="{5905499B-A2CF-429F-BE69-5C5BE76E5CE8}" type="presParOf" srcId="{025FDEF4-0AB1-894C-AFE8-35E1813A92FE}" destId="{ABBE2C79-F00B-004C-ABE1-8762A5691BE4}" srcOrd="2" destOrd="0" presId="urn:microsoft.com/office/officeart/2005/8/layout/lProcess2"/>
    <dgm:cxn modelId="{DBB57668-13DB-42BB-B65B-9B07F4197196}" type="presParOf" srcId="{025FDEF4-0AB1-894C-AFE8-35E1813A92FE}" destId="{844555B1-FE7B-464B-B9F3-4151997D076A}" srcOrd="3" destOrd="0" presId="urn:microsoft.com/office/officeart/2005/8/layout/lProcess2"/>
    <dgm:cxn modelId="{3803414A-98D7-4851-89B6-119D7CDDB4A9}" type="presParOf" srcId="{025FDEF4-0AB1-894C-AFE8-35E1813A92FE}" destId="{9A72D560-80E6-A344-A7A1-C24822F5B883}" srcOrd="4" destOrd="0" presId="urn:microsoft.com/office/officeart/2005/8/layout/lProcess2"/>
    <dgm:cxn modelId="{2EF6E4F2-9699-455F-801A-567C2BA774E1}" type="presParOf" srcId="{025FDEF4-0AB1-894C-AFE8-35E1813A92FE}" destId="{12E567AD-B830-3046-80C8-B33D2DC65324}" srcOrd="5" destOrd="0" presId="urn:microsoft.com/office/officeart/2005/8/layout/lProcess2"/>
    <dgm:cxn modelId="{FE1DC48C-601A-499A-A792-6BD751A456B1}" type="presParOf" srcId="{025FDEF4-0AB1-894C-AFE8-35E1813A92FE}" destId="{A3312BF5-E112-5444-A821-E4B0F3A654B2}" srcOrd="6" destOrd="0" presId="urn:microsoft.com/office/officeart/2005/8/layout/lProcess2"/>
    <dgm:cxn modelId="{14EF8665-3B6F-41E9-A95F-11BF40566560}" type="presParOf" srcId="{025FDEF4-0AB1-894C-AFE8-35E1813A92FE}" destId="{CBC50F4A-202C-FE45-882B-687954B05179}" srcOrd="7" destOrd="0" presId="urn:microsoft.com/office/officeart/2005/8/layout/lProcess2"/>
    <dgm:cxn modelId="{167C1BB1-95A2-49BE-AE4F-FDBCF485863B}" type="presParOf" srcId="{025FDEF4-0AB1-894C-AFE8-35E1813A92FE}" destId="{EA655AEC-6DC4-F14E-BDBA-DABC6942DAC2}" srcOrd="8" destOrd="0" presId="urn:microsoft.com/office/officeart/2005/8/layout/lProcess2"/>
    <dgm:cxn modelId="{83A7A990-6700-45DA-B0FF-91F7DA6B3A1A}" type="presParOf" srcId="{025FDEF4-0AB1-894C-AFE8-35E1813A92FE}" destId="{961DFBC3-F1DB-C345-8787-2F03D76BC598}" srcOrd="9" destOrd="0" presId="urn:microsoft.com/office/officeart/2005/8/layout/lProcess2"/>
    <dgm:cxn modelId="{5846A6B9-B402-42BF-B036-295716DDFEBA}" type="presParOf" srcId="{025FDEF4-0AB1-894C-AFE8-35E1813A92FE}" destId="{FC2A57E8-F6BD-BD4C-B7FF-466633617F3D}" srcOrd="10" destOrd="0" presId="urn:microsoft.com/office/officeart/2005/8/layout/lProcess2"/>
    <dgm:cxn modelId="{35C03E57-031E-4A04-9688-3E67D8B7E7AC}" type="presParOf" srcId="{025FDEF4-0AB1-894C-AFE8-35E1813A92FE}" destId="{156EE7DB-1C82-CD49-B67E-5D2DBF5B32F4}" srcOrd="11" destOrd="0" presId="urn:microsoft.com/office/officeart/2005/8/layout/lProcess2"/>
    <dgm:cxn modelId="{14059181-39CC-413C-8C4E-BDBFE790D40A}" type="presParOf" srcId="{025FDEF4-0AB1-894C-AFE8-35E1813A92FE}" destId="{DA32A752-3DEB-5549-86E2-02896594E0FE}" srcOrd="12" destOrd="0" presId="urn:microsoft.com/office/officeart/2005/8/layout/lProcess2"/>
    <dgm:cxn modelId="{0D71DB66-82D5-4747-A574-13F89889CEBD}" type="presParOf" srcId="{225F61AE-76C7-A644-8D5C-F295335CB52B}" destId="{5778A7CA-98F5-164F-8BF9-FD83DA47A95F}" srcOrd="1" destOrd="0" presId="urn:microsoft.com/office/officeart/2005/8/layout/lProcess2"/>
    <dgm:cxn modelId="{DAB03A23-9A30-46AA-86F8-525BE7520CAF}" type="presParOf" srcId="{225F61AE-76C7-A644-8D5C-F295335CB52B}" destId="{377C2C80-79E0-8946-A5E8-88762C78B0C6}" srcOrd="2" destOrd="0" presId="urn:microsoft.com/office/officeart/2005/8/layout/lProcess2"/>
    <dgm:cxn modelId="{59D6F74D-D176-4631-9094-BA0B360E987F}" type="presParOf" srcId="{377C2C80-79E0-8946-A5E8-88762C78B0C6}" destId="{BFB7C6FA-2DAB-8542-A4A9-4A13B28BC87B}" srcOrd="0" destOrd="0" presId="urn:microsoft.com/office/officeart/2005/8/layout/lProcess2"/>
    <dgm:cxn modelId="{2E2861C3-00A9-472A-929C-57300B246932}" type="presParOf" srcId="{377C2C80-79E0-8946-A5E8-88762C78B0C6}" destId="{B62C06D0-D7AF-2349-84B6-388469749468}" srcOrd="1" destOrd="0" presId="urn:microsoft.com/office/officeart/2005/8/layout/lProcess2"/>
    <dgm:cxn modelId="{3E69602C-4E3B-42E9-BD92-40733DFE834B}" type="presParOf" srcId="{377C2C80-79E0-8946-A5E8-88762C78B0C6}" destId="{16947454-0CCA-484F-BB79-1008D530CC83}" srcOrd="2" destOrd="0" presId="urn:microsoft.com/office/officeart/2005/8/layout/lProcess2"/>
    <dgm:cxn modelId="{F3F88EC7-AD1D-4D3D-8968-A48A863428A0}" type="presParOf" srcId="{16947454-0CCA-484F-BB79-1008D530CC83}" destId="{D55D39E0-1DB1-404C-98B0-07549FE87C72}" srcOrd="0" destOrd="0" presId="urn:microsoft.com/office/officeart/2005/8/layout/lProcess2"/>
    <dgm:cxn modelId="{F2DCF19C-B2E4-4B24-B07D-B0E77A4F4853}" type="presParOf" srcId="{D55D39E0-1DB1-404C-98B0-07549FE87C72}" destId="{C596D6E9-BD79-484E-9A3E-06A673647217}" srcOrd="0" destOrd="0" presId="urn:microsoft.com/office/officeart/2005/8/layout/lProcess2"/>
    <dgm:cxn modelId="{632954E2-D3DC-4438-B10B-EC7A415C7EF4}" type="presParOf" srcId="{D55D39E0-1DB1-404C-98B0-07549FE87C72}" destId="{02A2D3EF-0680-CC49-B4FC-DFFC15B81DCA}" srcOrd="1" destOrd="0" presId="urn:microsoft.com/office/officeart/2005/8/layout/lProcess2"/>
    <dgm:cxn modelId="{4ECCE194-8F7C-4D7E-999F-CCAB8A596FAC}" type="presParOf" srcId="{D55D39E0-1DB1-404C-98B0-07549FE87C72}" destId="{D5FB0055-A71C-BC41-874B-A2CBB0191522}" srcOrd="2" destOrd="0" presId="urn:microsoft.com/office/officeart/2005/8/layout/lProcess2"/>
    <dgm:cxn modelId="{8212E227-736F-4BA3-8A72-283375C9E2FD}" type="presParOf" srcId="{D55D39E0-1DB1-404C-98B0-07549FE87C72}" destId="{72841538-C900-6F4B-B789-C211B946B943}" srcOrd="3" destOrd="0" presId="urn:microsoft.com/office/officeart/2005/8/layout/lProcess2"/>
    <dgm:cxn modelId="{7F496DB8-FBC4-4933-953D-288037FB5ED0}" type="presParOf" srcId="{D55D39E0-1DB1-404C-98B0-07549FE87C72}" destId="{6335F7F9-38B3-164F-B5CB-72D572DC1B0B}" srcOrd="4" destOrd="0" presId="urn:microsoft.com/office/officeart/2005/8/layout/lProcess2"/>
    <dgm:cxn modelId="{A1C53F22-A967-48CE-B597-95A6E4344D49}" type="presParOf" srcId="{D55D39E0-1DB1-404C-98B0-07549FE87C72}" destId="{70A916D0-8578-D04D-BEFE-58006E0488F9}" srcOrd="5" destOrd="0" presId="urn:microsoft.com/office/officeart/2005/8/layout/lProcess2"/>
    <dgm:cxn modelId="{7A953B56-3140-4D30-8857-FF4477581E98}" type="presParOf" srcId="{D55D39E0-1DB1-404C-98B0-07549FE87C72}" destId="{16BB571B-C596-A241-9535-C832276F6846}" srcOrd="6" destOrd="0" presId="urn:microsoft.com/office/officeart/2005/8/layout/lProcess2"/>
    <dgm:cxn modelId="{1019A69B-DBEF-4BDE-A6AB-A8BB65C70E4B}" type="presParOf" srcId="{D55D39E0-1DB1-404C-98B0-07549FE87C72}" destId="{CF4E73C0-8A52-C244-9673-EC6BC55C3338}" srcOrd="7" destOrd="0" presId="urn:microsoft.com/office/officeart/2005/8/layout/lProcess2"/>
    <dgm:cxn modelId="{76C18A31-84C9-40B6-A694-5E61634AA45D}" type="presParOf" srcId="{D55D39E0-1DB1-404C-98B0-07549FE87C72}" destId="{A8DA8B6A-3F9B-0845-A50E-C210C29FE438}" srcOrd="8" destOrd="0" presId="urn:microsoft.com/office/officeart/2005/8/layout/lProcess2"/>
    <dgm:cxn modelId="{17EB0CB1-C866-4371-A87F-B6F8ADFF8FA3}" type="presParOf" srcId="{D55D39E0-1DB1-404C-98B0-07549FE87C72}" destId="{3D12F73C-114C-7A46-A4E9-1DBE8D967B75}" srcOrd="9" destOrd="0" presId="urn:microsoft.com/office/officeart/2005/8/layout/lProcess2"/>
    <dgm:cxn modelId="{5D2F790E-A00C-4310-9826-8F069BDC40F3}" type="presParOf" srcId="{D55D39E0-1DB1-404C-98B0-07549FE87C72}" destId="{394CA598-8254-AB45-ACAB-70F4E3D8263B}" srcOrd="10" destOrd="0" presId="urn:microsoft.com/office/officeart/2005/8/layout/lProcess2"/>
    <dgm:cxn modelId="{855520C8-05A2-4D98-A8A8-8D810C7DDEB8}" type="presParOf" srcId="{D55D39E0-1DB1-404C-98B0-07549FE87C72}" destId="{17768736-F57A-7748-82F2-CCF2065C07DB}" srcOrd="11" destOrd="0" presId="urn:microsoft.com/office/officeart/2005/8/layout/lProcess2"/>
    <dgm:cxn modelId="{09EFA040-C61F-40D1-9D4A-7B60E7012E1F}" type="presParOf" srcId="{D55D39E0-1DB1-404C-98B0-07549FE87C72}" destId="{40C09601-232F-0A44-8369-39392266905E}" srcOrd="1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38475" cy="465138"/>
          </a:xfrm>
          <a:prstGeom prst="rect">
            <a:avLst/>
          </a:prstGeom>
        </p:spPr>
        <p:txBody>
          <a:bodyPr vert="horz" lIns="91408" tIns="45703" rIns="91408" bIns="45703" rtlCol="0"/>
          <a:lstStyle>
            <a:lvl1pPr algn="l">
              <a:defRPr sz="1200"/>
            </a:lvl1pPr>
          </a:lstStyle>
          <a:p>
            <a:endParaRPr lang="en-US"/>
          </a:p>
        </p:txBody>
      </p:sp>
      <p:sp>
        <p:nvSpPr>
          <p:cNvPr id="3" name="Date Placeholder 2"/>
          <p:cNvSpPr>
            <a:spLocks noGrp="1"/>
          </p:cNvSpPr>
          <p:nvPr>
            <p:ph type="dt" sz="quarter" idx="1"/>
          </p:nvPr>
        </p:nvSpPr>
        <p:spPr>
          <a:xfrm>
            <a:off x="3970340" y="2"/>
            <a:ext cx="3038475" cy="465138"/>
          </a:xfrm>
          <a:prstGeom prst="rect">
            <a:avLst/>
          </a:prstGeom>
        </p:spPr>
        <p:txBody>
          <a:bodyPr vert="horz" lIns="91408" tIns="45703" rIns="91408" bIns="45703" rtlCol="0"/>
          <a:lstStyle>
            <a:lvl1pPr algn="r">
              <a:defRPr sz="1200"/>
            </a:lvl1pPr>
          </a:lstStyle>
          <a:p>
            <a:fld id="{25235B15-4278-4F7D-A303-3851778946D0}" type="datetimeFigureOut">
              <a:rPr lang="en-US" smtClean="0"/>
              <a:pPr/>
              <a:t>7/14/2017</a:t>
            </a:fld>
            <a:endParaRPr lang="en-US"/>
          </a:p>
        </p:txBody>
      </p:sp>
      <p:sp>
        <p:nvSpPr>
          <p:cNvPr id="4" name="Footer Placeholder 3"/>
          <p:cNvSpPr>
            <a:spLocks noGrp="1"/>
          </p:cNvSpPr>
          <p:nvPr>
            <p:ph type="ftr" sz="quarter" idx="2"/>
          </p:nvPr>
        </p:nvSpPr>
        <p:spPr>
          <a:xfrm>
            <a:off x="3" y="8829677"/>
            <a:ext cx="3038475" cy="465138"/>
          </a:xfrm>
          <a:prstGeom prst="rect">
            <a:avLst/>
          </a:prstGeom>
        </p:spPr>
        <p:txBody>
          <a:bodyPr vert="horz" lIns="91408" tIns="45703" rIns="91408" bIns="45703"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829677"/>
            <a:ext cx="3038475" cy="465138"/>
          </a:xfrm>
          <a:prstGeom prst="rect">
            <a:avLst/>
          </a:prstGeom>
        </p:spPr>
        <p:txBody>
          <a:bodyPr vert="horz" lIns="91408" tIns="45703" rIns="91408" bIns="45703" rtlCol="0" anchor="b"/>
          <a:lstStyle>
            <a:lvl1pPr algn="r">
              <a:defRPr sz="1200"/>
            </a:lvl1pPr>
          </a:lstStyle>
          <a:p>
            <a:fld id="{32AD9426-F060-419C-A34C-4C8A21753A59}" type="slidenum">
              <a:rPr lang="en-US" smtClean="0"/>
              <a:pPr/>
              <a:t>‹#›</a:t>
            </a:fld>
            <a:endParaRPr lang="en-US"/>
          </a:p>
        </p:txBody>
      </p:sp>
    </p:spTree>
    <p:extLst>
      <p:ext uri="{BB962C8B-B14F-4D97-AF65-F5344CB8AC3E}">
        <p14:creationId xmlns:p14="http://schemas.microsoft.com/office/powerpoint/2010/main" val="3943118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5" tIns="46574" rIns="93145" bIns="46574"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45" tIns="46574" rIns="93145" bIns="46574" rtlCol="0"/>
          <a:lstStyle>
            <a:lvl1pPr algn="r">
              <a:defRPr sz="1200"/>
            </a:lvl1pPr>
          </a:lstStyle>
          <a:p>
            <a:fld id="{7D2502FA-F8EB-469C-9490-72CD0A3E30E2}" type="datetimeFigureOut">
              <a:rPr lang="en-US" smtClean="0"/>
              <a:pPr/>
              <a:t>7/14/2017</a:t>
            </a:fld>
            <a:endParaRPr lang="en-US"/>
          </a:p>
        </p:txBody>
      </p:sp>
      <p:sp>
        <p:nvSpPr>
          <p:cNvPr id="4" name="Slide Image Placeholder 3"/>
          <p:cNvSpPr>
            <a:spLocks noGrp="1" noRot="1" noChangeAspect="1"/>
          </p:cNvSpPr>
          <p:nvPr>
            <p:ph type="sldImg" idx="2"/>
          </p:nvPr>
        </p:nvSpPr>
        <p:spPr>
          <a:xfrm>
            <a:off x="1182688" y="696913"/>
            <a:ext cx="4645025" cy="3484562"/>
          </a:xfrm>
          <a:prstGeom prst="rect">
            <a:avLst/>
          </a:prstGeom>
          <a:noFill/>
          <a:ln w="12700">
            <a:solidFill>
              <a:prstClr val="black"/>
            </a:solidFill>
          </a:ln>
        </p:spPr>
        <p:txBody>
          <a:bodyPr vert="horz" lIns="93145" tIns="46574" rIns="93145" bIns="46574" rtlCol="0" anchor="ctr"/>
          <a:lstStyle/>
          <a:p>
            <a:endParaRPr lang="en-US"/>
          </a:p>
        </p:txBody>
      </p:sp>
      <p:sp>
        <p:nvSpPr>
          <p:cNvPr id="5" name="Notes Placeholder 4"/>
          <p:cNvSpPr>
            <a:spLocks noGrp="1"/>
          </p:cNvSpPr>
          <p:nvPr>
            <p:ph type="body" sz="quarter" idx="3"/>
          </p:nvPr>
        </p:nvSpPr>
        <p:spPr>
          <a:xfrm>
            <a:off x="701041" y="4415793"/>
            <a:ext cx="5608320" cy="4183380"/>
          </a:xfrm>
          <a:prstGeom prst="rect">
            <a:avLst/>
          </a:prstGeom>
        </p:spPr>
        <p:txBody>
          <a:bodyPr vert="horz" lIns="93145" tIns="46574" rIns="93145" bIns="4657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9"/>
            <a:ext cx="3037840" cy="464820"/>
          </a:xfrm>
          <a:prstGeom prst="rect">
            <a:avLst/>
          </a:prstGeom>
        </p:spPr>
        <p:txBody>
          <a:bodyPr vert="horz" lIns="93145" tIns="46574" rIns="93145" bIns="4657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9"/>
            <a:ext cx="3037840" cy="464820"/>
          </a:xfrm>
          <a:prstGeom prst="rect">
            <a:avLst/>
          </a:prstGeom>
        </p:spPr>
        <p:txBody>
          <a:bodyPr vert="horz" lIns="93145" tIns="46574" rIns="93145" bIns="46574" rtlCol="0" anchor="b"/>
          <a:lstStyle>
            <a:lvl1pPr algn="r">
              <a:defRPr sz="1200"/>
            </a:lvl1pPr>
          </a:lstStyle>
          <a:p>
            <a:fld id="{CA426E1C-57F7-4A85-BF8E-7A33950BE469}" type="slidenum">
              <a:rPr lang="en-US" smtClean="0"/>
              <a:pPr/>
              <a:t>‹#›</a:t>
            </a:fld>
            <a:endParaRPr lang="en-US"/>
          </a:p>
        </p:txBody>
      </p:sp>
    </p:spTree>
    <p:extLst>
      <p:ext uri="{BB962C8B-B14F-4D97-AF65-F5344CB8AC3E}">
        <p14:creationId xmlns:p14="http://schemas.microsoft.com/office/powerpoint/2010/main" val="3444307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Hello,</a:t>
            </a:r>
          </a:p>
          <a:p>
            <a:r>
              <a:rPr lang="en-US" dirty="0" smtClean="0"/>
              <a:t>My</a:t>
            </a:r>
            <a:r>
              <a:rPr lang="en-US" baseline="0" dirty="0" smtClean="0"/>
              <a:t> name is Christina Peters, I am the oral health project director for the Northwest Portland Area Indian Health Board and I’m really pleased to be here today to talk to you about the work we are doing in the Portland Area. I am going to start by attempting to cram about 5 hours of presentation on what the CHAP program is, the history of our work and the opportunity for economic development into about 10 minutes. So please don’t hesitate to ask questions, find me later for a deeper discussion, or google everything I say. But just remember, at the end I have an ask so please at least pay attention to that part </a:t>
            </a:r>
            <a:endParaRPr lang="en-US" dirty="0"/>
          </a:p>
        </p:txBody>
      </p:sp>
      <p:sp>
        <p:nvSpPr>
          <p:cNvPr id="4" name="Slide Number Placeholder 3"/>
          <p:cNvSpPr>
            <a:spLocks noGrp="1"/>
          </p:cNvSpPr>
          <p:nvPr>
            <p:ph type="sldNum" sz="quarter" idx="10"/>
          </p:nvPr>
        </p:nvSpPr>
        <p:spPr/>
        <p:txBody>
          <a:bodyPr/>
          <a:lstStyle/>
          <a:p>
            <a:fld id="{CA426E1C-57F7-4A85-BF8E-7A33950BE469}" type="slidenum">
              <a:rPr lang="en-US" smtClean="0"/>
              <a:pPr/>
              <a:t>1</a:t>
            </a:fld>
            <a:endParaRPr lang="en-US"/>
          </a:p>
        </p:txBody>
      </p:sp>
    </p:spTree>
    <p:extLst>
      <p:ext uri="{BB962C8B-B14F-4D97-AF65-F5344CB8AC3E}">
        <p14:creationId xmlns:p14="http://schemas.microsoft.com/office/powerpoint/2010/main" val="1941425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E507DAE-25DE-4704-903C-A1B4D9F91EE9}" type="slidenum">
              <a:rPr lang="en-US" altLang="en-US" smtClean="0"/>
              <a:pPr eaLnBrk="1" hangingPunct="1"/>
              <a:t>17</a:t>
            </a:fld>
            <a:endParaRPr lang="en-US"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133928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D47AFF-0996-4DF8-8DC1-4B41CD28842C}" type="slidenum">
              <a:rPr lang="en-US" smtClean="0"/>
              <a:t>19</a:t>
            </a:fld>
            <a:endParaRPr lang="en-US"/>
          </a:p>
        </p:txBody>
      </p:sp>
    </p:spTree>
    <p:extLst>
      <p:ext uri="{BB962C8B-B14F-4D97-AF65-F5344CB8AC3E}">
        <p14:creationId xmlns:p14="http://schemas.microsoft.com/office/powerpoint/2010/main" val="3426408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D47AFF-0996-4DF8-8DC1-4B41CD28842C}" type="slidenum">
              <a:rPr lang="en-US" smtClean="0"/>
              <a:t>20</a:t>
            </a:fld>
            <a:endParaRPr lang="en-US"/>
          </a:p>
        </p:txBody>
      </p:sp>
    </p:spTree>
    <p:extLst>
      <p:ext uri="{BB962C8B-B14F-4D97-AF65-F5344CB8AC3E}">
        <p14:creationId xmlns:p14="http://schemas.microsoft.com/office/powerpoint/2010/main" val="2300891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Dental therapists are not “mini-dentists.”  They are highly specialized providers who perform a limited number of procedures—46 procedures compared to the 500-plus procedures that dentists are trained perform.  Their education is intensive and focused on preparing them to be experts in these procedures.  After completing a rigorous education program, they enter a preceptorship, working under direct supervision of a dentist for at least 400 hours.  In Alaska, they must undergo direct observation every two years to be recertified.  Dental therapists have the education, the preparation, and the clinical experience they need to do their jobs really well. (Dental</a:t>
            </a:r>
            <a:r>
              <a:rPr lang="en-US" baseline="0" dirty="0" smtClean="0"/>
              <a:t> Therapists participate in continuing education)</a:t>
            </a:r>
            <a:endParaRPr lang="en-US" dirty="0" smtClean="0"/>
          </a:p>
          <a:p>
            <a:endParaRPr lang="en-US" dirty="0" smtClean="0"/>
          </a:p>
          <a:p>
            <a:r>
              <a:rPr lang="en-US" dirty="0" smtClean="0"/>
              <a:t>Questions? About a DHAT’s scope of practice</a:t>
            </a:r>
            <a:r>
              <a:rPr lang="en-US" baseline="0" dirty="0" smtClean="0"/>
              <a:t> or training, I have a lot more material to cover so your questions might get answered later, but this is all I have around scope and training.</a:t>
            </a:r>
            <a:endParaRPr lang="en-US" dirty="0"/>
          </a:p>
        </p:txBody>
      </p:sp>
      <p:sp>
        <p:nvSpPr>
          <p:cNvPr id="4" name="Slide Number Placeholder 3"/>
          <p:cNvSpPr>
            <a:spLocks noGrp="1"/>
          </p:cNvSpPr>
          <p:nvPr>
            <p:ph type="sldNum" sz="quarter" idx="10"/>
          </p:nvPr>
        </p:nvSpPr>
        <p:spPr/>
        <p:txBody>
          <a:bodyPr/>
          <a:lstStyle/>
          <a:p>
            <a:fld id="{CA426E1C-57F7-4A85-BF8E-7A33950BE469}" type="slidenum">
              <a:rPr lang="en-US" smtClean="0"/>
              <a:pPr/>
              <a:t>21</a:t>
            </a:fld>
            <a:endParaRPr lang="en-US"/>
          </a:p>
        </p:txBody>
      </p:sp>
    </p:spTree>
    <p:extLst>
      <p:ext uri="{BB962C8B-B14F-4D97-AF65-F5344CB8AC3E}">
        <p14:creationId xmlns:p14="http://schemas.microsoft.com/office/powerpoint/2010/main" val="2282126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There are four levels of BHA certification (BHA-I, BHA-II, BHA-III, and BH Practitioner)</a:t>
            </a:r>
          </a:p>
          <a:p>
            <a:endParaRPr lang="en-US" altLang="en-US" dirty="0" smtClean="0"/>
          </a:p>
          <a:p>
            <a:r>
              <a:rPr lang="en-US" altLang="en-US" dirty="0" smtClean="0"/>
              <a:t>The scope of practice 1) varies by level and 2) build upon each other</a:t>
            </a:r>
          </a:p>
          <a:p>
            <a:endParaRPr lang="en-US" altLang="en-US" dirty="0" smtClean="0"/>
          </a:p>
          <a:p>
            <a:r>
              <a:rPr lang="en-US" altLang="en-US" dirty="0" smtClean="0"/>
              <a:t>Provide services across the continuum from prevention, early intervention, intervention, and post-</a:t>
            </a:r>
            <a:r>
              <a:rPr lang="en-US" altLang="en-US" dirty="0" err="1" smtClean="0"/>
              <a:t>vention</a:t>
            </a:r>
            <a:endParaRPr lang="en-US" altLang="en-US" dirty="0" smtClean="0"/>
          </a:p>
          <a:p>
            <a:endParaRPr lang="en-US" altLang="en-US" dirty="0" smtClean="0"/>
          </a:p>
          <a:p>
            <a:r>
              <a:rPr lang="en-US" altLang="en-US" dirty="0" smtClean="0"/>
              <a:t>Per the Certification Standards and Procedures, these are the services BHAs are trained to provide</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E96A5AB-0E60-47B2-9EA2-15A6129B59C4}" type="slidenum">
              <a:rPr lang="en-US" altLang="en-US" smtClean="0">
                <a:solidFill>
                  <a:prstClr val="black"/>
                </a:solidFill>
              </a:rPr>
              <a:pPr/>
              <a:t>26</a:t>
            </a:fld>
            <a:endParaRPr lang="en-US" altLang="en-US" smtClean="0">
              <a:solidFill>
                <a:prstClr val="black"/>
              </a:solidFill>
            </a:endParaRPr>
          </a:p>
        </p:txBody>
      </p:sp>
    </p:spTree>
    <p:extLst>
      <p:ext uri="{BB962C8B-B14F-4D97-AF65-F5344CB8AC3E}">
        <p14:creationId xmlns:p14="http://schemas.microsoft.com/office/powerpoint/2010/main" val="1365075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Breaking ground, make jokes</a:t>
            </a:r>
            <a:r>
              <a:rPr lang="en-US" baseline="0" dirty="0" smtClean="0"/>
              <a:t> about child labor</a:t>
            </a:r>
            <a:endParaRPr lang="en-US" baseline="0" dirty="0"/>
          </a:p>
        </p:txBody>
      </p:sp>
      <p:sp>
        <p:nvSpPr>
          <p:cNvPr id="4" name="Slide Number Placeholder 3"/>
          <p:cNvSpPr>
            <a:spLocks noGrp="1"/>
          </p:cNvSpPr>
          <p:nvPr>
            <p:ph type="sldNum" sz="quarter" idx="10"/>
          </p:nvPr>
        </p:nvSpPr>
        <p:spPr/>
        <p:txBody>
          <a:bodyPr/>
          <a:lstStyle/>
          <a:p>
            <a:fld id="{CA426E1C-57F7-4A85-BF8E-7A33950BE469}" type="slidenum">
              <a:rPr lang="en-US" smtClean="0"/>
              <a:pPr/>
              <a:t>28</a:t>
            </a:fld>
            <a:endParaRPr lang="en-US"/>
          </a:p>
        </p:txBody>
      </p:sp>
    </p:spTree>
    <p:extLst>
      <p:ext uri="{BB962C8B-B14F-4D97-AF65-F5344CB8AC3E}">
        <p14:creationId xmlns:p14="http://schemas.microsoft.com/office/powerpoint/2010/main" val="3039036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 where are we today?</a:t>
            </a:r>
          </a:p>
          <a:p>
            <a:endParaRPr lang="en-US" dirty="0"/>
          </a:p>
        </p:txBody>
      </p:sp>
      <p:sp>
        <p:nvSpPr>
          <p:cNvPr id="4" name="Slide Number Placeholder 3"/>
          <p:cNvSpPr>
            <a:spLocks noGrp="1"/>
          </p:cNvSpPr>
          <p:nvPr>
            <p:ph type="sldNum" sz="quarter" idx="10"/>
          </p:nvPr>
        </p:nvSpPr>
        <p:spPr/>
        <p:txBody>
          <a:bodyPr/>
          <a:lstStyle/>
          <a:p>
            <a:fld id="{CA426E1C-57F7-4A85-BF8E-7A33950BE469}" type="slidenum">
              <a:rPr lang="en-US" smtClean="0"/>
              <a:pPr/>
              <a:t>29</a:t>
            </a:fld>
            <a:endParaRPr lang="en-US"/>
          </a:p>
        </p:txBody>
      </p:sp>
    </p:spTree>
    <p:extLst>
      <p:ext uri="{BB962C8B-B14F-4D97-AF65-F5344CB8AC3E}">
        <p14:creationId xmlns:p14="http://schemas.microsoft.com/office/powerpoint/2010/main" val="3340699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t>
            </a:r>
            <a:r>
              <a:rPr lang="en-US"/>
              <a:t>stay vigilant</a:t>
            </a:r>
            <a:r>
              <a:rPr lang="en-US" baseline="0"/>
              <a:t> </a:t>
            </a:r>
          </a:p>
          <a:p>
            <a:r>
              <a:rPr lang="en-US"/>
              <a:t>Dentists </a:t>
            </a:r>
            <a:r>
              <a:rPr lang="en-US" dirty="0"/>
              <a:t>have their own federal legislation change in mind and it isn’t to make it easier</a:t>
            </a:r>
            <a:r>
              <a:rPr lang="en-US" baseline="0" dirty="0"/>
              <a:t> for anyone to use DTs.</a:t>
            </a:r>
            <a:endParaRPr lang="en-US" dirty="0"/>
          </a:p>
        </p:txBody>
      </p:sp>
      <p:sp>
        <p:nvSpPr>
          <p:cNvPr id="4" name="Slide Number Placeholder 3"/>
          <p:cNvSpPr>
            <a:spLocks noGrp="1"/>
          </p:cNvSpPr>
          <p:nvPr>
            <p:ph type="sldNum" sz="quarter" idx="10"/>
          </p:nvPr>
        </p:nvSpPr>
        <p:spPr/>
        <p:txBody>
          <a:bodyPr/>
          <a:lstStyle/>
          <a:p>
            <a:pPr>
              <a:defRPr/>
            </a:pPr>
            <a:fld id="{767A738C-39D9-4F4B-8827-1BFB45E4B1CF}" type="slidenum">
              <a:rPr lang="en-US" altLang="en-US" smtClean="0"/>
              <a:pPr>
                <a:defRPr/>
              </a:pPr>
              <a:t>30</a:t>
            </a:fld>
            <a:endParaRPr lang="en-US" altLang="en-US"/>
          </a:p>
        </p:txBody>
      </p:sp>
    </p:spTree>
    <p:extLst>
      <p:ext uri="{BB962C8B-B14F-4D97-AF65-F5344CB8AC3E}">
        <p14:creationId xmlns:p14="http://schemas.microsoft.com/office/powerpoint/2010/main" val="528994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270">
              <a:defRPr/>
            </a:pPr>
            <a:endParaRPr lang="en-US" dirty="0"/>
          </a:p>
        </p:txBody>
      </p:sp>
      <p:sp>
        <p:nvSpPr>
          <p:cNvPr id="4" name="Slide Number Placeholder 3"/>
          <p:cNvSpPr>
            <a:spLocks noGrp="1"/>
          </p:cNvSpPr>
          <p:nvPr>
            <p:ph type="sldNum" sz="quarter" idx="10"/>
          </p:nvPr>
        </p:nvSpPr>
        <p:spPr/>
        <p:txBody>
          <a:bodyPr/>
          <a:lstStyle/>
          <a:p>
            <a:fld id="{CA426E1C-57F7-4A85-BF8E-7A33950BE469}" type="slidenum">
              <a:rPr lang="en-US" smtClean="0"/>
              <a:pPr/>
              <a:t>31</a:t>
            </a:fld>
            <a:endParaRPr lang="en-US"/>
          </a:p>
        </p:txBody>
      </p:sp>
    </p:spTree>
    <p:extLst>
      <p:ext uri="{BB962C8B-B14F-4D97-AF65-F5344CB8AC3E}">
        <p14:creationId xmlns:p14="http://schemas.microsoft.com/office/powerpoint/2010/main" val="1486652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426E1C-57F7-4A85-BF8E-7A33950BE469}" type="slidenum">
              <a:rPr lang="en-US" smtClean="0"/>
              <a:pPr/>
              <a:t>32</a:t>
            </a:fld>
            <a:endParaRPr lang="en-US"/>
          </a:p>
        </p:txBody>
      </p:sp>
    </p:spTree>
    <p:extLst>
      <p:ext uri="{BB962C8B-B14F-4D97-AF65-F5344CB8AC3E}">
        <p14:creationId xmlns:p14="http://schemas.microsoft.com/office/powerpoint/2010/main" val="1102451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0454" indent="-288636">
              <a:defRPr>
                <a:solidFill>
                  <a:schemeClr val="tx1"/>
                </a:solidFill>
                <a:latin typeface="Arial" panose="020B0604020202020204" pitchFamily="34" charset="0"/>
                <a:ea typeface="ＭＳ Ｐゴシック" panose="020B0600070205080204" pitchFamily="34" charset="-128"/>
              </a:defRPr>
            </a:lvl2pPr>
            <a:lvl3pPr marL="1154544" indent="-230909">
              <a:defRPr>
                <a:solidFill>
                  <a:schemeClr val="tx1"/>
                </a:solidFill>
                <a:latin typeface="Arial" panose="020B0604020202020204" pitchFamily="34" charset="0"/>
                <a:ea typeface="ＭＳ Ｐゴシック" panose="020B0600070205080204" pitchFamily="34" charset="-128"/>
              </a:defRPr>
            </a:lvl3pPr>
            <a:lvl4pPr marL="1616362" indent="-230909">
              <a:defRPr>
                <a:solidFill>
                  <a:schemeClr val="tx1"/>
                </a:solidFill>
                <a:latin typeface="Arial" panose="020B0604020202020204" pitchFamily="34" charset="0"/>
                <a:ea typeface="ＭＳ Ｐゴシック" panose="020B0600070205080204" pitchFamily="34" charset="-128"/>
              </a:defRPr>
            </a:lvl4pPr>
            <a:lvl5pPr marL="2078180" indent="-230909">
              <a:defRPr>
                <a:solidFill>
                  <a:schemeClr val="tx1"/>
                </a:solidFill>
                <a:latin typeface="Arial" panose="020B0604020202020204" pitchFamily="34" charset="0"/>
                <a:ea typeface="ＭＳ Ｐゴシック" panose="020B0600070205080204" pitchFamily="34" charset="-128"/>
              </a:defRPr>
            </a:lvl5pPr>
            <a:lvl6pPr marL="2539997" indent="-2309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01815" indent="-2309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63633" indent="-2309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25451" indent="-2309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148DD802-6CD7-4098-9842-CBED2EB040F0}" type="slidenum">
              <a:rPr lang="en-US" altLang="en-US" smtClean="0"/>
              <a:pPr>
                <a:defRPr/>
              </a:pPr>
              <a:t>2</a:t>
            </a:fld>
            <a:endParaRPr lang="en-US" altLang="en-US"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smtClean="0">
                <a:latin typeface="Arial" charset="0"/>
                <a:cs typeface="+mn-cs"/>
              </a:rPr>
              <a:t>For a very long time, the health system has been failing native</a:t>
            </a:r>
            <a:r>
              <a:rPr lang="en-US" baseline="0" dirty="0" smtClean="0">
                <a:latin typeface="Arial" charset="0"/>
                <a:cs typeface="+mn-cs"/>
              </a:rPr>
              <a:t> communities, not just in lack of access to care, but with low numbers of native providers. In the Portland Area we are doing exciting work based off of a system developed by the Alaska Natives, the Community Health Aide Program. </a:t>
            </a:r>
            <a:endParaRPr lang="en-US" dirty="0">
              <a:latin typeface="Arial" charset="0"/>
              <a:cs typeface="+mn-cs"/>
            </a:endParaRPr>
          </a:p>
        </p:txBody>
      </p:sp>
    </p:spTree>
    <p:extLst>
      <p:ext uri="{BB962C8B-B14F-4D97-AF65-F5344CB8AC3E}">
        <p14:creationId xmlns:p14="http://schemas.microsoft.com/office/powerpoint/2010/main" val="2812611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6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26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128"/>
                <a:sym typeface="Gill Sans" charset="0"/>
              </a:defRPr>
            </a:lvl1pPr>
            <a:lvl2pPr marL="765309" indent="-294350" eaLnBrk="0" hangingPunct="0">
              <a:defRPr sz="4200">
                <a:solidFill>
                  <a:srgbClr val="000000"/>
                </a:solidFill>
                <a:latin typeface="Gill Sans" charset="0"/>
                <a:ea typeface="ヒラギノ角ゴ ProN W3" charset="-128"/>
                <a:sym typeface="Gill Sans" charset="0"/>
              </a:defRPr>
            </a:lvl2pPr>
            <a:lvl3pPr marL="1177399" indent="-235479" eaLnBrk="0" hangingPunct="0">
              <a:defRPr sz="4200">
                <a:solidFill>
                  <a:srgbClr val="000000"/>
                </a:solidFill>
                <a:latin typeface="Gill Sans" charset="0"/>
                <a:ea typeface="ヒラギノ角ゴ ProN W3" charset="-128"/>
                <a:sym typeface="Gill Sans" charset="0"/>
              </a:defRPr>
            </a:lvl3pPr>
            <a:lvl4pPr marL="1648359" indent="-235479" eaLnBrk="0" hangingPunct="0">
              <a:defRPr sz="4200">
                <a:solidFill>
                  <a:srgbClr val="000000"/>
                </a:solidFill>
                <a:latin typeface="Gill Sans" charset="0"/>
                <a:ea typeface="ヒラギノ角ゴ ProN W3" charset="-128"/>
                <a:sym typeface="Gill Sans" charset="0"/>
              </a:defRPr>
            </a:lvl4pPr>
            <a:lvl5pPr marL="2119315" indent="-235479" eaLnBrk="0" hangingPunct="0">
              <a:defRPr sz="4200">
                <a:solidFill>
                  <a:srgbClr val="000000"/>
                </a:solidFill>
                <a:latin typeface="Gill Sans" charset="0"/>
                <a:ea typeface="ヒラギノ角ゴ ProN W3" charset="-128"/>
                <a:sym typeface="Gill Sans" charset="0"/>
              </a:defRPr>
            </a:lvl5pPr>
            <a:lvl6pPr marL="2590278" indent="-235479"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3061237" indent="-235479"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532195" indent="-235479"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4003155" indent="-235479"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fld id="{16A2EE7F-CD07-49AF-9259-5E616E3BC632}" type="slidenum">
              <a:rPr lang="en-US" sz="1200"/>
              <a:pPr eaLnBrk="1" hangingPunct="1"/>
              <a:t>33</a:t>
            </a:fld>
            <a:endParaRPr lang="en-US" sz="1200"/>
          </a:p>
        </p:txBody>
      </p:sp>
    </p:spTree>
    <p:extLst>
      <p:ext uri="{BB962C8B-B14F-4D97-AF65-F5344CB8AC3E}">
        <p14:creationId xmlns:p14="http://schemas.microsoft.com/office/powerpoint/2010/main" val="4142447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Community Health Aide Program is a network of community</a:t>
            </a:r>
            <a:r>
              <a:rPr lang="en-US" baseline="0" dirty="0" smtClean="0"/>
              <a:t> health, behavioral health, and dental health providers</a:t>
            </a:r>
            <a:r>
              <a:rPr lang="en-US" dirty="0" smtClean="0"/>
              <a:t> in over 170 rural Alaska villages. Alaska Community Health aide practitioners are the frontline of healthcare in their communities.</a:t>
            </a:r>
          </a:p>
          <a:p>
            <a:endParaRPr lang="en-US" dirty="0" smtClean="0"/>
          </a:p>
          <a:p>
            <a:r>
              <a:rPr lang="en-US" dirty="0" smtClean="0"/>
              <a:t>Our most mature work in the Portland Area is the work</a:t>
            </a:r>
            <a:r>
              <a:rPr lang="en-US" baseline="0" dirty="0" smtClean="0"/>
              <a:t> to implement Dental Health Aide Therapy in the Portland Area. </a:t>
            </a:r>
            <a:r>
              <a:rPr lang="en-US" dirty="0" smtClean="0"/>
              <a:t>Dental Health Aide Therapists are one of many provider types available through this program.</a:t>
            </a:r>
          </a:p>
          <a:p>
            <a:endParaRPr lang="en-US" dirty="0" smtClean="0"/>
          </a:p>
          <a:p>
            <a:r>
              <a:rPr lang="en-US" dirty="0" smtClean="0"/>
              <a:t>In the Portland Area, we are exploring the possibility of implementing</a:t>
            </a:r>
            <a:r>
              <a:rPr lang="en-US" baseline="0" dirty="0" smtClean="0"/>
              <a:t> a full CHAP program</a:t>
            </a:r>
            <a:endParaRPr lang="en-US" dirty="0"/>
          </a:p>
        </p:txBody>
      </p:sp>
      <p:sp>
        <p:nvSpPr>
          <p:cNvPr id="4" name="Slide Number Placeholder 3"/>
          <p:cNvSpPr>
            <a:spLocks noGrp="1"/>
          </p:cNvSpPr>
          <p:nvPr>
            <p:ph type="sldNum" sz="quarter" idx="10"/>
          </p:nvPr>
        </p:nvSpPr>
        <p:spPr/>
        <p:txBody>
          <a:bodyPr/>
          <a:lstStyle/>
          <a:p>
            <a:fld id="{3FD47AFF-0996-4DF8-8DC1-4B41CD28842C}" type="slidenum">
              <a:rPr lang="en-US" smtClean="0"/>
              <a:t>3</a:t>
            </a:fld>
            <a:endParaRPr lang="en-US"/>
          </a:p>
        </p:txBody>
      </p:sp>
    </p:spTree>
    <p:extLst>
      <p:ext uri="{BB962C8B-B14F-4D97-AF65-F5344CB8AC3E}">
        <p14:creationId xmlns:p14="http://schemas.microsoft.com/office/powerpoint/2010/main" val="1562386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WALTER:  A key time event in the evolution of the Community Health Aide Program, I would say, was the February 1964 meeting of the area service unit directors in Anchorage.  That is, those individuals, in this case, physicians, that would be responsible for the various service units in Alaska having a -- you had a meeting in Anchorage.  </a:t>
            </a:r>
          </a:p>
          <a:p>
            <a:endParaRPr lang="en-US" dirty="0" smtClean="0"/>
          </a:p>
          <a:p>
            <a:r>
              <a:rPr lang="en-US" dirty="0" smtClean="0"/>
              <a:t>The thrust of this meeting was how to get the community involved.  And I actually have the letter that was sent out by the area director, Dr. </a:t>
            </a:r>
            <a:r>
              <a:rPr lang="en-US" dirty="0" err="1" smtClean="0"/>
              <a:t>Holeman</a:t>
            </a:r>
            <a:r>
              <a:rPr lang="en-US" dirty="0" smtClean="0"/>
              <a:t> Warrick, to those of us who participated to talk about getting more community involvement.  </a:t>
            </a:r>
          </a:p>
          <a:p>
            <a:endParaRPr lang="en-US" dirty="0" smtClean="0"/>
          </a:p>
          <a:p>
            <a:r>
              <a:rPr lang="en-US" dirty="0" smtClean="0"/>
              <a:t>The idea of training local people came up at the meeting, and it was a very animated discussion.  </a:t>
            </a:r>
          </a:p>
          <a:p>
            <a:endParaRPr lang="en-US" dirty="0" smtClean="0"/>
          </a:p>
          <a:p>
            <a:r>
              <a:rPr lang="en-US" dirty="0" smtClean="0"/>
              <a:t>A number of the Public Health nurses who had carried this burden as itinerants, going to the villages, instructing people in midwifery and -- and giving immunizations and all the other things they did, always came back with a list of medical problems and would sit down with us physicians and try to resolve them.  These problems that they had encountered in the villages.</a:t>
            </a:r>
          </a:p>
          <a:p>
            <a:endParaRPr lang="en-US" dirty="0" smtClean="0"/>
          </a:p>
          <a:p>
            <a:r>
              <a:rPr lang="en-US" dirty="0" smtClean="0"/>
              <a:t>Pilot</a:t>
            </a:r>
            <a:r>
              <a:rPr lang="en-US" baseline="0" dirty="0" smtClean="0"/>
              <a:t> programs from 1964-1968</a:t>
            </a:r>
            <a:endParaRPr lang="en-US" dirty="0" smtClean="0"/>
          </a:p>
          <a:p>
            <a:endParaRPr lang="en-US" dirty="0" smtClean="0"/>
          </a:p>
          <a:p>
            <a:r>
              <a:rPr lang="en-US" dirty="0" smtClean="0"/>
              <a:t>Congress did then approve and budget, in 1968, funds to support 185 health aide positions in 157 villages.  That being the official beginning of the funded Community Health Aide Program.  </a:t>
            </a:r>
          </a:p>
          <a:p>
            <a:endParaRPr lang="en-US" dirty="0" smtClean="0"/>
          </a:p>
          <a:p>
            <a:r>
              <a:rPr lang="en-US" dirty="0" smtClean="0"/>
              <a:t>As a little sidelight, these folks were called -- were referred to as medical aides, usually, but because of all this emphasis on community was sort of the buzz word at the time, that's switched over.  </a:t>
            </a:r>
          </a:p>
          <a:p>
            <a:endParaRPr lang="en-US" dirty="0" smtClean="0"/>
          </a:p>
          <a:p>
            <a:r>
              <a:rPr lang="en-US" dirty="0" smtClean="0"/>
              <a:t>And also, it took -- in retrospect, that took a little of the sting out of the -- out of the threat to the -- the medical hierarchy, probably.  And because they were “health” rather than “medical” was less of a hot button.</a:t>
            </a:r>
            <a:endParaRPr lang="en-US" dirty="0"/>
          </a:p>
        </p:txBody>
      </p:sp>
      <p:sp>
        <p:nvSpPr>
          <p:cNvPr id="4" name="Slide Number Placeholder 3"/>
          <p:cNvSpPr>
            <a:spLocks noGrp="1"/>
          </p:cNvSpPr>
          <p:nvPr>
            <p:ph type="sldNum" sz="quarter" idx="10"/>
          </p:nvPr>
        </p:nvSpPr>
        <p:spPr/>
        <p:txBody>
          <a:bodyPr/>
          <a:lstStyle/>
          <a:p>
            <a:fld id="{3FD47AFF-0996-4DF8-8DC1-4B41CD28842C}" type="slidenum">
              <a:rPr lang="en-US" smtClean="0"/>
              <a:t>4</a:t>
            </a:fld>
            <a:endParaRPr lang="en-US"/>
          </a:p>
        </p:txBody>
      </p:sp>
    </p:spTree>
    <p:extLst>
      <p:ext uri="{BB962C8B-B14F-4D97-AF65-F5344CB8AC3E}">
        <p14:creationId xmlns:p14="http://schemas.microsoft.com/office/powerpoint/2010/main" val="2867920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WALTER:  A key time event in the evolution of the Community Health Aide Program, I would say, was the February 1964 meeting of the area service unit directors in Anchorage.  That is, those individuals, in this case, physicians, that would be responsible for the various service units in Alaska having a -- you had a meeting in Anchorage.  </a:t>
            </a:r>
          </a:p>
          <a:p>
            <a:endParaRPr lang="en-US" dirty="0" smtClean="0"/>
          </a:p>
          <a:p>
            <a:r>
              <a:rPr lang="en-US" dirty="0" smtClean="0"/>
              <a:t>The thrust of this meeting was how to get the community involved.  And I actually have the letter that was sent out by the area director, Dr. </a:t>
            </a:r>
            <a:r>
              <a:rPr lang="en-US" dirty="0" err="1" smtClean="0"/>
              <a:t>Holeman</a:t>
            </a:r>
            <a:r>
              <a:rPr lang="en-US" dirty="0" smtClean="0"/>
              <a:t> Warrick, to those of us who participated to talk about getting more community involvement.  </a:t>
            </a:r>
          </a:p>
          <a:p>
            <a:endParaRPr lang="en-US" dirty="0" smtClean="0"/>
          </a:p>
          <a:p>
            <a:r>
              <a:rPr lang="en-US" dirty="0" smtClean="0"/>
              <a:t>The idea of training local people came up at the meeting, and it was a very animated discussion.  </a:t>
            </a:r>
          </a:p>
          <a:p>
            <a:endParaRPr lang="en-US" dirty="0" smtClean="0"/>
          </a:p>
          <a:p>
            <a:r>
              <a:rPr lang="en-US" dirty="0" smtClean="0"/>
              <a:t>A number of the Public Health nurses who had carried this burden as itinerants, going to the villages, instructing people in midwifery and -- and giving immunizations and all the other things they did, always came back with a list of medical problems and would sit down with us physicians and try to resolve them.  These problems that they had encountered in the villages.</a:t>
            </a:r>
          </a:p>
          <a:p>
            <a:endParaRPr lang="en-US" dirty="0" smtClean="0"/>
          </a:p>
          <a:p>
            <a:r>
              <a:rPr lang="en-US" dirty="0" smtClean="0"/>
              <a:t>Pilot</a:t>
            </a:r>
            <a:r>
              <a:rPr lang="en-US" baseline="0" dirty="0" smtClean="0"/>
              <a:t> programs from 1964-1968</a:t>
            </a:r>
            <a:endParaRPr lang="en-US" dirty="0" smtClean="0"/>
          </a:p>
          <a:p>
            <a:endParaRPr lang="en-US" dirty="0" smtClean="0"/>
          </a:p>
          <a:p>
            <a:r>
              <a:rPr lang="en-US" dirty="0" smtClean="0"/>
              <a:t>Congress did then approve and budget, in 1968, funds to support 185 health aide positions in 157 villages.  That being the official beginning of the funded Community Health Aide Program.  </a:t>
            </a:r>
          </a:p>
          <a:p>
            <a:endParaRPr lang="en-US" dirty="0" smtClean="0"/>
          </a:p>
          <a:p>
            <a:r>
              <a:rPr lang="en-US" dirty="0" smtClean="0"/>
              <a:t>As a little sidelight, these folks were called -- were referred to as medical aides, usually, but because of all this emphasis on community was sort of the buzz word at the time, that's switched over.  </a:t>
            </a:r>
          </a:p>
          <a:p>
            <a:endParaRPr lang="en-US" dirty="0" smtClean="0"/>
          </a:p>
          <a:p>
            <a:r>
              <a:rPr lang="en-US" dirty="0" smtClean="0"/>
              <a:t>And also, it took -- in retrospect, that took a little of the sting out of the -- out of the threat to the -- the medical hierarchy, probably.  And because they were “health” rather than “medical” was less of a hot button.</a:t>
            </a:r>
            <a:endParaRPr lang="en-US" dirty="0"/>
          </a:p>
        </p:txBody>
      </p:sp>
      <p:sp>
        <p:nvSpPr>
          <p:cNvPr id="4" name="Slide Number Placeholder 3"/>
          <p:cNvSpPr>
            <a:spLocks noGrp="1"/>
          </p:cNvSpPr>
          <p:nvPr>
            <p:ph type="sldNum" sz="quarter" idx="10"/>
          </p:nvPr>
        </p:nvSpPr>
        <p:spPr/>
        <p:txBody>
          <a:bodyPr/>
          <a:lstStyle/>
          <a:p>
            <a:fld id="{3FD47AFF-0996-4DF8-8DC1-4B41CD28842C}" type="slidenum">
              <a:rPr lang="en-US" smtClean="0"/>
              <a:t>5</a:t>
            </a:fld>
            <a:endParaRPr lang="en-US"/>
          </a:p>
        </p:txBody>
      </p:sp>
    </p:spTree>
    <p:extLst>
      <p:ext uri="{BB962C8B-B14F-4D97-AF65-F5344CB8AC3E}">
        <p14:creationId xmlns:p14="http://schemas.microsoft.com/office/powerpoint/2010/main" val="691256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CHAP program is different from the traditional health system because it was created by and for Native communities in Alaska. It works in tandem with the existing health system to create an accessible rung on the health providers profession ladder. This is important because American Indians and Alaska Natives are severely underrepresented in the health professions and their numbers are declining.</a:t>
            </a:r>
          </a:p>
          <a:p>
            <a:endParaRPr lang="en-US" baseline="0" dirty="0" smtClean="0"/>
          </a:p>
          <a:p>
            <a:r>
              <a:rPr lang="en-US" dirty="0" smtClean="0"/>
              <a:t>There is interesting work happening to better understand why fewer American</a:t>
            </a:r>
            <a:r>
              <a:rPr lang="en-US" baseline="0" dirty="0" smtClean="0"/>
              <a:t> Indian and Alaska Native youth are choosing the health professions, and we believe that the CHAP program is one of the many tools that we can use to both increase access to care and increase the number of native providers.</a:t>
            </a:r>
            <a:endParaRPr lang="en-US" dirty="0"/>
          </a:p>
        </p:txBody>
      </p:sp>
      <p:sp>
        <p:nvSpPr>
          <p:cNvPr id="4" name="Slide Number Placeholder 3"/>
          <p:cNvSpPr>
            <a:spLocks noGrp="1"/>
          </p:cNvSpPr>
          <p:nvPr>
            <p:ph type="sldNum" sz="quarter" idx="10"/>
          </p:nvPr>
        </p:nvSpPr>
        <p:spPr/>
        <p:txBody>
          <a:bodyPr/>
          <a:lstStyle/>
          <a:p>
            <a:fld id="{CA426E1C-57F7-4A85-BF8E-7A33950BE469}" type="slidenum">
              <a:rPr lang="en-US" smtClean="0"/>
              <a:pPr/>
              <a:t>6</a:t>
            </a:fld>
            <a:endParaRPr lang="en-US"/>
          </a:p>
        </p:txBody>
      </p:sp>
    </p:spTree>
    <p:extLst>
      <p:ext uri="{BB962C8B-B14F-4D97-AF65-F5344CB8AC3E}">
        <p14:creationId xmlns:p14="http://schemas.microsoft.com/office/powerpoint/2010/main" val="192544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itchFamily="34" charset="0"/>
              </a:rPr>
              <a:t>Not an AIDE</a:t>
            </a:r>
          </a:p>
          <a:p>
            <a:endParaRPr lang="en-US" altLang="en-US" baseline="0" dirty="0" smtClean="0">
              <a:latin typeface="Arial" pitchFamily="34" charset="0"/>
            </a:endParaRPr>
          </a:p>
          <a:p>
            <a:endParaRPr lang="en-US" altLang="en-US" baseline="0" dirty="0" smtClean="0">
              <a:latin typeface="Arial" pitchFamily="34" charset="0"/>
            </a:endParaRPr>
          </a:p>
          <a:p>
            <a:r>
              <a:rPr lang="en-US" altLang="en-US" baseline="0" dirty="0" smtClean="0">
                <a:latin typeface="Arial" pitchFamily="34" charset="0"/>
              </a:rPr>
              <a:t>What makes them different is they are treating family and friends, they know patients on a different level, as people.  They know your baseline normal and therefore often can notice before a generic midlevel would when something just isn’t right. </a:t>
            </a:r>
          </a:p>
          <a:p>
            <a:endParaRPr lang="en-US" altLang="en-US" baseline="0" dirty="0" smtClean="0">
              <a:latin typeface="Arial" pitchFamily="34" charset="0"/>
            </a:endParaRPr>
          </a:p>
          <a:p>
            <a:r>
              <a:rPr lang="en-US" altLang="en-US" baseline="0" dirty="0" smtClean="0">
                <a:latin typeface="Arial" pitchFamily="34" charset="0"/>
              </a:rPr>
              <a:t>Enormous job, not just anyone can do the job</a:t>
            </a:r>
          </a:p>
          <a:p>
            <a:endParaRPr lang="en-US" altLang="en-US" dirty="0" smtClean="0">
              <a:latin typeface="Arial" pitchFamily="34" charset="0"/>
            </a:endParaRPr>
          </a:p>
        </p:txBody>
      </p:sp>
      <p:sp>
        <p:nvSpPr>
          <p:cNvPr id="4" name="Slide Number Placeholder 3"/>
          <p:cNvSpPr>
            <a:spLocks noGrp="1"/>
          </p:cNvSpPr>
          <p:nvPr>
            <p:ph type="sldNum" sz="quarter" idx="10"/>
          </p:nvPr>
        </p:nvSpPr>
        <p:spPr/>
        <p:txBody>
          <a:bodyPr/>
          <a:lstStyle/>
          <a:p>
            <a:fld id="{6EE0F2AA-07BE-4552-9DB2-C632951669E3}" type="slidenum">
              <a:rPr lang="en-US" smtClean="0"/>
              <a:t>8</a:t>
            </a:fld>
            <a:endParaRPr lang="en-US"/>
          </a:p>
        </p:txBody>
      </p:sp>
    </p:spTree>
    <p:extLst>
      <p:ext uri="{BB962C8B-B14F-4D97-AF65-F5344CB8AC3E}">
        <p14:creationId xmlns:p14="http://schemas.microsoft.com/office/powerpoint/2010/main" val="2835151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 federally authorized Community Health Aide Program Certification Board (CHAPCB) was established and charged with formalizing the process for maintaining Community Health Aide/Practitioner training and practice standards and procedures.  Alaska Area Native Health Area Director supervised the establishment of an eleven person board which first convened in July.</a:t>
            </a:r>
          </a:p>
          <a:p>
            <a:pPr marL="171450" indent="-171450">
              <a:buFont typeface="Arial" pitchFamily="34" charset="0"/>
              <a:buChar char="•"/>
            </a:pPr>
            <a:endParaRPr lang="en-US" dirty="0" smtClean="0"/>
          </a:p>
          <a:p>
            <a:pPr marL="514350" indent="-514350">
              <a:buAutoNum type="arabicPlain" startAt="2002"/>
            </a:pPr>
            <a:r>
              <a:rPr lang="en-US" dirty="0" smtClean="0"/>
              <a:t>Amendments to add 6  Dental Health Aide providers</a:t>
            </a:r>
          </a:p>
          <a:p>
            <a:pPr marL="514350" indent="-514350">
              <a:buAutoNum type="arabicPlain" startAt="2002"/>
            </a:pPr>
            <a:r>
              <a:rPr lang="en-US" dirty="0" smtClean="0"/>
              <a:t>Dental Health Representative added to the Board</a:t>
            </a:r>
          </a:p>
          <a:p>
            <a:pPr marL="0" indent="0">
              <a:buNone/>
            </a:pPr>
            <a:r>
              <a:rPr lang="en-US" dirty="0" smtClean="0"/>
              <a:t>2005</a:t>
            </a:r>
            <a:r>
              <a:rPr lang="en-US" baseline="0" dirty="0" smtClean="0"/>
              <a:t>    </a:t>
            </a:r>
            <a:r>
              <a:rPr lang="en-US" dirty="0" smtClean="0"/>
              <a:t>First DHAs certified</a:t>
            </a:r>
          </a:p>
          <a:p>
            <a:pPr marL="514350" indent="-514350">
              <a:buAutoNum type="arabicPlain" startAt="2008"/>
            </a:pPr>
            <a:r>
              <a:rPr lang="en-US" dirty="0" smtClean="0"/>
              <a:t>Amendments to add 4  Behavioral Health Aide providers</a:t>
            </a:r>
          </a:p>
          <a:p>
            <a:pPr marL="514350" indent="-514350">
              <a:buAutoNum type="arabicPlain" startAt="2008"/>
            </a:pPr>
            <a:r>
              <a:rPr lang="en-US" dirty="0" smtClean="0"/>
              <a:t>Behavioral Health Representative added to the Board</a:t>
            </a:r>
          </a:p>
          <a:p>
            <a:pPr marL="0" indent="0">
              <a:buNone/>
            </a:pPr>
            <a:r>
              <a:rPr lang="en-US" dirty="0" smtClean="0"/>
              <a:t>2009 </a:t>
            </a:r>
            <a:r>
              <a:rPr lang="en-US" baseline="0" dirty="0" smtClean="0"/>
              <a:t>   </a:t>
            </a:r>
            <a:r>
              <a:rPr lang="en-US" dirty="0" smtClean="0"/>
              <a:t>First BHAs certified</a:t>
            </a:r>
          </a:p>
          <a:p>
            <a:pPr marL="171450" indent="-171450">
              <a:buFont typeface="Arial" pitchFamily="34" charset="0"/>
              <a:buChar char="•"/>
            </a:pPr>
            <a:r>
              <a:rPr lang="en-US" dirty="0" smtClean="0"/>
              <a:t>	</a:t>
            </a:r>
            <a:endParaRPr lang="en-US" dirty="0"/>
          </a:p>
        </p:txBody>
      </p:sp>
      <p:sp>
        <p:nvSpPr>
          <p:cNvPr id="4" name="Slide Number Placeholder 3"/>
          <p:cNvSpPr>
            <a:spLocks noGrp="1"/>
          </p:cNvSpPr>
          <p:nvPr>
            <p:ph type="sldNum" sz="quarter" idx="10"/>
          </p:nvPr>
        </p:nvSpPr>
        <p:spPr/>
        <p:txBody>
          <a:bodyPr/>
          <a:lstStyle/>
          <a:p>
            <a:fld id="{3FD47AFF-0996-4DF8-8DC1-4B41CD28842C}" type="slidenum">
              <a:rPr lang="en-US" smtClean="0"/>
              <a:t>9</a:t>
            </a:fld>
            <a:endParaRPr lang="en-US"/>
          </a:p>
        </p:txBody>
      </p:sp>
    </p:spTree>
    <p:extLst>
      <p:ext uri="{BB962C8B-B14F-4D97-AF65-F5344CB8AC3E}">
        <p14:creationId xmlns:p14="http://schemas.microsoft.com/office/powerpoint/2010/main" val="3988803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Blended Session</a:t>
            </a:r>
            <a:r>
              <a:rPr lang="en-US" baseline="0" dirty="0" smtClean="0"/>
              <a:t> I/II in progress</a:t>
            </a:r>
            <a:endParaRPr lang="en-US" dirty="0"/>
          </a:p>
        </p:txBody>
      </p:sp>
      <p:sp>
        <p:nvSpPr>
          <p:cNvPr id="4" name="Slide Number Placeholder 3"/>
          <p:cNvSpPr>
            <a:spLocks noGrp="1"/>
          </p:cNvSpPr>
          <p:nvPr>
            <p:ph type="sldNum" sz="quarter" idx="10"/>
          </p:nvPr>
        </p:nvSpPr>
        <p:spPr/>
        <p:txBody>
          <a:bodyPr/>
          <a:lstStyle/>
          <a:p>
            <a:fld id="{3FD47AFF-0996-4DF8-8DC1-4B41CD28842C}" type="slidenum">
              <a:rPr lang="en-US" smtClean="0"/>
              <a:t>12</a:t>
            </a:fld>
            <a:endParaRPr lang="en-US"/>
          </a:p>
        </p:txBody>
      </p:sp>
    </p:spTree>
    <p:extLst>
      <p:ext uri="{BB962C8B-B14F-4D97-AF65-F5344CB8AC3E}">
        <p14:creationId xmlns:p14="http://schemas.microsoft.com/office/powerpoint/2010/main" val="33771796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userDrawn="1"/>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685800" y="533400"/>
            <a:ext cx="7772400" cy="1600200"/>
          </a:xfrm>
        </p:spPr>
        <p:txBody>
          <a:bodyPr anchor="ctr"/>
          <a:lstStyle>
            <a:lvl1pPr>
              <a:defRPr sz="4400">
                <a:solidFill>
                  <a:schemeClr val="accent1"/>
                </a:solidFill>
              </a:defRPr>
            </a:lvl1pPr>
          </a:lstStyle>
          <a:p>
            <a:r>
              <a:rPr kumimoji="0" lang="en-US" dirty="0" smtClean="0"/>
              <a:t>Click to edit Master title style</a:t>
            </a:r>
            <a:endParaRPr kumimoji="0" lang="en-US" dirty="0"/>
          </a:p>
        </p:txBody>
      </p:sp>
      <p:pic>
        <p:nvPicPr>
          <p:cNvPr id="20" name="Picture 14"/>
          <p:cNvPicPr>
            <a:picLocks noChangeAspect="1" noChangeArrowheads="1"/>
          </p:cNvPicPr>
          <p:nvPr userDrawn="1"/>
        </p:nvPicPr>
        <p:blipFill>
          <a:blip r:embed="rId2" cstate="print"/>
          <a:srcRect b="14286"/>
          <a:stretch>
            <a:fillRect/>
          </a:stretch>
        </p:blipFill>
        <p:spPr bwMode="auto">
          <a:xfrm>
            <a:off x="152400" y="6124208"/>
            <a:ext cx="5410200" cy="270510"/>
          </a:xfrm>
          <a:prstGeom prst="rect">
            <a:avLst/>
          </a:prstGeom>
          <a:noFill/>
          <a:ln w="9525">
            <a:noFill/>
            <a:miter lim="800000"/>
            <a:headEnd/>
            <a:tailEnd/>
          </a:ln>
          <a:effectLst/>
        </p:spPr>
      </p:pic>
      <p:pic>
        <p:nvPicPr>
          <p:cNvPr id="21" name="Picture 14"/>
          <p:cNvPicPr>
            <a:picLocks noChangeAspect="1" noChangeArrowheads="1"/>
          </p:cNvPicPr>
          <p:nvPr userDrawn="1"/>
        </p:nvPicPr>
        <p:blipFill>
          <a:blip r:embed="rId2" cstate="print"/>
          <a:srcRect l="4225" b="11395"/>
          <a:stretch>
            <a:fillRect/>
          </a:stretch>
        </p:blipFill>
        <p:spPr bwMode="auto">
          <a:xfrm>
            <a:off x="3810000" y="6121167"/>
            <a:ext cx="5181600" cy="279633"/>
          </a:xfrm>
          <a:prstGeom prst="rect">
            <a:avLst/>
          </a:prstGeom>
          <a:noFill/>
          <a:ln w="9525">
            <a:noFill/>
            <a:miter lim="800000"/>
            <a:headEnd/>
            <a:tailEnd/>
          </a:ln>
          <a:effectLst/>
        </p:spPr>
      </p:pic>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Footer Placeholder 16"/>
          <p:cNvSpPr>
            <a:spLocks noGrp="1"/>
          </p:cNvSpPr>
          <p:nvPr>
            <p:ph type="ftr" sz="quarter" idx="11"/>
          </p:nvPr>
        </p:nvSpPr>
        <p:spPr/>
        <p:txBody>
          <a:bodyPr/>
          <a:lstStyle/>
          <a:p>
            <a:endParaRPr lang="en-US" dirty="0"/>
          </a:p>
        </p:txBody>
      </p:sp>
      <p:sp>
        <p:nvSpPr>
          <p:cNvPr id="28" name="Date Placeholder 27"/>
          <p:cNvSpPr>
            <a:spLocks noGrp="1"/>
          </p:cNvSpPr>
          <p:nvPr>
            <p:ph type="dt" sz="half" idx="10"/>
          </p:nvPr>
        </p:nvSpPr>
        <p:spPr/>
        <p:txBody>
          <a:bodyPr/>
          <a:lstStyle/>
          <a:p>
            <a:fld id="{97C6D424-DE00-4962-B9C4-D78CC5BE0C50}" type="datetimeFigureOut">
              <a:rPr lang="en-US" smtClean="0"/>
              <a:pPr/>
              <a:t>7/14/2017</a:t>
            </a:fld>
            <a:endParaRPr lang="en-US"/>
          </a:p>
        </p:txBody>
      </p:sp>
      <p:grpSp>
        <p:nvGrpSpPr>
          <p:cNvPr id="26" name="Group 25"/>
          <p:cNvGrpSpPr/>
          <p:nvPr userDrawn="1"/>
        </p:nvGrpSpPr>
        <p:grpSpPr>
          <a:xfrm>
            <a:off x="4046290" y="1904301"/>
            <a:ext cx="1075888" cy="1075888"/>
            <a:chOff x="1143000" y="228600"/>
            <a:chExt cx="762000" cy="762000"/>
          </a:xfrm>
        </p:grpSpPr>
        <p:sp>
          <p:nvSpPr>
            <p:cNvPr id="27" name="Oval 26"/>
            <p:cNvSpPr/>
            <p:nvPr/>
          </p:nvSpPr>
          <p:spPr>
            <a:xfrm>
              <a:off x="1143000" y="228600"/>
              <a:ext cx="762000" cy="762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Oval 29"/>
            <p:cNvSpPr/>
            <p:nvPr/>
          </p:nvSpPr>
          <p:spPr>
            <a:xfrm>
              <a:off x="1220710" y="313189"/>
              <a:ext cx="591312" cy="59131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31" name="Picture 30" descr="NPAIHBtransparent.gif"/>
            <p:cNvPicPr>
              <a:picLocks noChangeAspect="1"/>
            </p:cNvPicPr>
            <p:nvPr userDrawn="1"/>
          </p:nvPicPr>
          <p:blipFill>
            <a:blip r:embed="rId3" cstate="print">
              <a:duotone>
                <a:schemeClr val="accent5">
                  <a:shade val="45000"/>
                  <a:satMod val="135000"/>
                </a:schemeClr>
                <a:prstClr val="white"/>
              </a:duotone>
            </a:blip>
            <a:stretch>
              <a:fillRect/>
            </a:stretch>
          </p:blipFill>
          <p:spPr>
            <a:xfrm>
              <a:off x="1261145" y="431334"/>
              <a:ext cx="509039" cy="426463"/>
            </a:xfrm>
            <a:prstGeom prst="rect">
              <a:avLst/>
            </a:prstGeom>
          </p:spPr>
        </p:pic>
      </p:grpSp>
      <p:pic>
        <p:nvPicPr>
          <p:cNvPr id="32" name="Picture 38"/>
          <p:cNvPicPr>
            <a:picLocks noChangeAspect="1" noChangeArrowheads="1"/>
          </p:cNvPicPr>
          <p:nvPr userDrawn="1"/>
        </p:nvPicPr>
        <p:blipFill>
          <a:blip r:embed="rId4" cstate="print">
            <a:clrChange>
              <a:clrFrom>
                <a:srgbClr val="000000"/>
              </a:clrFrom>
              <a:clrTo>
                <a:srgbClr val="000000">
                  <a:alpha val="0"/>
                </a:srgbClr>
              </a:clrTo>
            </a:clrChange>
          </a:blip>
          <a:srcRect/>
          <a:stretch>
            <a:fillRect/>
          </a:stretch>
        </p:blipFill>
        <p:spPr bwMode="auto">
          <a:xfrm>
            <a:off x="7277100" y="4705350"/>
            <a:ext cx="2400300" cy="1771650"/>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C6D424-DE00-4962-B9C4-D78CC5BE0C50}" type="datetimeFigureOut">
              <a:rPr lang="en-US" smtClean="0"/>
              <a:pPr/>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43400" y="1040174"/>
            <a:ext cx="457200" cy="441325"/>
          </a:xfrm>
          <a:prstGeom prst="rect">
            <a:avLst/>
          </a:prstGeom>
        </p:spPr>
        <p:txBody>
          <a:bodyPr/>
          <a:lstStyle/>
          <a:p>
            <a:fld id="{6F8D5486-514F-4B7E-8D5D-A7AFE8F4C0BD}" type="slidenum">
              <a:rPr lang="en-US" smtClean="0"/>
              <a:pPr/>
              <a:t>‹#›</a:t>
            </a:fld>
            <a:endParaRPr lang="en-US"/>
          </a:p>
        </p:txBody>
      </p:sp>
      <p:sp>
        <p:nvSpPr>
          <p:cNvPr id="7" name="Rectangle 6"/>
          <p:cNvSpPr/>
          <p:nvPr userDrawn="1"/>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a:prstGeom prst="rect">
            <a:avLst/>
          </a:prstGeom>
        </p:spPr>
        <p:txBody>
          <a:bodyPr/>
          <a:lstStyle/>
          <a:p>
            <a:fld id="{6F8D5486-514F-4B7E-8D5D-A7AFE8F4C0BD}"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C6D424-DE00-4962-B9C4-D78CC5BE0C50}" type="datetimeFigureOut">
              <a:rPr lang="en-US" smtClean="0"/>
              <a:pPr/>
              <a:t>7/14/2017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C6D424-DE00-4962-B9C4-D78CC5BE0C50}" type="datetimeFigureOut">
              <a:rPr lang="en-US" smtClean="0"/>
              <a:pPr/>
              <a:t>7/14/2017</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9144000" cy="3124200"/>
          </a:xfrm>
          <a:prstGeom prst="rect">
            <a:avLst/>
          </a:prstGeom>
          <a:solidFill>
            <a:schemeClr val="accent1">
              <a:lumMod val="75000"/>
            </a:schemeClr>
          </a:solidFill>
          <a:ln w="9525">
            <a:noFill/>
            <a:miter lim="800000"/>
            <a:headEnd/>
            <a:tailEnd/>
          </a:ln>
          <a:effectLst/>
        </p:spPr>
        <p:txBody>
          <a:bodyPr wrap="none" anchor="ctr"/>
          <a:lstStyle/>
          <a:p>
            <a:pPr fontAlgn="base">
              <a:spcBef>
                <a:spcPct val="0"/>
              </a:spcBef>
              <a:spcAft>
                <a:spcPct val="0"/>
              </a:spcAft>
              <a:defRPr/>
            </a:pPr>
            <a:endParaRPr lang="en-US" sz="2400">
              <a:solidFill>
                <a:prstClr val="black"/>
              </a:solidFill>
              <a:latin typeface="Times New Roman" pitchFamily="18" charset="0"/>
            </a:endParaRPr>
          </a:p>
        </p:txBody>
      </p:sp>
      <p:grpSp>
        <p:nvGrpSpPr>
          <p:cNvPr id="2" name="Group 55"/>
          <p:cNvGrpSpPr>
            <a:grpSpLocks/>
          </p:cNvGrpSpPr>
          <p:nvPr/>
        </p:nvGrpSpPr>
        <p:grpSpPr bwMode="auto">
          <a:xfrm>
            <a:off x="228600" y="5715000"/>
            <a:ext cx="3962400" cy="1022350"/>
            <a:chOff x="4876800" y="5835650"/>
            <a:chExt cx="3962400" cy="1022350"/>
          </a:xfrm>
        </p:grpSpPr>
        <p:grpSp>
          <p:nvGrpSpPr>
            <p:cNvPr id="3" name="Group 54"/>
            <p:cNvGrpSpPr>
              <a:grpSpLocks/>
            </p:cNvGrpSpPr>
            <p:nvPr/>
          </p:nvGrpSpPr>
          <p:grpSpPr bwMode="auto">
            <a:xfrm>
              <a:off x="6096000" y="5943600"/>
              <a:ext cx="2743200" cy="757238"/>
              <a:chOff x="1295400" y="157163"/>
              <a:chExt cx="2743200" cy="757238"/>
            </a:xfrm>
          </p:grpSpPr>
          <p:sp>
            <p:nvSpPr>
              <p:cNvPr id="8" name="TextBox 7"/>
              <p:cNvSpPr txBox="1"/>
              <p:nvPr/>
            </p:nvSpPr>
            <p:spPr bwMode="auto">
              <a:xfrm>
                <a:off x="1295400" y="157163"/>
                <a:ext cx="2743200" cy="604838"/>
              </a:xfrm>
              <a:prstGeom prst="rect">
                <a:avLst/>
              </a:prstGeom>
              <a:noFill/>
            </p:spPr>
            <p:txBody>
              <a:bodyPr>
                <a:spAutoFit/>
              </a:bodyPr>
              <a:lstStyle/>
              <a:p>
                <a:pPr fontAlgn="base">
                  <a:lnSpc>
                    <a:spcPts val="2000"/>
                  </a:lnSpc>
                  <a:spcBef>
                    <a:spcPct val="0"/>
                  </a:spcBef>
                  <a:spcAft>
                    <a:spcPct val="0"/>
                  </a:spcAft>
                  <a:defRPr/>
                </a:pPr>
                <a:r>
                  <a:rPr lang="en-US" sz="2000" dirty="0">
                    <a:solidFill>
                      <a:srgbClr val="B40000"/>
                    </a:solidFill>
                    <a:latin typeface="Maiandra GD" pitchFamily="34" charset="0"/>
                  </a:rPr>
                  <a:t>N</a:t>
                </a:r>
                <a:r>
                  <a:rPr lang="en-US" sz="1600" dirty="0">
                    <a:solidFill>
                      <a:srgbClr val="B40000"/>
                    </a:solidFill>
                    <a:latin typeface="Maiandra GD" pitchFamily="34" charset="0"/>
                  </a:rPr>
                  <a:t>orthwest </a:t>
                </a:r>
                <a:r>
                  <a:rPr lang="en-US" sz="2000" dirty="0">
                    <a:solidFill>
                      <a:srgbClr val="B40000"/>
                    </a:solidFill>
                    <a:latin typeface="Maiandra GD" pitchFamily="34" charset="0"/>
                  </a:rPr>
                  <a:t>P</a:t>
                </a:r>
                <a:r>
                  <a:rPr lang="en-US" sz="1600" dirty="0">
                    <a:solidFill>
                      <a:srgbClr val="B40000"/>
                    </a:solidFill>
                    <a:latin typeface="Maiandra GD" pitchFamily="34" charset="0"/>
                  </a:rPr>
                  <a:t>ortland </a:t>
                </a:r>
                <a:r>
                  <a:rPr lang="en-US" sz="2000" dirty="0">
                    <a:solidFill>
                      <a:srgbClr val="B40000"/>
                    </a:solidFill>
                    <a:latin typeface="Maiandra GD" pitchFamily="34" charset="0"/>
                  </a:rPr>
                  <a:t>A</a:t>
                </a:r>
                <a:r>
                  <a:rPr lang="en-US" sz="1600" dirty="0">
                    <a:solidFill>
                      <a:srgbClr val="B40000"/>
                    </a:solidFill>
                    <a:latin typeface="Maiandra GD" pitchFamily="34" charset="0"/>
                  </a:rPr>
                  <a:t>rea</a:t>
                </a:r>
              </a:p>
              <a:p>
                <a:pPr fontAlgn="base">
                  <a:lnSpc>
                    <a:spcPts val="2000"/>
                  </a:lnSpc>
                  <a:spcBef>
                    <a:spcPct val="0"/>
                  </a:spcBef>
                  <a:spcAft>
                    <a:spcPct val="0"/>
                  </a:spcAft>
                  <a:defRPr/>
                </a:pPr>
                <a:r>
                  <a:rPr lang="en-US" sz="1600" dirty="0">
                    <a:solidFill>
                      <a:srgbClr val="B40000"/>
                    </a:solidFill>
                    <a:latin typeface="Maiandra GD" pitchFamily="34" charset="0"/>
                  </a:rPr>
                  <a:t>         </a:t>
                </a:r>
                <a:r>
                  <a:rPr lang="en-US" sz="2000" dirty="0">
                    <a:solidFill>
                      <a:srgbClr val="B40000"/>
                    </a:solidFill>
                    <a:latin typeface="Maiandra GD" pitchFamily="34" charset="0"/>
                  </a:rPr>
                  <a:t>I</a:t>
                </a:r>
                <a:r>
                  <a:rPr lang="en-US" sz="1600" dirty="0">
                    <a:solidFill>
                      <a:srgbClr val="B40000"/>
                    </a:solidFill>
                    <a:latin typeface="Maiandra GD" pitchFamily="34" charset="0"/>
                  </a:rPr>
                  <a:t>ndian </a:t>
                </a:r>
                <a:r>
                  <a:rPr lang="en-US" sz="2000" dirty="0">
                    <a:solidFill>
                      <a:srgbClr val="B40000"/>
                    </a:solidFill>
                    <a:latin typeface="Maiandra GD" pitchFamily="34" charset="0"/>
                  </a:rPr>
                  <a:t>H</a:t>
                </a:r>
                <a:r>
                  <a:rPr lang="en-US" sz="1600" dirty="0">
                    <a:solidFill>
                      <a:srgbClr val="B40000"/>
                    </a:solidFill>
                    <a:latin typeface="Maiandra GD" pitchFamily="34" charset="0"/>
                  </a:rPr>
                  <a:t>ealth </a:t>
                </a:r>
                <a:r>
                  <a:rPr lang="en-US" sz="2000" dirty="0">
                    <a:solidFill>
                      <a:srgbClr val="B40000"/>
                    </a:solidFill>
                    <a:latin typeface="Maiandra GD" pitchFamily="34" charset="0"/>
                  </a:rPr>
                  <a:t>B</a:t>
                </a:r>
                <a:r>
                  <a:rPr lang="en-US" sz="1600" dirty="0">
                    <a:solidFill>
                      <a:srgbClr val="B40000"/>
                    </a:solidFill>
                    <a:latin typeface="Maiandra GD" pitchFamily="34" charset="0"/>
                  </a:rPr>
                  <a:t>oard</a:t>
                </a:r>
              </a:p>
            </p:txBody>
          </p:sp>
          <p:sp>
            <p:nvSpPr>
              <p:cNvPr id="9" name="TextBox 8"/>
              <p:cNvSpPr txBox="1"/>
              <p:nvPr/>
            </p:nvSpPr>
            <p:spPr bwMode="auto">
              <a:xfrm>
                <a:off x="1371600" y="652463"/>
                <a:ext cx="2514600" cy="261938"/>
              </a:xfrm>
              <a:prstGeom prst="rect">
                <a:avLst/>
              </a:prstGeom>
              <a:noFill/>
            </p:spPr>
            <p:txBody>
              <a:bodyPr>
                <a:spAutoFit/>
              </a:bodyPr>
              <a:lstStyle/>
              <a:p>
                <a:pPr algn="r" fontAlgn="base">
                  <a:spcBef>
                    <a:spcPct val="0"/>
                  </a:spcBef>
                  <a:spcAft>
                    <a:spcPct val="0"/>
                  </a:spcAft>
                  <a:defRPr/>
                </a:pPr>
                <a:r>
                  <a:rPr lang="en-US" sz="1100" i="1" dirty="0">
                    <a:solidFill>
                      <a:srgbClr val="C32D2E">
                        <a:lumMod val="50000"/>
                      </a:srgbClr>
                    </a:solidFill>
                    <a:latin typeface="Gill Sans MT" pitchFamily="34" charset="0"/>
                    <a:cs typeface="Estrangelo Edessa" pitchFamily="66"/>
                  </a:rPr>
                  <a:t>Indian Leadership for Indian Health</a:t>
                </a:r>
              </a:p>
            </p:txBody>
          </p:sp>
        </p:grpSp>
        <p:pic>
          <p:nvPicPr>
            <p:cNvPr id="7" name="Picture 8" descr="NPAIHBtransparentTEAL"/>
            <p:cNvPicPr>
              <a:picLocks noChangeAspect="1" noChangeArrowheads="1"/>
            </p:cNvPicPr>
            <p:nvPr/>
          </p:nvPicPr>
          <p:blipFill>
            <a:blip r:embed="rId2" cstate="print"/>
            <a:srcRect/>
            <a:stretch>
              <a:fillRect/>
            </a:stretch>
          </p:blipFill>
          <p:spPr bwMode="auto">
            <a:xfrm>
              <a:off x="4876800" y="5835650"/>
              <a:ext cx="1219200" cy="1022350"/>
            </a:xfrm>
            <a:prstGeom prst="rect">
              <a:avLst/>
            </a:prstGeom>
            <a:noFill/>
            <a:ln w="9525">
              <a:noFill/>
              <a:miter lim="800000"/>
              <a:headEnd/>
              <a:tailEnd/>
            </a:ln>
          </p:spPr>
        </p:pic>
      </p:grpSp>
      <p:grpSp>
        <p:nvGrpSpPr>
          <p:cNvPr id="5" name="Group 40"/>
          <p:cNvGrpSpPr>
            <a:grpSpLocks/>
          </p:cNvGrpSpPr>
          <p:nvPr/>
        </p:nvGrpSpPr>
        <p:grpSpPr bwMode="auto">
          <a:xfrm>
            <a:off x="0" y="3048000"/>
            <a:ext cx="9144000" cy="180975"/>
            <a:chOff x="0" y="816"/>
            <a:chExt cx="5760" cy="114"/>
          </a:xfrm>
        </p:grpSpPr>
        <p:pic>
          <p:nvPicPr>
            <p:cNvPr id="11" name="Picture 13"/>
            <p:cNvPicPr>
              <a:picLocks noChangeAspect="1" noChangeArrowheads="1"/>
            </p:cNvPicPr>
            <p:nvPr/>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12" name="Picture 14"/>
            <p:cNvPicPr>
              <a:picLocks noChangeAspect="1" noChangeArrowheads="1"/>
            </p:cNvPicPr>
            <p:nvPr/>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13" name="Picture 15"/>
            <p:cNvPicPr>
              <a:picLocks noChangeAspect="1" noChangeArrowheads="1"/>
            </p:cNvPicPr>
            <p:nvPr/>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14" name="Picture 16"/>
            <p:cNvPicPr>
              <a:picLocks noChangeAspect="1" noChangeArrowheads="1"/>
            </p:cNvPicPr>
            <p:nvPr/>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15" name="Picture 17"/>
            <p:cNvPicPr>
              <a:picLocks noChangeAspect="1" noChangeArrowheads="1"/>
            </p:cNvPicPr>
            <p:nvPr/>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16" name="Picture 18"/>
            <p:cNvPicPr>
              <a:picLocks noChangeAspect="1" noChangeArrowheads="1"/>
            </p:cNvPicPr>
            <p:nvPr/>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17" name="Picture 19"/>
            <p:cNvPicPr>
              <a:picLocks noChangeAspect="1" noChangeArrowheads="1"/>
            </p:cNvPicPr>
            <p:nvPr/>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18" name="Picture 20"/>
            <p:cNvPicPr>
              <a:picLocks noChangeAspect="1" noChangeArrowheads="1"/>
            </p:cNvPicPr>
            <p:nvPr/>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19" name="Picture 21"/>
            <p:cNvPicPr>
              <a:picLocks noChangeAspect="1" noChangeArrowheads="1"/>
            </p:cNvPicPr>
            <p:nvPr/>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20" name="Picture 22"/>
            <p:cNvPicPr>
              <a:picLocks noChangeAspect="1" noChangeArrowheads="1"/>
            </p:cNvPicPr>
            <p:nvPr/>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21" name="Picture 23"/>
            <p:cNvPicPr>
              <a:picLocks noChangeAspect="1" noChangeArrowheads="1"/>
            </p:cNvPicPr>
            <p:nvPr/>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22" name="Picture 24"/>
            <p:cNvPicPr>
              <a:picLocks noChangeAspect="1" noChangeArrowheads="1"/>
            </p:cNvPicPr>
            <p:nvPr/>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23" name="Picture 25"/>
            <p:cNvPicPr>
              <a:picLocks noChangeAspect="1" noChangeArrowheads="1"/>
            </p:cNvPicPr>
            <p:nvPr/>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24" name="Picture 26"/>
            <p:cNvPicPr>
              <a:picLocks noChangeAspect="1" noChangeArrowheads="1"/>
            </p:cNvPicPr>
            <p:nvPr/>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25" name="Picture 27"/>
            <p:cNvPicPr>
              <a:picLocks noChangeAspect="1" noChangeArrowheads="1"/>
            </p:cNvPicPr>
            <p:nvPr/>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26" name="Picture 28"/>
            <p:cNvPicPr>
              <a:picLocks noChangeAspect="1" noChangeArrowheads="1"/>
            </p:cNvPicPr>
            <p:nvPr/>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27" name="Picture 29"/>
            <p:cNvPicPr>
              <a:picLocks noChangeAspect="1" noChangeArrowheads="1"/>
            </p:cNvPicPr>
            <p:nvPr/>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28" name="Picture 30"/>
            <p:cNvPicPr>
              <a:picLocks noChangeAspect="1" noChangeArrowheads="1"/>
            </p:cNvPicPr>
            <p:nvPr/>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29" name="Picture 31"/>
            <p:cNvPicPr>
              <a:picLocks noChangeAspect="1" noChangeArrowheads="1"/>
            </p:cNvPicPr>
            <p:nvPr/>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32" name="Picture 29"/>
            <p:cNvPicPr>
              <a:picLocks noChangeAspect="1" noChangeArrowheads="1"/>
            </p:cNvPicPr>
            <p:nvPr/>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33" name="Picture 30"/>
            <p:cNvPicPr>
              <a:picLocks noChangeAspect="1" noChangeArrowheads="1"/>
            </p:cNvPicPr>
            <p:nvPr/>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34" name="Picture 31"/>
            <p:cNvPicPr>
              <a:picLocks noChangeAspect="1" noChangeArrowheads="1"/>
            </p:cNvPicPr>
            <p:nvPr/>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35" name="Picture 32"/>
            <p:cNvPicPr>
              <a:picLocks noChangeAspect="1" noChangeArrowheads="1"/>
            </p:cNvPicPr>
            <p:nvPr/>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36" name="Picture 33"/>
            <p:cNvPicPr>
              <a:picLocks noChangeAspect="1" noChangeArrowheads="1"/>
            </p:cNvPicPr>
            <p:nvPr/>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37" name="Picture 34"/>
            <p:cNvPicPr>
              <a:picLocks noChangeAspect="1" noChangeArrowheads="1"/>
            </p:cNvPicPr>
            <p:nvPr/>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38" name="Picture 35"/>
            <p:cNvPicPr>
              <a:picLocks noChangeAspect="1" noChangeArrowheads="1"/>
            </p:cNvPicPr>
            <p:nvPr/>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39" name="Picture 36"/>
            <p:cNvPicPr>
              <a:picLocks noChangeAspect="1" noChangeArrowheads="1"/>
            </p:cNvPicPr>
            <p:nvPr/>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40" name="Picture 37"/>
            <p:cNvPicPr>
              <a:picLocks noChangeAspect="1" noChangeArrowheads="1"/>
            </p:cNvPicPr>
            <p:nvPr/>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41" name="Picture 38"/>
            <p:cNvPicPr>
              <a:picLocks noChangeAspect="1" noChangeArrowheads="1"/>
            </p:cNvPicPr>
            <p:nvPr/>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42" name="Picture 39"/>
            <p:cNvPicPr>
              <a:picLocks noChangeAspect="1" noChangeArrowheads="1"/>
            </p:cNvPicPr>
            <p:nvPr/>
          </p:nvPicPr>
          <p:blipFill>
            <a:blip r:embed="rId4" cstate="print"/>
            <a:srcRect/>
            <a:stretch>
              <a:fillRect/>
            </a:stretch>
          </p:blipFill>
          <p:spPr bwMode="auto">
            <a:xfrm>
              <a:off x="5568" y="816"/>
              <a:ext cx="192" cy="114"/>
            </a:xfrm>
            <a:prstGeom prst="rect">
              <a:avLst/>
            </a:prstGeom>
            <a:noFill/>
            <a:ln w="9525">
              <a:noFill/>
              <a:miter lim="800000"/>
              <a:headEnd/>
              <a:tailEnd/>
            </a:ln>
          </p:spPr>
        </p:pic>
      </p:grpSp>
      <p:sp>
        <p:nvSpPr>
          <p:cNvPr id="30" name="Rectangle 3"/>
          <p:cNvSpPr>
            <a:spLocks noGrp="1" noChangeArrowheads="1"/>
          </p:cNvSpPr>
          <p:nvPr>
            <p:ph type="ctrTitle"/>
          </p:nvPr>
        </p:nvSpPr>
        <p:spPr>
          <a:xfrm>
            <a:off x="381000" y="762000"/>
            <a:ext cx="8382000" cy="2133600"/>
          </a:xfrm>
          <a:prstGeom prst="rect">
            <a:avLst/>
          </a:prstGeom>
        </p:spPr>
        <p:txBody>
          <a:bodyPr anchor="b"/>
          <a:lstStyle>
            <a:lvl1pPr algn="ctr">
              <a:defRPr u="none">
                <a:solidFill>
                  <a:srgbClr val="F3EFBF"/>
                </a:solidFill>
                <a:latin typeface="Georgia" pitchFamily="18" charset="0"/>
              </a:defRPr>
            </a:lvl1pPr>
          </a:lstStyle>
          <a:p>
            <a:r>
              <a:rPr lang="en-US" smtClean="0"/>
              <a:t>Click to edit Master title style</a:t>
            </a:r>
            <a:endParaRPr lang="en-US" dirty="0"/>
          </a:p>
        </p:txBody>
      </p:sp>
      <p:sp>
        <p:nvSpPr>
          <p:cNvPr id="31" name="Rectangle 4"/>
          <p:cNvSpPr>
            <a:spLocks noGrp="1" noChangeArrowheads="1"/>
          </p:cNvSpPr>
          <p:nvPr>
            <p:ph type="subTitle" idx="1"/>
          </p:nvPr>
        </p:nvSpPr>
        <p:spPr>
          <a:xfrm>
            <a:off x="381000" y="3276600"/>
            <a:ext cx="8382000" cy="2133600"/>
          </a:xfrm>
        </p:spPr>
        <p:txBody>
          <a:bodyPr/>
          <a:lstStyle>
            <a:lvl1pPr marL="0" indent="0" algn="ctr">
              <a:buFontTx/>
              <a:buNone/>
              <a:defRPr sz="3200">
                <a:solidFill>
                  <a:schemeClr val="accent3">
                    <a:lumMod val="50000"/>
                  </a:schemeClr>
                </a:solidFill>
                <a:latin typeface="Georgia" pitchFamily="18" charset="0"/>
              </a:defRPr>
            </a:lvl1pPr>
          </a:lstStyle>
          <a:p>
            <a:r>
              <a:rPr lang="en-US" smtClean="0"/>
              <a:t>Click to edit Master subtitle style</a:t>
            </a:r>
            <a:endParaRPr lang="en-US" dirty="0"/>
          </a:p>
        </p:txBody>
      </p:sp>
    </p:spTree>
    <p:extLst>
      <p:ext uri="{BB962C8B-B14F-4D97-AF65-F5344CB8AC3E}">
        <p14:creationId xmlns:p14="http://schemas.microsoft.com/office/powerpoint/2010/main" val="670085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defRPr/>
            </a:pPr>
            <a:endParaRPr lang="en-US" sz="2400">
              <a:solidFill>
                <a:prstClr val="black"/>
              </a:solidFill>
              <a:latin typeface="Times New Roman" pitchFamily="18" charset="0"/>
            </a:endParaRPr>
          </a:p>
        </p:txBody>
      </p:sp>
      <p:pic>
        <p:nvPicPr>
          <p:cNvPr id="6" name="Picture 8" descr="NPAIHBtransparentTEAL"/>
          <p:cNvPicPr>
            <a:picLocks noChangeAspect="1" noChangeArrowheads="1"/>
          </p:cNvPicPr>
          <p:nvPr/>
        </p:nvPicPr>
        <p:blipFill>
          <a:blip r:embed="rId2" cstate="print"/>
          <a:srcRect/>
          <a:stretch>
            <a:fillRect/>
          </a:stretch>
        </p:blipFill>
        <p:spPr bwMode="auto">
          <a:xfrm>
            <a:off x="76200" y="228600"/>
            <a:ext cx="1219200" cy="1022350"/>
          </a:xfrm>
          <a:prstGeom prst="rect">
            <a:avLst/>
          </a:prstGeom>
          <a:noFill/>
          <a:ln w="9525">
            <a:noFill/>
            <a:miter lim="800000"/>
            <a:headEnd/>
            <a:tailEnd/>
          </a:ln>
        </p:spPr>
      </p:pic>
      <p:grpSp>
        <p:nvGrpSpPr>
          <p:cNvPr id="2" name="Group 40"/>
          <p:cNvGrpSpPr>
            <a:grpSpLocks/>
          </p:cNvGrpSpPr>
          <p:nvPr/>
        </p:nvGrpSpPr>
        <p:grpSpPr bwMode="auto">
          <a:xfrm>
            <a:off x="0" y="1295400"/>
            <a:ext cx="9144000" cy="180975"/>
            <a:chOff x="0" y="816"/>
            <a:chExt cx="5760" cy="114"/>
          </a:xfrm>
        </p:grpSpPr>
        <p:pic>
          <p:nvPicPr>
            <p:cNvPr id="8" name="Picture 10"/>
            <p:cNvPicPr>
              <a:picLocks noChangeAspect="1" noChangeArrowheads="1"/>
            </p:cNvPicPr>
            <p:nvPr/>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9" name="Picture 11"/>
            <p:cNvPicPr>
              <a:picLocks noChangeAspect="1" noChangeArrowheads="1"/>
            </p:cNvPicPr>
            <p:nvPr/>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10" name="Picture 12"/>
            <p:cNvPicPr>
              <a:picLocks noChangeAspect="1" noChangeArrowheads="1"/>
            </p:cNvPicPr>
            <p:nvPr/>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11" name="Picture 13"/>
            <p:cNvPicPr>
              <a:picLocks noChangeAspect="1" noChangeArrowheads="1"/>
            </p:cNvPicPr>
            <p:nvPr/>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12" name="Picture 14"/>
            <p:cNvPicPr>
              <a:picLocks noChangeAspect="1" noChangeArrowheads="1"/>
            </p:cNvPicPr>
            <p:nvPr/>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13" name="Picture 15"/>
            <p:cNvPicPr>
              <a:picLocks noChangeAspect="1" noChangeArrowheads="1"/>
            </p:cNvPicPr>
            <p:nvPr/>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14" name="Picture 16"/>
            <p:cNvPicPr>
              <a:picLocks noChangeAspect="1" noChangeArrowheads="1"/>
            </p:cNvPicPr>
            <p:nvPr/>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15" name="Picture 17"/>
            <p:cNvPicPr>
              <a:picLocks noChangeAspect="1" noChangeArrowheads="1"/>
            </p:cNvPicPr>
            <p:nvPr/>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16" name="Picture 18"/>
            <p:cNvPicPr>
              <a:picLocks noChangeAspect="1" noChangeArrowheads="1"/>
            </p:cNvPicPr>
            <p:nvPr/>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17" name="Picture 19"/>
            <p:cNvPicPr>
              <a:picLocks noChangeAspect="1" noChangeArrowheads="1"/>
            </p:cNvPicPr>
            <p:nvPr/>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18" name="Picture 20"/>
            <p:cNvPicPr>
              <a:picLocks noChangeAspect="1" noChangeArrowheads="1"/>
            </p:cNvPicPr>
            <p:nvPr/>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19" name="Picture 21"/>
            <p:cNvPicPr>
              <a:picLocks noChangeAspect="1" noChangeArrowheads="1"/>
            </p:cNvPicPr>
            <p:nvPr/>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20" name="Picture 22"/>
            <p:cNvPicPr>
              <a:picLocks noChangeAspect="1" noChangeArrowheads="1"/>
            </p:cNvPicPr>
            <p:nvPr/>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21" name="Picture 23"/>
            <p:cNvPicPr>
              <a:picLocks noChangeAspect="1" noChangeArrowheads="1"/>
            </p:cNvPicPr>
            <p:nvPr/>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22" name="Picture 24"/>
            <p:cNvPicPr>
              <a:picLocks noChangeAspect="1" noChangeArrowheads="1"/>
            </p:cNvPicPr>
            <p:nvPr/>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23" name="Picture 25"/>
            <p:cNvPicPr>
              <a:picLocks noChangeAspect="1" noChangeArrowheads="1"/>
            </p:cNvPicPr>
            <p:nvPr/>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24" name="Picture 26"/>
            <p:cNvPicPr>
              <a:picLocks noChangeAspect="1" noChangeArrowheads="1"/>
            </p:cNvPicPr>
            <p:nvPr/>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25" name="Picture 27"/>
            <p:cNvPicPr>
              <a:picLocks noChangeAspect="1" noChangeArrowheads="1"/>
            </p:cNvPicPr>
            <p:nvPr/>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26" name="Picture 28"/>
            <p:cNvPicPr>
              <a:picLocks noChangeAspect="1" noChangeArrowheads="1"/>
            </p:cNvPicPr>
            <p:nvPr/>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27" name="Picture 29"/>
            <p:cNvPicPr>
              <a:picLocks noChangeAspect="1" noChangeArrowheads="1"/>
            </p:cNvPicPr>
            <p:nvPr/>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28" name="Picture 30"/>
            <p:cNvPicPr>
              <a:picLocks noChangeAspect="1" noChangeArrowheads="1"/>
            </p:cNvPicPr>
            <p:nvPr/>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29" name="Picture 31"/>
            <p:cNvPicPr>
              <a:picLocks noChangeAspect="1" noChangeArrowheads="1"/>
            </p:cNvPicPr>
            <p:nvPr/>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30" name="Picture 32"/>
            <p:cNvPicPr>
              <a:picLocks noChangeAspect="1" noChangeArrowheads="1"/>
            </p:cNvPicPr>
            <p:nvPr/>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31" name="Picture 33"/>
            <p:cNvPicPr>
              <a:picLocks noChangeAspect="1" noChangeArrowheads="1"/>
            </p:cNvPicPr>
            <p:nvPr/>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32" name="Picture 34"/>
            <p:cNvPicPr>
              <a:picLocks noChangeAspect="1" noChangeArrowheads="1"/>
            </p:cNvPicPr>
            <p:nvPr/>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33" name="Picture 35"/>
            <p:cNvPicPr>
              <a:picLocks noChangeAspect="1" noChangeArrowheads="1"/>
            </p:cNvPicPr>
            <p:nvPr/>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34" name="Picture 36"/>
            <p:cNvPicPr>
              <a:picLocks noChangeAspect="1" noChangeArrowheads="1"/>
            </p:cNvPicPr>
            <p:nvPr/>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35" name="Picture 37"/>
            <p:cNvPicPr>
              <a:picLocks noChangeAspect="1" noChangeArrowheads="1"/>
            </p:cNvPicPr>
            <p:nvPr/>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36" name="Picture 38"/>
            <p:cNvPicPr>
              <a:picLocks noChangeAspect="1" noChangeArrowheads="1"/>
            </p:cNvPicPr>
            <p:nvPr/>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37" name="Picture 39"/>
            <p:cNvPicPr>
              <a:picLocks noChangeAspect="1" noChangeArrowheads="1"/>
            </p:cNvPicPr>
            <p:nvPr/>
          </p:nvPicPr>
          <p:blipFill>
            <a:blip r:embed="rId4" cstate="print"/>
            <a:srcRect/>
            <a:stretch>
              <a:fillRect/>
            </a:stretch>
          </p:blipFill>
          <p:spPr bwMode="auto">
            <a:xfrm>
              <a:off x="5568" y="816"/>
              <a:ext cx="192" cy="114"/>
            </a:xfrm>
            <a:prstGeom prst="rect">
              <a:avLst/>
            </a:prstGeom>
            <a:noFill/>
            <a:ln w="9525">
              <a:noFill/>
              <a:miter lim="800000"/>
              <a:headEnd/>
              <a:tailEnd/>
            </a:ln>
          </p:spPr>
        </p:pic>
      </p:grpSp>
      <p:sp>
        <p:nvSpPr>
          <p:cNvPr id="3" name="Content Placeholder 2"/>
          <p:cNvSpPr>
            <a:spLocks noGrp="1"/>
          </p:cNvSpPr>
          <p:nvPr>
            <p:ph idx="1"/>
          </p:nvPr>
        </p:nvSpPr>
        <p:spPr/>
        <p:txBody>
          <a:bodyPr/>
          <a:lstStyle>
            <a:lvl2pPr marL="741363" indent="-284163">
              <a:buClr>
                <a:srgbClr val="008080"/>
              </a:buClr>
              <a:buSzPct val="105000"/>
              <a:buFont typeface="Wingdings" pitchFamily="2" charset="2"/>
              <a:buChar char="§"/>
              <a:defRPr lang="en-US" sz="3400" b="0" dirty="0" smtClean="0">
                <a:solidFill>
                  <a:schemeClr val="tx1"/>
                </a:solidFill>
                <a:latin typeface="Trebuchet MS" pitchFamily="34" charset="0"/>
              </a:defRPr>
            </a:lvl2pPr>
            <a:lvl3pPr marL="1262063" indent="-347663">
              <a:buClr>
                <a:srgbClr val="B40000"/>
              </a:buClr>
              <a:buSzPct val="100000"/>
              <a:buFont typeface="Arial" pitchFamily="34" charset="0"/>
              <a:buChar char="•"/>
              <a:defRPr sz="2800" b="0">
                <a:solidFill>
                  <a:schemeClr val="tx1"/>
                </a:solidFill>
              </a:defRPr>
            </a:lvl3pPr>
            <a:lvl4pPr marL="1719263" indent="-347663">
              <a:buFont typeface="Trebuchet MS" pitchFamily="34" charset="0"/>
              <a:buChar char="—"/>
              <a:defRPr sz="2800">
                <a:solidFill>
                  <a:schemeClr val="tx1"/>
                </a:solidFill>
              </a:defRPr>
            </a:lvl4pPr>
            <a:lvl5pPr marL="2176463" indent="-347663">
              <a:buFont typeface="Trebuchet MS" pitchFamily="34" charset="0"/>
              <a:buChar char="—"/>
              <a:defRPr sz="24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2"/>
          <p:cNvSpPr>
            <a:spLocks noGrp="1" noChangeArrowheads="1"/>
          </p:cNvSpPr>
          <p:nvPr>
            <p:ph type="title"/>
          </p:nvPr>
        </p:nvSpPr>
        <p:spPr bwMode="auto">
          <a:xfrm>
            <a:off x="1371600" y="76200"/>
            <a:ext cx="7315200" cy="1143000"/>
          </a:xfrm>
          <a:prstGeom prst="rect">
            <a:avLst/>
          </a:prstGeom>
          <a:noFill/>
          <a:ln w="9525">
            <a:noFill/>
            <a:miter lim="800000"/>
            <a:headEnd/>
            <a:tailEnd/>
          </a:ln>
        </p:spPr>
        <p:txBody>
          <a:bodyPr/>
          <a:lstStyle>
            <a:lvl1pPr algn="l">
              <a:defRPr/>
            </a:lvl1pPr>
          </a:lstStyle>
          <a:p>
            <a:pPr lvl="0"/>
            <a:r>
              <a:rPr lang="en-US" smtClean="0"/>
              <a:t>Click to edit Master title style</a:t>
            </a:r>
            <a:endParaRPr lang="en-US" dirty="0" smtClean="0"/>
          </a:p>
        </p:txBody>
      </p:sp>
      <p:sp>
        <p:nvSpPr>
          <p:cNvPr id="38" name="Rectangle 5"/>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39" name="Rectangle 4"/>
          <p:cNvSpPr>
            <a:spLocks noGrp="1" noChangeArrowheads="1"/>
          </p:cNvSpPr>
          <p:nvPr>
            <p:ph type="dt" sz="half" idx="11"/>
          </p:nvPr>
        </p:nvSpPr>
        <p:spPr/>
        <p:txBody>
          <a:bodyPr/>
          <a:lstStyle>
            <a:lvl1pPr>
              <a:defRPr/>
            </a:lvl1pPr>
          </a:lstStyle>
          <a:p>
            <a:pPr>
              <a:defRPr/>
            </a:pPr>
            <a:fld id="{06CAB8FA-0CA9-447D-9F83-4F017373320A}" type="datetime1">
              <a:rPr lang="en-US"/>
              <a:pPr>
                <a:defRPr/>
              </a:pPr>
              <a:t>7/14/2017</a:t>
            </a:fld>
            <a:endParaRPr lang="en-US" dirty="0"/>
          </a:p>
        </p:txBody>
      </p:sp>
      <p:sp>
        <p:nvSpPr>
          <p:cNvPr id="40" name="Rectangle 39"/>
          <p:cNvSpPr>
            <a:spLocks noGrp="1" noChangeArrowheads="1"/>
          </p:cNvSpPr>
          <p:nvPr>
            <p:ph type="sldNum" sz="quarter" idx="12"/>
          </p:nvPr>
        </p:nvSpPr>
        <p:spPr/>
        <p:txBody>
          <a:bodyPr/>
          <a:lstStyle>
            <a:lvl1pPr>
              <a:defRPr/>
            </a:lvl1pPr>
          </a:lstStyle>
          <a:p>
            <a:pPr>
              <a:defRPr/>
            </a:pPr>
            <a:fld id="{25309953-E140-4B1E-8A10-F48E1039D203}" type="slidenum">
              <a:rPr lang="en-US"/>
              <a:pPr>
                <a:defRPr/>
              </a:pPr>
              <a:t>‹#›</a:t>
            </a:fld>
            <a:endParaRPr lang="en-US"/>
          </a:p>
        </p:txBody>
      </p:sp>
    </p:spTree>
    <p:extLst>
      <p:ext uri="{BB962C8B-B14F-4D97-AF65-F5344CB8AC3E}">
        <p14:creationId xmlns:p14="http://schemas.microsoft.com/office/powerpoint/2010/main" val="3313856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9144000" cy="3048000"/>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defRPr/>
            </a:pPr>
            <a:endParaRPr lang="en-US" sz="2400">
              <a:solidFill>
                <a:prstClr val="black"/>
              </a:solidFill>
              <a:latin typeface="Times New Roman" pitchFamily="18" charset="0"/>
            </a:endParaRPr>
          </a:p>
        </p:txBody>
      </p:sp>
      <p:grpSp>
        <p:nvGrpSpPr>
          <p:cNvPr id="5" name="Group 7"/>
          <p:cNvGrpSpPr>
            <a:grpSpLocks/>
          </p:cNvGrpSpPr>
          <p:nvPr/>
        </p:nvGrpSpPr>
        <p:grpSpPr bwMode="auto">
          <a:xfrm>
            <a:off x="0" y="2971800"/>
            <a:ext cx="9144000" cy="180975"/>
            <a:chOff x="0" y="816"/>
            <a:chExt cx="5760" cy="114"/>
          </a:xfrm>
        </p:grpSpPr>
        <p:pic>
          <p:nvPicPr>
            <p:cNvPr id="6" name="Picture 10"/>
            <p:cNvPicPr>
              <a:picLocks noChangeAspect="1" noChangeArrowheads="1"/>
            </p:cNvPicPr>
            <p:nvPr/>
          </p:nvPicPr>
          <p:blipFill>
            <a:blip r:embed="rId2" cstate="print"/>
            <a:srcRect/>
            <a:stretch>
              <a:fillRect/>
            </a:stretch>
          </p:blipFill>
          <p:spPr bwMode="auto">
            <a:xfrm>
              <a:off x="0" y="816"/>
              <a:ext cx="192" cy="114"/>
            </a:xfrm>
            <a:prstGeom prst="rect">
              <a:avLst/>
            </a:prstGeom>
            <a:noFill/>
            <a:ln w="9525">
              <a:noFill/>
              <a:miter lim="800000"/>
              <a:headEnd/>
              <a:tailEnd/>
            </a:ln>
          </p:spPr>
        </p:pic>
        <p:pic>
          <p:nvPicPr>
            <p:cNvPr id="7" name="Picture 11"/>
            <p:cNvPicPr>
              <a:picLocks noChangeAspect="1" noChangeArrowheads="1"/>
            </p:cNvPicPr>
            <p:nvPr/>
          </p:nvPicPr>
          <p:blipFill>
            <a:blip r:embed="rId3" cstate="print"/>
            <a:srcRect/>
            <a:stretch>
              <a:fillRect/>
            </a:stretch>
          </p:blipFill>
          <p:spPr bwMode="auto">
            <a:xfrm>
              <a:off x="192" y="816"/>
              <a:ext cx="192" cy="114"/>
            </a:xfrm>
            <a:prstGeom prst="rect">
              <a:avLst/>
            </a:prstGeom>
            <a:noFill/>
            <a:ln w="9525">
              <a:noFill/>
              <a:miter lim="800000"/>
              <a:headEnd/>
              <a:tailEnd/>
            </a:ln>
          </p:spPr>
        </p:pic>
        <p:pic>
          <p:nvPicPr>
            <p:cNvPr id="8" name="Picture 12"/>
            <p:cNvPicPr>
              <a:picLocks noChangeAspect="1" noChangeArrowheads="1"/>
            </p:cNvPicPr>
            <p:nvPr/>
          </p:nvPicPr>
          <p:blipFill>
            <a:blip r:embed="rId3" cstate="print"/>
            <a:srcRect/>
            <a:stretch>
              <a:fillRect/>
            </a:stretch>
          </p:blipFill>
          <p:spPr bwMode="auto">
            <a:xfrm>
              <a:off x="384" y="816"/>
              <a:ext cx="192" cy="114"/>
            </a:xfrm>
            <a:prstGeom prst="rect">
              <a:avLst/>
            </a:prstGeom>
            <a:noFill/>
            <a:ln w="9525">
              <a:noFill/>
              <a:miter lim="800000"/>
              <a:headEnd/>
              <a:tailEnd/>
            </a:ln>
          </p:spPr>
        </p:pic>
        <p:pic>
          <p:nvPicPr>
            <p:cNvPr id="9" name="Picture 13"/>
            <p:cNvPicPr>
              <a:picLocks noChangeAspect="1" noChangeArrowheads="1"/>
            </p:cNvPicPr>
            <p:nvPr/>
          </p:nvPicPr>
          <p:blipFill>
            <a:blip r:embed="rId3" cstate="print"/>
            <a:srcRect/>
            <a:stretch>
              <a:fillRect/>
            </a:stretch>
          </p:blipFill>
          <p:spPr bwMode="auto">
            <a:xfrm>
              <a:off x="576" y="816"/>
              <a:ext cx="192" cy="114"/>
            </a:xfrm>
            <a:prstGeom prst="rect">
              <a:avLst/>
            </a:prstGeom>
            <a:noFill/>
            <a:ln w="9525">
              <a:noFill/>
              <a:miter lim="800000"/>
              <a:headEnd/>
              <a:tailEnd/>
            </a:ln>
          </p:spPr>
        </p:pic>
        <p:pic>
          <p:nvPicPr>
            <p:cNvPr id="10" name="Picture 14"/>
            <p:cNvPicPr>
              <a:picLocks noChangeAspect="1" noChangeArrowheads="1"/>
            </p:cNvPicPr>
            <p:nvPr/>
          </p:nvPicPr>
          <p:blipFill>
            <a:blip r:embed="rId3" cstate="print"/>
            <a:srcRect/>
            <a:stretch>
              <a:fillRect/>
            </a:stretch>
          </p:blipFill>
          <p:spPr bwMode="auto">
            <a:xfrm>
              <a:off x="768" y="816"/>
              <a:ext cx="192" cy="114"/>
            </a:xfrm>
            <a:prstGeom prst="rect">
              <a:avLst/>
            </a:prstGeom>
            <a:noFill/>
            <a:ln w="9525">
              <a:noFill/>
              <a:miter lim="800000"/>
              <a:headEnd/>
              <a:tailEnd/>
            </a:ln>
          </p:spPr>
        </p:pic>
        <p:pic>
          <p:nvPicPr>
            <p:cNvPr id="11" name="Picture 15"/>
            <p:cNvPicPr>
              <a:picLocks noChangeAspect="1" noChangeArrowheads="1"/>
            </p:cNvPicPr>
            <p:nvPr/>
          </p:nvPicPr>
          <p:blipFill>
            <a:blip r:embed="rId3" cstate="print"/>
            <a:srcRect/>
            <a:stretch>
              <a:fillRect/>
            </a:stretch>
          </p:blipFill>
          <p:spPr bwMode="auto">
            <a:xfrm>
              <a:off x="960" y="816"/>
              <a:ext cx="192" cy="114"/>
            </a:xfrm>
            <a:prstGeom prst="rect">
              <a:avLst/>
            </a:prstGeom>
            <a:noFill/>
            <a:ln w="9525">
              <a:noFill/>
              <a:miter lim="800000"/>
              <a:headEnd/>
              <a:tailEnd/>
            </a:ln>
          </p:spPr>
        </p:pic>
        <p:pic>
          <p:nvPicPr>
            <p:cNvPr id="12" name="Picture 16"/>
            <p:cNvPicPr>
              <a:picLocks noChangeAspect="1" noChangeArrowheads="1"/>
            </p:cNvPicPr>
            <p:nvPr/>
          </p:nvPicPr>
          <p:blipFill>
            <a:blip r:embed="rId3" cstate="print"/>
            <a:srcRect/>
            <a:stretch>
              <a:fillRect/>
            </a:stretch>
          </p:blipFill>
          <p:spPr bwMode="auto">
            <a:xfrm>
              <a:off x="1152" y="816"/>
              <a:ext cx="192" cy="114"/>
            </a:xfrm>
            <a:prstGeom prst="rect">
              <a:avLst/>
            </a:prstGeom>
            <a:noFill/>
            <a:ln w="9525">
              <a:noFill/>
              <a:miter lim="800000"/>
              <a:headEnd/>
              <a:tailEnd/>
            </a:ln>
          </p:spPr>
        </p:pic>
        <p:pic>
          <p:nvPicPr>
            <p:cNvPr id="13" name="Picture 17"/>
            <p:cNvPicPr>
              <a:picLocks noChangeAspect="1" noChangeArrowheads="1"/>
            </p:cNvPicPr>
            <p:nvPr/>
          </p:nvPicPr>
          <p:blipFill>
            <a:blip r:embed="rId3" cstate="print"/>
            <a:srcRect/>
            <a:stretch>
              <a:fillRect/>
            </a:stretch>
          </p:blipFill>
          <p:spPr bwMode="auto">
            <a:xfrm>
              <a:off x="1344" y="816"/>
              <a:ext cx="192" cy="114"/>
            </a:xfrm>
            <a:prstGeom prst="rect">
              <a:avLst/>
            </a:prstGeom>
            <a:noFill/>
            <a:ln w="9525">
              <a:noFill/>
              <a:miter lim="800000"/>
              <a:headEnd/>
              <a:tailEnd/>
            </a:ln>
          </p:spPr>
        </p:pic>
        <p:pic>
          <p:nvPicPr>
            <p:cNvPr id="14" name="Picture 18"/>
            <p:cNvPicPr>
              <a:picLocks noChangeAspect="1" noChangeArrowheads="1"/>
            </p:cNvPicPr>
            <p:nvPr/>
          </p:nvPicPr>
          <p:blipFill>
            <a:blip r:embed="rId3" cstate="print"/>
            <a:srcRect/>
            <a:stretch>
              <a:fillRect/>
            </a:stretch>
          </p:blipFill>
          <p:spPr bwMode="auto">
            <a:xfrm>
              <a:off x="1536" y="816"/>
              <a:ext cx="192" cy="114"/>
            </a:xfrm>
            <a:prstGeom prst="rect">
              <a:avLst/>
            </a:prstGeom>
            <a:noFill/>
            <a:ln w="9525">
              <a:noFill/>
              <a:miter lim="800000"/>
              <a:headEnd/>
              <a:tailEnd/>
            </a:ln>
          </p:spPr>
        </p:pic>
        <p:pic>
          <p:nvPicPr>
            <p:cNvPr id="15" name="Picture 19"/>
            <p:cNvPicPr>
              <a:picLocks noChangeAspect="1" noChangeArrowheads="1"/>
            </p:cNvPicPr>
            <p:nvPr/>
          </p:nvPicPr>
          <p:blipFill>
            <a:blip r:embed="rId3" cstate="print"/>
            <a:srcRect/>
            <a:stretch>
              <a:fillRect/>
            </a:stretch>
          </p:blipFill>
          <p:spPr bwMode="auto">
            <a:xfrm>
              <a:off x="1728" y="816"/>
              <a:ext cx="192" cy="114"/>
            </a:xfrm>
            <a:prstGeom prst="rect">
              <a:avLst/>
            </a:prstGeom>
            <a:noFill/>
            <a:ln w="9525">
              <a:noFill/>
              <a:miter lim="800000"/>
              <a:headEnd/>
              <a:tailEnd/>
            </a:ln>
          </p:spPr>
        </p:pic>
        <p:pic>
          <p:nvPicPr>
            <p:cNvPr id="16" name="Picture 20"/>
            <p:cNvPicPr>
              <a:picLocks noChangeAspect="1" noChangeArrowheads="1"/>
            </p:cNvPicPr>
            <p:nvPr/>
          </p:nvPicPr>
          <p:blipFill>
            <a:blip r:embed="rId3" cstate="print"/>
            <a:srcRect/>
            <a:stretch>
              <a:fillRect/>
            </a:stretch>
          </p:blipFill>
          <p:spPr bwMode="auto">
            <a:xfrm>
              <a:off x="1920" y="816"/>
              <a:ext cx="192" cy="114"/>
            </a:xfrm>
            <a:prstGeom prst="rect">
              <a:avLst/>
            </a:prstGeom>
            <a:noFill/>
            <a:ln w="9525">
              <a:noFill/>
              <a:miter lim="800000"/>
              <a:headEnd/>
              <a:tailEnd/>
            </a:ln>
          </p:spPr>
        </p:pic>
        <p:pic>
          <p:nvPicPr>
            <p:cNvPr id="17" name="Picture 21"/>
            <p:cNvPicPr>
              <a:picLocks noChangeAspect="1" noChangeArrowheads="1"/>
            </p:cNvPicPr>
            <p:nvPr/>
          </p:nvPicPr>
          <p:blipFill>
            <a:blip r:embed="rId3" cstate="print"/>
            <a:srcRect/>
            <a:stretch>
              <a:fillRect/>
            </a:stretch>
          </p:blipFill>
          <p:spPr bwMode="auto">
            <a:xfrm>
              <a:off x="2112" y="816"/>
              <a:ext cx="192" cy="114"/>
            </a:xfrm>
            <a:prstGeom prst="rect">
              <a:avLst/>
            </a:prstGeom>
            <a:noFill/>
            <a:ln w="9525">
              <a:noFill/>
              <a:miter lim="800000"/>
              <a:headEnd/>
              <a:tailEnd/>
            </a:ln>
          </p:spPr>
        </p:pic>
        <p:pic>
          <p:nvPicPr>
            <p:cNvPr id="18" name="Picture 22"/>
            <p:cNvPicPr>
              <a:picLocks noChangeAspect="1" noChangeArrowheads="1"/>
            </p:cNvPicPr>
            <p:nvPr/>
          </p:nvPicPr>
          <p:blipFill>
            <a:blip r:embed="rId3" cstate="print"/>
            <a:srcRect/>
            <a:stretch>
              <a:fillRect/>
            </a:stretch>
          </p:blipFill>
          <p:spPr bwMode="auto">
            <a:xfrm>
              <a:off x="2304" y="816"/>
              <a:ext cx="192" cy="114"/>
            </a:xfrm>
            <a:prstGeom prst="rect">
              <a:avLst/>
            </a:prstGeom>
            <a:noFill/>
            <a:ln w="9525">
              <a:noFill/>
              <a:miter lim="800000"/>
              <a:headEnd/>
              <a:tailEnd/>
            </a:ln>
          </p:spPr>
        </p:pic>
        <p:pic>
          <p:nvPicPr>
            <p:cNvPr id="19" name="Picture 23"/>
            <p:cNvPicPr>
              <a:picLocks noChangeAspect="1" noChangeArrowheads="1"/>
            </p:cNvPicPr>
            <p:nvPr/>
          </p:nvPicPr>
          <p:blipFill>
            <a:blip r:embed="rId3" cstate="print"/>
            <a:srcRect/>
            <a:stretch>
              <a:fillRect/>
            </a:stretch>
          </p:blipFill>
          <p:spPr bwMode="auto">
            <a:xfrm>
              <a:off x="2496" y="816"/>
              <a:ext cx="192" cy="114"/>
            </a:xfrm>
            <a:prstGeom prst="rect">
              <a:avLst/>
            </a:prstGeom>
            <a:noFill/>
            <a:ln w="9525">
              <a:noFill/>
              <a:miter lim="800000"/>
              <a:headEnd/>
              <a:tailEnd/>
            </a:ln>
          </p:spPr>
        </p:pic>
        <p:pic>
          <p:nvPicPr>
            <p:cNvPr id="20" name="Picture 24"/>
            <p:cNvPicPr>
              <a:picLocks noChangeAspect="1" noChangeArrowheads="1"/>
            </p:cNvPicPr>
            <p:nvPr/>
          </p:nvPicPr>
          <p:blipFill>
            <a:blip r:embed="rId3" cstate="print"/>
            <a:srcRect/>
            <a:stretch>
              <a:fillRect/>
            </a:stretch>
          </p:blipFill>
          <p:spPr bwMode="auto">
            <a:xfrm>
              <a:off x="2688" y="816"/>
              <a:ext cx="192" cy="114"/>
            </a:xfrm>
            <a:prstGeom prst="rect">
              <a:avLst/>
            </a:prstGeom>
            <a:noFill/>
            <a:ln w="9525">
              <a:noFill/>
              <a:miter lim="800000"/>
              <a:headEnd/>
              <a:tailEnd/>
            </a:ln>
          </p:spPr>
        </p:pic>
        <p:pic>
          <p:nvPicPr>
            <p:cNvPr id="21" name="Picture 25"/>
            <p:cNvPicPr>
              <a:picLocks noChangeAspect="1" noChangeArrowheads="1"/>
            </p:cNvPicPr>
            <p:nvPr/>
          </p:nvPicPr>
          <p:blipFill>
            <a:blip r:embed="rId3" cstate="print"/>
            <a:srcRect/>
            <a:stretch>
              <a:fillRect/>
            </a:stretch>
          </p:blipFill>
          <p:spPr bwMode="auto">
            <a:xfrm>
              <a:off x="2880" y="816"/>
              <a:ext cx="192" cy="114"/>
            </a:xfrm>
            <a:prstGeom prst="rect">
              <a:avLst/>
            </a:prstGeom>
            <a:noFill/>
            <a:ln w="9525">
              <a:noFill/>
              <a:miter lim="800000"/>
              <a:headEnd/>
              <a:tailEnd/>
            </a:ln>
          </p:spPr>
        </p:pic>
        <p:pic>
          <p:nvPicPr>
            <p:cNvPr id="22" name="Picture 26"/>
            <p:cNvPicPr>
              <a:picLocks noChangeAspect="1" noChangeArrowheads="1"/>
            </p:cNvPicPr>
            <p:nvPr/>
          </p:nvPicPr>
          <p:blipFill>
            <a:blip r:embed="rId3" cstate="print"/>
            <a:srcRect/>
            <a:stretch>
              <a:fillRect/>
            </a:stretch>
          </p:blipFill>
          <p:spPr bwMode="auto">
            <a:xfrm>
              <a:off x="3072" y="816"/>
              <a:ext cx="192" cy="114"/>
            </a:xfrm>
            <a:prstGeom prst="rect">
              <a:avLst/>
            </a:prstGeom>
            <a:noFill/>
            <a:ln w="9525">
              <a:noFill/>
              <a:miter lim="800000"/>
              <a:headEnd/>
              <a:tailEnd/>
            </a:ln>
          </p:spPr>
        </p:pic>
        <p:pic>
          <p:nvPicPr>
            <p:cNvPr id="23" name="Picture 27"/>
            <p:cNvPicPr>
              <a:picLocks noChangeAspect="1" noChangeArrowheads="1"/>
            </p:cNvPicPr>
            <p:nvPr/>
          </p:nvPicPr>
          <p:blipFill>
            <a:blip r:embed="rId3" cstate="print"/>
            <a:srcRect/>
            <a:stretch>
              <a:fillRect/>
            </a:stretch>
          </p:blipFill>
          <p:spPr bwMode="auto">
            <a:xfrm>
              <a:off x="3264" y="816"/>
              <a:ext cx="192" cy="114"/>
            </a:xfrm>
            <a:prstGeom prst="rect">
              <a:avLst/>
            </a:prstGeom>
            <a:noFill/>
            <a:ln w="9525">
              <a:noFill/>
              <a:miter lim="800000"/>
              <a:headEnd/>
              <a:tailEnd/>
            </a:ln>
          </p:spPr>
        </p:pic>
        <p:pic>
          <p:nvPicPr>
            <p:cNvPr id="24" name="Picture 28"/>
            <p:cNvPicPr>
              <a:picLocks noChangeAspect="1" noChangeArrowheads="1"/>
            </p:cNvPicPr>
            <p:nvPr/>
          </p:nvPicPr>
          <p:blipFill>
            <a:blip r:embed="rId3" cstate="print"/>
            <a:srcRect/>
            <a:stretch>
              <a:fillRect/>
            </a:stretch>
          </p:blipFill>
          <p:spPr bwMode="auto">
            <a:xfrm>
              <a:off x="3456" y="816"/>
              <a:ext cx="192" cy="114"/>
            </a:xfrm>
            <a:prstGeom prst="rect">
              <a:avLst/>
            </a:prstGeom>
            <a:noFill/>
            <a:ln w="9525">
              <a:noFill/>
              <a:miter lim="800000"/>
              <a:headEnd/>
              <a:tailEnd/>
            </a:ln>
          </p:spPr>
        </p:pic>
        <p:pic>
          <p:nvPicPr>
            <p:cNvPr id="25" name="Picture 29"/>
            <p:cNvPicPr>
              <a:picLocks noChangeAspect="1" noChangeArrowheads="1"/>
            </p:cNvPicPr>
            <p:nvPr/>
          </p:nvPicPr>
          <p:blipFill>
            <a:blip r:embed="rId3" cstate="print"/>
            <a:srcRect/>
            <a:stretch>
              <a:fillRect/>
            </a:stretch>
          </p:blipFill>
          <p:spPr bwMode="auto">
            <a:xfrm>
              <a:off x="3648" y="816"/>
              <a:ext cx="192" cy="114"/>
            </a:xfrm>
            <a:prstGeom prst="rect">
              <a:avLst/>
            </a:prstGeom>
            <a:noFill/>
            <a:ln w="9525">
              <a:noFill/>
              <a:miter lim="800000"/>
              <a:headEnd/>
              <a:tailEnd/>
            </a:ln>
          </p:spPr>
        </p:pic>
        <p:pic>
          <p:nvPicPr>
            <p:cNvPr id="26" name="Picture 30"/>
            <p:cNvPicPr>
              <a:picLocks noChangeAspect="1" noChangeArrowheads="1"/>
            </p:cNvPicPr>
            <p:nvPr/>
          </p:nvPicPr>
          <p:blipFill>
            <a:blip r:embed="rId3" cstate="print"/>
            <a:srcRect/>
            <a:stretch>
              <a:fillRect/>
            </a:stretch>
          </p:blipFill>
          <p:spPr bwMode="auto">
            <a:xfrm>
              <a:off x="3840" y="816"/>
              <a:ext cx="192" cy="114"/>
            </a:xfrm>
            <a:prstGeom prst="rect">
              <a:avLst/>
            </a:prstGeom>
            <a:noFill/>
            <a:ln w="9525">
              <a:noFill/>
              <a:miter lim="800000"/>
              <a:headEnd/>
              <a:tailEnd/>
            </a:ln>
          </p:spPr>
        </p:pic>
        <p:pic>
          <p:nvPicPr>
            <p:cNvPr id="27" name="Picture 31"/>
            <p:cNvPicPr>
              <a:picLocks noChangeAspect="1" noChangeArrowheads="1"/>
            </p:cNvPicPr>
            <p:nvPr/>
          </p:nvPicPr>
          <p:blipFill>
            <a:blip r:embed="rId3" cstate="print"/>
            <a:srcRect/>
            <a:stretch>
              <a:fillRect/>
            </a:stretch>
          </p:blipFill>
          <p:spPr bwMode="auto">
            <a:xfrm>
              <a:off x="4032" y="816"/>
              <a:ext cx="192" cy="114"/>
            </a:xfrm>
            <a:prstGeom prst="rect">
              <a:avLst/>
            </a:prstGeom>
            <a:noFill/>
            <a:ln w="9525">
              <a:noFill/>
              <a:miter lim="800000"/>
              <a:headEnd/>
              <a:tailEnd/>
            </a:ln>
          </p:spPr>
        </p:pic>
        <p:pic>
          <p:nvPicPr>
            <p:cNvPr id="28" name="Picture 32"/>
            <p:cNvPicPr>
              <a:picLocks noChangeAspect="1" noChangeArrowheads="1"/>
            </p:cNvPicPr>
            <p:nvPr/>
          </p:nvPicPr>
          <p:blipFill>
            <a:blip r:embed="rId3" cstate="print"/>
            <a:srcRect/>
            <a:stretch>
              <a:fillRect/>
            </a:stretch>
          </p:blipFill>
          <p:spPr bwMode="auto">
            <a:xfrm>
              <a:off x="4224" y="816"/>
              <a:ext cx="192" cy="114"/>
            </a:xfrm>
            <a:prstGeom prst="rect">
              <a:avLst/>
            </a:prstGeom>
            <a:noFill/>
            <a:ln w="9525">
              <a:noFill/>
              <a:miter lim="800000"/>
              <a:headEnd/>
              <a:tailEnd/>
            </a:ln>
          </p:spPr>
        </p:pic>
        <p:pic>
          <p:nvPicPr>
            <p:cNvPr id="29" name="Picture 33"/>
            <p:cNvPicPr>
              <a:picLocks noChangeAspect="1" noChangeArrowheads="1"/>
            </p:cNvPicPr>
            <p:nvPr/>
          </p:nvPicPr>
          <p:blipFill>
            <a:blip r:embed="rId3" cstate="print"/>
            <a:srcRect/>
            <a:stretch>
              <a:fillRect/>
            </a:stretch>
          </p:blipFill>
          <p:spPr bwMode="auto">
            <a:xfrm>
              <a:off x="4416" y="816"/>
              <a:ext cx="192" cy="114"/>
            </a:xfrm>
            <a:prstGeom prst="rect">
              <a:avLst/>
            </a:prstGeom>
            <a:noFill/>
            <a:ln w="9525">
              <a:noFill/>
              <a:miter lim="800000"/>
              <a:headEnd/>
              <a:tailEnd/>
            </a:ln>
          </p:spPr>
        </p:pic>
        <p:pic>
          <p:nvPicPr>
            <p:cNvPr id="30" name="Picture 34"/>
            <p:cNvPicPr>
              <a:picLocks noChangeAspect="1" noChangeArrowheads="1"/>
            </p:cNvPicPr>
            <p:nvPr/>
          </p:nvPicPr>
          <p:blipFill>
            <a:blip r:embed="rId3" cstate="print"/>
            <a:srcRect/>
            <a:stretch>
              <a:fillRect/>
            </a:stretch>
          </p:blipFill>
          <p:spPr bwMode="auto">
            <a:xfrm>
              <a:off x="4608" y="816"/>
              <a:ext cx="192" cy="114"/>
            </a:xfrm>
            <a:prstGeom prst="rect">
              <a:avLst/>
            </a:prstGeom>
            <a:noFill/>
            <a:ln w="9525">
              <a:noFill/>
              <a:miter lim="800000"/>
              <a:headEnd/>
              <a:tailEnd/>
            </a:ln>
          </p:spPr>
        </p:pic>
        <p:pic>
          <p:nvPicPr>
            <p:cNvPr id="31" name="Picture 35"/>
            <p:cNvPicPr>
              <a:picLocks noChangeAspect="1" noChangeArrowheads="1"/>
            </p:cNvPicPr>
            <p:nvPr/>
          </p:nvPicPr>
          <p:blipFill>
            <a:blip r:embed="rId3" cstate="print"/>
            <a:srcRect/>
            <a:stretch>
              <a:fillRect/>
            </a:stretch>
          </p:blipFill>
          <p:spPr bwMode="auto">
            <a:xfrm>
              <a:off x="4800" y="816"/>
              <a:ext cx="192" cy="114"/>
            </a:xfrm>
            <a:prstGeom prst="rect">
              <a:avLst/>
            </a:prstGeom>
            <a:noFill/>
            <a:ln w="9525">
              <a:noFill/>
              <a:miter lim="800000"/>
              <a:headEnd/>
              <a:tailEnd/>
            </a:ln>
          </p:spPr>
        </p:pic>
        <p:pic>
          <p:nvPicPr>
            <p:cNvPr id="32" name="Picture 36"/>
            <p:cNvPicPr>
              <a:picLocks noChangeAspect="1" noChangeArrowheads="1"/>
            </p:cNvPicPr>
            <p:nvPr/>
          </p:nvPicPr>
          <p:blipFill>
            <a:blip r:embed="rId3" cstate="print"/>
            <a:srcRect/>
            <a:stretch>
              <a:fillRect/>
            </a:stretch>
          </p:blipFill>
          <p:spPr bwMode="auto">
            <a:xfrm>
              <a:off x="4992" y="816"/>
              <a:ext cx="192" cy="114"/>
            </a:xfrm>
            <a:prstGeom prst="rect">
              <a:avLst/>
            </a:prstGeom>
            <a:noFill/>
            <a:ln w="9525">
              <a:noFill/>
              <a:miter lim="800000"/>
              <a:headEnd/>
              <a:tailEnd/>
            </a:ln>
          </p:spPr>
        </p:pic>
        <p:pic>
          <p:nvPicPr>
            <p:cNvPr id="33" name="Picture 37"/>
            <p:cNvPicPr>
              <a:picLocks noChangeAspect="1" noChangeArrowheads="1"/>
            </p:cNvPicPr>
            <p:nvPr/>
          </p:nvPicPr>
          <p:blipFill>
            <a:blip r:embed="rId3" cstate="print"/>
            <a:srcRect/>
            <a:stretch>
              <a:fillRect/>
            </a:stretch>
          </p:blipFill>
          <p:spPr bwMode="auto">
            <a:xfrm>
              <a:off x="5184" y="816"/>
              <a:ext cx="192" cy="114"/>
            </a:xfrm>
            <a:prstGeom prst="rect">
              <a:avLst/>
            </a:prstGeom>
            <a:noFill/>
            <a:ln w="9525">
              <a:noFill/>
              <a:miter lim="800000"/>
              <a:headEnd/>
              <a:tailEnd/>
            </a:ln>
          </p:spPr>
        </p:pic>
        <p:pic>
          <p:nvPicPr>
            <p:cNvPr id="34" name="Picture 38"/>
            <p:cNvPicPr>
              <a:picLocks noChangeAspect="1" noChangeArrowheads="1"/>
            </p:cNvPicPr>
            <p:nvPr/>
          </p:nvPicPr>
          <p:blipFill>
            <a:blip r:embed="rId3" cstate="print"/>
            <a:srcRect/>
            <a:stretch>
              <a:fillRect/>
            </a:stretch>
          </p:blipFill>
          <p:spPr bwMode="auto">
            <a:xfrm>
              <a:off x="5376" y="816"/>
              <a:ext cx="192" cy="114"/>
            </a:xfrm>
            <a:prstGeom prst="rect">
              <a:avLst/>
            </a:prstGeom>
            <a:noFill/>
            <a:ln w="9525">
              <a:noFill/>
              <a:miter lim="800000"/>
              <a:headEnd/>
              <a:tailEnd/>
            </a:ln>
          </p:spPr>
        </p:pic>
        <p:pic>
          <p:nvPicPr>
            <p:cNvPr id="35" name="Picture 39"/>
            <p:cNvPicPr>
              <a:picLocks noChangeAspect="1" noChangeArrowheads="1"/>
            </p:cNvPicPr>
            <p:nvPr/>
          </p:nvPicPr>
          <p:blipFill>
            <a:blip r:embed="rId3" cstate="print"/>
            <a:srcRect/>
            <a:stretch>
              <a:fillRect/>
            </a:stretch>
          </p:blipFill>
          <p:spPr bwMode="auto">
            <a:xfrm>
              <a:off x="5568" y="816"/>
              <a:ext cx="192" cy="114"/>
            </a:xfrm>
            <a:prstGeom prst="rect">
              <a:avLst/>
            </a:prstGeom>
            <a:noFill/>
            <a:ln w="9525">
              <a:noFill/>
              <a:miter lim="800000"/>
              <a:headEnd/>
              <a:tailEnd/>
            </a:ln>
          </p:spPr>
        </p:pic>
      </p:grpSp>
      <p:sp>
        <p:nvSpPr>
          <p:cNvPr id="2" name="Title 1"/>
          <p:cNvSpPr>
            <a:spLocks noGrp="1"/>
          </p:cNvSpPr>
          <p:nvPr>
            <p:ph type="title"/>
          </p:nvPr>
        </p:nvSpPr>
        <p:spPr>
          <a:xfrm>
            <a:off x="762000" y="3276600"/>
            <a:ext cx="7772400" cy="1362075"/>
          </a:xfrm>
          <a:prstGeom prst="rect">
            <a:avLst/>
          </a:prstGeo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1371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36" name="Rectangle 5"/>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37" name="Rectangle 36"/>
          <p:cNvSpPr>
            <a:spLocks noGrp="1" noChangeArrowheads="1"/>
          </p:cNvSpPr>
          <p:nvPr>
            <p:ph type="dt" sz="half" idx="11"/>
          </p:nvPr>
        </p:nvSpPr>
        <p:spPr/>
        <p:txBody>
          <a:bodyPr/>
          <a:lstStyle>
            <a:lvl1pPr>
              <a:defRPr/>
            </a:lvl1pPr>
          </a:lstStyle>
          <a:p>
            <a:pPr>
              <a:defRPr/>
            </a:pPr>
            <a:fld id="{8F2AE402-5289-45B8-A47F-7A4AF228A7D7}" type="datetime1">
              <a:rPr lang="en-US"/>
              <a:pPr>
                <a:defRPr/>
              </a:pPr>
              <a:t>7/14/2017</a:t>
            </a:fld>
            <a:endParaRPr lang="en-US" dirty="0"/>
          </a:p>
        </p:txBody>
      </p:sp>
      <p:sp>
        <p:nvSpPr>
          <p:cNvPr id="38" name="Rectangle 6"/>
          <p:cNvSpPr>
            <a:spLocks noGrp="1" noChangeArrowheads="1"/>
          </p:cNvSpPr>
          <p:nvPr>
            <p:ph type="sldNum" sz="quarter" idx="12"/>
          </p:nvPr>
        </p:nvSpPr>
        <p:spPr/>
        <p:txBody>
          <a:bodyPr/>
          <a:lstStyle>
            <a:lvl1pPr>
              <a:defRPr/>
            </a:lvl1pPr>
          </a:lstStyle>
          <a:p>
            <a:pPr>
              <a:defRPr/>
            </a:pPr>
            <a:fld id="{15193B26-2E81-4076-9D4E-54206969BE5E}" type="slidenum">
              <a:rPr lang="en-US"/>
              <a:pPr>
                <a:defRPr/>
              </a:pPr>
              <a:t>‹#›</a:t>
            </a:fld>
            <a:endParaRPr lang="en-US"/>
          </a:p>
        </p:txBody>
      </p:sp>
    </p:spTree>
    <p:extLst>
      <p:ext uri="{BB962C8B-B14F-4D97-AF65-F5344CB8AC3E}">
        <p14:creationId xmlns:p14="http://schemas.microsoft.com/office/powerpoint/2010/main" val="3946168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defRPr/>
            </a:pPr>
            <a:endParaRPr lang="en-US" sz="2400">
              <a:solidFill>
                <a:prstClr val="black"/>
              </a:solidFill>
              <a:latin typeface="Times New Roman" pitchFamily="18" charset="0"/>
            </a:endParaRPr>
          </a:p>
        </p:txBody>
      </p:sp>
      <p:pic>
        <p:nvPicPr>
          <p:cNvPr id="7" name="Picture 8" descr="NPAIHBtransparentTEAL"/>
          <p:cNvPicPr>
            <a:picLocks noChangeAspect="1" noChangeArrowheads="1"/>
          </p:cNvPicPr>
          <p:nvPr/>
        </p:nvPicPr>
        <p:blipFill>
          <a:blip r:embed="rId2" cstate="print"/>
          <a:srcRect/>
          <a:stretch>
            <a:fillRect/>
          </a:stretch>
        </p:blipFill>
        <p:spPr bwMode="auto">
          <a:xfrm>
            <a:off x="76200" y="228600"/>
            <a:ext cx="1219200" cy="1022350"/>
          </a:xfrm>
          <a:prstGeom prst="rect">
            <a:avLst/>
          </a:prstGeom>
          <a:noFill/>
          <a:ln w="9525">
            <a:noFill/>
            <a:miter lim="800000"/>
            <a:headEnd/>
            <a:tailEnd/>
          </a:ln>
        </p:spPr>
      </p:pic>
      <p:grpSp>
        <p:nvGrpSpPr>
          <p:cNvPr id="2" name="Group 40"/>
          <p:cNvGrpSpPr>
            <a:grpSpLocks/>
          </p:cNvGrpSpPr>
          <p:nvPr/>
        </p:nvGrpSpPr>
        <p:grpSpPr bwMode="auto">
          <a:xfrm>
            <a:off x="0" y="1295400"/>
            <a:ext cx="9144000" cy="180975"/>
            <a:chOff x="0" y="816"/>
            <a:chExt cx="5760" cy="114"/>
          </a:xfrm>
        </p:grpSpPr>
        <p:pic>
          <p:nvPicPr>
            <p:cNvPr id="9" name="Picture 10"/>
            <p:cNvPicPr>
              <a:picLocks noChangeAspect="1" noChangeArrowheads="1"/>
            </p:cNvPicPr>
            <p:nvPr/>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10" name="Picture 11"/>
            <p:cNvPicPr>
              <a:picLocks noChangeAspect="1" noChangeArrowheads="1"/>
            </p:cNvPicPr>
            <p:nvPr/>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11" name="Picture 12"/>
            <p:cNvPicPr>
              <a:picLocks noChangeAspect="1" noChangeArrowheads="1"/>
            </p:cNvPicPr>
            <p:nvPr/>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12" name="Picture 13"/>
            <p:cNvPicPr>
              <a:picLocks noChangeAspect="1" noChangeArrowheads="1"/>
            </p:cNvPicPr>
            <p:nvPr/>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13" name="Picture 14"/>
            <p:cNvPicPr>
              <a:picLocks noChangeAspect="1" noChangeArrowheads="1"/>
            </p:cNvPicPr>
            <p:nvPr/>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14" name="Picture 15"/>
            <p:cNvPicPr>
              <a:picLocks noChangeAspect="1" noChangeArrowheads="1"/>
            </p:cNvPicPr>
            <p:nvPr/>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15" name="Picture 16"/>
            <p:cNvPicPr>
              <a:picLocks noChangeAspect="1" noChangeArrowheads="1"/>
            </p:cNvPicPr>
            <p:nvPr/>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16" name="Picture 17"/>
            <p:cNvPicPr>
              <a:picLocks noChangeAspect="1" noChangeArrowheads="1"/>
            </p:cNvPicPr>
            <p:nvPr/>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17" name="Picture 18"/>
            <p:cNvPicPr>
              <a:picLocks noChangeAspect="1" noChangeArrowheads="1"/>
            </p:cNvPicPr>
            <p:nvPr/>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18" name="Picture 19"/>
            <p:cNvPicPr>
              <a:picLocks noChangeAspect="1" noChangeArrowheads="1"/>
            </p:cNvPicPr>
            <p:nvPr/>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19" name="Picture 20"/>
            <p:cNvPicPr>
              <a:picLocks noChangeAspect="1" noChangeArrowheads="1"/>
            </p:cNvPicPr>
            <p:nvPr/>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20" name="Picture 21"/>
            <p:cNvPicPr>
              <a:picLocks noChangeAspect="1" noChangeArrowheads="1"/>
            </p:cNvPicPr>
            <p:nvPr/>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21" name="Picture 22"/>
            <p:cNvPicPr>
              <a:picLocks noChangeAspect="1" noChangeArrowheads="1"/>
            </p:cNvPicPr>
            <p:nvPr/>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22" name="Picture 23"/>
            <p:cNvPicPr>
              <a:picLocks noChangeAspect="1" noChangeArrowheads="1"/>
            </p:cNvPicPr>
            <p:nvPr/>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23" name="Picture 24"/>
            <p:cNvPicPr>
              <a:picLocks noChangeAspect="1" noChangeArrowheads="1"/>
            </p:cNvPicPr>
            <p:nvPr/>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24" name="Picture 25"/>
            <p:cNvPicPr>
              <a:picLocks noChangeAspect="1" noChangeArrowheads="1"/>
            </p:cNvPicPr>
            <p:nvPr/>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25" name="Picture 26"/>
            <p:cNvPicPr>
              <a:picLocks noChangeAspect="1" noChangeArrowheads="1"/>
            </p:cNvPicPr>
            <p:nvPr/>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26" name="Picture 27"/>
            <p:cNvPicPr>
              <a:picLocks noChangeAspect="1" noChangeArrowheads="1"/>
            </p:cNvPicPr>
            <p:nvPr/>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27" name="Picture 28"/>
            <p:cNvPicPr>
              <a:picLocks noChangeAspect="1" noChangeArrowheads="1"/>
            </p:cNvPicPr>
            <p:nvPr/>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28" name="Picture 29"/>
            <p:cNvPicPr>
              <a:picLocks noChangeAspect="1" noChangeArrowheads="1"/>
            </p:cNvPicPr>
            <p:nvPr/>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29" name="Picture 30"/>
            <p:cNvPicPr>
              <a:picLocks noChangeAspect="1" noChangeArrowheads="1"/>
            </p:cNvPicPr>
            <p:nvPr/>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30" name="Picture 31"/>
            <p:cNvPicPr>
              <a:picLocks noChangeAspect="1" noChangeArrowheads="1"/>
            </p:cNvPicPr>
            <p:nvPr/>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31" name="Picture 32"/>
            <p:cNvPicPr>
              <a:picLocks noChangeAspect="1" noChangeArrowheads="1"/>
            </p:cNvPicPr>
            <p:nvPr/>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32" name="Picture 33"/>
            <p:cNvPicPr>
              <a:picLocks noChangeAspect="1" noChangeArrowheads="1"/>
            </p:cNvPicPr>
            <p:nvPr/>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33" name="Picture 34"/>
            <p:cNvPicPr>
              <a:picLocks noChangeAspect="1" noChangeArrowheads="1"/>
            </p:cNvPicPr>
            <p:nvPr/>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34" name="Picture 35"/>
            <p:cNvPicPr>
              <a:picLocks noChangeAspect="1" noChangeArrowheads="1"/>
            </p:cNvPicPr>
            <p:nvPr/>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35" name="Picture 36"/>
            <p:cNvPicPr>
              <a:picLocks noChangeAspect="1" noChangeArrowheads="1"/>
            </p:cNvPicPr>
            <p:nvPr/>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36" name="Picture 37"/>
            <p:cNvPicPr>
              <a:picLocks noChangeAspect="1" noChangeArrowheads="1"/>
            </p:cNvPicPr>
            <p:nvPr/>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37" name="Picture 38"/>
            <p:cNvPicPr>
              <a:picLocks noChangeAspect="1" noChangeArrowheads="1"/>
            </p:cNvPicPr>
            <p:nvPr/>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38" name="Picture 39"/>
            <p:cNvPicPr>
              <a:picLocks noChangeAspect="1" noChangeArrowheads="1"/>
            </p:cNvPicPr>
            <p:nvPr/>
          </p:nvPicPr>
          <p:blipFill>
            <a:blip r:embed="rId4" cstate="print"/>
            <a:srcRect/>
            <a:stretch>
              <a:fillRect/>
            </a:stretch>
          </p:blipFill>
          <p:spPr bwMode="auto">
            <a:xfrm>
              <a:off x="5568" y="816"/>
              <a:ext cx="192" cy="114"/>
            </a:xfrm>
            <a:prstGeom prst="rect">
              <a:avLst/>
            </a:prstGeom>
            <a:noFill/>
            <a:ln w="9525">
              <a:noFill/>
              <a:miter lim="800000"/>
              <a:headEnd/>
              <a:tailEnd/>
            </a:ln>
          </p:spPr>
        </p:pic>
      </p:grpSp>
      <p:sp>
        <p:nvSpPr>
          <p:cNvPr id="3" name="Content Placeholder 2"/>
          <p:cNvSpPr>
            <a:spLocks noGrp="1"/>
          </p:cNvSpPr>
          <p:nvPr>
            <p:ph sz="half" idx="1"/>
          </p:nvPr>
        </p:nvSpPr>
        <p:spPr>
          <a:xfrm>
            <a:off x="457200" y="1752600"/>
            <a:ext cx="4038600" cy="4648200"/>
          </a:xfrm>
        </p:spPr>
        <p:txBody>
          <a:bodyPr/>
          <a:lstStyle>
            <a:lvl1pPr>
              <a:defRPr sz="2800"/>
            </a:lvl1pPr>
            <a:lvl2pPr marL="804863" indent="-347663">
              <a:buSzPct val="85000"/>
              <a:defRPr lang="en-US" sz="2000" b="0" dirty="0" smtClean="0">
                <a:solidFill>
                  <a:schemeClr val="tx1"/>
                </a:solidFill>
                <a:latin typeface="Trebuchet MS"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52600"/>
            <a:ext cx="4038600" cy="4648200"/>
          </a:xfrm>
        </p:spPr>
        <p:txBody>
          <a:bodyPr/>
          <a:lstStyle>
            <a:lvl1pPr>
              <a:defRPr sz="2800"/>
            </a:lvl1pPr>
            <a:lvl2pPr marL="806450" indent="-285750">
              <a:tabLst/>
              <a:defRPr lang="en-US" sz="2000" dirty="0" smtClean="0">
                <a:solidFill>
                  <a:schemeClr val="tx1"/>
                </a:solidFill>
                <a:latin typeface="Trebuchet MS" pitchFamily="34" charset="0"/>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1371600" y="76200"/>
            <a:ext cx="7315200" cy="1143000"/>
          </a:xfrm>
          <a:prstGeom prst="rect">
            <a:avLst/>
          </a:prstGeom>
          <a:noFill/>
          <a:ln w="9525">
            <a:noFill/>
            <a:miter lim="800000"/>
            <a:headEnd/>
            <a:tailEnd/>
          </a:ln>
        </p:spPr>
        <p:txBody>
          <a:bodyPr/>
          <a:lstStyle>
            <a:lvl1pPr algn="l">
              <a:defRPr/>
            </a:lvl1pPr>
          </a:lstStyle>
          <a:p>
            <a:pPr lvl="0"/>
            <a:r>
              <a:rPr lang="en-US" smtClean="0"/>
              <a:t>Click to edit Master title style</a:t>
            </a:r>
            <a:endParaRPr lang="en-US" dirty="0" smtClean="0"/>
          </a:p>
        </p:txBody>
      </p:sp>
      <p:sp>
        <p:nvSpPr>
          <p:cNvPr id="39" name="Rectangle 38"/>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40" name="Rectangle 4"/>
          <p:cNvSpPr>
            <a:spLocks noGrp="1" noChangeArrowheads="1"/>
          </p:cNvSpPr>
          <p:nvPr>
            <p:ph type="dt" sz="half" idx="11"/>
          </p:nvPr>
        </p:nvSpPr>
        <p:spPr/>
        <p:txBody>
          <a:bodyPr/>
          <a:lstStyle>
            <a:lvl1pPr>
              <a:defRPr/>
            </a:lvl1pPr>
          </a:lstStyle>
          <a:p>
            <a:pPr>
              <a:defRPr/>
            </a:pPr>
            <a:fld id="{B630F59D-564F-4BA3-8B26-72E1794B03DE}" type="datetime1">
              <a:rPr lang="en-US"/>
              <a:pPr>
                <a:defRPr/>
              </a:pPr>
              <a:t>7/14/2017</a:t>
            </a:fld>
            <a:endParaRPr lang="en-US" dirty="0"/>
          </a:p>
        </p:txBody>
      </p:sp>
      <p:sp>
        <p:nvSpPr>
          <p:cNvPr id="41" name="Rectangle 6"/>
          <p:cNvSpPr>
            <a:spLocks noGrp="1" noChangeArrowheads="1"/>
          </p:cNvSpPr>
          <p:nvPr>
            <p:ph type="sldNum" sz="quarter" idx="12"/>
          </p:nvPr>
        </p:nvSpPr>
        <p:spPr/>
        <p:txBody>
          <a:bodyPr/>
          <a:lstStyle>
            <a:lvl1pPr>
              <a:defRPr/>
            </a:lvl1pPr>
          </a:lstStyle>
          <a:p>
            <a:pPr>
              <a:defRPr/>
            </a:pPr>
            <a:fld id="{524F8FBB-DFE3-4ABA-A41D-865664A8BAAB}" type="slidenum">
              <a:rPr lang="en-US"/>
              <a:pPr>
                <a:defRPr/>
              </a:pPr>
              <a:t>‹#›</a:t>
            </a:fld>
            <a:endParaRPr lang="en-US"/>
          </a:p>
        </p:txBody>
      </p:sp>
    </p:spTree>
    <p:extLst>
      <p:ext uri="{BB962C8B-B14F-4D97-AF65-F5344CB8AC3E}">
        <p14:creationId xmlns:p14="http://schemas.microsoft.com/office/powerpoint/2010/main" val="3948086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defRPr/>
            </a:pPr>
            <a:endParaRPr lang="en-US" sz="2400">
              <a:solidFill>
                <a:prstClr val="black"/>
              </a:solidFill>
              <a:latin typeface="Times New Roman" pitchFamily="18" charset="0"/>
            </a:endParaRPr>
          </a:p>
        </p:txBody>
      </p:sp>
      <p:pic>
        <p:nvPicPr>
          <p:cNvPr id="8" name="Picture 8" descr="NPAIHBtransparentTEAL"/>
          <p:cNvPicPr>
            <a:picLocks noChangeAspect="1" noChangeArrowheads="1"/>
          </p:cNvPicPr>
          <p:nvPr/>
        </p:nvPicPr>
        <p:blipFill>
          <a:blip r:embed="rId2" cstate="print"/>
          <a:srcRect/>
          <a:stretch>
            <a:fillRect/>
          </a:stretch>
        </p:blipFill>
        <p:spPr bwMode="auto">
          <a:xfrm>
            <a:off x="76200" y="228600"/>
            <a:ext cx="1219200" cy="1022350"/>
          </a:xfrm>
          <a:prstGeom prst="rect">
            <a:avLst/>
          </a:prstGeom>
          <a:noFill/>
          <a:ln w="9525">
            <a:noFill/>
            <a:miter lim="800000"/>
            <a:headEnd/>
            <a:tailEnd/>
          </a:ln>
        </p:spPr>
      </p:pic>
      <p:grpSp>
        <p:nvGrpSpPr>
          <p:cNvPr id="2" name="Group 40"/>
          <p:cNvGrpSpPr>
            <a:grpSpLocks/>
          </p:cNvGrpSpPr>
          <p:nvPr/>
        </p:nvGrpSpPr>
        <p:grpSpPr bwMode="auto">
          <a:xfrm>
            <a:off x="0" y="1295400"/>
            <a:ext cx="9144000" cy="180975"/>
            <a:chOff x="0" y="816"/>
            <a:chExt cx="5760" cy="114"/>
          </a:xfrm>
        </p:grpSpPr>
        <p:pic>
          <p:nvPicPr>
            <p:cNvPr id="10" name="Picture 10"/>
            <p:cNvPicPr>
              <a:picLocks noChangeAspect="1" noChangeArrowheads="1"/>
            </p:cNvPicPr>
            <p:nvPr/>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12" name="Picture 10"/>
            <p:cNvPicPr>
              <a:picLocks noChangeAspect="1" noChangeArrowheads="1"/>
            </p:cNvPicPr>
            <p:nvPr/>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13" name="Picture 11"/>
            <p:cNvPicPr>
              <a:picLocks noChangeAspect="1" noChangeArrowheads="1"/>
            </p:cNvPicPr>
            <p:nvPr/>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14" name="Picture 12"/>
            <p:cNvPicPr>
              <a:picLocks noChangeAspect="1" noChangeArrowheads="1"/>
            </p:cNvPicPr>
            <p:nvPr/>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15" name="Picture 13"/>
            <p:cNvPicPr>
              <a:picLocks noChangeAspect="1" noChangeArrowheads="1"/>
            </p:cNvPicPr>
            <p:nvPr/>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16" name="Picture 14"/>
            <p:cNvPicPr>
              <a:picLocks noChangeAspect="1" noChangeArrowheads="1"/>
            </p:cNvPicPr>
            <p:nvPr/>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17" name="Picture 15"/>
            <p:cNvPicPr>
              <a:picLocks noChangeAspect="1" noChangeArrowheads="1"/>
            </p:cNvPicPr>
            <p:nvPr/>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18" name="Picture 16"/>
            <p:cNvPicPr>
              <a:picLocks noChangeAspect="1" noChangeArrowheads="1"/>
            </p:cNvPicPr>
            <p:nvPr/>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19" name="Picture 17"/>
            <p:cNvPicPr>
              <a:picLocks noChangeAspect="1" noChangeArrowheads="1"/>
            </p:cNvPicPr>
            <p:nvPr/>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20" name="Picture 18"/>
            <p:cNvPicPr>
              <a:picLocks noChangeAspect="1" noChangeArrowheads="1"/>
            </p:cNvPicPr>
            <p:nvPr/>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21" name="Picture 19"/>
            <p:cNvPicPr>
              <a:picLocks noChangeAspect="1" noChangeArrowheads="1"/>
            </p:cNvPicPr>
            <p:nvPr/>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22" name="Picture 20"/>
            <p:cNvPicPr>
              <a:picLocks noChangeAspect="1" noChangeArrowheads="1"/>
            </p:cNvPicPr>
            <p:nvPr/>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23" name="Picture 21"/>
            <p:cNvPicPr>
              <a:picLocks noChangeAspect="1" noChangeArrowheads="1"/>
            </p:cNvPicPr>
            <p:nvPr/>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24" name="Picture 22"/>
            <p:cNvPicPr>
              <a:picLocks noChangeAspect="1" noChangeArrowheads="1"/>
            </p:cNvPicPr>
            <p:nvPr/>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25" name="Picture 23"/>
            <p:cNvPicPr>
              <a:picLocks noChangeAspect="1" noChangeArrowheads="1"/>
            </p:cNvPicPr>
            <p:nvPr/>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26" name="Picture 24"/>
            <p:cNvPicPr>
              <a:picLocks noChangeAspect="1" noChangeArrowheads="1"/>
            </p:cNvPicPr>
            <p:nvPr/>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27" name="Picture 25"/>
            <p:cNvPicPr>
              <a:picLocks noChangeAspect="1" noChangeArrowheads="1"/>
            </p:cNvPicPr>
            <p:nvPr/>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28" name="Picture 26"/>
            <p:cNvPicPr>
              <a:picLocks noChangeAspect="1" noChangeArrowheads="1"/>
            </p:cNvPicPr>
            <p:nvPr/>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29" name="Picture 27"/>
            <p:cNvPicPr>
              <a:picLocks noChangeAspect="1" noChangeArrowheads="1"/>
            </p:cNvPicPr>
            <p:nvPr/>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30" name="Picture 28"/>
            <p:cNvPicPr>
              <a:picLocks noChangeAspect="1" noChangeArrowheads="1"/>
            </p:cNvPicPr>
            <p:nvPr/>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31" name="Picture 29"/>
            <p:cNvPicPr>
              <a:picLocks noChangeAspect="1" noChangeArrowheads="1"/>
            </p:cNvPicPr>
            <p:nvPr/>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32" name="Picture 30"/>
            <p:cNvPicPr>
              <a:picLocks noChangeAspect="1" noChangeArrowheads="1"/>
            </p:cNvPicPr>
            <p:nvPr/>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33" name="Picture 31"/>
            <p:cNvPicPr>
              <a:picLocks noChangeAspect="1" noChangeArrowheads="1"/>
            </p:cNvPicPr>
            <p:nvPr/>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34" name="Picture 32"/>
            <p:cNvPicPr>
              <a:picLocks noChangeAspect="1" noChangeArrowheads="1"/>
            </p:cNvPicPr>
            <p:nvPr/>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35" name="Picture 33"/>
            <p:cNvPicPr>
              <a:picLocks noChangeAspect="1" noChangeArrowheads="1"/>
            </p:cNvPicPr>
            <p:nvPr/>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36" name="Picture 34"/>
            <p:cNvPicPr>
              <a:picLocks noChangeAspect="1" noChangeArrowheads="1"/>
            </p:cNvPicPr>
            <p:nvPr/>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37" name="Picture 35"/>
            <p:cNvPicPr>
              <a:picLocks noChangeAspect="1" noChangeArrowheads="1"/>
            </p:cNvPicPr>
            <p:nvPr/>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38" name="Picture 36"/>
            <p:cNvPicPr>
              <a:picLocks noChangeAspect="1" noChangeArrowheads="1"/>
            </p:cNvPicPr>
            <p:nvPr/>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39" name="Picture 37"/>
            <p:cNvPicPr>
              <a:picLocks noChangeAspect="1" noChangeArrowheads="1"/>
            </p:cNvPicPr>
            <p:nvPr/>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40" name="Picture 38"/>
            <p:cNvPicPr>
              <a:picLocks noChangeAspect="1" noChangeArrowheads="1"/>
            </p:cNvPicPr>
            <p:nvPr/>
          </p:nvPicPr>
          <p:blipFill>
            <a:blip r:embed="rId4" cstate="print"/>
            <a:srcRect/>
            <a:stretch>
              <a:fillRect/>
            </a:stretch>
          </p:blipFill>
          <p:spPr bwMode="auto">
            <a:xfrm>
              <a:off x="5568" y="816"/>
              <a:ext cx="192" cy="114"/>
            </a:xfrm>
            <a:prstGeom prst="rect">
              <a:avLst/>
            </a:prstGeom>
            <a:noFill/>
            <a:ln w="9525">
              <a:noFill/>
              <a:miter lim="800000"/>
              <a:headEnd/>
              <a:tailEnd/>
            </a:ln>
          </p:spPr>
        </p:pic>
      </p:grpSp>
      <p:sp>
        <p:nvSpPr>
          <p:cNvPr id="3" name="Text Placeholder 2"/>
          <p:cNvSpPr>
            <a:spLocks noGrp="1"/>
          </p:cNvSpPr>
          <p:nvPr>
            <p:ph type="body" idx="1"/>
          </p:nvPr>
        </p:nvSpPr>
        <p:spPr>
          <a:xfrm>
            <a:off x="457200" y="1524000"/>
            <a:ext cx="4040188"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4040188" cy="3962400"/>
          </a:xfrm>
        </p:spPr>
        <p:txBody>
          <a:bodyPr/>
          <a:lstStyle>
            <a:lvl1pPr>
              <a:defRPr sz="2400"/>
            </a:lvl1pPr>
            <a:lvl2pPr marL="804863" indent="-347663">
              <a:defRPr lang="en-US" sz="2000" dirty="0" smtClean="0">
                <a:solidFill>
                  <a:schemeClr val="tx1"/>
                </a:solidFill>
                <a:latin typeface="Trebuchet MS"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24000"/>
            <a:ext cx="4041775"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962401"/>
          </a:xfrm>
        </p:spPr>
        <p:txBody>
          <a:bodyPr/>
          <a:lstStyle>
            <a:lvl1pPr>
              <a:defRPr sz="2400"/>
            </a:lvl1pPr>
            <a:lvl2pPr marL="804863" indent="-347663">
              <a:defRPr lang="en-US" sz="2000" dirty="0" smtClean="0">
                <a:solidFill>
                  <a:schemeClr val="tx1"/>
                </a:solidFill>
                <a:latin typeface="Trebuchet MS"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0"/>
          <p:cNvSpPr>
            <a:spLocks noGrp="1"/>
          </p:cNvSpPr>
          <p:nvPr>
            <p:ph type="title"/>
          </p:nvPr>
        </p:nvSpPr>
        <p:spPr>
          <a:xfrm>
            <a:off x="1371600" y="76200"/>
            <a:ext cx="7315200" cy="1143000"/>
          </a:xfrm>
        </p:spPr>
        <p:txBody>
          <a:bodyPr/>
          <a:lstStyle/>
          <a:p>
            <a:r>
              <a:rPr lang="en-US" smtClean="0"/>
              <a:t>Click to edit Master title style</a:t>
            </a:r>
            <a:endParaRPr lang="en-US" dirty="0"/>
          </a:p>
        </p:txBody>
      </p:sp>
      <p:sp>
        <p:nvSpPr>
          <p:cNvPr id="41" name="Rectangle 5"/>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42" name="Rectangle 4"/>
          <p:cNvSpPr>
            <a:spLocks noGrp="1" noChangeArrowheads="1"/>
          </p:cNvSpPr>
          <p:nvPr>
            <p:ph type="dt" sz="half" idx="11"/>
          </p:nvPr>
        </p:nvSpPr>
        <p:spPr/>
        <p:txBody>
          <a:bodyPr/>
          <a:lstStyle>
            <a:lvl1pPr>
              <a:defRPr/>
            </a:lvl1pPr>
          </a:lstStyle>
          <a:p>
            <a:pPr>
              <a:defRPr/>
            </a:pPr>
            <a:fld id="{1D53844B-0E79-4C7E-B9CA-73CE2D04DECA}" type="datetime1">
              <a:rPr lang="en-US"/>
              <a:pPr>
                <a:defRPr/>
              </a:pPr>
              <a:t>7/14/2017</a:t>
            </a:fld>
            <a:endParaRPr lang="en-US" dirty="0"/>
          </a:p>
        </p:txBody>
      </p:sp>
      <p:sp>
        <p:nvSpPr>
          <p:cNvPr id="43" name="Rectangle 6"/>
          <p:cNvSpPr>
            <a:spLocks noGrp="1" noChangeArrowheads="1"/>
          </p:cNvSpPr>
          <p:nvPr>
            <p:ph type="sldNum" sz="quarter" idx="12"/>
          </p:nvPr>
        </p:nvSpPr>
        <p:spPr/>
        <p:txBody>
          <a:bodyPr/>
          <a:lstStyle>
            <a:lvl1pPr>
              <a:defRPr/>
            </a:lvl1pPr>
          </a:lstStyle>
          <a:p>
            <a:pPr>
              <a:defRPr/>
            </a:pPr>
            <a:fld id="{FFCEA058-F945-4C6D-A0CA-275994C823A1}" type="slidenum">
              <a:rPr lang="en-US"/>
              <a:pPr>
                <a:defRPr/>
              </a:pPr>
              <a:t>‹#›</a:t>
            </a:fld>
            <a:endParaRPr lang="en-US"/>
          </a:p>
        </p:txBody>
      </p:sp>
    </p:spTree>
    <p:extLst>
      <p:ext uri="{BB962C8B-B14F-4D97-AF65-F5344CB8AC3E}">
        <p14:creationId xmlns:p14="http://schemas.microsoft.com/office/powerpoint/2010/main" val="2105078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 name="Group 39"/>
          <p:cNvGrpSpPr>
            <a:grpSpLocks/>
          </p:cNvGrpSpPr>
          <p:nvPr/>
        </p:nvGrpSpPr>
        <p:grpSpPr bwMode="auto">
          <a:xfrm>
            <a:off x="0" y="0"/>
            <a:ext cx="9144000" cy="1476375"/>
            <a:chOff x="0" y="0"/>
            <a:chExt cx="9144000" cy="1476375"/>
          </a:xfrm>
        </p:grpSpPr>
        <p:grpSp>
          <p:nvGrpSpPr>
            <p:cNvPr id="3" name="Group 7"/>
            <p:cNvGrpSpPr>
              <a:grpSpLocks/>
            </p:cNvGrpSpPr>
            <p:nvPr/>
          </p:nvGrpSpPr>
          <p:grpSpPr bwMode="auto">
            <a:xfrm>
              <a:off x="0" y="0"/>
              <a:ext cx="9144000" cy="1295400"/>
              <a:chOff x="0" y="0"/>
              <a:chExt cx="9144000" cy="1295400"/>
            </a:xfrm>
          </p:grpSpPr>
          <p:sp>
            <p:nvSpPr>
              <p:cNvPr id="35"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defRPr/>
                </a:pPr>
                <a:endParaRPr lang="en-US" sz="2400">
                  <a:solidFill>
                    <a:prstClr val="black"/>
                  </a:solidFill>
                  <a:latin typeface="Times New Roman" pitchFamily="18" charset="0"/>
                </a:endParaRPr>
              </a:p>
            </p:txBody>
          </p:sp>
          <p:pic>
            <p:nvPicPr>
              <p:cNvPr id="36" name="Picture 8" descr="NPAIHBtransparentTEAL"/>
              <p:cNvPicPr>
                <a:picLocks noChangeAspect="1" noChangeArrowheads="1"/>
              </p:cNvPicPr>
              <p:nvPr/>
            </p:nvPicPr>
            <p:blipFill>
              <a:blip r:embed="rId2" cstate="print"/>
              <a:srcRect/>
              <a:stretch>
                <a:fillRect/>
              </a:stretch>
            </p:blipFill>
            <p:spPr bwMode="auto">
              <a:xfrm>
                <a:off x="76200" y="228600"/>
                <a:ext cx="1219200" cy="1022350"/>
              </a:xfrm>
              <a:prstGeom prst="rect">
                <a:avLst/>
              </a:prstGeom>
              <a:noFill/>
              <a:ln w="9525">
                <a:noFill/>
                <a:miter lim="800000"/>
                <a:headEnd/>
                <a:tailEnd/>
              </a:ln>
            </p:spPr>
          </p:pic>
        </p:grpSp>
        <p:grpSp>
          <p:nvGrpSpPr>
            <p:cNvPr id="4" name="Group 40"/>
            <p:cNvGrpSpPr>
              <a:grpSpLocks/>
            </p:cNvGrpSpPr>
            <p:nvPr/>
          </p:nvGrpSpPr>
          <p:grpSpPr bwMode="auto">
            <a:xfrm>
              <a:off x="0" y="1295400"/>
              <a:ext cx="9144000" cy="180975"/>
              <a:chOff x="0" y="816"/>
              <a:chExt cx="5760" cy="114"/>
            </a:xfrm>
          </p:grpSpPr>
          <p:pic>
            <p:nvPicPr>
              <p:cNvPr id="5" name="Picture 10"/>
              <p:cNvPicPr>
                <a:picLocks noChangeAspect="1" noChangeArrowheads="1"/>
              </p:cNvPicPr>
              <p:nvPr/>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6" name="Picture 11"/>
              <p:cNvPicPr>
                <a:picLocks noChangeAspect="1" noChangeArrowheads="1"/>
              </p:cNvPicPr>
              <p:nvPr/>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7" name="Picture 12"/>
              <p:cNvPicPr>
                <a:picLocks noChangeAspect="1" noChangeArrowheads="1"/>
              </p:cNvPicPr>
              <p:nvPr/>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8" name="Picture 13"/>
              <p:cNvPicPr>
                <a:picLocks noChangeAspect="1" noChangeArrowheads="1"/>
              </p:cNvPicPr>
              <p:nvPr/>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9" name="Picture 14"/>
              <p:cNvPicPr>
                <a:picLocks noChangeAspect="1" noChangeArrowheads="1"/>
              </p:cNvPicPr>
              <p:nvPr/>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10" name="Picture 15"/>
              <p:cNvPicPr>
                <a:picLocks noChangeAspect="1" noChangeArrowheads="1"/>
              </p:cNvPicPr>
              <p:nvPr/>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11" name="Picture 16"/>
              <p:cNvPicPr>
                <a:picLocks noChangeAspect="1" noChangeArrowheads="1"/>
              </p:cNvPicPr>
              <p:nvPr/>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12" name="Picture 17"/>
              <p:cNvPicPr>
                <a:picLocks noChangeAspect="1" noChangeArrowheads="1"/>
              </p:cNvPicPr>
              <p:nvPr/>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13" name="Picture 18"/>
              <p:cNvPicPr>
                <a:picLocks noChangeAspect="1" noChangeArrowheads="1"/>
              </p:cNvPicPr>
              <p:nvPr/>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14" name="Picture 19"/>
              <p:cNvPicPr>
                <a:picLocks noChangeAspect="1" noChangeArrowheads="1"/>
              </p:cNvPicPr>
              <p:nvPr/>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15" name="Picture 20"/>
              <p:cNvPicPr>
                <a:picLocks noChangeAspect="1" noChangeArrowheads="1"/>
              </p:cNvPicPr>
              <p:nvPr/>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16" name="Picture 21"/>
              <p:cNvPicPr>
                <a:picLocks noChangeAspect="1" noChangeArrowheads="1"/>
              </p:cNvPicPr>
              <p:nvPr/>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17" name="Picture 22"/>
              <p:cNvPicPr>
                <a:picLocks noChangeAspect="1" noChangeArrowheads="1"/>
              </p:cNvPicPr>
              <p:nvPr/>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18" name="Picture 23"/>
              <p:cNvPicPr>
                <a:picLocks noChangeAspect="1" noChangeArrowheads="1"/>
              </p:cNvPicPr>
              <p:nvPr/>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19" name="Picture 24"/>
              <p:cNvPicPr>
                <a:picLocks noChangeAspect="1" noChangeArrowheads="1"/>
              </p:cNvPicPr>
              <p:nvPr/>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20" name="Picture 25"/>
              <p:cNvPicPr>
                <a:picLocks noChangeAspect="1" noChangeArrowheads="1"/>
              </p:cNvPicPr>
              <p:nvPr/>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21" name="Picture 26"/>
              <p:cNvPicPr>
                <a:picLocks noChangeAspect="1" noChangeArrowheads="1"/>
              </p:cNvPicPr>
              <p:nvPr/>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22" name="Picture 27"/>
              <p:cNvPicPr>
                <a:picLocks noChangeAspect="1" noChangeArrowheads="1"/>
              </p:cNvPicPr>
              <p:nvPr/>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23" name="Picture 28"/>
              <p:cNvPicPr>
                <a:picLocks noChangeAspect="1" noChangeArrowheads="1"/>
              </p:cNvPicPr>
              <p:nvPr/>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24" name="Picture 29"/>
              <p:cNvPicPr>
                <a:picLocks noChangeAspect="1" noChangeArrowheads="1"/>
              </p:cNvPicPr>
              <p:nvPr/>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25" name="Picture 30"/>
              <p:cNvPicPr>
                <a:picLocks noChangeAspect="1" noChangeArrowheads="1"/>
              </p:cNvPicPr>
              <p:nvPr/>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26" name="Picture 31"/>
              <p:cNvPicPr>
                <a:picLocks noChangeAspect="1" noChangeArrowheads="1"/>
              </p:cNvPicPr>
              <p:nvPr/>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27" name="Picture 32"/>
              <p:cNvPicPr>
                <a:picLocks noChangeAspect="1" noChangeArrowheads="1"/>
              </p:cNvPicPr>
              <p:nvPr/>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28" name="Picture 33"/>
              <p:cNvPicPr>
                <a:picLocks noChangeAspect="1" noChangeArrowheads="1"/>
              </p:cNvPicPr>
              <p:nvPr/>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29" name="Picture 34"/>
              <p:cNvPicPr>
                <a:picLocks noChangeAspect="1" noChangeArrowheads="1"/>
              </p:cNvPicPr>
              <p:nvPr/>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30" name="Picture 35"/>
              <p:cNvPicPr>
                <a:picLocks noChangeAspect="1" noChangeArrowheads="1"/>
              </p:cNvPicPr>
              <p:nvPr/>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31" name="Picture 36"/>
              <p:cNvPicPr>
                <a:picLocks noChangeAspect="1" noChangeArrowheads="1"/>
              </p:cNvPicPr>
              <p:nvPr/>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32" name="Picture 37"/>
              <p:cNvPicPr>
                <a:picLocks noChangeAspect="1" noChangeArrowheads="1"/>
              </p:cNvPicPr>
              <p:nvPr/>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33" name="Picture 38"/>
              <p:cNvPicPr>
                <a:picLocks noChangeAspect="1" noChangeArrowheads="1"/>
              </p:cNvPicPr>
              <p:nvPr/>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34" name="Picture 39"/>
              <p:cNvPicPr>
                <a:picLocks noChangeAspect="1" noChangeArrowheads="1"/>
              </p:cNvPicPr>
              <p:nvPr/>
            </p:nvPicPr>
            <p:blipFill>
              <a:blip r:embed="rId4" cstate="print"/>
              <a:srcRect/>
              <a:stretch>
                <a:fillRect/>
              </a:stretch>
            </p:blipFill>
            <p:spPr bwMode="auto">
              <a:xfrm>
                <a:off x="5568" y="816"/>
                <a:ext cx="192" cy="114"/>
              </a:xfrm>
              <a:prstGeom prst="rect">
                <a:avLst/>
              </a:prstGeom>
              <a:noFill/>
              <a:ln w="9525">
                <a:noFill/>
                <a:miter lim="800000"/>
                <a:headEnd/>
                <a:tailEnd/>
              </a:ln>
            </p:spPr>
          </p:pic>
        </p:grpSp>
      </p:grpSp>
      <p:sp>
        <p:nvSpPr>
          <p:cNvPr id="37" name="Rectangle 2"/>
          <p:cNvSpPr txBox="1">
            <a:spLocks noChangeArrowheads="1"/>
          </p:cNvSpPr>
          <p:nvPr/>
        </p:nvSpPr>
        <p:spPr bwMode="auto">
          <a:xfrm>
            <a:off x="1371600" y="76200"/>
            <a:ext cx="7315200" cy="1143000"/>
          </a:xfrm>
          <a:prstGeom prst="rect">
            <a:avLst/>
          </a:prstGeom>
          <a:noFill/>
          <a:ln w="9525">
            <a:noFill/>
            <a:miter lim="800000"/>
            <a:headEnd/>
            <a:tailEnd/>
          </a:ln>
        </p:spPr>
        <p:txBody>
          <a:bodyPr anchor="ctr"/>
          <a:lstStyle>
            <a:lvl1pPr algn="l">
              <a:defRPr/>
            </a:lvl1pPr>
          </a:lstStyle>
          <a:p>
            <a:pPr eaLnBrk="0" fontAlgn="base" hangingPunct="0">
              <a:spcBef>
                <a:spcPct val="0"/>
              </a:spcBef>
              <a:spcAft>
                <a:spcPct val="0"/>
              </a:spcAft>
              <a:defRPr/>
            </a:pPr>
            <a:r>
              <a:rPr lang="en-US" sz="4000" kern="0" dirty="0" smtClean="0">
                <a:solidFill>
                  <a:srgbClr val="990000"/>
                </a:solidFill>
                <a:latin typeface="Georgia" pitchFamily="18" charset="0"/>
              </a:rPr>
              <a:t>Click to edit Master title style</a:t>
            </a:r>
          </a:p>
        </p:txBody>
      </p:sp>
      <p:sp>
        <p:nvSpPr>
          <p:cNvPr id="38" name="Rectangle 5"/>
          <p:cNvSpPr>
            <a:spLocks noGrp="1" noChangeArrowheads="1"/>
          </p:cNvSpPr>
          <p:nvPr>
            <p:ph type="ftr" sz="quarter" idx="10"/>
          </p:nvPr>
        </p:nvSpPr>
        <p:spPr/>
        <p:txBody>
          <a:bodyPr/>
          <a:lstStyle>
            <a:lvl1pPr algn="ctr">
              <a:defRPr sz="1200">
                <a:solidFill>
                  <a:srgbClr val="800000"/>
                </a:solidFill>
                <a:latin typeface="Gill Sans MT" pitchFamily="34" charset="0"/>
              </a:defRPr>
            </a:lvl1pPr>
          </a:lstStyle>
          <a:p>
            <a:pPr>
              <a:defRPr/>
            </a:pPr>
            <a:r>
              <a:rPr lang="en-US"/>
              <a:t>Northwest Portland Area Indian Health Board</a:t>
            </a:r>
          </a:p>
        </p:txBody>
      </p:sp>
      <p:sp>
        <p:nvSpPr>
          <p:cNvPr id="39" name="Rectangle 38"/>
          <p:cNvSpPr>
            <a:spLocks noGrp="1" noChangeArrowheads="1"/>
          </p:cNvSpPr>
          <p:nvPr>
            <p:ph type="dt" sz="half" idx="11"/>
          </p:nvPr>
        </p:nvSpPr>
        <p:spPr/>
        <p:txBody>
          <a:bodyPr/>
          <a:lstStyle>
            <a:lvl1pPr>
              <a:defRPr sz="1200">
                <a:solidFill>
                  <a:srgbClr val="800000"/>
                </a:solidFill>
                <a:latin typeface="Gill Sans MT" pitchFamily="34" charset="0"/>
              </a:defRPr>
            </a:lvl1pPr>
          </a:lstStyle>
          <a:p>
            <a:pPr>
              <a:defRPr/>
            </a:pPr>
            <a:fld id="{29C1E1A0-7579-46A4-9B31-62303218D472}" type="datetime1">
              <a:rPr lang="en-US"/>
              <a:pPr>
                <a:defRPr/>
              </a:pPr>
              <a:t>7/14/2017</a:t>
            </a:fld>
            <a:endParaRPr lang="en-US" dirty="0"/>
          </a:p>
        </p:txBody>
      </p:sp>
      <p:sp>
        <p:nvSpPr>
          <p:cNvPr id="40" name="Rectangle 6"/>
          <p:cNvSpPr>
            <a:spLocks noGrp="1" noChangeArrowheads="1"/>
          </p:cNvSpPr>
          <p:nvPr>
            <p:ph type="sldNum" sz="quarter" idx="12"/>
          </p:nvPr>
        </p:nvSpPr>
        <p:spPr/>
        <p:txBody>
          <a:bodyPr/>
          <a:lstStyle>
            <a:lvl1pPr algn="r">
              <a:defRPr sz="1200">
                <a:solidFill>
                  <a:srgbClr val="800000"/>
                </a:solidFill>
                <a:latin typeface="Georgia" pitchFamily="18" charset="0"/>
              </a:defRPr>
            </a:lvl1pPr>
          </a:lstStyle>
          <a:p>
            <a:pPr>
              <a:defRPr/>
            </a:pPr>
            <a:fld id="{9C7D06AE-20E0-49C7-9537-E8A2F28FCB5F}" type="slidenum">
              <a:rPr lang="en-US"/>
              <a:pPr>
                <a:defRPr/>
              </a:pPr>
              <a:t>‹#›</a:t>
            </a:fld>
            <a:endParaRPr lang="en-US"/>
          </a:p>
        </p:txBody>
      </p:sp>
    </p:spTree>
    <p:extLst>
      <p:ext uri="{BB962C8B-B14F-4D97-AF65-F5344CB8AC3E}">
        <p14:creationId xmlns:p14="http://schemas.microsoft.com/office/powerpoint/2010/main" val="1636592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685800"/>
            <a:ext cx="3505200" cy="556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grpSp>
        <p:nvGrpSpPr>
          <p:cNvPr id="6" name="Group 38"/>
          <p:cNvGrpSpPr>
            <a:grpSpLocks/>
          </p:cNvGrpSpPr>
          <p:nvPr/>
        </p:nvGrpSpPr>
        <p:grpSpPr bwMode="auto">
          <a:xfrm>
            <a:off x="0" y="0"/>
            <a:ext cx="9144000" cy="609600"/>
            <a:chOff x="0" y="0"/>
            <a:chExt cx="9144000" cy="609600"/>
          </a:xfrm>
        </p:grpSpPr>
        <p:sp>
          <p:nvSpPr>
            <p:cNvPr id="7" name="Rectangle 7"/>
            <p:cNvSpPr>
              <a:spLocks noChangeArrowheads="1"/>
            </p:cNvSpPr>
            <p:nvPr/>
          </p:nvSpPr>
          <p:spPr bwMode="auto">
            <a:xfrm>
              <a:off x="0" y="0"/>
              <a:ext cx="9144000" cy="609600"/>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defRPr/>
              </a:pPr>
              <a:endParaRPr lang="en-US" sz="2400">
                <a:solidFill>
                  <a:prstClr val="black"/>
                </a:solidFill>
                <a:latin typeface="Times New Roman" pitchFamily="18" charset="0"/>
              </a:endParaRPr>
            </a:p>
          </p:txBody>
        </p:sp>
        <p:pic>
          <p:nvPicPr>
            <p:cNvPr id="8" name="Picture 8" descr="NPAIHBtransparentTEAL"/>
            <p:cNvPicPr>
              <a:picLocks noChangeAspect="1" noChangeArrowheads="1"/>
            </p:cNvPicPr>
            <p:nvPr/>
          </p:nvPicPr>
          <p:blipFill>
            <a:blip r:embed="rId2" cstate="print"/>
            <a:srcRect/>
            <a:stretch>
              <a:fillRect/>
            </a:stretch>
          </p:blipFill>
          <p:spPr bwMode="auto">
            <a:xfrm>
              <a:off x="0" y="0"/>
              <a:ext cx="685800" cy="575072"/>
            </a:xfrm>
            <a:prstGeom prst="rect">
              <a:avLst/>
            </a:prstGeom>
            <a:noFill/>
            <a:ln w="9525">
              <a:noFill/>
              <a:miter lim="800000"/>
              <a:headEnd/>
              <a:tailEnd/>
            </a:ln>
          </p:spPr>
        </p:pic>
      </p:grpSp>
      <p:grpSp>
        <p:nvGrpSpPr>
          <p:cNvPr id="9" name="Group 40"/>
          <p:cNvGrpSpPr>
            <a:grpSpLocks/>
          </p:cNvGrpSpPr>
          <p:nvPr/>
        </p:nvGrpSpPr>
        <p:grpSpPr bwMode="auto">
          <a:xfrm>
            <a:off x="0" y="533400"/>
            <a:ext cx="9144000" cy="180975"/>
            <a:chOff x="0" y="816"/>
            <a:chExt cx="5760" cy="114"/>
          </a:xfrm>
        </p:grpSpPr>
        <p:pic>
          <p:nvPicPr>
            <p:cNvPr id="10" name="Picture 10"/>
            <p:cNvPicPr>
              <a:picLocks noChangeAspect="1" noChangeArrowheads="1"/>
            </p:cNvPicPr>
            <p:nvPr/>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11" name="Picture 11"/>
            <p:cNvPicPr>
              <a:picLocks noChangeAspect="1" noChangeArrowheads="1"/>
            </p:cNvPicPr>
            <p:nvPr/>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12" name="Picture 12"/>
            <p:cNvPicPr>
              <a:picLocks noChangeAspect="1" noChangeArrowheads="1"/>
            </p:cNvPicPr>
            <p:nvPr/>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13" name="Picture 13"/>
            <p:cNvPicPr>
              <a:picLocks noChangeAspect="1" noChangeArrowheads="1"/>
            </p:cNvPicPr>
            <p:nvPr/>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14" name="Picture 14"/>
            <p:cNvPicPr>
              <a:picLocks noChangeAspect="1" noChangeArrowheads="1"/>
            </p:cNvPicPr>
            <p:nvPr/>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15" name="Picture 15"/>
            <p:cNvPicPr>
              <a:picLocks noChangeAspect="1" noChangeArrowheads="1"/>
            </p:cNvPicPr>
            <p:nvPr/>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16" name="Picture 16"/>
            <p:cNvPicPr>
              <a:picLocks noChangeAspect="1" noChangeArrowheads="1"/>
            </p:cNvPicPr>
            <p:nvPr/>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17" name="Picture 17"/>
            <p:cNvPicPr>
              <a:picLocks noChangeAspect="1" noChangeArrowheads="1"/>
            </p:cNvPicPr>
            <p:nvPr/>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18" name="Picture 18"/>
            <p:cNvPicPr>
              <a:picLocks noChangeAspect="1" noChangeArrowheads="1"/>
            </p:cNvPicPr>
            <p:nvPr/>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19" name="Picture 19"/>
            <p:cNvPicPr>
              <a:picLocks noChangeAspect="1" noChangeArrowheads="1"/>
            </p:cNvPicPr>
            <p:nvPr/>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20" name="Picture 20"/>
            <p:cNvPicPr>
              <a:picLocks noChangeAspect="1" noChangeArrowheads="1"/>
            </p:cNvPicPr>
            <p:nvPr/>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21" name="Picture 21"/>
            <p:cNvPicPr>
              <a:picLocks noChangeAspect="1" noChangeArrowheads="1"/>
            </p:cNvPicPr>
            <p:nvPr/>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22" name="Picture 22"/>
            <p:cNvPicPr>
              <a:picLocks noChangeAspect="1" noChangeArrowheads="1"/>
            </p:cNvPicPr>
            <p:nvPr/>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23" name="Picture 23"/>
            <p:cNvPicPr>
              <a:picLocks noChangeAspect="1" noChangeArrowheads="1"/>
            </p:cNvPicPr>
            <p:nvPr/>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24" name="Picture 24"/>
            <p:cNvPicPr>
              <a:picLocks noChangeAspect="1" noChangeArrowheads="1"/>
            </p:cNvPicPr>
            <p:nvPr/>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25" name="Picture 25"/>
            <p:cNvPicPr>
              <a:picLocks noChangeAspect="1" noChangeArrowheads="1"/>
            </p:cNvPicPr>
            <p:nvPr/>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26" name="Picture 26"/>
            <p:cNvPicPr>
              <a:picLocks noChangeAspect="1" noChangeArrowheads="1"/>
            </p:cNvPicPr>
            <p:nvPr/>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27" name="Picture 27"/>
            <p:cNvPicPr>
              <a:picLocks noChangeAspect="1" noChangeArrowheads="1"/>
            </p:cNvPicPr>
            <p:nvPr/>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28" name="Picture 28"/>
            <p:cNvPicPr>
              <a:picLocks noChangeAspect="1" noChangeArrowheads="1"/>
            </p:cNvPicPr>
            <p:nvPr/>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29" name="Picture 29"/>
            <p:cNvPicPr>
              <a:picLocks noChangeAspect="1" noChangeArrowheads="1"/>
            </p:cNvPicPr>
            <p:nvPr/>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30" name="Picture 30"/>
            <p:cNvPicPr>
              <a:picLocks noChangeAspect="1" noChangeArrowheads="1"/>
            </p:cNvPicPr>
            <p:nvPr/>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31" name="Picture 31"/>
            <p:cNvPicPr>
              <a:picLocks noChangeAspect="1" noChangeArrowheads="1"/>
            </p:cNvPicPr>
            <p:nvPr/>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32" name="Picture 32"/>
            <p:cNvPicPr>
              <a:picLocks noChangeAspect="1" noChangeArrowheads="1"/>
            </p:cNvPicPr>
            <p:nvPr/>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33" name="Picture 33"/>
            <p:cNvPicPr>
              <a:picLocks noChangeAspect="1" noChangeArrowheads="1"/>
            </p:cNvPicPr>
            <p:nvPr/>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34" name="Picture 34"/>
            <p:cNvPicPr>
              <a:picLocks noChangeAspect="1" noChangeArrowheads="1"/>
            </p:cNvPicPr>
            <p:nvPr/>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35" name="Picture 35"/>
            <p:cNvPicPr>
              <a:picLocks noChangeAspect="1" noChangeArrowheads="1"/>
            </p:cNvPicPr>
            <p:nvPr/>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36" name="Picture 36"/>
            <p:cNvPicPr>
              <a:picLocks noChangeAspect="1" noChangeArrowheads="1"/>
            </p:cNvPicPr>
            <p:nvPr/>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37" name="Picture 37"/>
            <p:cNvPicPr>
              <a:picLocks noChangeAspect="1" noChangeArrowheads="1"/>
            </p:cNvPicPr>
            <p:nvPr/>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38" name="Picture 38"/>
            <p:cNvPicPr>
              <a:picLocks noChangeAspect="1" noChangeArrowheads="1"/>
            </p:cNvPicPr>
            <p:nvPr/>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39" name="Picture 39"/>
            <p:cNvPicPr>
              <a:picLocks noChangeAspect="1" noChangeArrowheads="1"/>
            </p:cNvPicPr>
            <p:nvPr/>
          </p:nvPicPr>
          <p:blipFill>
            <a:blip r:embed="rId4" cstate="print"/>
            <a:srcRect/>
            <a:stretch>
              <a:fillRect/>
            </a:stretch>
          </p:blipFill>
          <p:spPr bwMode="auto">
            <a:xfrm>
              <a:off x="5568" y="816"/>
              <a:ext cx="192" cy="114"/>
            </a:xfrm>
            <a:prstGeom prst="rect">
              <a:avLst/>
            </a:prstGeom>
            <a:noFill/>
            <a:ln w="9525">
              <a:noFill/>
              <a:miter lim="800000"/>
              <a:headEnd/>
              <a:tailEnd/>
            </a:ln>
          </p:spPr>
        </p:pic>
      </p:grpSp>
      <p:grpSp>
        <p:nvGrpSpPr>
          <p:cNvPr id="40" name="Group 40"/>
          <p:cNvGrpSpPr>
            <a:grpSpLocks/>
          </p:cNvGrpSpPr>
          <p:nvPr/>
        </p:nvGrpSpPr>
        <p:grpSpPr bwMode="auto">
          <a:xfrm>
            <a:off x="0" y="6248400"/>
            <a:ext cx="9144000" cy="180975"/>
            <a:chOff x="0" y="816"/>
            <a:chExt cx="5760" cy="114"/>
          </a:xfrm>
        </p:grpSpPr>
        <p:pic>
          <p:nvPicPr>
            <p:cNvPr id="41" name="Picture 10"/>
            <p:cNvPicPr>
              <a:picLocks noChangeAspect="1" noChangeArrowheads="1"/>
            </p:cNvPicPr>
            <p:nvPr/>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42" name="Picture 11"/>
            <p:cNvPicPr>
              <a:picLocks noChangeAspect="1" noChangeArrowheads="1"/>
            </p:cNvPicPr>
            <p:nvPr/>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43" name="Picture 12"/>
            <p:cNvPicPr>
              <a:picLocks noChangeAspect="1" noChangeArrowheads="1"/>
            </p:cNvPicPr>
            <p:nvPr/>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44" name="Picture 13"/>
            <p:cNvPicPr>
              <a:picLocks noChangeAspect="1" noChangeArrowheads="1"/>
            </p:cNvPicPr>
            <p:nvPr/>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45" name="Picture 14"/>
            <p:cNvPicPr>
              <a:picLocks noChangeAspect="1" noChangeArrowheads="1"/>
            </p:cNvPicPr>
            <p:nvPr/>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46" name="Picture 15"/>
            <p:cNvPicPr>
              <a:picLocks noChangeAspect="1" noChangeArrowheads="1"/>
            </p:cNvPicPr>
            <p:nvPr/>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47" name="Picture 16"/>
            <p:cNvPicPr>
              <a:picLocks noChangeAspect="1" noChangeArrowheads="1"/>
            </p:cNvPicPr>
            <p:nvPr/>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48" name="Picture 17"/>
            <p:cNvPicPr>
              <a:picLocks noChangeAspect="1" noChangeArrowheads="1"/>
            </p:cNvPicPr>
            <p:nvPr/>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49" name="Picture 18"/>
            <p:cNvPicPr>
              <a:picLocks noChangeAspect="1" noChangeArrowheads="1"/>
            </p:cNvPicPr>
            <p:nvPr/>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50" name="Picture 19"/>
            <p:cNvPicPr>
              <a:picLocks noChangeAspect="1" noChangeArrowheads="1"/>
            </p:cNvPicPr>
            <p:nvPr/>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51" name="Picture 20"/>
            <p:cNvPicPr>
              <a:picLocks noChangeAspect="1" noChangeArrowheads="1"/>
            </p:cNvPicPr>
            <p:nvPr/>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52" name="Picture 21"/>
            <p:cNvPicPr>
              <a:picLocks noChangeAspect="1" noChangeArrowheads="1"/>
            </p:cNvPicPr>
            <p:nvPr/>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53" name="Picture 22"/>
            <p:cNvPicPr>
              <a:picLocks noChangeAspect="1" noChangeArrowheads="1"/>
            </p:cNvPicPr>
            <p:nvPr/>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54" name="Picture 23"/>
            <p:cNvPicPr>
              <a:picLocks noChangeAspect="1" noChangeArrowheads="1"/>
            </p:cNvPicPr>
            <p:nvPr/>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55" name="Picture 24"/>
            <p:cNvPicPr>
              <a:picLocks noChangeAspect="1" noChangeArrowheads="1"/>
            </p:cNvPicPr>
            <p:nvPr/>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56" name="Picture 25"/>
            <p:cNvPicPr>
              <a:picLocks noChangeAspect="1" noChangeArrowheads="1"/>
            </p:cNvPicPr>
            <p:nvPr/>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57" name="Picture 26"/>
            <p:cNvPicPr>
              <a:picLocks noChangeAspect="1" noChangeArrowheads="1"/>
            </p:cNvPicPr>
            <p:nvPr/>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58" name="Picture 27"/>
            <p:cNvPicPr>
              <a:picLocks noChangeAspect="1" noChangeArrowheads="1"/>
            </p:cNvPicPr>
            <p:nvPr/>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59" name="Picture 28"/>
            <p:cNvPicPr>
              <a:picLocks noChangeAspect="1" noChangeArrowheads="1"/>
            </p:cNvPicPr>
            <p:nvPr/>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60" name="Picture 29"/>
            <p:cNvPicPr>
              <a:picLocks noChangeAspect="1" noChangeArrowheads="1"/>
            </p:cNvPicPr>
            <p:nvPr/>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61" name="Picture 30"/>
            <p:cNvPicPr>
              <a:picLocks noChangeAspect="1" noChangeArrowheads="1"/>
            </p:cNvPicPr>
            <p:nvPr/>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62" name="Picture 31"/>
            <p:cNvPicPr>
              <a:picLocks noChangeAspect="1" noChangeArrowheads="1"/>
            </p:cNvPicPr>
            <p:nvPr/>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63" name="Picture 32"/>
            <p:cNvPicPr>
              <a:picLocks noChangeAspect="1" noChangeArrowheads="1"/>
            </p:cNvPicPr>
            <p:nvPr/>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64" name="Picture 33"/>
            <p:cNvPicPr>
              <a:picLocks noChangeAspect="1" noChangeArrowheads="1"/>
            </p:cNvPicPr>
            <p:nvPr/>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65" name="Picture 34"/>
            <p:cNvPicPr>
              <a:picLocks noChangeAspect="1" noChangeArrowheads="1"/>
            </p:cNvPicPr>
            <p:nvPr/>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66" name="Picture 35"/>
            <p:cNvPicPr>
              <a:picLocks noChangeAspect="1" noChangeArrowheads="1"/>
            </p:cNvPicPr>
            <p:nvPr/>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67" name="Picture 36"/>
            <p:cNvPicPr>
              <a:picLocks noChangeAspect="1" noChangeArrowheads="1"/>
            </p:cNvPicPr>
            <p:nvPr/>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68" name="Picture 37"/>
            <p:cNvPicPr>
              <a:picLocks noChangeAspect="1" noChangeArrowheads="1"/>
            </p:cNvPicPr>
            <p:nvPr/>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69" name="Picture 38"/>
            <p:cNvPicPr>
              <a:picLocks noChangeAspect="1" noChangeArrowheads="1"/>
            </p:cNvPicPr>
            <p:nvPr/>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70" name="Picture 39"/>
            <p:cNvPicPr>
              <a:picLocks noChangeAspect="1" noChangeArrowheads="1"/>
            </p:cNvPicPr>
            <p:nvPr/>
          </p:nvPicPr>
          <p:blipFill>
            <a:blip r:embed="rId4" cstate="print"/>
            <a:srcRect/>
            <a:stretch>
              <a:fillRect/>
            </a:stretch>
          </p:blipFill>
          <p:spPr bwMode="auto">
            <a:xfrm>
              <a:off x="5568" y="816"/>
              <a:ext cx="192" cy="114"/>
            </a:xfrm>
            <a:prstGeom prst="rect">
              <a:avLst/>
            </a:prstGeom>
            <a:noFill/>
            <a:ln w="9525">
              <a:noFill/>
              <a:miter lim="800000"/>
              <a:headEnd/>
              <a:tailEnd/>
            </a:ln>
          </p:spPr>
        </p:pic>
      </p:grpSp>
      <p:sp>
        <p:nvSpPr>
          <p:cNvPr id="2" name="Title 1"/>
          <p:cNvSpPr>
            <a:spLocks noGrp="1"/>
          </p:cNvSpPr>
          <p:nvPr>
            <p:ph type="title"/>
          </p:nvPr>
        </p:nvSpPr>
        <p:spPr>
          <a:xfrm>
            <a:off x="457200" y="762000"/>
            <a:ext cx="2971800" cy="1219200"/>
          </a:xfrm>
          <a:prstGeom prst="rect">
            <a:avLst/>
          </a:prstGeom>
        </p:spPr>
        <p:txBody>
          <a:bodyPr anchor="b"/>
          <a:lstStyle>
            <a:lvl1pPr algn="l">
              <a:defRPr sz="20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685800"/>
            <a:ext cx="5111750" cy="5562600"/>
          </a:xfrm>
        </p:spPr>
        <p:txBody>
          <a:bodyPr/>
          <a:lstStyle>
            <a:lvl1pPr>
              <a:defRPr sz="3200"/>
            </a:lvl1pPr>
            <a:lvl2pPr marL="914400" indent="-457200">
              <a:buSzPct val="85000"/>
              <a:defRPr sz="2800"/>
            </a:lvl2pPr>
            <a:lvl3pPr marL="1262063" indent="-347663">
              <a:defRPr sz="2400"/>
            </a:lvl3pPr>
            <a:lvl4pPr marL="1719263" indent="-347663">
              <a:defRPr sz="2000"/>
            </a:lvl4pPr>
            <a:lvl5pPr marL="2176463" indent="-347663">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057400"/>
            <a:ext cx="2971800" cy="4114800"/>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1" name="Rectangle 5"/>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72" name="Rectangle 4"/>
          <p:cNvSpPr>
            <a:spLocks noGrp="1" noChangeArrowheads="1"/>
          </p:cNvSpPr>
          <p:nvPr>
            <p:ph type="dt" sz="half" idx="11"/>
          </p:nvPr>
        </p:nvSpPr>
        <p:spPr/>
        <p:txBody>
          <a:bodyPr/>
          <a:lstStyle>
            <a:lvl1pPr>
              <a:defRPr/>
            </a:lvl1pPr>
          </a:lstStyle>
          <a:p>
            <a:pPr>
              <a:defRPr/>
            </a:pPr>
            <a:fld id="{0E013360-9D32-4BC0-B11F-F5811241E569}" type="datetime1">
              <a:rPr lang="en-US"/>
              <a:pPr>
                <a:defRPr/>
              </a:pPr>
              <a:t>7/14/2017</a:t>
            </a:fld>
            <a:endParaRPr lang="en-US" dirty="0"/>
          </a:p>
        </p:txBody>
      </p:sp>
      <p:sp>
        <p:nvSpPr>
          <p:cNvPr id="73" name="Rectangle 72"/>
          <p:cNvSpPr>
            <a:spLocks noGrp="1" noChangeArrowheads="1"/>
          </p:cNvSpPr>
          <p:nvPr>
            <p:ph type="sldNum" sz="quarter" idx="12"/>
          </p:nvPr>
        </p:nvSpPr>
        <p:spPr/>
        <p:txBody>
          <a:bodyPr/>
          <a:lstStyle>
            <a:lvl1pPr>
              <a:defRPr/>
            </a:lvl1pPr>
          </a:lstStyle>
          <a:p>
            <a:pPr>
              <a:defRPr/>
            </a:pPr>
            <a:fld id="{7A45780A-57F3-42C7-8BF9-787D1861F4C6}" type="slidenum">
              <a:rPr lang="en-US"/>
              <a:pPr>
                <a:defRPr/>
              </a:pPr>
              <a:t>‹#›</a:t>
            </a:fld>
            <a:endParaRPr lang="en-US"/>
          </a:p>
        </p:txBody>
      </p:sp>
    </p:spTree>
    <p:extLst>
      <p:ext uri="{BB962C8B-B14F-4D97-AF65-F5344CB8AC3E}">
        <p14:creationId xmlns:p14="http://schemas.microsoft.com/office/powerpoint/2010/main" val="1535144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7C6D424-DE00-4962-B9C4-D78CC5BE0C50}" type="datetimeFigureOut">
              <a:rPr lang="en-US" smtClean="0"/>
              <a:pPr/>
              <a:t>7/14/2017</a:t>
            </a:fld>
            <a:endParaRPr lang="en-US"/>
          </a:p>
        </p:txBody>
      </p:sp>
      <p:sp>
        <p:nvSpPr>
          <p:cNvPr id="5" name="Footer Placeholder 4"/>
          <p:cNvSpPr>
            <a:spLocks noGrp="1"/>
          </p:cNvSpPr>
          <p:nvPr>
            <p:ph type="ftr" sz="quarter" idx="11"/>
          </p:nvPr>
        </p:nvSpPr>
        <p:spPr/>
        <p:txBody>
          <a:bodyPr/>
          <a:lstStyle/>
          <a:p>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p:cNvSpPr/>
          <p:nvPr/>
        </p:nvSpPr>
        <p:spPr>
          <a:xfrm>
            <a:off x="0" y="685800"/>
            <a:ext cx="3505200" cy="556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grpSp>
        <p:nvGrpSpPr>
          <p:cNvPr id="3" name="Group 38"/>
          <p:cNvGrpSpPr>
            <a:grpSpLocks/>
          </p:cNvGrpSpPr>
          <p:nvPr/>
        </p:nvGrpSpPr>
        <p:grpSpPr bwMode="auto">
          <a:xfrm>
            <a:off x="0" y="0"/>
            <a:ext cx="9144000" cy="609600"/>
            <a:chOff x="0" y="0"/>
            <a:chExt cx="9144000" cy="609600"/>
          </a:xfrm>
        </p:grpSpPr>
        <p:sp>
          <p:nvSpPr>
            <p:cNvPr id="7" name="Rectangle 7"/>
            <p:cNvSpPr>
              <a:spLocks noChangeArrowheads="1"/>
            </p:cNvSpPr>
            <p:nvPr/>
          </p:nvSpPr>
          <p:spPr bwMode="auto">
            <a:xfrm>
              <a:off x="0" y="0"/>
              <a:ext cx="9144000" cy="609600"/>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defRPr/>
              </a:pPr>
              <a:endParaRPr lang="en-US" sz="2400">
                <a:solidFill>
                  <a:prstClr val="black"/>
                </a:solidFill>
                <a:latin typeface="Times New Roman" pitchFamily="18" charset="0"/>
              </a:endParaRPr>
            </a:p>
          </p:txBody>
        </p:sp>
        <p:pic>
          <p:nvPicPr>
            <p:cNvPr id="8" name="Picture 8" descr="NPAIHBtransparentTEAL"/>
            <p:cNvPicPr>
              <a:picLocks noChangeAspect="1" noChangeArrowheads="1"/>
            </p:cNvPicPr>
            <p:nvPr/>
          </p:nvPicPr>
          <p:blipFill>
            <a:blip r:embed="rId2" cstate="print"/>
            <a:srcRect/>
            <a:stretch>
              <a:fillRect/>
            </a:stretch>
          </p:blipFill>
          <p:spPr bwMode="auto">
            <a:xfrm>
              <a:off x="0" y="0"/>
              <a:ext cx="685800" cy="575072"/>
            </a:xfrm>
            <a:prstGeom prst="rect">
              <a:avLst/>
            </a:prstGeom>
            <a:noFill/>
            <a:ln w="9525">
              <a:noFill/>
              <a:miter lim="800000"/>
              <a:headEnd/>
              <a:tailEnd/>
            </a:ln>
          </p:spPr>
        </p:pic>
      </p:grpSp>
      <p:grpSp>
        <p:nvGrpSpPr>
          <p:cNvPr id="6" name="Group 40"/>
          <p:cNvGrpSpPr>
            <a:grpSpLocks/>
          </p:cNvGrpSpPr>
          <p:nvPr/>
        </p:nvGrpSpPr>
        <p:grpSpPr bwMode="auto">
          <a:xfrm>
            <a:off x="0" y="533400"/>
            <a:ext cx="9144000" cy="180975"/>
            <a:chOff x="0" y="816"/>
            <a:chExt cx="5760" cy="114"/>
          </a:xfrm>
        </p:grpSpPr>
        <p:pic>
          <p:nvPicPr>
            <p:cNvPr id="10" name="Picture 10"/>
            <p:cNvPicPr>
              <a:picLocks noChangeAspect="1" noChangeArrowheads="1"/>
            </p:cNvPicPr>
            <p:nvPr/>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11" name="Picture 11"/>
            <p:cNvPicPr>
              <a:picLocks noChangeAspect="1" noChangeArrowheads="1"/>
            </p:cNvPicPr>
            <p:nvPr/>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12" name="Picture 12"/>
            <p:cNvPicPr>
              <a:picLocks noChangeAspect="1" noChangeArrowheads="1"/>
            </p:cNvPicPr>
            <p:nvPr/>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13" name="Picture 13"/>
            <p:cNvPicPr>
              <a:picLocks noChangeAspect="1" noChangeArrowheads="1"/>
            </p:cNvPicPr>
            <p:nvPr/>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14" name="Picture 14"/>
            <p:cNvPicPr>
              <a:picLocks noChangeAspect="1" noChangeArrowheads="1"/>
            </p:cNvPicPr>
            <p:nvPr/>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15" name="Picture 15"/>
            <p:cNvPicPr>
              <a:picLocks noChangeAspect="1" noChangeArrowheads="1"/>
            </p:cNvPicPr>
            <p:nvPr/>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16" name="Picture 16"/>
            <p:cNvPicPr>
              <a:picLocks noChangeAspect="1" noChangeArrowheads="1"/>
            </p:cNvPicPr>
            <p:nvPr/>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17" name="Picture 17"/>
            <p:cNvPicPr>
              <a:picLocks noChangeAspect="1" noChangeArrowheads="1"/>
            </p:cNvPicPr>
            <p:nvPr/>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18" name="Picture 18"/>
            <p:cNvPicPr>
              <a:picLocks noChangeAspect="1" noChangeArrowheads="1"/>
            </p:cNvPicPr>
            <p:nvPr/>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19" name="Picture 19"/>
            <p:cNvPicPr>
              <a:picLocks noChangeAspect="1" noChangeArrowheads="1"/>
            </p:cNvPicPr>
            <p:nvPr/>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20" name="Picture 20"/>
            <p:cNvPicPr>
              <a:picLocks noChangeAspect="1" noChangeArrowheads="1"/>
            </p:cNvPicPr>
            <p:nvPr/>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21" name="Picture 21"/>
            <p:cNvPicPr>
              <a:picLocks noChangeAspect="1" noChangeArrowheads="1"/>
            </p:cNvPicPr>
            <p:nvPr/>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22" name="Picture 22"/>
            <p:cNvPicPr>
              <a:picLocks noChangeAspect="1" noChangeArrowheads="1"/>
            </p:cNvPicPr>
            <p:nvPr/>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23" name="Picture 23"/>
            <p:cNvPicPr>
              <a:picLocks noChangeAspect="1" noChangeArrowheads="1"/>
            </p:cNvPicPr>
            <p:nvPr/>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24" name="Picture 24"/>
            <p:cNvPicPr>
              <a:picLocks noChangeAspect="1" noChangeArrowheads="1"/>
            </p:cNvPicPr>
            <p:nvPr/>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25" name="Picture 25"/>
            <p:cNvPicPr>
              <a:picLocks noChangeAspect="1" noChangeArrowheads="1"/>
            </p:cNvPicPr>
            <p:nvPr/>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26" name="Picture 26"/>
            <p:cNvPicPr>
              <a:picLocks noChangeAspect="1" noChangeArrowheads="1"/>
            </p:cNvPicPr>
            <p:nvPr/>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27" name="Picture 27"/>
            <p:cNvPicPr>
              <a:picLocks noChangeAspect="1" noChangeArrowheads="1"/>
            </p:cNvPicPr>
            <p:nvPr/>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28" name="Picture 28"/>
            <p:cNvPicPr>
              <a:picLocks noChangeAspect="1" noChangeArrowheads="1"/>
            </p:cNvPicPr>
            <p:nvPr/>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29" name="Picture 29"/>
            <p:cNvPicPr>
              <a:picLocks noChangeAspect="1" noChangeArrowheads="1"/>
            </p:cNvPicPr>
            <p:nvPr/>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30" name="Picture 30"/>
            <p:cNvPicPr>
              <a:picLocks noChangeAspect="1" noChangeArrowheads="1"/>
            </p:cNvPicPr>
            <p:nvPr/>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31" name="Picture 31"/>
            <p:cNvPicPr>
              <a:picLocks noChangeAspect="1" noChangeArrowheads="1"/>
            </p:cNvPicPr>
            <p:nvPr/>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32" name="Picture 32"/>
            <p:cNvPicPr>
              <a:picLocks noChangeAspect="1" noChangeArrowheads="1"/>
            </p:cNvPicPr>
            <p:nvPr/>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33" name="Picture 33"/>
            <p:cNvPicPr>
              <a:picLocks noChangeAspect="1" noChangeArrowheads="1"/>
            </p:cNvPicPr>
            <p:nvPr/>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34" name="Picture 34"/>
            <p:cNvPicPr>
              <a:picLocks noChangeAspect="1" noChangeArrowheads="1"/>
            </p:cNvPicPr>
            <p:nvPr/>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35" name="Picture 35"/>
            <p:cNvPicPr>
              <a:picLocks noChangeAspect="1" noChangeArrowheads="1"/>
            </p:cNvPicPr>
            <p:nvPr/>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36" name="Picture 36"/>
            <p:cNvPicPr>
              <a:picLocks noChangeAspect="1" noChangeArrowheads="1"/>
            </p:cNvPicPr>
            <p:nvPr/>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37" name="Picture 37"/>
            <p:cNvPicPr>
              <a:picLocks noChangeAspect="1" noChangeArrowheads="1"/>
            </p:cNvPicPr>
            <p:nvPr/>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38" name="Picture 38"/>
            <p:cNvPicPr>
              <a:picLocks noChangeAspect="1" noChangeArrowheads="1"/>
            </p:cNvPicPr>
            <p:nvPr/>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39" name="Picture 39"/>
            <p:cNvPicPr>
              <a:picLocks noChangeAspect="1" noChangeArrowheads="1"/>
            </p:cNvPicPr>
            <p:nvPr/>
          </p:nvPicPr>
          <p:blipFill>
            <a:blip r:embed="rId4" cstate="print"/>
            <a:srcRect/>
            <a:stretch>
              <a:fillRect/>
            </a:stretch>
          </p:blipFill>
          <p:spPr bwMode="auto">
            <a:xfrm>
              <a:off x="5568" y="816"/>
              <a:ext cx="192" cy="114"/>
            </a:xfrm>
            <a:prstGeom prst="rect">
              <a:avLst/>
            </a:prstGeom>
            <a:noFill/>
            <a:ln w="9525">
              <a:noFill/>
              <a:miter lim="800000"/>
              <a:headEnd/>
              <a:tailEnd/>
            </a:ln>
          </p:spPr>
        </p:pic>
      </p:grpSp>
      <p:grpSp>
        <p:nvGrpSpPr>
          <p:cNvPr id="9" name="Group 40"/>
          <p:cNvGrpSpPr>
            <a:grpSpLocks/>
          </p:cNvGrpSpPr>
          <p:nvPr/>
        </p:nvGrpSpPr>
        <p:grpSpPr bwMode="auto">
          <a:xfrm>
            <a:off x="0" y="6248400"/>
            <a:ext cx="9144000" cy="180975"/>
            <a:chOff x="0" y="816"/>
            <a:chExt cx="5760" cy="114"/>
          </a:xfrm>
        </p:grpSpPr>
        <p:pic>
          <p:nvPicPr>
            <p:cNvPr id="41" name="Picture 10"/>
            <p:cNvPicPr>
              <a:picLocks noChangeAspect="1" noChangeArrowheads="1"/>
            </p:cNvPicPr>
            <p:nvPr/>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42" name="Picture 11"/>
            <p:cNvPicPr>
              <a:picLocks noChangeAspect="1" noChangeArrowheads="1"/>
            </p:cNvPicPr>
            <p:nvPr/>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43" name="Picture 12"/>
            <p:cNvPicPr>
              <a:picLocks noChangeAspect="1" noChangeArrowheads="1"/>
            </p:cNvPicPr>
            <p:nvPr/>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44" name="Picture 13"/>
            <p:cNvPicPr>
              <a:picLocks noChangeAspect="1" noChangeArrowheads="1"/>
            </p:cNvPicPr>
            <p:nvPr/>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45" name="Picture 14"/>
            <p:cNvPicPr>
              <a:picLocks noChangeAspect="1" noChangeArrowheads="1"/>
            </p:cNvPicPr>
            <p:nvPr/>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46" name="Picture 15"/>
            <p:cNvPicPr>
              <a:picLocks noChangeAspect="1" noChangeArrowheads="1"/>
            </p:cNvPicPr>
            <p:nvPr/>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47" name="Picture 16"/>
            <p:cNvPicPr>
              <a:picLocks noChangeAspect="1" noChangeArrowheads="1"/>
            </p:cNvPicPr>
            <p:nvPr/>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48" name="Picture 17"/>
            <p:cNvPicPr>
              <a:picLocks noChangeAspect="1" noChangeArrowheads="1"/>
            </p:cNvPicPr>
            <p:nvPr/>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49" name="Picture 18"/>
            <p:cNvPicPr>
              <a:picLocks noChangeAspect="1" noChangeArrowheads="1"/>
            </p:cNvPicPr>
            <p:nvPr/>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50" name="Picture 19"/>
            <p:cNvPicPr>
              <a:picLocks noChangeAspect="1" noChangeArrowheads="1"/>
            </p:cNvPicPr>
            <p:nvPr/>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51" name="Picture 20"/>
            <p:cNvPicPr>
              <a:picLocks noChangeAspect="1" noChangeArrowheads="1"/>
            </p:cNvPicPr>
            <p:nvPr/>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52" name="Picture 21"/>
            <p:cNvPicPr>
              <a:picLocks noChangeAspect="1" noChangeArrowheads="1"/>
            </p:cNvPicPr>
            <p:nvPr/>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53" name="Picture 22"/>
            <p:cNvPicPr>
              <a:picLocks noChangeAspect="1" noChangeArrowheads="1"/>
            </p:cNvPicPr>
            <p:nvPr/>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54" name="Picture 23"/>
            <p:cNvPicPr>
              <a:picLocks noChangeAspect="1" noChangeArrowheads="1"/>
            </p:cNvPicPr>
            <p:nvPr/>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55" name="Picture 24"/>
            <p:cNvPicPr>
              <a:picLocks noChangeAspect="1" noChangeArrowheads="1"/>
            </p:cNvPicPr>
            <p:nvPr/>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56" name="Picture 25"/>
            <p:cNvPicPr>
              <a:picLocks noChangeAspect="1" noChangeArrowheads="1"/>
            </p:cNvPicPr>
            <p:nvPr/>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57" name="Picture 26"/>
            <p:cNvPicPr>
              <a:picLocks noChangeAspect="1" noChangeArrowheads="1"/>
            </p:cNvPicPr>
            <p:nvPr/>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58" name="Picture 27"/>
            <p:cNvPicPr>
              <a:picLocks noChangeAspect="1" noChangeArrowheads="1"/>
            </p:cNvPicPr>
            <p:nvPr/>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59" name="Picture 28"/>
            <p:cNvPicPr>
              <a:picLocks noChangeAspect="1" noChangeArrowheads="1"/>
            </p:cNvPicPr>
            <p:nvPr/>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60" name="Picture 29"/>
            <p:cNvPicPr>
              <a:picLocks noChangeAspect="1" noChangeArrowheads="1"/>
            </p:cNvPicPr>
            <p:nvPr/>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61" name="Picture 30"/>
            <p:cNvPicPr>
              <a:picLocks noChangeAspect="1" noChangeArrowheads="1"/>
            </p:cNvPicPr>
            <p:nvPr/>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62" name="Picture 31"/>
            <p:cNvPicPr>
              <a:picLocks noChangeAspect="1" noChangeArrowheads="1"/>
            </p:cNvPicPr>
            <p:nvPr/>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63" name="Picture 32"/>
            <p:cNvPicPr>
              <a:picLocks noChangeAspect="1" noChangeArrowheads="1"/>
            </p:cNvPicPr>
            <p:nvPr/>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64" name="Picture 33"/>
            <p:cNvPicPr>
              <a:picLocks noChangeAspect="1" noChangeArrowheads="1"/>
            </p:cNvPicPr>
            <p:nvPr/>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65" name="Picture 34"/>
            <p:cNvPicPr>
              <a:picLocks noChangeAspect="1" noChangeArrowheads="1"/>
            </p:cNvPicPr>
            <p:nvPr/>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66" name="Picture 35"/>
            <p:cNvPicPr>
              <a:picLocks noChangeAspect="1" noChangeArrowheads="1"/>
            </p:cNvPicPr>
            <p:nvPr/>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67" name="Picture 36"/>
            <p:cNvPicPr>
              <a:picLocks noChangeAspect="1" noChangeArrowheads="1"/>
            </p:cNvPicPr>
            <p:nvPr/>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68" name="Picture 37"/>
            <p:cNvPicPr>
              <a:picLocks noChangeAspect="1" noChangeArrowheads="1"/>
            </p:cNvPicPr>
            <p:nvPr/>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69" name="Picture 38"/>
            <p:cNvPicPr>
              <a:picLocks noChangeAspect="1" noChangeArrowheads="1"/>
            </p:cNvPicPr>
            <p:nvPr/>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70" name="Picture 39"/>
            <p:cNvPicPr>
              <a:picLocks noChangeAspect="1" noChangeArrowheads="1"/>
            </p:cNvPicPr>
            <p:nvPr/>
          </p:nvPicPr>
          <p:blipFill>
            <a:blip r:embed="rId4" cstate="print"/>
            <a:srcRect/>
            <a:stretch>
              <a:fillRect/>
            </a:stretch>
          </p:blipFill>
          <p:spPr bwMode="auto">
            <a:xfrm>
              <a:off x="5568" y="816"/>
              <a:ext cx="192" cy="114"/>
            </a:xfrm>
            <a:prstGeom prst="rect">
              <a:avLst/>
            </a:prstGeom>
            <a:noFill/>
            <a:ln w="9525">
              <a:noFill/>
              <a:miter lim="800000"/>
              <a:headEnd/>
              <a:tailEnd/>
            </a:ln>
          </p:spPr>
        </p:pic>
      </p:grpSp>
      <p:sp>
        <p:nvSpPr>
          <p:cNvPr id="2" name="Title 1"/>
          <p:cNvSpPr>
            <a:spLocks noGrp="1"/>
          </p:cNvSpPr>
          <p:nvPr>
            <p:ph type="title"/>
          </p:nvPr>
        </p:nvSpPr>
        <p:spPr>
          <a:xfrm>
            <a:off x="457200" y="762000"/>
            <a:ext cx="2971800" cy="1219200"/>
          </a:xfrm>
          <a:prstGeom prst="rect">
            <a:avLst/>
          </a:prstGeom>
        </p:spPr>
        <p:txBody>
          <a:bodyPr anchor="b"/>
          <a:lstStyle>
            <a:lvl1pPr algn="l">
              <a:defRPr sz="2000" b="1">
                <a:solidFill>
                  <a:schemeClr val="bg1"/>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57201" y="2057400"/>
            <a:ext cx="2971800" cy="4114800"/>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5" name="Picture Placeholder 2"/>
          <p:cNvSpPr>
            <a:spLocks noGrp="1"/>
          </p:cNvSpPr>
          <p:nvPr>
            <p:ph type="pic" idx="1"/>
          </p:nvPr>
        </p:nvSpPr>
        <p:spPr>
          <a:xfrm>
            <a:off x="3581400" y="762000"/>
            <a:ext cx="5410200"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71" name="Rectangle 5"/>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72" name="Rectangle 4"/>
          <p:cNvSpPr>
            <a:spLocks noGrp="1" noChangeArrowheads="1"/>
          </p:cNvSpPr>
          <p:nvPr>
            <p:ph type="dt" sz="half" idx="11"/>
          </p:nvPr>
        </p:nvSpPr>
        <p:spPr/>
        <p:txBody>
          <a:bodyPr/>
          <a:lstStyle>
            <a:lvl1pPr>
              <a:defRPr/>
            </a:lvl1pPr>
          </a:lstStyle>
          <a:p>
            <a:pPr>
              <a:defRPr/>
            </a:pPr>
            <a:fld id="{11D3D07F-3835-40D7-A82C-B279B5D3BD2C}" type="datetime1">
              <a:rPr lang="en-US"/>
              <a:pPr>
                <a:defRPr/>
              </a:pPr>
              <a:t>7/14/2017</a:t>
            </a:fld>
            <a:endParaRPr lang="en-US" dirty="0"/>
          </a:p>
        </p:txBody>
      </p:sp>
      <p:sp>
        <p:nvSpPr>
          <p:cNvPr id="73" name="Rectangle 72"/>
          <p:cNvSpPr>
            <a:spLocks noGrp="1" noChangeArrowheads="1"/>
          </p:cNvSpPr>
          <p:nvPr>
            <p:ph type="sldNum" sz="quarter" idx="12"/>
          </p:nvPr>
        </p:nvSpPr>
        <p:spPr/>
        <p:txBody>
          <a:bodyPr/>
          <a:lstStyle>
            <a:lvl1pPr>
              <a:defRPr/>
            </a:lvl1pPr>
          </a:lstStyle>
          <a:p>
            <a:pPr>
              <a:defRPr/>
            </a:pPr>
            <a:fld id="{0331DCAE-C361-4A00-AC5F-A732ED1645DB}" type="slidenum">
              <a:rPr lang="en-US"/>
              <a:pPr>
                <a:defRPr/>
              </a:pPr>
              <a:t>‹#›</a:t>
            </a:fld>
            <a:endParaRPr lang="en-US"/>
          </a:p>
        </p:txBody>
      </p:sp>
    </p:spTree>
    <p:extLst>
      <p:ext uri="{BB962C8B-B14F-4D97-AF65-F5344CB8AC3E}">
        <p14:creationId xmlns:p14="http://schemas.microsoft.com/office/powerpoint/2010/main" val="491463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34"/>
          <p:cNvGrpSpPr>
            <a:grpSpLocks/>
          </p:cNvGrpSpPr>
          <p:nvPr/>
        </p:nvGrpSpPr>
        <p:grpSpPr bwMode="auto">
          <a:xfrm>
            <a:off x="0" y="0"/>
            <a:ext cx="9144000" cy="1476375"/>
            <a:chOff x="0" y="0"/>
            <a:chExt cx="9144000" cy="1476375"/>
          </a:xfrm>
        </p:grpSpPr>
        <p:grpSp>
          <p:nvGrpSpPr>
            <p:cNvPr id="5" name="Group 38"/>
            <p:cNvGrpSpPr>
              <a:grpSpLocks/>
            </p:cNvGrpSpPr>
            <p:nvPr/>
          </p:nvGrpSpPr>
          <p:grpSpPr bwMode="auto">
            <a:xfrm>
              <a:off x="0" y="0"/>
              <a:ext cx="9144000" cy="1295400"/>
              <a:chOff x="0" y="0"/>
              <a:chExt cx="9144000" cy="1295400"/>
            </a:xfrm>
          </p:grpSpPr>
          <p:sp>
            <p:nvSpPr>
              <p:cNvPr id="37"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defRPr/>
                </a:pPr>
                <a:endParaRPr lang="en-US" sz="2400">
                  <a:solidFill>
                    <a:prstClr val="black"/>
                  </a:solidFill>
                  <a:latin typeface="Times New Roman" pitchFamily="18" charset="0"/>
                </a:endParaRPr>
              </a:p>
            </p:txBody>
          </p:sp>
          <p:pic>
            <p:nvPicPr>
              <p:cNvPr id="38" name="Picture 8" descr="NPAIHBtransparentTEAL"/>
              <p:cNvPicPr>
                <a:picLocks noChangeAspect="1" noChangeArrowheads="1"/>
              </p:cNvPicPr>
              <p:nvPr/>
            </p:nvPicPr>
            <p:blipFill>
              <a:blip r:embed="rId2" cstate="print"/>
              <a:srcRect/>
              <a:stretch>
                <a:fillRect/>
              </a:stretch>
            </p:blipFill>
            <p:spPr bwMode="auto">
              <a:xfrm>
                <a:off x="76200" y="228600"/>
                <a:ext cx="1219200" cy="1022350"/>
              </a:xfrm>
              <a:prstGeom prst="rect">
                <a:avLst/>
              </a:prstGeom>
              <a:noFill/>
              <a:ln w="9525">
                <a:noFill/>
                <a:miter lim="800000"/>
                <a:headEnd/>
                <a:tailEnd/>
              </a:ln>
            </p:spPr>
          </p:pic>
        </p:grpSp>
        <p:grpSp>
          <p:nvGrpSpPr>
            <p:cNvPr id="6" name="Group 40"/>
            <p:cNvGrpSpPr>
              <a:grpSpLocks/>
            </p:cNvGrpSpPr>
            <p:nvPr/>
          </p:nvGrpSpPr>
          <p:grpSpPr bwMode="auto">
            <a:xfrm>
              <a:off x="0" y="1295400"/>
              <a:ext cx="9144000" cy="180975"/>
              <a:chOff x="0" y="816"/>
              <a:chExt cx="5760" cy="114"/>
            </a:xfrm>
          </p:grpSpPr>
          <p:pic>
            <p:nvPicPr>
              <p:cNvPr id="7" name="Picture 10"/>
              <p:cNvPicPr>
                <a:picLocks noChangeAspect="1" noChangeArrowheads="1"/>
              </p:cNvPicPr>
              <p:nvPr/>
            </p:nvPicPr>
            <p:blipFill>
              <a:blip r:embed="rId3" cstate="print"/>
              <a:srcRect/>
              <a:stretch>
                <a:fillRect/>
              </a:stretch>
            </p:blipFill>
            <p:spPr bwMode="auto">
              <a:xfrm>
                <a:off x="0" y="816"/>
                <a:ext cx="192" cy="114"/>
              </a:xfrm>
              <a:prstGeom prst="rect">
                <a:avLst/>
              </a:prstGeom>
              <a:noFill/>
              <a:ln w="9525">
                <a:noFill/>
                <a:miter lim="800000"/>
                <a:headEnd/>
                <a:tailEnd/>
              </a:ln>
            </p:spPr>
          </p:pic>
          <p:pic>
            <p:nvPicPr>
              <p:cNvPr id="8" name="Picture 11"/>
              <p:cNvPicPr>
                <a:picLocks noChangeAspect="1" noChangeArrowheads="1"/>
              </p:cNvPicPr>
              <p:nvPr/>
            </p:nvPicPr>
            <p:blipFill>
              <a:blip r:embed="rId4" cstate="print"/>
              <a:srcRect/>
              <a:stretch>
                <a:fillRect/>
              </a:stretch>
            </p:blipFill>
            <p:spPr bwMode="auto">
              <a:xfrm>
                <a:off x="192" y="816"/>
                <a:ext cx="192" cy="114"/>
              </a:xfrm>
              <a:prstGeom prst="rect">
                <a:avLst/>
              </a:prstGeom>
              <a:noFill/>
              <a:ln w="9525">
                <a:noFill/>
                <a:miter lim="800000"/>
                <a:headEnd/>
                <a:tailEnd/>
              </a:ln>
            </p:spPr>
          </p:pic>
          <p:pic>
            <p:nvPicPr>
              <p:cNvPr id="9" name="Picture 12"/>
              <p:cNvPicPr>
                <a:picLocks noChangeAspect="1" noChangeArrowheads="1"/>
              </p:cNvPicPr>
              <p:nvPr/>
            </p:nvPicPr>
            <p:blipFill>
              <a:blip r:embed="rId4" cstate="print"/>
              <a:srcRect/>
              <a:stretch>
                <a:fillRect/>
              </a:stretch>
            </p:blipFill>
            <p:spPr bwMode="auto">
              <a:xfrm>
                <a:off x="384" y="816"/>
                <a:ext cx="192" cy="114"/>
              </a:xfrm>
              <a:prstGeom prst="rect">
                <a:avLst/>
              </a:prstGeom>
              <a:noFill/>
              <a:ln w="9525">
                <a:noFill/>
                <a:miter lim="800000"/>
                <a:headEnd/>
                <a:tailEnd/>
              </a:ln>
            </p:spPr>
          </p:pic>
          <p:pic>
            <p:nvPicPr>
              <p:cNvPr id="10" name="Picture 13"/>
              <p:cNvPicPr>
                <a:picLocks noChangeAspect="1" noChangeArrowheads="1"/>
              </p:cNvPicPr>
              <p:nvPr/>
            </p:nvPicPr>
            <p:blipFill>
              <a:blip r:embed="rId4" cstate="print"/>
              <a:srcRect/>
              <a:stretch>
                <a:fillRect/>
              </a:stretch>
            </p:blipFill>
            <p:spPr bwMode="auto">
              <a:xfrm>
                <a:off x="576" y="816"/>
                <a:ext cx="192" cy="114"/>
              </a:xfrm>
              <a:prstGeom prst="rect">
                <a:avLst/>
              </a:prstGeom>
              <a:noFill/>
              <a:ln w="9525">
                <a:noFill/>
                <a:miter lim="800000"/>
                <a:headEnd/>
                <a:tailEnd/>
              </a:ln>
            </p:spPr>
          </p:pic>
          <p:pic>
            <p:nvPicPr>
              <p:cNvPr id="11" name="Picture 14"/>
              <p:cNvPicPr>
                <a:picLocks noChangeAspect="1" noChangeArrowheads="1"/>
              </p:cNvPicPr>
              <p:nvPr/>
            </p:nvPicPr>
            <p:blipFill>
              <a:blip r:embed="rId4" cstate="print"/>
              <a:srcRect/>
              <a:stretch>
                <a:fillRect/>
              </a:stretch>
            </p:blipFill>
            <p:spPr bwMode="auto">
              <a:xfrm>
                <a:off x="768" y="816"/>
                <a:ext cx="192" cy="114"/>
              </a:xfrm>
              <a:prstGeom prst="rect">
                <a:avLst/>
              </a:prstGeom>
              <a:noFill/>
              <a:ln w="9525">
                <a:noFill/>
                <a:miter lim="800000"/>
                <a:headEnd/>
                <a:tailEnd/>
              </a:ln>
            </p:spPr>
          </p:pic>
          <p:pic>
            <p:nvPicPr>
              <p:cNvPr id="12" name="Picture 15"/>
              <p:cNvPicPr>
                <a:picLocks noChangeAspect="1" noChangeArrowheads="1"/>
              </p:cNvPicPr>
              <p:nvPr/>
            </p:nvPicPr>
            <p:blipFill>
              <a:blip r:embed="rId4" cstate="print"/>
              <a:srcRect/>
              <a:stretch>
                <a:fillRect/>
              </a:stretch>
            </p:blipFill>
            <p:spPr bwMode="auto">
              <a:xfrm>
                <a:off x="960" y="816"/>
                <a:ext cx="192" cy="114"/>
              </a:xfrm>
              <a:prstGeom prst="rect">
                <a:avLst/>
              </a:prstGeom>
              <a:noFill/>
              <a:ln w="9525">
                <a:noFill/>
                <a:miter lim="800000"/>
                <a:headEnd/>
                <a:tailEnd/>
              </a:ln>
            </p:spPr>
          </p:pic>
          <p:pic>
            <p:nvPicPr>
              <p:cNvPr id="13" name="Picture 16"/>
              <p:cNvPicPr>
                <a:picLocks noChangeAspect="1" noChangeArrowheads="1"/>
              </p:cNvPicPr>
              <p:nvPr/>
            </p:nvPicPr>
            <p:blipFill>
              <a:blip r:embed="rId4" cstate="print"/>
              <a:srcRect/>
              <a:stretch>
                <a:fillRect/>
              </a:stretch>
            </p:blipFill>
            <p:spPr bwMode="auto">
              <a:xfrm>
                <a:off x="1152" y="816"/>
                <a:ext cx="192" cy="114"/>
              </a:xfrm>
              <a:prstGeom prst="rect">
                <a:avLst/>
              </a:prstGeom>
              <a:noFill/>
              <a:ln w="9525">
                <a:noFill/>
                <a:miter lim="800000"/>
                <a:headEnd/>
                <a:tailEnd/>
              </a:ln>
            </p:spPr>
          </p:pic>
          <p:pic>
            <p:nvPicPr>
              <p:cNvPr id="14" name="Picture 17"/>
              <p:cNvPicPr>
                <a:picLocks noChangeAspect="1" noChangeArrowheads="1"/>
              </p:cNvPicPr>
              <p:nvPr/>
            </p:nvPicPr>
            <p:blipFill>
              <a:blip r:embed="rId4" cstate="print"/>
              <a:srcRect/>
              <a:stretch>
                <a:fillRect/>
              </a:stretch>
            </p:blipFill>
            <p:spPr bwMode="auto">
              <a:xfrm>
                <a:off x="1344" y="816"/>
                <a:ext cx="192" cy="114"/>
              </a:xfrm>
              <a:prstGeom prst="rect">
                <a:avLst/>
              </a:prstGeom>
              <a:noFill/>
              <a:ln w="9525">
                <a:noFill/>
                <a:miter lim="800000"/>
                <a:headEnd/>
                <a:tailEnd/>
              </a:ln>
            </p:spPr>
          </p:pic>
          <p:pic>
            <p:nvPicPr>
              <p:cNvPr id="15" name="Picture 18"/>
              <p:cNvPicPr>
                <a:picLocks noChangeAspect="1" noChangeArrowheads="1"/>
              </p:cNvPicPr>
              <p:nvPr/>
            </p:nvPicPr>
            <p:blipFill>
              <a:blip r:embed="rId4" cstate="print"/>
              <a:srcRect/>
              <a:stretch>
                <a:fillRect/>
              </a:stretch>
            </p:blipFill>
            <p:spPr bwMode="auto">
              <a:xfrm>
                <a:off x="1536" y="816"/>
                <a:ext cx="192" cy="114"/>
              </a:xfrm>
              <a:prstGeom prst="rect">
                <a:avLst/>
              </a:prstGeom>
              <a:noFill/>
              <a:ln w="9525">
                <a:noFill/>
                <a:miter lim="800000"/>
                <a:headEnd/>
                <a:tailEnd/>
              </a:ln>
            </p:spPr>
          </p:pic>
          <p:pic>
            <p:nvPicPr>
              <p:cNvPr id="16" name="Picture 19"/>
              <p:cNvPicPr>
                <a:picLocks noChangeAspect="1" noChangeArrowheads="1"/>
              </p:cNvPicPr>
              <p:nvPr/>
            </p:nvPicPr>
            <p:blipFill>
              <a:blip r:embed="rId4" cstate="print"/>
              <a:srcRect/>
              <a:stretch>
                <a:fillRect/>
              </a:stretch>
            </p:blipFill>
            <p:spPr bwMode="auto">
              <a:xfrm>
                <a:off x="1728" y="816"/>
                <a:ext cx="192" cy="114"/>
              </a:xfrm>
              <a:prstGeom prst="rect">
                <a:avLst/>
              </a:prstGeom>
              <a:noFill/>
              <a:ln w="9525">
                <a:noFill/>
                <a:miter lim="800000"/>
                <a:headEnd/>
                <a:tailEnd/>
              </a:ln>
            </p:spPr>
          </p:pic>
          <p:pic>
            <p:nvPicPr>
              <p:cNvPr id="17" name="Picture 20"/>
              <p:cNvPicPr>
                <a:picLocks noChangeAspect="1" noChangeArrowheads="1"/>
              </p:cNvPicPr>
              <p:nvPr/>
            </p:nvPicPr>
            <p:blipFill>
              <a:blip r:embed="rId4" cstate="print"/>
              <a:srcRect/>
              <a:stretch>
                <a:fillRect/>
              </a:stretch>
            </p:blipFill>
            <p:spPr bwMode="auto">
              <a:xfrm>
                <a:off x="1920" y="816"/>
                <a:ext cx="192" cy="114"/>
              </a:xfrm>
              <a:prstGeom prst="rect">
                <a:avLst/>
              </a:prstGeom>
              <a:noFill/>
              <a:ln w="9525">
                <a:noFill/>
                <a:miter lim="800000"/>
                <a:headEnd/>
                <a:tailEnd/>
              </a:ln>
            </p:spPr>
          </p:pic>
          <p:pic>
            <p:nvPicPr>
              <p:cNvPr id="18" name="Picture 21"/>
              <p:cNvPicPr>
                <a:picLocks noChangeAspect="1" noChangeArrowheads="1"/>
              </p:cNvPicPr>
              <p:nvPr/>
            </p:nvPicPr>
            <p:blipFill>
              <a:blip r:embed="rId4" cstate="print"/>
              <a:srcRect/>
              <a:stretch>
                <a:fillRect/>
              </a:stretch>
            </p:blipFill>
            <p:spPr bwMode="auto">
              <a:xfrm>
                <a:off x="2112" y="816"/>
                <a:ext cx="192" cy="114"/>
              </a:xfrm>
              <a:prstGeom prst="rect">
                <a:avLst/>
              </a:prstGeom>
              <a:noFill/>
              <a:ln w="9525">
                <a:noFill/>
                <a:miter lim="800000"/>
                <a:headEnd/>
                <a:tailEnd/>
              </a:ln>
            </p:spPr>
          </p:pic>
          <p:pic>
            <p:nvPicPr>
              <p:cNvPr id="19" name="Picture 22"/>
              <p:cNvPicPr>
                <a:picLocks noChangeAspect="1" noChangeArrowheads="1"/>
              </p:cNvPicPr>
              <p:nvPr/>
            </p:nvPicPr>
            <p:blipFill>
              <a:blip r:embed="rId4" cstate="print"/>
              <a:srcRect/>
              <a:stretch>
                <a:fillRect/>
              </a:stretch>
            </p:blipFill>
            <p:spPr bwMode="auto">
              <a:xfrm>
                <a:off x="2304" y="816"/>
                <a:ext cx="192" cy="114"/>
              </a:xfrm>
              <a:prstGeom prst="rect">
                <a:avLst/>
              </a:prstGeom>
              <a:noFill/>
              <a:ln w="9525">
                <a:noFill/>
                <a:miter lim="800000"/>
                <a:headEnd/>
                <a:tailEnd/>
              </a:ln>
            </p:spPr>
          </p:pic>
          <p:pic>
            <p:nvPicPr>
              <p:cNvPr id="20" name="Picture 23"/>
              <p:cNvPicPr>
                <a:picLocks noChangeAspect="1" noChangeArrowheads="1"/>
              </p:cNvPicPr>
              <p:nvPr/>
            </p:nvPicPr>
            <p:blipFill>
              <a:blip r:embed="rId4" cstate="print"/>
              <a:srcRect/>
              <a:stretch>
                <a:fillRect/>
              </a:stretch>
            </p:blipFill>
            <p:spPr bwMode="auto">
              <a:xfrm>
                <a:off x="2496" y="816"/>
                <a:ext cx="192" cy="114"/>
              </a:xfrm>
              <a:prstGeom prst="rect">
                <a:avLst/>
              </a:prstGeom>
              <a:noFill/>
              <a:ln w="9525">
                <a:noFill/>
                <a:miter lim="800000"/>
                <a:headEnd/>
                <a:tailEnd/>
              </a:ln>
            </p:spPr>
          </p:pic>
          <p:pic>
            <p:nvPicPr>
              <p:cNvPr id="21" name="Picture 24"/>
              <p:cNvPicPr>
                <a:picLocks noChangeAspect="1" noChangeArrowheads="1"/>
              </p:cNvPicPr>
              <p:nvPr/>
            </p:nvPicPr>
            <p:blipFill>
              <a:blip r:embed="rId4" cstate="print"/>
              <a:srcRect/>
              <a:stretch>
                <a:fillRect/>
              </a:stretch>
            </p:blipFill>
            <p:spPr bwMode="auto">
              <a:xfrm>
                <a:off x="2688" y="816"/>
                <a:ext cx="192" cy="114"/>
              </a:xfrm>
              <a:prstGeom prst="rect">
                <a:avLst/>
              </a:prstGeom>
              <a:noFill/>
              <a:ln w="9525">
                <a:noFill/>
                <a:miter lim="800000"/>
                <a:headEnd/>
                <a:tailEnd/>
              </a:ln>
            </p:spPr>
          </p:pic>
          <p:pic>
            <p:nvPicPr>
              <p:cNvPr id="22" name="Picture 25"/>
              <p:cNvPicPr>
                <a:picLocks noChangeAspect="1" noChangeArrowheads="1"/>
              </p:cNvPicPr>
              <p:nvPr/>
            </p:nvPicPr>
            <p:blipFill>
              <a:blip r:embed="rId4" cstate="print"/>
              <a:srcRect/>
              <a:stretch>
                <a:fillRect/>
              </a:stretch>
            </p:blipFill>
            <p:spPr bwMode="auto">
              <a:xfrm>
                <a:off x="2880" y="816"/>
                <a:ext cx="192" cy="114"/>
              </a:xfrm>
              <a:prstGeom prst="rect">
                <a:avLst/>
              </a:prstGeom>
              <a:noFill/>
              <a:ln w="9525">
                <a:noFill/>
                <a:miter lim="800000"/>
                <a:headEnd/>
                <a:tailEnd/>
              </a:ln>
            </p:spPr>
          </p:pic>
          <p:pic>
            <p:nvPicPr>
              <p:cNvPr id="23" name="Picture 26"/>
              <p:cNvPicPr>
                <a:picLocks noChangeAspect="1" noChangeArrowheads="1"/>
              </p:cNvPicPr>
              <p:nvPr/>
            </p:nvPicPr>
            <p:blipFill>
              <a:blip r:embed="rId4" cstate="print"/>
              <a:srcRect/>
              <a:stretch>
                <a:fillRect/>
              </a:stretch>
            </p:blipFill>
            <p:spPr bwMode="auto">
              <a:xfrm>
                <a:off x="3072" y="816"/>
                <a:ext cx="192" cy="114"/>
              </a:xfrm>
              <a:prstGeom prst="rect">
                <a:avLst/>
              </a:prstGeom>
              <a:noFill/>
              <a:ln w="9525">
                <a:noFill/>
                <a:miter lim="800000"/>
                <a:headEnd/>
                <a:tailEnd/>
              </a:ln>
            </p:spPr>
          </p:pic>
          <p:pic>
            <p:nvPicPr>
              <p:cNvPr id="24" name="Picture 27"/>
              <p:cNvPicPr>
                <a:picLocks noChangeAspect="1" noChangeArrowheads="1"/>
              </p:cNvPicPr>
              <p:nvPr/>
            </p:nvPicPr>
            <p:blipFill>
              <a:blip r:embed="rId4" cstate="print"/>
              <a:srcRect/>
              <a:stretch>
                <a:fillRect/>
              </a:stretch>
            </p:blipFill>
            <p:spPr bwMode="auto">
              <a:xfrm>
                <a:off x="3264" y="816"/>
                <a:ext cx="192" cy="114"/>
              </a:xfrm>
              <a:prstGeom prst="rect">
                <a:avLst/>
              </a:prstGeom>
              <a:noFill/>
              <a:ln w="9525">
                <a:noFill/>
                <a:miter lim="800000"/>
                <a:headEnd/>
                <a:tailEnd/>
              </a:ln>
            </p:spPr>
          </p:pic>
          <p:pic>
            <p:nvPicPr>
              <p:cNvPr id="25" name="Picture 28"/>
              <p:cNvPicPr>
                <a:picLocks noChangeAspect="1" noChangeArrowheads="1"/>
              </p:cNvPicPr>
              <p:nvPr/>
            </p:nvPicPr>
            <p:blipFill>
              <a:blip r:embed="rId4" cstate="print"/>
              <a:srcRect/>
              <a:stretch>
                <a:fillRect/>
              </a:stretch>
            </p:blipFill>
            <p:spPr bwMode="auto">
              <a:xfrm>
                <a:off x="3456" y="816"/>
                <a:ext cx="192" cy="114"/>
              </a:xfrm>
              <a:prstGeom prst="rect">
                <a:avLst/>
              </a:prstGeom>
              <a:noFill/>
              <a:ln w="9525">
                <a:noFill/>
                <a:miter lim="800000"/>
                <a:headEnd/>
                <a:tailEnd/>
              </a:ln>
            </p:spPr>
          </p:pic>
          <p:pic>
            <p:nvPicPr>
              <p:cNvPr id="26" name="Picture 29"/>
              <p:cNvPicPr>
                <a:picLocks noChangeAspect="1" noChangeArrowheads="1"/>
              </p:cNvPicPr>
              <p:nvPr/>
            </p:nvPicPr>
            <p:blipFill>
              <a:blip r:embed="rId4" cstate="print"/>
              <a:srcRect/>
              <a:stretch>
                <a:fillRect/>
              </a:stretch>
            </p:blipFill>
            <p:spPr bwMode="auto">
              <a:xfrm>
                <a:off x="3648" y="816"/>
                <a:ext cx="192" cy="114"/>
              </a:xfrm>
              <a:prstGeom prst="rect">
                <a:avLst/>
              </a:prstGeom>
              <a:noFill/>
              <a:ln w="9525">
                <a:noFill/>
                <a:miter lim="800000"/>
                <a:headEnd/>
                <a:tailEnd/>
              </a:ln>
            </p:spPr>
          </p:pic>
          <p:pic>
            <p:nvPicPr>
              <p:cNvPr id="27" name="Picture 30"/>
              <p:cNvPicPr>
                <a:picLocks noChangeAspect="1" noChangeArrowheads="1"/>
              </p:cNvPicPr>
              <p:nvPr/>
            </p:nvPicPr>
            <p:blipFill>
              <a:blip r:embed="rId4" cstate="print"/>
              <a:srcRect/>
              <a:stretch>
                <a:fillRect/>
              </a:stretch>
            </p:blipFill>
            <p:spPr bwMode="auto">
              <a:xfrm>
                <a:off x="3840" y="816"/>
                <a:ext cx="192" cy="114"/>
              </a:xfrm>
              <a:prstGeom prst="rect">
                <a:avLst/>
              </a:prstGeom>
              <a:noFill/>
              <a:ln w="9525">
                <a:noFill/>
                <a:miter lim="800000"/>
                <a:headEnd/>
                <a:tailEnd/>
              </a:ln>
            </p:spPr>
          </p:pic>
          <p:pic>
            <p:nvPicPr>
              <p:cNvPr id="28" name="Picture 31"/>
              <p:cNvPicPr>
                <a:picLocks noChangeAspect="1" noChangeArrowheads="1"/>
              </p:cNvPicPr>
              <p:nvPr/>
            </p:nvPicPr>
            <p:blipFill>
              <a:blip r:embed="rId4" cstate="print"/>
              <a:srcRect/>
              <a:stretch>
                <a:fillRect/>
              </a:stretch>
            </p:blipFill>
            <p:spPr bwMode="auto">
              <a:xfrm>
                <a:off x="4032" y="816"/>
                <a:ext cx="192" cy="114"/>
              </a:xfrm>
              <a:prstGeom prst="rect">
                <a:avLst/>
              </a:prstGeom>
              <a:noFill/>
              <a:ln w="9525">
                <a:noFill/>
                <a:miter lim="800000"/>
                <a:headEnd/>
                <a:tailEnd/>
              </a:ln>
            </p:spPr>
          </p:pic>
          <p:pic>
            <p:nvPicPr>
              <p:cNvPr id="29" name="Picture 32"/>
              <p:cNvPicPr>
                <a:picLocks noChangeAspect="1" noChangeArrowheads="1"/>
              </p:cNvPicPr>
              <p:nvPr/>
            </p:nvPicPr>
            <p:blipFill>
              <a:blip r:embed="rId4" cstate="print"/>
              <a:srcRect/>
              <a:stretch>
                <a:fillRect/>
              </a:stretch>
            </p:blipFill>
            <p:spPr bwMode="auto">
              <a:xfrm>
                <a:off x="4224" y="816"/>
                <a:ext cx="192" cy="114"/>
              </a:xfrm>
              <a:prstGeom prst="rect">
                <a:avLst/>
              </a:prstGeom>
              <a:noFill/>
              <a:ln w="9525">
                <a:noFill/>
                <a:miter lim="800000"/>
                <a:headEnd/>
                <a:tailEnd/>
              </a:ln>
            </p:spPr>
          </p:pic>
          <p:pic>
            <p:nvPicPr>
              <p:cNvPr id="30" name="Picture 33"/>
              <p:cNvPicPr>
                <a:picLocks noChangeAspect="1" noChangeArrowheads="1"/>
              </p:cNvPicPr>
              <p:nvPr/>
            </p:nvPicPr>
            <p:blipFill>
              <a:blip r:embed="rId4" cstate="print"/>
              <a:srcRect/>
              <a:stretch>
                <a:fillRect/>
              </a:stretch>
            </p:blipFill>
            <p:spPr bwMode="auto">
              <a:xfrm>
                <a:off x="4416" y="816"/>
                <a:ext cx="192" cy="114"/>
              </a:xfrm>
              <a:prstGeom prst="rect">
                <a:avLst/>
              </a:prstGeom>
              <a:noFill/>
              <a:ln w="9525">
                <a:noFill/>
                <a:miter lim="800000"/>
                <a:headEnd/>
                <a:tailEnd/>
              </a:ln>
            </p:spPr>
          </p:pic>
          <p:pic>
            <p:nvPicPr>
              <p:cNvPr id="31" name="Picture 34"/>
              <p:cNvPicPr>
                <a:picLocks noChangeAspect="1" noChangeArrowheads="1"/>
              </p:cNvPicPr>
              <p:nvPr/>
            </p:nvPicPr>
            <p:blipFill>
              <a:blip r:embed="rId4" cstate="print"/>
              <a:srcRect/>
              <a:stretch>
                <a:fillRect/>
              </a:stretch>
            </p:blipFill>
            <p:spPr bwMode="auto">
              <a:xfrm>
                <a:off x="4608" y="816"/>
                <a:ext cx="192" cy="114"/>
              </a:xfrm>
              <a:prstGeom prst="rect">
                <a:avLst/>
              </a:prstGeom>
              <a:noFill/>
              <a:ln w="9525">
                <a:noFill/>
                <a:miter lim="800000"/>
                <a:headEnd/>
                <a:tailEnd/>
              </a:ln>
            </p:spPr>
          </p:pic>
          <p:pic>
            <p:nvPicPr>
              <p:cNvPr id="32" name="Picture 35"/>
              <p:cNvPicPr>
                <a:picLocks noChangeAspect="1" noChangeArrowheads="1"/>
              </p:cNvPicPr>
              <p:nvPr/>
            </p:nvPicPr>
            <p:blipFill>
              <a:blip r:embed="rId4" cstate="print"/>
              <a:srcRect/>
              <a:stretch>
                <a:fillRect/>
              </a:stretch>
            </p:blipFill>
            <p:spPr bwMode="auto">
              <a:xfrm>
                <a:off x="4800" y="816"/>
                <a:ext cx="192" cy="114"/>
              </a:xfrm>
              <a:prstGeom prst="rect">
                <a:avLst/>
              </a:prstGeom>
              <a:noFill/>
              <a:ln w="9525">
                <a:noFill/>
                <a:miter lim="800000"/>
                <a:headEnd/>
                <a:tailEnd/>
              </a:ln>
            </p:spPr>
          </p:pic>
          <p:pic>
            <p:nvPicPr>
              <p:cNvPr id="33" name="Picture 36"/>
              <p:cNvPicPr>
                <a:picLocks noChangeAspect="1" noChangeArrowheads="1"/>
              </p:cNvPicPr>
              <p:nvPr/>
            </p:nvPicPr>
            <p:blipFill>
              <a:blip r:embed="rId4" cstate="print"/>
              <a:srcRect/>
              <a:stretch>
                <a:fillRect/>
              </a:stretch>
            </p:blipFill>
            <p:spPr bwMode="auto">
              <a:xfrm>
                <a:off x="4992" y="816"/>
                <a:ext cx="192" cy="114"/>
              </a:xfrm>
              <a:prstGeom prst="rect">
                <a:avLst/>
              </a:prstGeom>
              <a:noFill/>
              <a:ln w="9525">
                <a:noFill/>
                <a:miter lim="800000"/>
                <a:headEnd/>
                <a:tailEnd/>
              </a:ln>
            </p:spPr>
          </p:pic>
          <p:pic>
            <p:nvPicPr>
              <p:cNvPr id="34" name="Picture 37"/>
              <p:cNvPicPr>
                <a:picLocks noChangeAspect="1" noChangeArrowheads="1"/>
              </p:cNvPicPr>
              <p:nvPr/>
            </p:nvPicPr>
            <p:blipFill>
              <a:blip r:embed="rId4" cstate="print"/>
              <a:srcRect/>
              <a:stretch>
                <a:fillRect/>
              </a:stretch>
            </p:blipFill>
            <p:spPr bwMode="auto">
              <a:xfrm>
                <a:off x="5184" y="816"/>
                <a:ext cx="192" cy="114"/>
              </a:xfrm>
              <a:prstGeom prst="rect">
                <a:avLst/>
              </a:prstGeom>
              <a:noFill/>
              <a:ln w="9525">
                <a:noFill/>
                <a:miter lim="800000"/>
                <a:headEnd/>
                <a:tailEnd/>
              </a:ln>
            </p:spPr>
          </p:pic>
          <p:pic>
            <p:nvPicPr>
              <p:cNvPr id="35" name="Picture 38"/>
              <p:cNvPicPr>
                <a:picLocks noChangeAspect="1" noChangeArrowheads="1"/>
              </p:cNvPicPr>
              <p:nvPr/>
            </p:nvPicPr>
            <p:blipFill>
              <a:blip r:embed="rId4" cstate="print"/>
              <a:srcRect/>
              <a:stretch>
                <a:fillRect/>
              </a:stretch>
            </p:blipFill>
            <p:spPr bwMode="auto">
              <a:xfrm>
                <a:off x="5376" y="816"/>
                <a:ext cx="192" cy="114"/>
              </a:xfrm>
              <a:prstGeom prst="rect">
                <a:avLst/>
              </a:prstGeom>
              <a:noFill/>
              <a:ln w="9525">
                <a:noFill/>
                <a:miter lim="800000"/>
                <a:headEnd/>
                <a:tailEnd/>
              </a:ln>
            </p:spPr>
          </p:pic>
          <p:pic>
            <p:nvPicPr>
              <p:cNvPr id="36" name="Picture 39"/>
              <p:cNvPicPr>
                <a:picLocks noChangeAspect="1" noChangeArrowheads="1"/>
              </p:cNvPicPr>
              <p:nvPr/>
            </p:nvPicPr>
            <p:blipFill>
              <a:blip r:embed="rId4" cstate="print"/>
              <a:srcRect/>
              <a:stretch>
                <a:fillRect/>
              </a:stretch>
            </p:blipFill>
            <p:spPr bwMode="auto">
              <a:xfrm>
                <a:off x="5568" y="816"/>
                <a:ext cx="192" cy="114"/>
              </a:xfrm>
              <a:prstGeom prst="rect">
                <a:avLst/>
              </a:prstGeom>
              <a:noFill/>
              <a:ln w="9525">
                <a:noFill/>
                <a:miter lim="800000"/>
                <a:headEnd/>
                <a:tailEnd/>
              </a:ln>
            </p:spPr>
          </p:pic>
        </p:grpSp>
      </p:grpSp>
      <p:sp>
        <p:nvSpPr>
          <p:cNvPr id="2" name="Title 1"/>
          <p:cNvSpPr>
            <a:spLocks noGrp="1"/>
          </p:cNvSpPr>
          <p:nvPr>
            <p:ph type="title"/>
          </p:nvPr>
        </p:nvSpPr>
        <p:spPr>
          <a:xfrm>
            <a:off x="1295400" y="152400"/>
            <a:ext cx="7696200" cy="1066800"/>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9" name="Date Placeholder 69"/>
          <p:cNvSpPr>
            <a:spLocks noGrp="1"/>
          </p:cNvSpPr>
          <p:nvPr>
            <p:ph type="dt" sz="half" idx="10"/>
          </p:nvPr>
        </p:nvSpPr>
        <p:spPr/>
        <p:txBody>
          <a:bodyPr/>
          <a:lstStyle>
            <a:lvl1pPr>
              <a:defRPr/>
            </a:lvl1pPr>
          </a:lstStyle>
          <a:p>
            <a:pPr>
              <a:defRPr/>
            </a:pPr>
            <a:fld id="{7388EE67-193F-41AF-BF5F-84B72BD915BE}" type="datetime1">
              <a:rPr lang="en-US"/>
              <a:pPr>
                <a:defRPr/>
              </a:pPr>
              <a:t>7/14/2017</a:t>
            </a:fld>
            <a:endParaRPr lang="en-US" dirty="0"/>
          </a:p>
        </p:txBody>
      </p:sp>
      <p:sp>
        <p:nvSpPr>
          <p:cNvPr id="40" name="Slide Number Placeholder 70"/>
          <p:cNvSpPr>
            <a:spLocks noGrp="1"/>
          </p:cNvSpPr>
          <p:nvPr>
            <p:ph type="sldNum" sz="quarter" idx="11"/>
          </p:nvPr>
        </p:nvSpPr>
        <p:spPr/>
        <p:txBody>
          <a:bodyPr/>
          <a:lstStyle>
            <a:lvl1pPr>
              <a:defRPr/>
            </a:lvl1pPr>
          </a:lstStyle>
          <a:p>
            <a:pPr>
              <a:defRPr/>
            </a:pPr>
            <a:fld id="{51F9AE4C-5693-4CD2-966E-0A68C244430A}" type="slidenum">
              <a:rPr lang="en-US"/>
              <a:pPr>
                <a:defRPr/>
              </a:pPr>
              <a:t>‹#›</a:t>
            </a:fld>
            <a:endParaRPr lang="en-US"/>
          </a:p>
        </p:txBody>
      </p:sp>
      <p:sp>
        <p:nvSpPr>
          <p:cNvPr id="41" name="Footer Placeholder 71"/>
          <p:cNvSpPr>
            <a:spLocks noGrp="1"/>
          </p:cNvSpPr>
          <p:nvPr>
            <p:ph type="ftr" sz="quarter" idx="12"/>
          </p:nvPr>
        </p:nvSpPr>
        <p:spPr/>
        <p:txBody>
          <a:bodyPr/>
          <a:lstStyle>
            <a:lvl1pPr>
              <a:defRPr/>
            </a:lvl1pPr>
          </a:lstStyle>
          <a:p>
            <a:pPr>
              <a:defRPr/>
            </a:pPr>
            <a:r>
              <a:rPr lang="en-US"/>
              <a:t>Northwest Portland Area Indian Health Board</a:t>
            </a:r>
          </a:p>
        </p:txBody>
      </p:sp>
    </p:spTree>
    <p:extLst>
      <p:ext uri="{BB962C8B-B14F-4D97-AF65-F5344CB8AC3E}">
        <p14:creationId xmlns:p14="http://schemas.microsoft.com/office/powerpoint/2010/main" val="2842274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7"/>
          <p:cNvSpPr>
            <a:spLocks noChangeArrowheads="1"/>
          </p:cNvSpPr>
          <p:nvPr/>
        </p:nvSpPr>
        <p:spPr bwMode="auto">
          <a:xfrm>
            <a:off x="7239000" y="0"/>
            <a:ext cx="1905000" cy="6858000"/>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defRPr/>
            </a:pPr>
            <a:endParaRPr lang="en-US" sz="2400">
              <a:solidFill>
                <a:prstClr val="black"/>
              </a:solidFill>
              <a:latin typeface="Times New Roman" pitchFamily="18" charset="0"/>
            </a:endParaRPr>
          </a:p>
        </p:txBody>
      </p:sp>
      <p:pic>
        <p:nvPicPr>
          <p:cNvPr id="5" name="Picture 8" descr="NPAIHBtransparentTEAL"/>
          <p:cNvPicPr>
            <a:picLocks noChangeAspect="1" noChangeArrowheads="1"/>
          </p:cNvPicPr>
          <p:nvPr/>
        </p:nvPicPr>
        <p:blipFill>
          <a:blip r:embed="rId2" cstate="print"/>
          <a:srcRect/>
          <a:stretch>
            <a:fillRect/>
          </a:stretch>
        </p:blipFill>
        <p:spPr bwMode="auto">
          <a:xfrm>
            <a:off x="7620000" y="152400"/>
            <a:ext cx="1219200" cy="1022350"/>
          </a:xfrm>
          <a:prstGeom prst="rect">
            <a:avLst/>
          </a:prstGeom>
          <a:noFill/>
          <a:ln w="9525">
            <a:noFill/>
            <a:miter lim="800000"/>
            <a:headEnd/>
            <a:tailEnd/>
          </a:ln>
          <a:scene3d>
            <a:camera prst="orthographicFront">
              <a:rot lat="0" lon="0" rev="16200000"/>
            </a:camera>
            <a:lightRig rig="threePt" dir="t"/>
          </a:scene3d>
        </p:spPr>
      </p:pic>
      <p:grpSp>
        <p:nvGrpSpPr>
          <p:cNvPr id="6" name="Group 61"/>
          <p:cNvGrpSpPr>
            <a:grpSpLocks/>
          </p:cNvGrpSpPr>
          <p:nvPr/>
        </p:nvGrpSpPr>
        <p:grpSpPr bwMode="auto">
          <a:xfrm>
            <a:off x="7010400" y="47625"/>
            <a:ext cx="304800" cy="6762750"/>
            <a:chOff x="6629400" y="47625"/>
            <a:chExt cx="304800" cy="6762750"/>
          </a:xfrm>
        </p:grpSpPr>
        <p:pic>
          <p:nvPicPr>
            <p:cNvPr id="7" name="Picture 32"/>
            <p:cNvPicPr>
              <a:picLocks noChangeAspect="1" noChangeArrowheads="1"/>
            </p:cNvPicPr>
            <p:nvPr/>
          </p:nvPicPr>
          <p:blipFill>
            <a:blip r:embed="rId3" cstate="print"/>
            <a:srcRect/>
            <a:stretch>
              <a:fillRect/>
            </a:stretch>
          </p:blipFill>
          <p:spPr bwMode="auto">
            <a:xfrm>
              <a:off x="6629400" y="47625"/>
              <a:ext cx="304800" cy="180975"/>
            </a:xfrm>
            <a:prstGeom prst="rect">
              <a:avLst/>
            </a:prstGeom>
            <a:noFill/>
            <a:ln w="9525">
              <a:noFill/>
              <a:miter lim="800000"/>
              <a:headEnd/>
              <a:tailEnd/>
            </a:ln>
            <a:scene3d>
              <a:camera prst="orthographicFront">
                <a:rot lat="0" lon="0" rev="5400000"/>
              </a:camera>
              <a:lightRig rig="threePt" dir="t"/>
            </a:scene3d>
          </p:spPr>
        </p:pic>
        <p:pic>
          <p:nvPicPr>
            <p:cNvPr id="8" name="Picture 32"/>
            <p:cNvPicPr>
              <a:picLocks noChangeAspect="1" noChangeArrowheads="1"/>
            </p:cNvPicPr>
            <p:nvPr/>
          </p:nvPicPr>
          <p:blipFill>
            <a:blip r:embed="rId3" cstate="print"/>
            <a:srcRect/>
            <a:stretch>
              <a:fillRect/>
            </a:stretch>
          </p:blipFill>
          <p:spPr bwMode="auto">
            <a:xfrm>
              <a:off x="6629400" y="352425"/>
              <a:ext cx="304800" cy="180975"/>
            </a:xfrm>
            <a:prstGeom prst="rect">
              <a:avLst/>
            </a:prstGeom>
            <a:noFill/>
            <a:ln w="9525">
              <a:noFill/>
              <a:miter lim="800000"/>
              <a:headEnd/>
              <a:tailEnd/>
            </a:ln>
            <a:scene3d>
              <a:camera prst="orthographicFront">
                <a:rot lat="0" lon="0" rev="5400000"/>
              </a:camera>
              <a:lightRig rig="threePt" dir="t"/>
            </a:scene3d>
          </p:spPr>
        </p:pic>
        <p:pic>
          <p:nvPicPr>
            <p:cNvPr id="9" name="Picture 32"/>
            <p:cNvPicPr>
              <a:picLocks noChangeAspect="1" noChangeArrowheads="1"/>
            </p:cNvPicPr>
            <p:nvPr/>
          </p:nvPicPr>
          <p:blipFill>
            <a:blip r:embed="rId3" cstate="print"/>
            <a:srcRect/>
            <a:stretch>
              <a:fillRect/>
            </a:stretch>
          </p:blipFill>
          <p:spPr bwMode="auto">
            <a:xfrm>
              <a:off x="6629400" y="657225"/>
              <a:ext cx="304800" cy="180975"/>
            </a:xfrm>
            <a:prstGeom prst="rect">
              <a:avLst/>
            </a:prstGeom>
            <a:noFill/>
            <a:ln w="9525">
              <a:noFill/>
              <a:miter lim="800000"/>
              <a:headEnd/>
              <a:tailEnd/>
            </a:ln>
            <a:scene3d>
              <a:camera prst="orthographicFront">
                <a:rot lat="0" lon="0" rev="5400000"/>
              </a:camera>
              <a:lightRig rig="threePt" dir="t"/>
            </a:scene3d>
          </p:spPr>
        </p:pic>
        <p:pic>
          <p:nvPicPr>
            <p:cNvPr id="10" name="Picture 32"/>
            <p:cNvPicPr>
              <a:picLocks noChangeAspect="1" noChangeArrowheads="1"/>
            </p:cNvPicPr>
            <p:nvPr/>
          </p:nvPicPr>
          <p:blipFill>
            <a:blip r:embed="rId3" cstate="print"/>
            <a:srcRect/>
            <a:stretch>
              <a:fillRect/>
            </a:stretch>
          </p:blipFill>
          <p:spPr bwMode="auto">
            <a:xfrm>
              <a:off x="6629400" y="962025"/>
              <a:ext cx="304800" cy="180975"/>
            </a:xfrm>
            <a:prstGeom prst="rect">
              <a:avLst/>
            </a:prstGeom>
            <a:noFill/>
            <a:ln w="9525">
              <a:noFill/>
              <a:miter lim="800000"/>
              <a:headEnd/>
              <a:tailEnd/>
            </a:ln>
            <a:scene3d>
              <a:camera prst="orthographicFront">
                <a:rot lat="0" lon="0" rev="5400000"/>
              </a:camera>
              <a:lightRig rig="threePt" dir="t"/>
            </a:scene3d>
          </p:spPr>
        </p:pic>
        <p:pic>
          <p:nvPicPr>
            <p:cNvPr id="11" name="Picture 32"/>
            <p:cNvPicPr>
              <a:picLocks noChangeAspect="1" noChangeArrowheads="1"/>
            </p:cNvPicPr>
            <p:nvPr/>
          </p:nvPicPr>
          <p:blipFill>
            <a:blip r:embed="rId3" cstate="print"/>
            <a:srcRect/>
            <a:stretch>
              <a:fillRect/>
            </a:stretch>
          </p:blipFill>
          <p:spPr bwMode="auto">
            <a:xfrm>
              <a:off x="6629400" y="1266825"/>
              <a:ext cx="304800" cy="180975"/>
            </a:xfrm>
            <a:prstGeom prst="rect">
              <a:avLst/>
            </a:prstGeom>
            <a:noFill/>
            <a:ln w="9525">
              <a:noFill/>
              <a:miter lim="800000"/>
              <a:headEnd/>
              <a:tailEnd/>
            </a:ln>
            <a:scene3d>
              <a:camera prst="orthographicFront">
                <a:rot lat="0" lon="0" rev="5400000"/>
              </a:camera>
              <a:lightRig rig="threePt" dir="t"/>
            </a:scene3d>
          </p:spPr>
        </p:pic>
        <p:pic>
          <p:nvPicPr>
            <p:cNvPr id="12" name="Picture 32"/>
            <p:cNvPicPr>
              <a:picLocks noChangeAspect="1" noChangeArrowheads="1"/>
            </p:cNvPicPr>
            <p:nvPr/>
          </p:nvPicPr>
          <p:blipFill>
            <a:blip r:embed="rId3" cstate="print"/>
            <a:srcRect/>
            <a:stretch>
              <a:fillRect/>
            </a:stretch>
          </p:blipFill>
          <p:spPr bwMode="auto">
            <a:xfrm>
              <a:off x="6629400" y="1571625"/>
              <a:ext cx="304800" cy="180975"/>
            </a:xfrm>
            <a:prstGeom prst="rect">
              <a:avLst/>
            </a:prstGeom>
            <a:noFill/>
            <a:ln w="9525">
              <a:noFill/>
              <a:miter lim="800000"/>
              <a:headEnd/>
              <a:tailEnd/>
            </a:ln>
            <a:scene3d>
              <a:camera prst="orthographicFront">
                <a:rot lat="0" lon="0" rev="5400000"/>
              </a:camera>
              <a:lightRig rig="threePt" dir="t"/>
            </a:scene3d>
          </p:spPr>
        </p:pic>
        <p:pic>
          <p:nvPicPr>
            <p:cNvPr id="13" name="Picture 32"/>
            <p:cNvPicPr>
              <a:picLocks noChangeAspect="1" noChangeArrowheads="1"/>
            </p:cNvPicPr>
            <p:nvPr/>
          </p:nvPicPr>
          <p:blipFill>
            <a:blip r:embed="rId3" cstate="print"/>
            <a:srcRect/>
            <a:stretch>
              <a:fillRect/>
            </a:stretch>
          </p:blipFill>
          <p:spPr bwMode="auto">
            <a:xfrm>
              <a:off x="6629400" y="1876425"/>
              <a:ext cx="304800" cy="180975"/>
            </a:xfrm>
            <a:prstGeom prst="rect">
              <a:avLst/>
            </a:prstGeom>
            <a:noFill/>
            <a:ln w="9525">
              <a:noFill/>
              <a:miter lim="800000"/>
              <a:headEnd/>
              <a:tailEnd/>
            </a:ln>
            <a:scene3d>
              <a:camera prst="orthographicFront">
                <a:rot lat="0" lon="0" rev="5400000"/>
              </a:camera>
              <a:lightRig rig="threePt" dir="t"/>
            </a:scene3d>
          </p:spPr>
        </p:pic>
        <p:pic>
          <p:nvPicPr>
            <p:cNvPr id="14" name="Picture 32"/>
            <p:cNvPicPr>
              <a:picLocks noChangeAspect="1" noChangeArrowheads="1"/>
            </p:cNvPicPr>
            <p:nvPr/>
          </p:nvPicPr>
          <p:blipFill>
            <a:blip r:embed="rId3" cstate="print"/>
            <a:srcRect/>
            <a:stretch>
              <a:fillRect/>
            </a:stretch>
          </p:blipFill>
          <p:spPr bwMode="auto">
            <a:xfrm>
              <a:off x="6629400" y="2181225"/>
              <a:ext cx="304800" cy="180975"/>
            </a:xfrm>
            <a:prstGeom prst="rect">
              <a:avLst/>
            </a:prstGeom>
            <a:noFill/>
            <a:ln w="9525">
              <a:noFill/>
              <a:miter lim="800000"/>
              <a:headEnd/>
              <a:tailEnd/>
            </a:ln>
            <a:scene3d>
              <a:camera prst="orthographicFront">
                <a:rot lat="0" lon="0" rev="5400000"/>
              </a:camera>
              <a:lightRig rig="threePt" dir="t"/>
            </a:scene3d>
          </p:spPr>
        </p:pic>
        <p:pic>
          <p:nvPicPr>
            <p:cNvPr id="15" name="Picture 32"/>
            <p:cNvPicPr>
              <a:picLocks noChangeAspect="1" noChangeArrowheads="1"/>
            </p:cNvPicPr>
            <p:nvPr/>
          </p:nvPicPr>
          <p:blipFill>
            <a:blip r:embed="rId3" cstate="print"/>
            <a:srcRect/>
            <a:stretch>
              <a:fillRect/>
            </a:stretch>
          </p:blipFill>
          <p:spPr bwMode="auto">
            <a:xfrm>
              <a:off x="6629400" y="2486025"/>
              <a:ext cx="304800" cy="180975"/>
            </a:xfrm>
            <a:prstGeom prst="rect">
              <a:avLst/>
            </a:prstGeom>
            <a:noFill/>
            <a:ln w="9525">
              <a:noFill/>
              <a:miter lim="800000"/>
              <a:headEnd/>
              <a:tailEnd/>
            </a:ln>
            <a:scene3d>
              <a:camera prst="orthographicFront">
                <a:rot lat="0" lon="0" rev="5400000"/>
              </a:camera>
              <a:lightRig rig="threePt" dir="t"/>
            </a:scene3d>
          </p:spPr>
        </p:pic>
        <p:pic>
          <p:nvPicPr>
            <p:cNvPr id="16" name="Picture 32"/>
            <p:cNvPicPr>
              <a:picLocks noChangeAspect="1" noChangeArrowheads="1"/>
            </p:cNvPicPr>
            <p:nvPr/>
          </p:nvPicPr>
          <p:blipFill>
            <a:blip r:embed="rId3" cstate="print"/>
            <a:srcRect/>
            <a:stretch>
              <a:fillRect/>
            </a:stretch>
          </p:blipFill>
          <p:spPr bwMode="auto">
            <a:xfrm>
              <a:off x="6629400" y="2743200"/>
              <a:ext cx="304800" cy="180975"/>
            </a:xfrm>
            <a:prstGeom prst="rect">
              <a:avLst/>
            </a:prstGeom>
            <a:noFill/>
            <a:ln w="9525">
              <a:noFill/>
              <a:miter lim="800000"/>
              <a:headEnd/>
              <a:tailEnd/>
            </a:ln>
            <a:scene3d>
              <a:camera prst="orthographicFront">
                <a:rot lat="0" lon="0" rev="5400000"/>
              </a:camera>
              <a:lightRig rig="threePt" dir="t"/>
            </a:scene3d>
          </p:spPr>
        </p:pic>
        <p:pic>
          <p:nvPicPr>
            <p:cNvPr id="17" name="Picture 32"/>
            <p:cNvPicPr>
              <a:picLocks noChangeAspect="1" noChangeArrowheads="1"/>
            </p:cNvPicPr>
            <p:nvPr/>
          </p:nvPicPr>
          <p:blipFill>
            <a:blip r:embed="rId3" cstate="print"/>
            <a:srcRect/>
            <a:stretch>
              <a:fillRect/>
            </a:stretch>
          </p:blipFill>
          <p:spPr bwMode="auto">
            <a:xfrm>
              <a:off x="6629400" y="3048000"/>
              <a:ext cx="304800" cy="180975"/>
            </a:xfrm>
            <a:prstGeom prst="rect">
              <a:avLst/>
            </a:prstGeom>
            <a:noFill/>
            <a:ln w="9525">
              <a:noFill/>
              <a:miter lim="800000"/>
              <a:headEnd/>
              <a:tailEnd/>
            </a:ln>
            <a:scene3d>
              <a:camera prst="orthographicFront">
                <a:rot lat="0" lon="0" rev="5400000"/>
              </a:camera>
              <a:lightRig rig="threePt" dir="t"/>
            </a:scene3d>
          </p:spPr>
        </p:pic>
        <p:pic>
          <p:nvPicPr>
            <p:cNvPr id="18" name="Picture 32"/>
            <p:cNvPicPr>
              <a:picLocks noChangeAspect="1" noChangeArrowheads="1"/>
            </p:cNvPicPr>
            <p:nvPr/>
          </p:nvPicPr>
          <p:blipFill>
            <a:blip r:embed="rId3" cstate="print"/>
            <a:srcRect/>
            <a:stretch>
              <a:fillRect/>
            </a:stretch>
          </p:blipFill>
          <p:spPr bwMode="auto">
            <a:xfrm>
              <a:off x="6629400" y="3352800"/>
              <a:ext cx="304800" cy="180975"/>
            </a:xfrm>
            <a:prstGeom prst="rect">
              <a:avLst/>
            </a:prstGeom>
            <a:noFill/>
            <a:ln w="9525">
              <a:noFill/>
              <a:miter lim="800000"/>
              <a:headEnd/>
              <a:tailEnd/>
            </a:ln>
            <a:scene3d>
              <a:camera prst="orthographicFront">
                <a:rot lat="0" lon="0" rev="5400000"/>
              </a:camera>
              <a:lightRig rig="threePt" dir="t"/>
            </a:scene3d>
          </p:spPr>
        </p:pic>
        <p:pic>
          <p:nvPicPr>
            <p:cNvPr id="19" name="Picture 32"/>
            <p:cNvPicPr>
              <a:picLocks noChangeAspect="1" noChangeArrowheads="1"/>
            </p:cNvPicPr>
            <p:nvPr/>
          </p:nvPicPr>
          <p:blipFill>
            <a:blip r:embed="rId3" cstate="print"/>
            <a:srcRect/>
            <a:stretch>
              <a:fillRect/>
            </a:stretch>
          </p:blipFill>
          <p:spPr bwMode="auto">
            <a:xfrm>
              <a:off x="6629400" y="3657600"/>
              <a:ext cx="304800" cy="180975"/>
            </a:xfrm>
            <a:prstGeom prst="rect">
              <a:avLst/>
            </a:prstGeom>
            <a:noFill/>
            <a:ln w="9525">
              <a:noFill/>
              <a:miter lim="800000"/>
              <a:headEnd/>
              <a:tailEnd/>
            </a:ln>
            <a:scene3d>
              <a:camera prst="orthographicFront">
                <a:rot lat="0" lon="0" rev="5400000"/>
              </a:camera>
              <a:lightRig rig="threePt" dir="t"/>
            </a:scene3d>
          </p:spPr>
        </p:pic>
        <p:pic>
          <p:nvPicPr>
            <p:cNvPr id="20" name="Picture 32"/>
            <p:cNvPicPr>
              <a:picLocks noChangeAspect="1" noChangeArrowheads="1"/>
            </p:cNvPicPr>
            <p:nvPr/>
          </p:nvPicPr>
          <p:blipFill>
            <a:blip r:embed="rId3" cstate="print"/>
            <a:srcRect/>
            <a:stretch>
              <a:fillRect/>
            </a:stretch>
          </p:blipFill>
          <p:spPr bwMode="auto">
            <a:xfrm>
              <a:off x="6629400" y="3962400"/>
              <a:ext cx="304800" cy="180975"/>
            </a:xfrm>
            <a:prstGeom prst="rect">
              <a:avLst/>
            </a:prstGeom>
            <a:noFill/>
            <a:ln w="9525">
              <a:noFill/>
              <a:miter lim="800000"/>
              <a:headEnd/>
              <a:tailEnd/>
            </a:ln>
            <a:scene3d>
              <a:camera prst="orthographicFront">
                <a:rot lat="0" lon="0" rev="5400000"/>
              </a:camera>
              <a:lightRig rig="threePt" dir="t"/>
            </a:scene3d>
          </p:spPr>
        </p:pic>
        <p:pic>
          <p:nvPicPr>
            <p:cNvPr id="21" name="Picture 32"/>
            <p:cNvPicPr>
              <a:picLocks noChangeAspect="1" noChangeArrowheads="1"/>
            </p:cNvPicPr>
            <p:nvPr/>
          </p:nvPicPr>
          <p:blipFill>
            <a:blip r:embed="rId3" cstate="print"/>
            <a:srcRect/>
            <a:stretch>
              <a:fillRect/>
            </a:stretch>
          </p:blipFill>
          <p:spPr bwMode="auto">
            <a:xfrm>
              <a:off x="6629400" y="4267200"/>
              <a:ext cx="304800" cy="180975"/>
            </a:xfrm>
            <a:prstGeom prst="rect">
              <a:avLst/>
            </a:prstGeom>
            <a:noFill/>
            <a:ln w="9525">
              <a:noFill/>
              <a:miter lim="800000"/>
              <a:headEnd/>
              <a:tailEnd/>
            </a:ln>
            <a:scene3d>
              <a:camera prst="orthographicFront">
                <a:rot lat="0" lon="0" rev="5400000"/>
              </a:camera>
              <a:lightRig rig="threePt" dir="t"/>
            </a:scene3d>
          </p:spPr>
        </p:pic>
        <p:pic>
          <p:nvPicPr>
            <p:cNvPr id="22" name="Picture 32"/>
            <p:cNvPicPr>
              <a:picLocks noChangeAspect="1" noChangeArrowheads="1"/>
            </p:cNvPicPr>
            <p:nvPr/>
          </p:nvPicPr>
          <p:blipFill>
            <a:blip r:embed="rId3" cstate="print"/>
            <a:srcRect/>
            <a:stretch>
              <a:fillRect/>
            </a:stretch>
          </p:blipFill>
          <p:spPr bwMode="auto">
            <a:xfrm>
              <a:off x="6629400" y="4543425"/>
              <a:ext cx="304800" cy="180975"/>
            </a:xfrm>
            <a:prstGeom prst="rect">
              <a:avLst/>
            </a:prstGeom>
            <a:noFill/>
            <a:ln w="9525">
              <a:noFill/>
              <a:miter lim="800000"/>
              <a:headEnd/>
              <a:tailEnd/>
            </a:ln>
            <a:scene3d>
              <a:camera prst="orthographicFront">
                <a:rot lat="0" lon="0" rev="5400000"/>
              </a:camera>
              <a:lightRig rig="threePt" dir="t"/>
            </a:scene3d>
          </p:spPr>
        </p:pic>
        <p:pic>
          <p:nvPicPr>
            <p:cNvPr id="23" name="Picture 32"/>
            <p:cNvPicPr>
              <a:picLocks noChangeAspect="1" noChangeArrowheads="1"/>
            </p:cNvPicPr>
            <p:nvPr/>
          </p:nvPicPr>
          <p:blipFill>
            <a:blip r:embed="rId3" cstate="print"/>
            <a:srcRect/>
            <a:stretch>
              <a:fillRect/>
            </a:stretch>
          </p:blipFill>
          <p:spPr bwMode="auto">
            <a:xfrm>
              <a:off x="6629400" y="4848225"/>
              <a:ext cx="304800" cy="180975"/>
            </a:xfrm>
            <a:prstGeom prst="rect">
              <a:avLst/>
            </a:prstGeom>
            <a:noFill/>
            <a:ln w="9525">
              <a:noFill/>
              <a:miter lim="800000"/>
              <a:headEnd/>
              <a:tailEnd/>
            </a:ln>
            <a:scene3d>
              <a:camera prst="orthographicFront">
                <a:rot lat="0" lon="0" rev="5400000"/>
              </a:camera>
              <a:lightRig rig="threePt" dir="t"/>
            </a:scene3d>
          </p:spPr>
        </p:pic>
        <p:pic>
          <p:nvPicPr>
            <p:cNvPr id="24" name="Picture 32"/>
            <p:cNvPicPr>
              <a:picLocks noChangeAspect="1" noChangeArrowheads="1"/>
            </p:cNvPicPr>
            <p:nvPr/>
          </p:nvPicPr>
          <p:blipFill>
            <a:blip r:embed="rId3" cstate="print"/>
            <a:srcRect/>
            <a:stretch>
              <a:fillRect/>
            </a:stretch>
          </p:blipFill>
          <p:spPr bwMode="auto">
            <a:xfrm>
              <a:off x="6629400" y="5153025"/>
              <a:ext cx="304800" cy="180975"/>
            </a:xfrm>
            <a:prstGeom prst="rect">
              <a:avLst/>
            </a:prstGeom>
            <a:noFill/>
            <a:ln w="9525">
              <a:noFill/>
              <a:miter lim="800000"/>
              <a:headEnd/>
              <a:tailEnd/>
            </a:ln>
            <a:scene3d>
              <a:camera prst="orthographicFront">
                <a:rot lat="0" lon="0" rev="5400000"/>
              </a:camera>
              <a:lightRig rig="threePt" dir="t"/>
            </a:scene3d>
          </p:spPr>
        </p:pic>
        <p:pic>
          <p:nvPicPr>
            <p:cNvPr id="25" name="Picture 32"/>
            <p:cNvPicPr>
              <a:picLocks noChangeAspect="1" noChangeArrowheads="1"/>
            </p:cNvPicPr>
            <p:nvPr/>
          </p:nvPicPr>
          <p:blipFill>
            <a:blip r:embed="rId3" cstate="print"/>
            <a:srcRect/>
            <a:stretch>
              <a:fillRect/>
            </a:stretch>
          </p:blipFill>
          <p:spPr bwMode="auto">
            <a:xfrm>
              <a:off x="6629400" y="5457825"/>
              <a:ext cx="304800" cy="180975"/>
            </a:xfrm>
            <a:prstGeom prst="rect">
              <a:avLst/>
            </a:prstGeom>
            <a:noFill/>
            <a:ln w="9525">
              <a:noFill/>
              <a:miter lim="800000"/>
              <a:headEnd/>
              <a:tailEnd/>
            </a:ln>
            <a:scene3d>
              <a:camera prst="orthographicFront">
                <a:rot lat="0" lon="0" rev="5400000"/>
              </a:camera>
              <a:lightRig rig="threePt" dir="t"/>
            </a:scene3d>
          </p:spPr>
        </p:pic>
        <p:pic>
          <p:nvPicPr>
            <p:cNvPr id="26" name="Picture 32"/>
            <p:cNvPicPr>
              <a:picLocks noChangeAspect="1" noChangeArrowheads="1"/>
            </p:cNvPicPr>
            <p:nvPr/>
          </p:nvPicPr>
          <p:blipFill>
            <a:blip r:embed="rId3" cstate="print"/>
            <a:srcRect/>
            <a:stretch>
              <a:fillRect/>
            </a:stretch>
          </p:blipFill>
          <p:spPr bwMode="auto">
            <a:xfrm>
              <a:off x="6629400" y="5762625"/>
              <a:ext cx="304800" cy="180975"/>
            </a:xfrm>
            <a:prstGeom prst="rect">
              <a:avLst/>
            </a:prstGeom>
            <a:noFill/>
            <a:ln w="9525">
              <a:noFill/>
              <a:miter lim="800000"/>
              <a:headEnd/>
              <a:tailEnd/>
            </a:ln>
            <a:scene3d>
              <a:camera prst="orthographicFront">
                <a:rot lat="0" lon="0" rev="5400000"/>
              </a:camera>
              <a:lightRig rig="threePt" dir="t"/>
            </a:scene3d>
          </p:spPr>
        </p:pic>
        <p:pic>
          <p:nvPicPr>
            <p:cNvPr id="27" name="Picture 32"/>
            <p:cNvPicPr>
              <a:picLocks noChangeAspect="1" noChangeArrowheads="1"/>
            </p:cNvPicPr>
            <p:nvPr/>
          </p:nvPicPr>
          <p:blipFill>
            <a:blip r:embed="rId3" cstate="print"/>
            <a:srcRect/>
            <a:stretch>
              <a:fillRect/>
            </a:stretch>
          </p:blipFill>
          <p:spPr bwMode="auto">
            <a:xfrm>
              <a:off x="6629400" y="6067425"/>
              <a:ext cx="304800" cy="180975"/>
            </a:xfrm>
            <a:prstGeom prst="rect">
              <a:avLst/>
            </a:prstGeom>
            <a:noFill/>
            <a:ln w="9525">
              <a:noFill/>
              <a:miter lim="800000"/>
              <a:headEnd/>
              <a:tailEnd/>
            </a:ln>
            <a:scene3d>
              <a:camera prst="orthographicFront">
                <a:rot lat="0" lon="0" rev="5400000"/>
              </a:camera>
              <a:lightRig rig="threePt" dir="t"/>
            </a:scene3d>
          </p:spPr>
        </p:pic>
        <p:pic>
          <p:nvPicPr>
            <p:cNvPr id="28" name="Picture 32"/>
            <p:cNvPicPr>
              <a:picLocks noChangeAspect="1" noChangeArrowheads="1"/>
            </p:cNvPicPr>
            <p:nvPr/>
          </p:nvPicPr>
          <p:blipFill>
            <a:blip r:embed="rId3" cstate="print"/>
            <a:srcRect/>
            <a:stretch>
              <a:fillRect/>
            </a:stretch>
          </p:blipFill>
          <p:spPr bwMode="auto">
            <a:xfrm>
              <a:off x="6629400" y="6372225"/>
              <a:ext cx="304800" cy="180975"/>
            </a:xfrm>
            <a:prstGeom prst="rect">
              <a:avLst/>
            </a:prstGeom>
            <a:noFill/>
            <a:ln w="9525">
              <a:noFill/>
              <a:miter lim="800000"/>
              <a:headEnd/>
              <a:tailEnd/>
            </a:ln>
            <a:scene3d>
              <a:camera prst="orthographicFront">
                <a:rot lat="0" lon="0" rev="5400000"/>
              </a:camera>
              <a:lightRig rig="threePt" dir="t"/>
            </a:scene3d>
          </p:spPr>
        </p:pic>
        <p:pic>
          <p:nvPicPr>
            <p:cNvPr id="29" name="Picture 32"/>
            <p:cNvPicPr>
              <a:picLocks noChangeAspect="1" noChangeArrowheads="1"/>
            </p:cNvPicPr>
            <p:nvPr/>
          </p:nvPicPr>
          <p:blipFill>
            <a:blip r:embed="rId3" cstate="print"/>
            <a:srcRect/>
            <a:stretch>
              <a:fillRect/>
            </a:stretch>
          </p:blipFill>
          <p:spPr bwMode="auto">
            <a:xfrm>
              <a:off x="6629400" y="6629400"/>
              <a:ext cx="304800" cy="180975"/>
            </a:xfrm>
            <a:prstGeom prst="rect">
              <a:avLst/>
            </a:prstGeom>
            <a:noFill/>
            <a:ln w="9525">
              <a:noFill/>
              <a:miter lim="800000"/>
              <a:headEnd/>
              <a:tailEnd/>
            </a:ln>
            <a:scene3d>
              <a:camera prst="orthographicFront">
                <a:rot lat="0" lon="0" rev="5400000"/>
              </a:camera>
              <a:lightRig rig="threePt" dir="t"/>
            </a:scene3d>
          </p:spPr>
        </p:pic>
      </p:grpSp>
      <p:sp>
        <p:nvSpPr>
          <p:cNvPr id="2" name="Vertical Title 1"/>
          <p:cNvSpPr>
            <a:spLocks noGrp="1"/>
          </p:cNvSpPr>
          <p:nvPr>
            <p:ph type="title" orient="vert"/>
          </p:nvPr>
        </p:nvSpPr>
        <p:spPr>
          <a:xfrm>
            <a:off x="7239000" y="1600200"/>
            <a:ext cx="1905000" cy="4876800"/>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0" y="457200"/>
            <a:ext cx="6934200" cy="5791200"/>
          </a:xfrm>
        </p:spPr>
        <p:txBody>
          <a:bodyPr vert="eaVert"/>
          <a:lstStyle>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Date Placeholder 62"/>
          <p:cNvSpPr>
            <a:spLocks noGrp="1"/>
          </p:cNvSpPr>
          <p:nvPr>
            <p:ph type="dt" sz="half" idx="10"/>
          </p:nvPr>
        </p:nvSpPr>
        <p:spPr/>
        <p:txBody>
          <a:bodyPr/>
          <a:lstStyle>
            <a:lvl1pPr>
              <a:defRPr/>
            </a:lvl1pPr>
          </a:lstStyle>
          <a:p>
            <a:pPr>
              <a:defRPr/>
            </a:pPr>
            <a:fld id="{E253DE7B-745C-42BE-BC43-20FB2A747D52}" type="datetime1">
              <a:rPr lang="en-US"/>
              <a:pPr>
                <a:defRPr/>
              </a:pPr>
              <a:t>7/14/2017</a:t>
            </a:fld>
            <a:endParaRPr lang="en-US" dirty="0"/>
          </a:p>
        </p:txBody>
      </p:sp>
      <p:sp>
        <p:nvSpPr>
          <p:cNvPr id="31" name="Slide Number Placeholder 63"/>
          <p:cNvSpPr>
            <a:spLocks noGrp="1"/>
          </p:cNvSpPr>
          <p:nvPr>
            <p:ph type="sldNum" sz="quarter" idx="11"/>
          </p:nvPr>
        </p:nvSpPr>
        <p:spPr/>
        <p:txBody>
          <a:bodyPr/>
          <a:lstStyle>
            <a:lvl1pPr>
              <a:defRPr/>
            </a:lvl1pPr>
          </a:lstStyle>
          <a:p>
            <a:pPr>
              <a:defRPr/>
            </a:pPr>
            <a:fld id="{5B00CDE4-46D5-40E2-8287-C94D0F6386C6}" type="slidenum">
              <a:rPr lang="en-US"/>
              <a:pPr>
                <a:defRPr/>
              </a:pPr>
              <a:t>‹#›</a:t>
            </a:fld>
            <a:endParaRPr lang="en-US"/>
          </a:p>
        </p:txBody>
      </p:sp>
      <p:sp>
        <p:nvSpPr>
          <p:cNvPr id="32" name="Footer Placeholder 64"/>
          <p:cNvSpPr>
            <a:spLocks noGrp="1"/>
          </p:cNvSpPr>
          <p:nvPr>
            <p:ph type="ftr" sz="quarter" idx="12"/>
          </p:nvPr>
        </p:nvSpPr>
        <p:spPr/>
        <p:txBody>
          <a:bodyPr/>
          <a:lstStyle>
            <a:lvl1pPr>
              <a:defRPr/>
            </a:lvl1pPr>
          </a:lstStyle>
          <a:p>
            <a:pPr>
              <a:defRPr/>
            </a:pPr>
            <a:r>
              <a:rPr lang="en-US"/>
              <a:t>Northwest Portland Area Indian Health Board</a:t>
            </a:r>
          </a:p>
        </p:txBody>
      </p:sp>
    </p:spTree>
    <p:extLst>
      <p:ext uri="{BB962C8B-B14F-4D97-AF65-F5344CB8AC3E}">
        <p14:creationId xmlns:p14="http://schemas.microsoft.com/office/powerpoint/2010/main" val="795369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p>
            <a:pPr fontAlgn="base">
              <a:spcBef>
                <a:spcPct val="0"/>
              </a:spcBef>
              <a:spcAft>
                <a:spcPct val="0"/>
              </a:spcAft>
              <a:defRPr/>
            </a:pPr>
            <a:r>
              <a:rPr lang="en-US" smtClean="0"/>
              <a:t>Northwest Portland Area Indian Health Board</a:t>
            </a:r>
            <a:endParaRPr lang="en-US"/>
          </a:p>
        </p:txBody>
      </p:sp>
      <p:sp>
        <p:nvSpPr>
          <p:cNvPr id="5" name="Date Placeholder 4"/>
          <p:cNvSpPr>
            <a:spLocks noGrp="1"/>
          </p:cNvSpPr>
          <p:nvPr>
            <p:ph type="dt" sz="half" idx="11"/>
          </p:nvPr>
        </p:nvSpPr>
        <p:spPr/>
        <p:txBody>
          <a:bodyPr/>
          <a:lstStyle/>
          <a:p>
            <a:pPr fontAlgn="base">
              <a:spcBef>
                <a:spcPct val="0"/>
              </a:spcBef>
              <a:spcAft>
                <a:spcPct val="0"/>
              </a:spcAft>
              <a:defRPr/>
            </a:pPr>
            <a:fld id="{11B48FDB-D342-4F06-80C3-CC7634C7F97A}" type="datetime1">
              <a:rPr lang="en-US" smtClean="0"/>
              <a:pPr fontAlgn="base">
                <a:spcBef>
                  <a:spcPct val="0"/>
                </a:spcBef>
                <a:spcAft>
                  <a:spcPct val="0"/>
                </a:spcAft>
                <a:defRPr/>
              </a:pPr>
              <a:t>7/14/2017</a:t>
            </a:fld>
            <a:endParaRPr lang="en-US"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7AD814E6-D563-43F1-AFB9-B14F28545724}"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240612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 name="Title 1"/>
          <p:cNvSpPr>
            <a:spLocks noGrp="1"/>
          </p:cNvSpPr>
          <p:nvPr>
            <p:ph type="title"/>
          </p:nvPr>
        </p:nvSpPr>
        <p:spPr>
          <a:xfrm>
            <a:off x="609600" y="533400"/>
            <a:ext cx="7885113" cy="1524000"/>
          </a:xfrm>
        </p:spPr>
        <p:txBody>
          <a:bodyPr anchor="b"/>
          <a:lstStyle>
            <a:lvl1pPr algn="ctr">
              <a:buNone/>
              <a:defRPr sz="4200" b="0" cap="none" baseline="0">
                <a:solidFill>
                  <a:srgbClr val="FFFFFF"/>
                </a:solidFill>
              </a:defRPr>
            </a:lvl1pPr>
          </a:lstStyle>
          <a:p>
            <a:r>
              <a:rPr kumimoji="0" lang="en-US" dirty="0" smtClean="0"/>
              <a:t>Click to edit Master title style</a:t>
            </a:r>
            <a:endParaRPr kumimoji="0" lang="en-US" dirty="0"/>
          </a:p>
        </p:txBody>
      </p:sp>
      <p:grpSp>
        <p:nvGrpSpPr>
          <p:cNvPr id="20" name="Group 19"/>
          <p:cNvGrpSpPr/>
          <p:nvPr userDrawn="1"/>
        </p:nvGrpSpPr>
        <p:grpSpPr>
          <a:xfrm>
            <a:off x="4038600" y="1879134"/>
            <a:ext cx="1058411" cy="1058411"/>
            <a:chOff x="1143000" y="228600"/>
            <a:chExt cx="762000" cy="762000"/>
          </a:xfrm>
        </p:grpSpPr>
        <p:sp>
          <p:nvSpPr>
            <p:cNvPr id="21" name="Oval 20"/>
            <p:cNvSpPr/>
            <p:nvPr/>
          </p:nvSpPr>
          <p:spPr>
            <a:xfrm>
              <a:off x="1143000" y="228600"/>
              <a:ext cx="762000" cy="762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Oval 21"/>
            <p:cNvSpPr/>
            <p:nvPr/>
          </p:nvSpPr>
          <p:spPr>
            <a:xfrm>
              <a:off x="1220710" y="313189"/>
              <a:ext cx="591312" cy="59131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3" name="Picture 22" descr="NPAIHBtransparent.gif"/>
            <p:cNvPicPr>
              <a:picLocks noChangeAspect="1"/>
            </p:cNvPicPr>
            <p:nvPr userDrawn="1"/>
          </p:nvPicPr>
          <p:blipFill>
            <a:blip r:embed="rId2" cstate="print">
              <a:duotone>
                <a:schemeClr val="accent5">
                  <a:shade val="45000"/>
                  <a:satMod val="135000"/>
                </a:schemeClr>
                <a:prstClr val="white"/>
              </a:duotone>
            </a:blip>
            <a:stretch>
              <a:fillRect/>
            </a:stretch>
          </p:blipFill>
          <p:spPr>
            <a:xfrm>
              <a:off x="1261145" y="431334"/>
              <a:ext cx="509039" cy="426463"/>
            </a:xfrm>
            <a:prstGeom prst="rect">
              <a:avLst/>
            </a:prstGeom>
          </p:spPr>
        </p:pic>
      </p:grpSp>
      <p:pic>
        <p:nvPicPr>
          <p:cNvPr id="25" name="Picture 14"/>
          <p:cNvPicPr>
            <a:picLocks noChangeAspect="1" noChangeArrowheads="1"/>
          </p:cNvPicPr>
          <p:nvPr userDrawn="1"/>
        </p:nvPicPr>
        <p:blipFill>
          <a:blip r:embed="rId3" cstate="print"/>
          <a:srcRect b="14286"/>
          <a:stretch>
            <a:fillRect/>
          </a:stretch>
        </p:blipFill>
        <p:spPr bwMode="auto">
          <a:xfrm>
            <a:off x="152400" y="6124208"/>
            <a:ext cx="5410200" cy="270510"/>
          </a:xfrm>
          <a:prstGeom prst="rect">
            <a:avLst/>
          </a:prstGeom>
          <a:noFill/>
          <a:ln w="9525">
            <a:noFill/>
            <a:miter lim="800000"/>
            <a:headEnd/>
            <a:tailEnd/>
          </a:ln>
          <a:effectLst/>
        </p:spPr>
      </p:pic>
      <p:pic>
        <p:nvPicPr>
          <p:cNvPr id="26" name="Picture 14"/>
          <p:cNvPicPr>
            <a:picLocks noChangeAspect="1" noChangeArrowheads="1"/>
          </p:cNvPicPr>
          <p:nvPr userDrawn="1"/>
        </p:nvPicPr>
        <p:blipFill>
          <a:blip r:embed="rId3" cstate="print"/>
          <a:srcRect l="8451" b="8948"/>
          <a:stretch>
            <a:fillRect/>
          </a:stretch>
        </p:blipFill>
        <p:spPr bwMode="auto">
          <a:xfrm>
            <a:off x="4038600" y="6121866"/>
            <a:ext cx="4953000" cy="287358"/>
          </a:xfrm>
          <a:prstGeom prst="rect">
            <a:avLst/>
          </a:prstGeom>
          <a:noFill/>
          <a:ln w="9525">
            <a:noFill/>
            <a:miter lim="800000"/>
            <a:headEnd/>
            <a:tailEnd/>
          </a:ln>
          <a:effectLst/>
        </p:spPr>
      </p:pic>
      <p:sp>
        <p:nvSpPr>
          <p:cNvPr id="13" name="Rectangle 12"/>
          <p:cNvSpPr>
            <a:spLocks noChangeArrowheads="1"/>
          </p:cNvSpPr>
          <p:nvPr/>
        </p:nvSpPr>
        <p:spPr bwMode="auto">
          <a:xfrm>
            <a:off x="146304" y="6391656"/>
            <a:ext cx="88452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97C6D424-DE00-4962-B9C4-D78CC5BE0C50}" type="datetimeFigureOut">
              <a:rPr lang="en-US" smtClean="0"/>
              <a:pPr/>
              <a:t>7/14/2017</a:t>
            </a:fld>
            <a:endParaRPr lang="en-US"/>
          </a:p>
        </p:txBody>
      </p:sp>
      <p:pic>
        <p:nvPicPr>
          <p:cNvPr id="24" name="Picture 38"/>
          <p:cNvPicPr>
            <a:picLocks noChangeAspect="1" noChangeArrowheads="1"/>
          </p:cNvPicPr>
          <p:nvPr userDrawn="1"/>
        </p:nvPicPr>
        <p:blipFill>
          <a:blip r:embed="rId4" cstate="print">
            <a:clrChange>
              <a:clrFrom>
                <a:srgbClr val="000000"/>
              </a:clrFrom>
              <a:clrTo>
                <a:srgbClr val="000000">
                  <a:alpha val="0"/>
                </a:srgbClr>
              </a:clrTo>
            </a:clrChange>
          </a:blip>
          <a:srcRect/>
          <a:stretch>
            <a:fillRect/>
          </a:stretch>
        </p:blipFill>
        <p:spPr bwMode="auto">
          <a:xfrm>
            <a:off x="7277100" y="4724400"/>
            <a:ext cx="2400300" cy="1771650"/>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6556248" cy="758952"/>
          </a:xfrm>
        </p:spPr>
        <p:txBody>
          <a:bodyPr/>
          <a:lstStyle/>
          <a:p>
            <a:r>
              <a:rPr kumimoji="0" lang="en-US" dirty="0" smtClean="0"/>
              <a:t>Click to edit Master title style</a:t>
            </a:r>
            <a:endParaRPr kumimoji="0" lang="en-US" dirty="0"/>
          </a:p>
        </p:txBody>
      </p:sp>
      <p:sp>
        <p:nvSpPr>
          <p:cNvPr id="5" name="Date Placeholder 4"/>
          <p:cNvSpPr>
            <a:spLocks noGrp="1"/>
          </p:cNvSpPr>
          <p:nvPr>
            <p:ph type="dt" sz="half" idx="10"/>
          </p:nvPr>
        </p:nvSpPr>
        <p:spPr>
          <a:xfrm>
            <a:off x="5791200" y="6409944"/>
            <a:ext cx="3044952" cy="365760"/>
          </a:xfrm>
        </p:spPr>
        <p:txBody>
          <a:bodyPr/>
          <a:lstStyle/>
          <a:p>
            <a:fld id="{97C6D424-DE00-4962-B9C4-D78CC5BE0C50}" type="datetimeFigureOut">
              <a:rPr lang="en-US" smtClean="0"/>
              <a:pPr/>
              <a:t>7/14/2017</a:t>
            </a:fld>
            <a:endParaRPr lang="en-US"/>
          </a:p>
        </p:txBody>
      </p:sp>
      <p:sp>
        <p:nvSpPr>
          <p:cNvPr id="6" name="Footer Placeholder 5"/>
          <p:cNvSpPr>
            <a:spLocks noGrp="1"/>
          </p:cNvSpPr>
          <p:nvPr>
            <p:ph type="ftr" sz="quarter" idx="11"/>
          </p:nvPr>
        </p:nvSpPr>
        <p:spPr/>
        <p:txBody>
          <a:bodyPr/>
          <a:lstStyle/>
          <a:p>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9" name="Picture 38"/>
          <p:cNvPicPr>
            <a:picLocks noChangeAspect="1" noChangeArrowheads="1"/>
          </p:cNvPicPr>
          <p:nvPr userDrawn="1"/>
        </p:nvPicPr>
        <p:blipFill>
          <a:blip r:embed="rId2" cstate="print">
            <a:clrChange>
              <a:clrFrom>
                <a:srgbClr val="000000"/>
              </a:clrFrom>
              <a:clrTo>
                <a:srgbClr val="000000">
                  <a:alpha val="0"/>
                </a:srgbClr>
              </a:clrTo>
            </a:clrChange>
          </a:blip>
          <a:srcRect/>
          <a:stretch>
            <a:fillRect/>
          </a:stretch>
        </p:blipFill>
        <p:spPr bwMode="auto">
          <a:xfrm>
            <a:off x="6743700" y="0"/>
            <a:ext cx="2400300" cy="1771650"/>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7C6D424-DE00-4962-B9C4-D78CC5BE0C50}" type="datetimeFigureOut">
              <a:rPr lang="en-US" smtClean="0"/>
              <a:pPr/>
              <a:t>7/14/2017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3" name="Title 22"/>
          <p:cNvSpPr>
            <a:spLocks noGrp="1"/>
          </p:cNvSpPr>
          <p:nvPr>
            <p:ph type="title"/>
          </p:nvPr>
        </p:nvSpPr>
        <p:spPr/>
        <p:txBody>
          <a:bodyPr rtlCol="0" anchor="b" anchorCtr="0"/>
          <a:lstStyle/>
          <a:p>
            <a:r>
              <a:rPr kumimoji="0" lang="en-US" dirty="0" smtClean="0"/>
              <a:t>Click to edit Master title style</a:t>
            </a:r>
            <a:endParaRPr kumimoji="0" lang="en-US" dirty="0"/>
          </a:p>
        </p:txBody>
      </p:sp>
      <p:grpSp>
        <p:nvGrpSpPr>
          <p:cNvPr id="28" name="Group 27"/>
          <p:cNvGrpSpPr/>
          <p:nvPr userDrawn="1"/>
        </p:nvGrpSpPr>
        <p:grpSpPr>
          <a:xfrm>
            <a:off x="4207778" y="6096000"/>
            <a:ext cx="762000" cy="762000"/>
            <a:chOff x="1143000" y="228600"/>
            <a:chExt cx="762000" cy="762000"/>
          </a:xfrm>
        </p:grpSpPr>
        <p:sp>
          <p:nvSpPr>
            <p:cNvPr id="29" name="Oval 28"/>
            <p:cNvSpPr/>
            <p:nvPr/>
          </p:nvSpPr>
          <p:spPr>
            <a:xfrm>
              <a:off x="1143000" y="228600"/>
              <a:ext cx="762000" cy="762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Oval 29"/>
            <p:cNvSpPr/>
            <p:nvPr/>
          </p:nvSpPr>
          <p:spPr>
            <a:xfrm>
              <a:off x="1220710" y="313189"/>
              <a:ext cx="591312" cy="59131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31" name="Picture 30" descr="NPAIHBtransparent.gif"/>
            <p:cNvPicPr>
              <a:picLocks noChangeAspect="1"/>
            </p:cNvPicPr>
            <p:nvPr userDrawn="1"/>
          </p:nvPicPr>
          <p:blipFill>
            <a:blip r:embed="rId2" cstate="print">
              <a:duotone>
                <a:schemeClr val="accent5">
                  <a:shade val="45000"/>
                  <a:satMod val="135000"/>
                </a:schemeClr>
                <a:prstClr val="white"/>
              </a:duotone>
            </a:blip>
            <a:stretch>
              <a:fillRect/>
            </a:stretch>
          </p:blipFill>
          <p:spPr>
            <a:xfrm>
              <a:off x="1261145" y="431334"/>
              <a:ext cx="509039" cy="426463"/>
            </a:xfrm>
            <a:prstGeom prst="rect">
              <a:avLst/>
            </a:prstGeom>
          </p:spPr>
        </p:pic>
      </p:grpSp>
      <p:pic>
        <p:nvPicPr>
          <p:cNvPr id="32" name="Picture 38"/>
          <p:cNvPicPr>
            <a:picLocks noChangeAspect="1" noChangeArrowheads="1"/>
          </p:cNvPicPr>
          <p:nvPr userDrawn="1"/>
        </p:nvPicPr>
        <p:blipFill>
          <a:blip r:embed="rId3" cstate="print">
            <a:clrChange>
              <a:clrFrom>
                <a:srgbClr val="000000"/>
              </a:clrFrom>
              <a:clrTo>
                <a:srgbClr val="000000">
                  <a:alpha val="0"/>
                </a:srgbClr>
              </a:clrTo>
            </a:clrChange>
          </a:blip>
          <a:srcRect/>
          <a:stretch>
            <a:fillRect/>
          </a:stretch>
        </p:blipFill>
        <p:spPr bwMode="auto">
          <a:xfrm>
            <a:off x="6743700" y="0"/>
            <a:ext cx="2400300" cy="1771650"/>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7C6D424-DE00-4962-B9C4-D78CC5BE0C50}" type="datetimeFigureOut">
              <a:rPr lang="en-US" smtClean="0"/>
              <a:pPr/>
              <a:t>7/14/2017</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7C6D424-DE00-4962-B9C4-D78CC5BE0C50}" type="datetimeFigureOut">
              <a:rPr lang="en-US" smtClean="0"/>
              <a:pPr/>
              <a:t>7/14/2017</a:t>
            </a:fld>
            <a:endParaRPr lang="en-US"/>
          </a:p>
        </p:txBody>
      </p:sp>
      <p:sp>
        <p:nvSpPr>
          <p:cNvPr id="3" name="Footer Placeholder 2"/>
          <p:cNvSpPr>
            <a:spLocks noGrp="1"/>
          </p:cNvSpPr>
          <p:nvPr>
            <p:ph type="ftr" sz="quarter" idx="11"/>
          </p:nvPr>
        </p:nvSpPr>
        <p:spPr/>
        <p:txBody>
          <a:bodyPr/>
          <a:lstStyle/>
          <a:p>
            <a:endParaRPr lang="en-US"/>
          </a:p>
        </p:txBody>
      </p:sp>
      <p:grpSp>
        <p:nvGrpSpPr>
          <p:cNvPr id="11" name="Group 10"/>
          <p:cNvGrpSpPr/>
          <p:nvPr userDrawn="1"/>
        </p:nvGrpSpPr>
        <p:grpSpPr>
          <a:xfrm>
            <a:off x="4351789" y="6103690"/>
            <a:ext cx="762000" cy="762000"/>
            <a:chOff x="1143000" y="228600"/>
            <a:chExt cx="762000" cy="762000"/>
          </a:xfrm>
        </p:grpSpPr>
        <p:sp>
          <p:nvSpPr>
            <p:cNvPr id="12" name="Oval 11"/>
            <p:cNvSpPr/>
            <p:nvPr/>
          </p:nvSpPr>
          <p:spPr>
            <a:xfrm>
              <a:off x="1143000" y="228600"/>
              <a:ext cx="762000" cy="762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220710" y="313189"/>
              <a:ext cx="591312" cy="59131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4" name="Picture 13" descr="NPAIHBtransparent.gif"/>
            <p:cNvPicPr>
              <a:picLocks noChangeAspect="1"/>
            </p:cNvPicPr>
            <p:nvPr userDrawn="1"/>
          </p:nvPicPr>
          <p:blipFill>
            <a:blip r:embed="rId2" cstate="print">
              <a:duotone>
                <a:schemeClr val="accent5">
                  <a:shade val="45000"/>
                  <a:satMod val="135000"/>
                </a:schemeClr>
                <a:prstClr val="white"/>
              </a:duotone>
            </a:blip>
            <a:stretch>
              <a:fillRect/>
            </a:stretch>
          </p:blipFill>
          <p:spPr>
            <a:xfrm>
              <a:off x="1261145" y="431334"/>
              <a:ext cx="509039" cy="426463"/>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6">
              <a:lumMod val="40000"/>
              <a:lumOff val="60000"/>
            </a:scheme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hasCustomPrompt="1"/>
          </p:nvPr>
        </p:nvSpPr>
        <p:spPr>
          <a:xfrm>
            <a:off x="381000" y="1143000"/>
            <a:ext cx="2362200" cy="1371600"/>
          </a:xfrm>
        </p:spPr>
        <p:txBody>
          <a:bodyPr anchor="b">
            <a:noAutofit/>
          </a:bodyPr>
          <a:lstStyle>
            <a:lvl1pPr algn="l">
              <a:buNone/>
              <a:defRPr sz="2400" b="1" baseline="0">
                <a:solidFill>
                  <a:schemeClr val="accent1">
                    <a:lumMod val="75000"/>
                  </a:schemeClr>
                </a:solidFill>
                <a:latin typeface="Maiandra GD" pitchFamily="34" charset="0"/>
              </a:defRPr>
            </a:lvl1pPr>
          </a:lstStyle>
          <a:p>
            <a:r>
              <a:rPr kumimoji="0" lang="en-US" dirty="0" smtClean="0"/>
              <a:t>Northwest Portland Area Indian Health Board</a:t>
            </a:r>
            <a:endParaRPr kumimoji="0" lang="en-US" dirty="0"/>
          </a:p>
        </p:txBody>
      </p:sp>
      <p:sp>
        <p:nvSpPr>
          <p:cNvPr id="3" name="Text Placeholder 2"/>
          <p:cNvSpPr>
            <a:spLocks noGrp="1"/>
          </p:cNvSpPr>
          <p:nvPr>
            <p:ph type="body" idx="2" hasCustomPrompt="1"/>
          </p:nvPr>
        </p:nvSpPr>
        <p:spPr>
          <a:xfrm>
            <a:off x="381000" y="2514601"/>
            <a:ext cx="2362200" cy="609600"/>
          </a:xfrm>
        </p:spPr>
        <p:txBody>
          <a:bodyPr/>
          <a:lstStyle>
            <a:lvl1pPr marL="0" indent="0">
              <a:spcAft>
                <a:spcPts val="1000"/>
              </a:spcAft>
              <a:buNone/>
              <a:defRPr sz="1600" i="1">
                <a:solidFill>
                  <a:schemeClr val="accent6">
                    <a:lumMod val="50000"/>
                  </a:schemeClr>
                </a:solidFill>
                <a:latin typeface="Corbel" pitchFamily="34" charset="0"/>
              </a:defRPr>
            </a:lvl1pPr>
            <a:lvl2pPr>
              <a:buNone/>
              <a:defRPr sz="1200"/>
            </a:lvl2pPr>
            <a:lvl3pPr>
              <a:buNone/>
              <a:defRPr sz="1000"/>
            </a:lvl3pPr>
            <a:lvl4pPr>
              <a:buNone/>
              <a:defRPr sz="900"/>
            </a:lvl4pPr>
            <a:lvl5pPr>
              <a:buNone/>
              <a:defRPr sz="900"/>
            </a:lvl5pPr>
          </a:lstStyle>
          <a:p>
            <a:pPr lvl="0" eaLnBrk="1" latinLnBrk="0" hangingPunct="1"/>
            <a:r>
              <a:rPr kumimoji="0" lang="en-US" dirty="0" smtClean="0"/>
              <a:t>Indian Leadership for Indian Health</a:t>
            </a:r>
          </a:p>
          <a:p>
            <a:pPr lvl="0" eaLnBrk="1" latinLnBrk="0" hangingPunct="1"/>
            <a:endParaRPr kumimoji="0" lang="en-US" dirty="0" smtClean="0"/>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7C6D424-DE00-4962-B9C4-D78CC5BE0C50}" type="datetimeFigureOut">
              <a:rPr lang="en-US" smtClean="0"/>
              <a:pPr/>
              <a:t>7/14/2017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pic>
        <p:nvPicPr>
          <p:cNvPr id="22" name="Picture 14"/>
          <p:cNvPicPr>
            <a:picLocks noChangeAspect="1" noChangeArrowheads="1"/>
          </p:cNvPicPr>
          <p:nvPr userDrawn="1"/>
        </p:nvPicPr>
        <p:blipFill>
          <a:blip r:embed="rId2" cstate="print"/>
          <a:srcRect t="82979" r="44348" b="4255"/>
          <a:stretch>
            <a:fillRect/>
          </a:stretch>
        </p:blipFill>
        <p:spPr bwMode="auto">
          <a:xfrm>
            <a:off x="152400" y="6248400"/>
            <a:ext cx="2743200" cy="152400"/>
          </a:xfrm>
          <a:prstGeom prst="rect">
            <a:avLst/>
          </a:prstGeom>
          <a:noFill/>
          <a:ln w="9525">
            <a:noFill/>
            <a:miter lim="800000"/>
            <a:headEnd/>
            <a:tailEnd/>
          </a:ln>
          <a:effectLst/>
        </p:spPr>
      </p:pic>
      <p:grpSp>
        <p:nvGrpSpPr>
          <p:cNvPr id="26" name="Group 25"/>
          <p:cNvGrpSpPr/>
          <p:nvPr userDrawn="1"/>
        </p:nvGrpSpPr>
        <p:grpSpPr>
          <a:xfrm>
            <a:off x="1143000" y="228600"/>
            <a:ext cx="762000" cy="762000"/>
            <a:chOff x="1143000" y="228600"/>
            <a:chExt cx="762000" cy="762000"/>
          </a:xfrm>
        </p:grpSpPr>
        <p:sp>
          <p:nvSpPr>
            <p:cNvPr id="10" name="Oval 9"/>
            <p:cNvSpPr/>
            <p:nvPr/>
          </p:nvSpPr>
          <p:spPr>
            <a:xfrm>
              <a:off x="1143000" y="228600"/>
              <a:ext cx="762000" cy="762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220710" y="313189"/>
              <a:ext cx="591312" cy="59131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3" name="Picture 22" descr="NPAIHBtransparent.gif"/>
            <p:cNvPicPr>
              <a:picLocks noChangeAspect="1"/>
            </p:cNvPicPr>
            <p:nvPr userDrawn="1"/>
          </p:nvPicPr>
          <p:blipFill>
            <a:blip r:embed="rId3" cstate="print">
              <a:duotone>
                <a:schemeClr val="accent5">
                  <a:shade val="45000"/>
                  <a:satMod val="135000"/>
                </a:schemeClr>
                <a:prstClr val="white"/>
              </a:duotone>
            </a:blip>
            <a:stretch>
              <a:fillRect/>
            </a:stretch>
          </p:blipFill>
          <p:spPr>
            <a:xfrm>
              <a:off x="1261145" y="431334"/>
              <a:ext cx="509039" cy="426463"/>
            </a:xfrm>
            <a:prstGeom prst="rect">
              <a:avLst/>
            </a:prstGeom>
          </p:spPr>
        </p:pic>
      </p:grpSp>
      <p:sp>
        <p:nvSpPr>
          <p:cNvPr id="25" name="TextBox 24"/>
          <p:cNvSpPr txBox="1"/>
          <p:nvPr userDrawn="1"/>
        </p:nvSpPr>
        <p:spPr>
          <a:xfrm>
            <a:off x="381000" y="5046677"/>
            <a:ext cx="2362200" cy="157479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en-US" sz="1400" i="1" kern="1200" dirty="0" smtClean="0">
                <a:solidFill>
                  <a:schemeClr val="tx1">
                    <a:lumMod val="95000"/>
                    <a:lumOff val="5000"/>
                  </a:schemeClr>
                </a:solidFill>
                <a:latin typeface="Corbel" pitchFamily="34" charset="0"/>
                <a:ea typeface="+mn-ea"/>
                <a:cs typeface="+mn-cs"/>
              </a:rPr>
              <a:t>2121</a:t>
            </a:r>
            <a:r>
              <a:rPr kumimoji="0" lang="en-US" sz="1400" i="1" kern="1200" baseline="0" dirty="0" smtClean="0">
                <a:solidFill>
                  <a:schemeClr val="tx1">
                    <a:lumMod val="95000"/>
                    <a:lumOff val="5000"/>
                  </a:schemeClr>
                </a:solidFill>
                <a:latin typeface="Corbel" pitchFamily="34" charset="0"/>
                <a:ea typeface="+mn-ea"/>
                <a:cs typeface="+mn-cs"/>
              </a:rPr>
              <a:t> SW Broadway</a:t>
            </a:r>
            <a:r>
              <a:rPr kumimoji="0" lang="en-US" sz="1400" i="1" kern="1200" dirty="0" smtClean="0">
                <a:solidFill>
                  <a:schemeClr val="tx1">
                    <a:lumMod val="95000"/>
                    <a:lumOff val="5000"/>
                  </a:schemeClr>
                </a:solidFill>
                <a:latin typeface="Corbel" pitchFamily="34" charset="0"/>
                <a:ea typeface="+mn-ea"/>
                <a:cs typeface="+mn-cs"/>
              </a:rPr>
              <a:t>, Suite 300 </a:t>
            </a:r>
            <a:br>
              <a:rPr kumimoji="0" lang="en-US" sz="1400" i="1" kern="1200" dirty="0" smtClean="0">
                <a:solidFill>
                  <a:schemeClr val="tx1">
                    <a:lumMod val="95000"/>
                    <a:lumOff val="5000"/>
                  </a:schemeClr>
                </a:solidFill>
                <a:latin typeface="Corbel" pitchFamily="34" charset="0"/>
                <a:ea typeface="+mn-ea"/>
                <a:cs typeface="+mn-cs"/>
              </a:rPr>
            </a:br>
            <a:r>
              <a:rPr kumimoji="0" lang="en-US" sz="1400" i="1" kern="1200" dirty="0" smtClean="0">
                <a:solidFill>
                  <a:schemeClr val="tx1">
                    <a:lumMod val="95000"/>
                    <a:lumOff val="5000"/>
                  </a:schemeClr>
                </a:solidFill>
                <a:latin typeface="Corbel" pitchFamily="34" charset="0"/>
                <a:ea typeface="+mn-ea"/>
                <a:cs typeface="+mn-cs"/>
              </a:rPr>
              <a:t>Portland, Oregon 97201 </a:t>
            </a:r>
            <a:br>
              <a:rPr kumimoji="0" lang="en-US" sz="1400" i="1" kern="1200" dirty="0" smtClean="0">
                <a:solidFill>
                  <a:schemeClr val="tx1">
                    <a:lumMod val="95000"/>
                    <a:lumOff val="5000"/>
                  </a:schemeClr>
                </a:solidFill>
                <a:latin typeface="Corbel" pitchFamily="34" charset="0"/>
                <a:ea typeface="+mn-ea"/>
                <a:cs typeface="+mn-cs"/>
              </a:rPr>
            </a:br>
            <a:r>
              <a:rPr kumimoji="0" lang="en-US" sz="1400" i="1" kern="1200" dirty="0" smtClean="0">
                <a:solidFill>
                  <a:schemeClr val="tx1">
                    <a:lumMod val="95000"/>
                    <a:lumOff val="5000"/>
                  </a:schemeClr>
                </a:solidFill>
                <a:latin typeface="Corbel" pitchFamily="34" charset="0"/>
                <a:ea typeface="+mn-ea"/>
                <a:cs typeface="+mn-cs"/>
              </a:rPr>
              <a:t>Phone: (503) 228-4185 </a:t>
            </a:r>
            <a:br>
              <a:rPr kumimoji="0" lang="en-US" sz="1400" i="1" kern="1200" dirty="0" smtClean="0">
                <a:solidFill>
                  <a:schemeClr val="tx1">
                    <a:lumMod val="95000"/>
                    <a:lumOff val="5000"/>
                  </a:schemeClr>
                </a:solidFill>
                <a:latin typeface="Corbel" pitchFamily="34" charset="0"/>
                <a:ea typeface="+mn-ea"/>
                <a:cs typeface="+mn-cs"/>
              </a:rPr>
            </a:br>
            <a:r>
              <a:rPr kumimoji="0" lang="en-US" sz="1400" i="1" kern="1200" dirty="0" smtClean="0">
                <a:solidFill>
                  <a:schemeClr val="tx1">
                    <a:lumMod val="95000"/>
                    <a:lumOff val="5000"/>
                  </a:schemeClr>
                </a:solidFill>
                <a:latin typeface="Corbel" pitchFamily="34" charset="0"/>
                <a:ea typeface="+mn-ea"/>
                <a:cs typeface="+mn-cs"/>
              </a:rPr>
              <a:t>Fax: (503) 228-8182 </a:t>
            </a:r>
            <a:br>
              <a:rPr kumimoji="0" lang="en-US" sz="1400" i="1" kern="1200" dirty="0" smtClean="0">
                <a:solidFill>
                  <a:schemeClr val="tx1">
                    <a:lumMod val="95000"/>
                    <a:lumOff val="5000"/>
                  </a:schemeClr>
                </a:solidFill>
                <a:latin typeface="Corbel" pitchFamily="34" charset="0"/>
                <a:ea typeface="+mn-ea"/>
                <a:cs typeface="+mn-cs"/>
              </a:rPr>
            </a:br>
            <a:endParaRPr kumimoji="0" lang="en-US" sz="1400" i="1" u="sng" kern="1200" dirty="0" smtClean="0">
              <a:solidFill>
                <a:schemeClr val="accent3">
                  <a:lumMod val="50000"/>
                </a:schemeClr>
              </a:solidFill>
              <a:latin typeface="Corbel" pitchFamily="34" charset="0"/>
              <a:ea typeface="+mn-ea"/>
              <a:cs typeface="+mn-cs"/>
            </a:endParaRPr>
          </a:p>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7C6D424-DE00-4962-B9C4-D78CC5BE0C50}" type="datetimeFigureOut">
              <a:rPr lang="en-US" smtClean="0"/>
              <a:pPr/>
              <a:t>7/14/2017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grpSp>
        <p:nvGrpSpPr>
          <p:cNvPr id="24" name="Group 23"/>
          <p:cNvGrpSpPr/>
          <p:nvPr userDrawn="1"/>
        </p:nvGrpSpPr>
        <p:grpSpPr>
          <a:xfrm>
            <a:off x="1219200" y="152400"/>
            <a:ext cx="762000" cy="762000"/>
            <a:chOff x="1143000" y="228600"/>
            <a:chExt cx="762000" cy="762000"/>
          </a:xfrm>
        </p:grpSpPr>
        <p:sp>
          <p:nvSpPr>
            <p:cNvPr id="25" name="Oval 24"/>
            <p:cNvSpPr/>
            <p:nvPr/>
          </p:nvSpPr>
          <p:spPr>
            <a:xfrm>
              <a:off x="1143000" y="228600"/>
              <a:ext cx="762000" cy="762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Oval 25"/>
            <p:cNvSpPr/>
            <p:nvPr/>
          </p:nvSpPr>
          <p:spPr>
            <a:xfrm>
              <a:off x="1220710" y="313189"/>
              <a:ext cx="591312" cy="59131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7" name="Picture 26" descr="NPAIHBtransparent.gif"/>
            <p:cNvPicPr>
              <a:picLocks noChangeAspect="1"/>
            </p:cNvPicPr>
            <p:nvPr userDrawn="1"/>
          </p:nvPicPr>
          <p:blipFill>
            <a:blip r:embed="rId2" cstate="print">
              <a:duotone>
                <a:schemeClr val="accent5">
                  <a:shade val="45000"/>
                  <a:satMod val="135000"/>
                </a:schemeClr>
                <a:prstClr val="white"/>
              </a:duotone>
            </a:blip>
            <a:stretch>
              <a:fillRect/>
            </a:stretch>
          </p:blipFill>
          <p:spPr>
            <a:xfrm>
              <a:off x="1261145" y="431334"/>
              <a:ext cx="509039" cy="426463"/>
            </a:xfrm>
            <a:prstGeom prst="rect">
              <a:avLst/>
            </a:prstGeom>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7.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7C6D424-DE00-4962-B9C4-D78CC5BE0C50}" type="datetimeFigureOut">
              <a:rPr lang="en-US" smtClean="0"/>
              <a:pPr/>
              <a:t>7/14/2017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2" name="Title Placeholder 21"/>
          <p:cNvSpPr>
            <a:spLocks noGrp="1"/>
          </p:cNvSpPr>
          <p:nvPr>
            <p:ph type="title"/>
          </p:nvPr>
        </p:nvSpPr>
        <p:spPr>
          <a:xfrm>
            <a:off x="152400" y="228600"/>
            <a:ext cx="8839200" cy="1066800"/>
          </a:xfrm>
          <a:prstGeom prst="rect">
            <a:avLst/>
          </a:prstGeom>
        </p:spPr>
        <p:txBody>
          <a:bodyPr vert="horz" anchor="ctr">
            <a:no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grpSp>
        <p:nvGrpSpPr>
          <p:cNvPr id="21" name="Group 20"/>
          <p:cNvGrpSpPr/>
          <p:nvPr/>
        </p:nvGrpSpPr>
        <p:grpSpPr>
          <a:xfrm>
            <a:off x="4191000" y="6096000"/>
            <a:ext cx="762000" cy="762000"/>
            <a:chOff x="1143000" y="228600"/>
            <a:chExt cx="762000" cy="762000"/>
          </a:xfrm>
        </p:grpSpPr>
        <p:sp>
          <p:nvSpPr>
            <p:cNvPr id="24" name="Oval 23"/>
            <p:cNvSpPr/>
            <p:nvPr/>
          </p:nvSpPr>
          <p:spPr>
            <a:xfrm>
              <a:off x="1143000" y="228600"/>
              <a:ext cx="762000" cy="762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Oval 24"/>
            <p:cNvSpPr/>
            <p:nvPr/>
          </p:nvSpPr>
          <p:spPr>
            <a:xfrm>
              <a:off x="1220710" y="313189"/>
              <a:ext cx="591312" cy="59131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6" name="Picture 25" descr="NPAIHBtransparent.gif"/>
            <p:cNvPicPr>
              <a:picLocks noChangeAspect="1"/>
            </p:cNvPicPr>
            <p:nvPr userDrawn="1"/>
          </p:nvPicPr>
          <p:blipFill>
            <a:blip r:embed="rId14" cstate="print">
              <a:duotone>
                <a:schemeClr val="accent5">
                  <a:shade val="45000"/>
                  <a:satMod val="135000"/>
                </a:schemeClr>
                <a:prstClr val="white"/>
              </a:duotone>
            </a:blip>
            <a:stretch>
              <a:fillRect/>
            </a:stretch>
          </p:blipFill>
          <p:spPr>
            <a:xfrm>
              <a:off x="1261145" y="431334"/>
              <a:ext cx="509039" cy="426463"/>
            </a:xfrm>
            <a:prstGeom prst="rect">
              <a:avLst/>
            </a:prstGeom>
          </p:spPr>
        </p:pic>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09" r:id="rId12"/>
  </p:sldLayoutIdLst>
  <p:timing>
    <p:tnLst>
      <p:par>
        <p:cTn id="1" dur="indefinite" restart="never" nodeType="tmRoot"/>
      </p:par>
    </p:tnLst>
  </p:timing>
  <p:txStyles>
    <p:titleStyle>
      <a:lvl1pPr algn="ctr" rtl="0" eaLnBrk="1" latinLnBrk="0" hangingPunct="1">
        <a:spcBef>
          <a:spcPct val="0"/>
        </a:spcBef>
        <a:buNone/>
        <a:defRPr kumimoji="0" sz="44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1"/>
          <p:cNvSpPr>
            <a:spLocks noGrp="1" noChangeArrowheads="1"/>
          </p:cNvSpPr>
          <p:nvPr>
            <p:ph type="body" idx="1"/>
          </p:nvPr>
        </p:nvSpPr>
        <p:spPr bwMode="auto">
          <a:xfrm>
            <a:off x="457200" y="16002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 Third level</a:t>
            </a:r>
          </a:p>
          <a:p>
            <a:pPr lvl="3"/>
            <a:r>
              <a:rPr lang="en-US" smtClean="0"/>
              <a:t> Fourth level</a:t>
            </a:r>
          </a:p>
          <a:p>
            <a:pPr lvl="4"/>
            <a:r>
              <a:rPr lang="en-US" smtClean="0"/>
              <a:t> Fifth level</a:t>
            </a:r>
          </a:p>
        </p:txBody>
      </p:sp>
      <p:sp>
        <p:nvSpPr>
          <p:cNvPr id="1027" name="Rectangle 2"/>
          <p:cNvSpPr>
            <a:spLocks noGrp="1" noChangeArrowheads="1"/>
          </p:cNvSpPr>
          <p:nvPr>
            <p:ph type="title"/>
          </p:nvPr>
        </p:nvSpPr>
        <p:spPr bwMode="auto">
          <a:xfrm>
            <a:off x="1371600" y="76200"/>
            <a:ext cx="7315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5" name="Rectangle 5"/>
          <p:cNvSpPr>
            <a:spLocks noGrp="1" noChangeArrowheads="1"/>
          </p:cNvSpPr>
          <p:nvPr>
            <p:ph type="ftr" sz="quarter" idx="3"/>
          </p:nvPr>
        </p:nvSpPr>
        <p:spPr bwMode="auto">
          <a:xfrm>
            <a:off x="2667000" y="6461125"/>
            <a:ext cx="38100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800000"/>
                </a:solidFill>
                <a:latin typeface="Gill Sans MT" pitchFamily="34" charset="0"/>
              </a:defRPr>
            </a:lvl1pPr>
          </a:lstStyle>
          <a:p>
            <a:pPr fontAlgn="base">
              <a:spcBef>
                <a:spcPct val="0"/>
              </a:spcBef>
              <a:spcAft>
                <a:spcPct val="0"/>
              </a:spcAft>
              <a:defRPr/>
            </a:pPr>
            <a:r>
              <a:rPr lang="en-US"/>
              <a:t>Northwest Portland Area Indian Health Board</a:t>
            </a:r>
          </a:p>
        </p:txBody>
      </p:sp>
      <p:sp>
        <p:nvSpPr>
          <p:cNvPr id="66" name="Rectangle 4"/>
          <p:cNvSpPr>
            <a:spLocks noGrp="1" noChangeArrowheads="1"/>
          </p:cNvSpPr>
          <p:nvPr>
            <p:ph type="dt" sz="half" idx="2"/>
          </p:nvPr>
        </p:nvSpPr>
        <p:spPr bwMode="auto">
          <a:xfrm>
            <a:off x="457200" y="64611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800000"/>
                </a:solidFill>
                <a:latin typeface="Gill Sans MT" pitchFamily="34" charset="0"/>
              </a:defRPr>
            </a:lvl1pPr>
          </a:lstStyle>
          <a:p>
            <a:pPr fontAlgn="base">
              <a:spcBef>
                <a:spcPct val="0"/>
              </a:spcBef>
              <a:spcAft>
                <a:spcPct val="0"/>
              </a:spcAft>
              <a:defRPr/>
            </a:pPr>
            <a:fld id="{11B48FDB-D342-4F06-80C3-CC7634C7F97A}" type="datetime1">
              <a:rPr lang="en-US"/>
              <a:pPr fontAlgn="base">
                <a:spcBef>
                  <a:spcPct val="0"/>
                </a:spcBef>
                <a:spcAft>
                  <a:spcPct val="0"/>
                </a:spcAft>
                <a:defRPr/>
              </a:pPr>
              <a:t>7/14/2017</a:t>
            </a:fld>
            <a:endParaRPr lang="en-US" dirty="0"/>
          </a:p>
        </p:txBody>
      </p:sp>
      <p:sp>
        <p:nvSpPr>
          <p:cNvPr id="67" name="Rectangle 6"/>
          <p:cNvSpPr>
            <a:spLocks noGrp="1" noChangeArrowheads="1"/>
          </p:cNvSpPr>
          <p:nvPr>
            <p:ph type="sldNum" sz="quarter" idx="4"/>
          </p:nvPr>
        </p:nvSpPr>
        <p:spPr bwMode="auto">
          <a:xfrm>
            <a:off x="6553200" y="64611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800000"/>
                </a:solidFill>
                <a:latin typeface="Georgia" pitchFamily="18" charset="0"/>
              </a:defRPr>
            </a:lvl1pPr>
          </a:lstStyle>
          <a:p>
            <a:pPr fontAlgn="base">
              <a:spcBef>
                <a:spcPct val="0"/>
              </a:spcBef>
              <a:spcAft>
                <a:spcPct val="0"/>
              </a:spcAft>
              <a:defRPr/>
            </a:pPr>
            <a:fld id="{7AD814E6-D563-43F1-AFB9-B14F28545724}"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354427453"/>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1" r:id="rId11"/>
  </p:sldLayoutIdLst>
  <p:hf hdr="0"/>
  <p:txStyles>
    <p:titleStyle>
      <a:lvl1pPr algn="l" rtl="0" eaLnBrk="1" fontAlgn="base" hangingPunct="1">
        <a:spcBef>
          <a:spcPct val="0"/>
        </a:spcBef>
        <a:spcAft>
          <a:spcPct val="0"/>
        </a:spcAft>
        <a:defRPr sz="4000">
          <a:solidFill>
            <a:srgbClr val="990000"/>
          </a:solidFill>
          <a:latin typeface="Georgia" pitchFamily="18" charset="0"/>
          <a:ea typeface="+mj-ea"/>
          <a:cs typeface="+mj-cs"/>
        </a:defRPr>
      </a:lvl1pPr>
      <a:lvl2pPr algn="l" rtl="0" eaLnBrk="1" fontAlgn="base" hangingPunct="1">
        <a:spcBef>
          <a:spcPct val="0"/>
        </a:spcBef>
        <a:spcAft>
          <a:spcPct val="0"/>
        </a:spcAft>
        <a:defRPr sz="4000">
          <a:solidFill>
            <a:srgbClr val="990000"/>
          </a:solidFill>
          <a:latin typeface="Georgia" pitchFamily="18" charset="0"/>
        </a:defRPr>
      </a:lvl2pPr>
      <a:lvl3pPr algn="l" rtl="0" eaLnBrk="1" fontAlgn="base" hangingPunct="1">
        <a:spcBef>
          <a:spcPct val="0"/>
        </a:spcBef>
        <a:spcAft>
          <a:spcPct val="0"/>
        </a:spcAft>
        <a:defRPr sz="4000">
          <a:solidFill>
            <a:srgbClr val="990000"/>
          </a:solidFill>
          <a:latin typeface="Georgia" pitchFamily="18" charset="0"/>
        </a:defRPr>
      </a:lvl3pPr>
      <a:lvl4pPr algn="l" rtl="0" eaLnBrk="1" fontAlgn="base" hangingPunct="1">
        <a:spcBef>
          <a:spcPct val="0"/>
        </a:spcBef>
        <a:spcAft>
          <a:spcPct val="0"/>
        </a:spcAft>
        <a:defRPr sz="4000">
          <a:solidFill>
            <a:srgbClr val="990000"/>
          </a:solidFill>
          <a:latin typeface="Georgia" pitchFamily="18" charset="0"/>
        </a:defRPr>
      </a:lvl4pPr>
      <a:lvl5pPr algn="l" rtl="0" eaLnBrk="1" fontAlgn="base" hangingPunct="1">
        <a:spcBef>
          <a:spcPct val="0"/>
        </a:spcBef>
        <a:spcAft>
          <a:spcPct val="0"/>
        </a:spcAft>
        <a:defRPr sz="4000">
          <a:solidFill>
            <a:srgbClr val="990000"/>
          </a:solidFill>
          <a:latin typeface="Georgia" pitchFamily="18" charset="0"/>
        </a:defRPr>
      </a:lvl5pPr>
      <a:lvl6pPr marL="457200" algn="ctr" rtl="0" eaLnBrk="1" fontAlgn="base" hangingPunct="1">
        <a:spcBef>
          <a:spcPct val="0"/>
        </a:spcBef>
        <a:spcAft>
          <a:spcPct val="0"/>
        </a:spcAft>
        <a:defRPr sz="4400" u="sng">
          <a:solidFill>
            <a:srgbClr val="990000"/>
          </a:solidFill>
          <a:latin typeface="Arial Black" pitchFamily="34" charset="0"/>
        </a:defRPr>
      </a:lvl6pPr>
      <a:lvl7pPr marL="914400" algn="ctr" rtl="0" eaLnBrk="1" fontAlgn="base" hangingPunct="1">
        <a:spcBef>
          <a:spcPct val="0"/>
        </a:spcBef>
        <a:spcAft>
          <a:spcPct val="0"/>
        </a:spcAft>
        <a:defRPr sz="4400" u="sng">
          <a:solidFill>
            <a:srgbClr val="990000"/>
          </a:solidFill>
          <a:latin typeface="Arial Black" pitchFamily="34" charset="0"/>
        </a:defRPr>
      </a:lvl7pPr>
      <a:lvl8pPr marL="1371600" algn="ctr" rtl="0" eaLnBrk="1" fontAlgn="base" hangingPunct="1">
        <a:spcBef>
          <a:spcPct val="0"/>
        </a:spcBef>
        <a:spcAft>
          <a:spcPct val="0"/>
        </a:spcAft>
        <a:defRPr sz="4400" u="sng">
          <a:solidFill>
            <a:srgbClr val="990000"/>
          </a:solidFill>
          <a:latin typeface="Arial Black" pitchFamily="34" charset="0"/>
        </a:defRPr>
      </a:lvl8pPr>
      <a:lvl9pPr marL="1828800" algn="ctr" rtl="0" eaLnBrk="1" fontAlgn="base" hangingPunct="1">
        <a:spcBef>
          <a:spcPct val="0"/>
        </a:spcBef>
        <a:spcAft>
          <a:spcPct val="0"/>
        </a:spcAft>
        <a:defRPr sz="4400" u="sng">
          <a:solidFill>
            <a:srgbClr val="990000"/>
          </a:solidFill>
          <a:latin typeface="Arial Black" pitchFamily="34" charset="0"/>
        </a:defRPr>
      </a:lvl9pPr>
    </p:titleStyle>
    <p:bodyStyle>
      <a:lvl1pPr marL="342900" indent="-342900" algn="l" rtl="0" eaLnBrk="1" fontAlgn="base" hangingPunct="1">
        <a:spcBef>
          <a:spcPct val="20000"/>
        </a:spcBef>
        <a:spcAft>
          <a:spcPct val="0"/>
        </a:spcAft>
        <a:buClr>
          <a:srgbClr val="715C29"/>
        </a:buClr>
        <a:buSzPct val="95000"/>
        <a:buFont typeface="Arial" charset="0"/>
        <a:buChar char="•"/>
        <a:defRPr sz="3600">
          <a:solidFill>
            <a:schemeClr val="tx1"/>
          </a:solidFill>
          <a:latin typeface="Trebuchet MS" pitchFamily="34" charset="0"/>
          <a:ea typeface="+mn-ea"/>
          <a:cs typeface="+mn-cs"/>
        </a:defRPr>
      </a:lvl1pPr>
      <a:lvl2pPr marL="742950" indent="-285750" algn="l" rtl="0" eaLnBrk="1" fontAlgn="base" hangingPunct="1">
        <a:spcBef>
          <a:spcPct val="20000"/>
        </a:spcBef>
        <a:spcAft>
          <a:spcPct val="0"/>
        </a:spcAft>
        <a:buClr>
          <a:srgbClr val="008080"/>
        </a:buClr>
        <a:buSzPct val="100000"/>
        <a:buFont typeface="Wingdings" pitchFamily="2" charset="2"/>
        <a:buChar char="§"/>
        <a:defRPr lang="en-US" sz="3400" dirty="0">
          <a:solidFill>
            <a:schemeClr val="tx1"/>
          </a:solidFill>
          <a:latin typeface="Trebuchet MS" pitchFamily="34" charset="0"/>
        </a:defRPr>
      </a:lvl2pPr>
      <a:lvl3pPr marL="1143000" indent="-228600" algn="l" rtl="0" eaLnBrk="1" fontAlgn="base" hangingPunct="1">
        <a:spcBef>
          <a:spcPct val="20000"/>
        </a:spcBef>
        <a:spcAft>
          <a:spcPct val="0"/>
        </a:spcAft>
        <a:buClr>
          <a:srgbClr val="B40000"/>
        </a:buClr>
        <a:buSzPct val="100000"/>
        <a:buFont typeface="Arial" charset="0"/>
        <a:buChar char="•"/>
        <a:defRPr sz="2800">
          <a:solidFill>
            <a:schemeClr val="tx1"/>
          </a:solidFill>
          <a:latin typeface="Trebuchet MS" pitchFamily="34" charset="0"/>
        </a:defRPr>
      </a:lvl3pPr>
      <a:lvl4pPr marL="1600200" indent="-228600" algn="l" rtl="0" eaLnBrk="1" fontAlgn="base" hangingPunct="1">
        <a:spcBef>
          <a:spcPct val="20000"/>
        </a:spcBef>
        <a:spcAft>
          <a:spcPct val="0"/>
        </a:spcAft>
        <a:buClr>
          <a:srgbClr val="644646"/>
        </a:buClr>
        <a:buSzPct val="100000"/>
        <a:buFont typeface="Trebuchet MS" pitchFamily="34" charset="0"/>
        <a:buChar char="—"/>
        <a:defRPr sz="2800" i="1">
          <a:solidFill>
            <a:schemeClr val="tx1"/>
          </a:solidFill>
          <a:latin typeface="Trebuchet MS" pitchFamily="34" charset="0"/>
        </a:defRPr>
      </a:lvl4pPr>
      <a:lvl5pPr marL="2057400" indent="-228600" algn="l" rtl="0" eaLnBrk="1" fontAlgn="base" hangingPunct="1">
        <a:spcBef>
          <a:spcPct val="20000"/>
        </a:spcBef>
        <a:spcAft>
          <a:spcPct val="0"/>
        </a:spcAft>
        <a:buFont typeface="Trebuchet MS" pitchFamily="34" charset="0"/>
        <a:buChar char="—"/>
        <a:defRPr sz="2400" i="1">
          <a:solidFill>
            <a:schemeClr val="tx1"/>
          </a:solidFill>
          <a:latin typeface="Trebuchet MS" pitchFamily="34" charset="0"/>
        </a:defRPr>
      </a:lvl5pPr>
      <a:lvl6pPr marL="2514600" indent="-228600" algn="l" rtl="0" eaLnBrk="1" fontAlgn="base" hangingPunct="1">
        <a:spcBef>
          <a:spcPct val="20000"/>
        </a:spcBef>
        <a:spcAft>
          <a:spcPct val="0"/>
        </a:spcAft>
        <a:buBlip>
          <a:blip r:embed="rId13"/>
        </a:buBlip>
        <a:defRPr sz="3200" i="1">
          <a:solidFill>
            <a:schemeClr val="tx1"/>
          </a:solidFill>
          <a:latin typeface="+mn-lt"/>
        </a:defRPr>
      </a:lvl6pPr>
      <a:lvl7pPr marL="2971800" indent="-228600" algn="l" rtl="0" eaLnBrk="1" fontAlgn="base" hangingPunct="1">
        <a:spcBef>
          <a:spcPct val="20000"/>
        </a:spcBef>
        <a:spcAft>
          <a:spcPct val="0"/>
        </a:spcAft>
        <a:buBlip>
          <a:blip r:embed="rId13"/>
        </a:buBlip>
        <a:defRPr sz="3200" i="1">
          <a:solidFill>
            <a:schemeClr val="tx1"/>
          </a:solidFill>
          <a:latin typeface="+mn-lt"/>
        </a:defRPr>
      </a:lvl7pPr>
      <a:lvl8pPr marL="3429000" indent="-228600" algn="l" rtl="0" eaLnBrk="1" fontAlgn="base" hangingPunct="1">
        <a:spcBef>
          <a:spcPct val="20000"/>
        </a:spcBef>
        <a:spcAft>
          <a:spcPct val="0"/>
        </a:spcAft>
        <a:buBlip>
          <a:blip r:embed="rId13"/>
        </a:buBlip>
        <a:defRPr sz="3200" i="1">
          <a:solidFill>
            <a:schemeClr val="tx1"/>
          </a:solidFill>
          <a:latin typeface="+mn-lt"/>
        </a:defRPr>
      </a:lvl8pPr>
      <a:lvl9pPr marL="3886200" indent="-228600" algn="l" rtl="0" eaLnBrk="1" fontAlgn="base" hangingPunct="1">
        <a:spcBef>
          <a:spcPct val="20000"/>
        </a:spcBef>
        <a:spcAft>
          <a:spcPct val="0"/>
        </a:spcAft>
        <a:buBlip>
          <a:blip r:embed="rId13"/>
        </a:buBlip>
        <a:defRPr sz="32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akchap.org/resources/chap_library/CHAPCB_Documents/CHAPCB_Standards_Procedures_Amended_2017-01-26.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3.xml"/><Relationship Id="rId6" Type="http://schemas.openxmlformats.org/officeDocument/2006/relationships/hyperlink" Target="mailto:tfiremoon@npaihb.org" TargetMode="External"/><Relationship Id="rId5" Type="http://schemas.openxmlformats.org/officeDocument/2006/relationships/hyperlink" Target="mailto:pjohnson@npaihb.org" TargetMode="External"/><Relationship Id="rId4" Type="http://schemas.openxmlformats.org/officeDocument/2006/relationships/hyperlink" Target="mailto:cpeters@npaihb.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28600" y="3276600"/>
            <a:ext cx="8686800" cy="1447800"/>
          </a:xfrm>
        </p:spPr>
        <p:txBody>
          <a:bodyPr>
            <a:noAutofit/>
          </a:bodyPr>
          <a:lstStyle/>
          <a:p>
            <a:r>
              <a:rPr lang="en-US" sz="2800" dirty="0" smtClean="0"/>
              <a:t>The Community Health Aide Program</a:t>
            </a:r>
            <a:endParaRPr lang="en-US" sz="2800" dirty="0"/>
          </a:p>
          <a:p>
            <a:r>
              <a:rPr lang="en-US" b="0" dirty="0" smtClean="0"/>
              <a:t>CRIHB and NPAIHB Joint Board Meeting</a:t>
            </a:r>
          </a:p>
          <a:p>
            <a:r>
              <a:rPr lang="en-US" sz="1200" b="0" dirty="0" smtClean="0"/>
              <a:t>July 20, 2017 3:15 </a:t>
            </a:r>
            <a:r>
              <a:rPr lang="en-US" sz="1200" b="0" dirty="0"/>
              <a:t>P</a:t>
            </a:r>
            <a:r>
              <a:rPr lang="en-US" sz="1200" b="0" dirty="0" smtClean="0"/>
              <a:t>M</a:t>
            </a:r>
          </a:p>
          <a:p>
            <a:endParaRPr lang="en-US" sz="1200" b="0" dirty="0" smtClean="0"/>
          </a:p>
          <a:p>
            <a:r>
              <a:rPr lang="en-US" sz="1200" b="0" dirty="0" smtClean="0"/>
              <a:t>Christina Peters, Native Dental Therapy </a:t>
            </a:r>
          </a:p>
          <a:p>
            <a:r>
              <a:rPr lang="en-US" sz="1200" b="0" dirty="0" smtClean="0"/>
              <a:t>Initiative Project Director</a:t>
            </a:r>
          </a:p>
          <a:p>
            <a:r>
              <a:rPr lang="en-US" sz="1200" b="0" dirty="0" smtClean="0"/>
              <a:t>Northwest Portland Area Indian Health Board</a:t>
            </a:r>
          </a:p>
          <a:p>
            <a:endParaRPr lang="en-US" sz="1200" b="0" dirty="0" smtClean="0"/>
          </a:p>
          <a:p>
            <a:endParaRPr lang="en-US" sz="1200" b="0" dirty="0" smtClean="0"/>
          </a:p>
        </p:txBody>
      </p:sp>
      <p:sp>
        <p:nvSpPr>
          <p:cNvPr id="3" name="Title 2"/>
          <p:cNvSpPr>
            <a:spLocks noGrp="1"/>
          </p:cNvSpPr>
          <p:nvPr>
            <p:ph type="ctrTitle"/>
          </p:nvPr>
        </p:nvSpPr>
        <p:spPr/>
        <p:txBody>
          <a:bodyPr/>
          <a:lstStyle/>
          <a:p>
            <a:r>
              <a:rPr lang="en-US" sz="6000" dirty="0" smtClean="0">
                <a:solidFill>
                  <a:schemeClr val="accent1">
                    <a:lumMod val="75000"/>
                  </a:schemeClr>
                </a:solidFill>
              </a:rPr>
              <a:t>Dental Health Aide Therapists</a:t>
            </a:r>
            <a:endParaRPr lang="en-US" sz="6000" dirty="0">
              <a:solidFill>
                <a:schemeClr val="accent1">
                  <a:lumMod val="75000"/>
                </a:schemeClr>
              </a:solidFill>
            </a:endParaRPr>
          </a:p>
        </p:txBody>
      </p:sp>
    </p:spTree>
    <p:custDataLst>
      <p:tags r:id="rId1"/>
    </p:custDataLst>
    <p:extLst>
      <p:ext uri="{BB962C8B-B14F-4D97-AF65-F5344CB8AC3E}">
        <p14:creationId xmlns:p14="http://schemas.microsoft.com/office/powerpoint/2010/main" val="4202995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 Board Members	</a:t>
            </a:r>
            <a:endParaRPr lang="en-US" dirty="0"/>
          </a:p>
        </p:txBody>
      </p:sp>
      <p:sp>
        <p:nvSpPr>
          <p:cNvPr id="3" name="Content Placeholder 2"/>
          <p:cNvSpPr>
            <a:spLocks noGrp="1"/>
          </p:cNvSpPr>
          <p:nvPr>
            <p:ph sz="quarter" idx="1"/>
          </p:nvPr>
        </p:nvSpPr>
        <p:spPr/>
        <p:txBody>
          <a:bodyPr/>
          <a:lstStyle/>
          <a:p>
            <a:r>
              <a:rPr lang="en-US" dirty="0" smtClean="0"/>
              <a:t>4 Training Center Regions</a:t>
            </a:r>
          </a:p>
          <a:p>
            <a:r>
              <a:rPr lang="en-US" dirty="0" smtClean="0"/>
              <a:t>CHA Training Center</a:t>
            </a:r>
          </a:p>
          <a:p>
            <a:r>
              <a:rPr lang="en-US" dirty="0" smtClean="0"/>
              <a:t>CHAP Director’s Association</a:t>
            </a:r>
          </a:p>
          <a:p>
            <a:r>
              <a:rPr lang="en-US" dirty="0" smtClean="0"/>
              <a:t>CHA Association</a:t>
            </a:r>
          </a:p>
          <a:p>
            <a:r>
              <a:rPr lang="en-US" dirty="0" smtClean="0"/>
              <a:t>Medical Director</a:t>
            </a:r>
          </a:p>
          <a:p>
            <a:r>
              <a:rPr lang="en-US" dirty="0" smtClean="0"/>
              <a:t>Federal (Alaska Area Native Health Service)</a:t>
            </a:r>
          </a:p>
          <a:p>
            <a:r>
              <a:rPr lang="en-US" dirty="0" smtClean="0"/>
              <a:t>State of Alaska Representative</a:t>
            </a:r>
          </a:p>
          <a:p>
            <a:r>
              <a:rPr lang="en-US" dirty="0" smtClean="0"/>
              <a:t>Dental Health Aide Representative</a:t>
            </a:r>
          </a:p>
          <a:p>
            <a:r>
              <a:rPr lang="en-US" dirty="0" smtClean="0"/>
              <a:t>Behavioral Health Aide Representative</a:t>
            </a:r>
          </a:p>
        </p:txBody>
      </p:sp>
    </p:spTree>
    <p:extLst>
      <p:ext uri="{BB962C8B-B14F-4D97-AF65-F5344CB8AC3E}">
        <p14:creationId xmlns:p14="http://schemas.microsoft.com/office/powerpoint/2010/main" val="2636204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Standards and Procedures </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Certification requirements</a:t>
            </a:r>
          </a:p>
          <a:p>
            <a:r>
              <a:rPr lang="en-US" dirty="0" smtClean="0"/>
              <a:t>Program oversight</a:t>
            </a:r>
          </a:p>
          <a:p>
            <a:r>
              <a:rPr lang="en-US" dirty="0" smtClean="0"/>
              <a:t>Supervision requirements</a:t>
            </a:r>
          </a:p>
          <a:p>
            <a:r>
              <a:rPr lang="en-US" dirty="0" smtClean="0"/>
              <a:t>Scope of practice</a:t>
            </a:r>
          </a:p>
          <a:p>
            <a:r>
              <a:rPr lang="en-US" dirty="0" smtClean="0"/>
              <a:t>Competencies</a:t>
            </a:r>
          </a:p>
          <a:p>
            <a:r>
              <a:rPr lang="en-US" dirty="0" smtClean="0"/>
              <a:t>Training and related curriculum</a:t>
            </a:r>
          </a:p>
          <a:p>
            <a:r>
              <a:rPr lang="en-US" dirty="0" smtClean="0"/>
              <a:t>Practicum/Preceptorship</a:t>
            </a:r>
          </a:p>
          <a:p>
            <a:r>
              <a:rPr lang="en-US" dirty="0" smtClean="0"/>
              <a:t>Continuing Education</a:t>
            </a:r>
          </a:p>
          <a:p>
            <a:r>
              <a:rPr lang="en-US" dirty="0" smtClean="0"/>
              <a:t>Approved Training sponsors</a:t>
            </a:r>
          </a:p>
          <a:p>
            <a:r>
              <a:rPr lang="en-US" dirty="0">
                <a:hlinkClick r:id="rId2"/>
              </a:rPr>
              <a:t>http://</a:t>
            </a:r>
            <a:r>
              <a:rPr lang="en-US" dirty="0" smtClean="0">
                <a:hlinkClick r:id="rId2"/>
              </a:rPr>
              <a:t>www.akchap.org/resources/chap_library/CHAPCB_Documents/CHAPCB_Standards_Procedures_Amended_2017-01-26.pdf</a:t>
            </a:r>
            <a:r>
              <a:rPr lang="en-US" dirty="0" smtClean="0"/>
              <a:t> </a:t>
            </a:r>
            <a:endParaRPr lang="en-US" dirty="0"/>
          </a:p>
        </p:txBody>
      </p:sp>
    </p:spTree>
    <p:extLst>
      <p:ext uri="{BB962C8B-B14F-4D97-AF65-F5344CB8AC3E}">
        <p14:creationId xmlns:p14="http://schemas.microsoft.com/office/powerpoint/2010/main" val="3958482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CHA/P Providers</a:t>
            </a:r>
            <a:endParaRPr lang="en-US" dirty="0"/>
          </a:p>
        </p:txBody>
      </p:sp>
      <p:sp>
        <p:nvSpPr>
          <p:cNvPr id="3" name="Content Placeholder 2"/>
          <p:cNvSpPr>
            <a:spLocks noGrp="1"/>
          </p:cNvSpPr>
          <p:nvPr>
            <p:ph idx="1"/>
          </p:nvPr>
        </p:nvSpPr>
        <p:spPr>
          <a:xfrm>
            <a:off x="381000" y="1524000"/>
            <a:ext cx="8229600" cy="4622103"/>
          </a:xfrm>
        </p:spPr>
        <p:txBody>
          <a:bodyPr>
            <a:normAutofit lnSpcReduction="10000"/>
          </a:bodyPr>
          <a:lstStyle/>
          <a:p>
            <a:pPr>
              <a:spcBef>
                <a:spcPts val="0"/>
              </a:spcBef>
              <a:spcAft>
                <a:spcPts val="900"/>
              </a:spcAft>
              <a:buFont typeface="Wingdings" pitchFamily="2" charset="2"/>
              <a:buChar char="§"/>
              <a:defRPr/>
            </a:pPr>
            <a:r>
              <a:rPr lang="en-US" sz="2200" dirty="0"/>
              <a:t>Hired, usually by village council</a:t>
            </a:r>
          </a:p>
          <a:p>
            <a:pPr>
              <a:spcBef>
                <a:spcPts val="0"/>
              </a:spcBef>
              <a:spcAft>
                <a:spcPts val="900"/>
              </a:spcAft>
              <a:buFont typeface="Wingdings" pitchFamily="2" charset="2"/>
              <a:buChar char="§"/>
              <a:defRPr/>
            </a:pPr>
            <a:r>
              <a:rPr lang="en-US" sz="2200" dirty="0" smtClean="0"/>
              <a:t>Pre-session</a:t>
            </a:r>
            <a:r>
              <a:rPr lang="en-US" sz="2200" dirty="0"/>
              <a:t>: Intro to C</a:t>
            </a:r>
            <a:r>
              <a:rPr lang="en-US" sz="2200" dirty="0" smtClean="0"/>
              <a:t>HAM/CHA </a:t>
            </a:r>
            <a:r>
              <a:rPr lang="en-US" sz="2200" dirty="0"/>
              <a:t>role/ETT or EMT</a:t>
            </a:r>
          </a:p>
          <a:p>
            <a:pPr>
              <a:spcBef>
                <a:spcPts val="0"/>
              </a:spcBef>
              <a:spcAft>
                <a:spcPts val="900"/>
              </a:spcAft>
              <a:buFont typeface="Wingdings" pitchFamily="2" charset="2"/>
              <a:buChar char="§"/>
              <a:defRPr/>
            </a:pPr>
            <a:r>
              <a:rPr lang="en-US" sz="2200" dirty="0" smtClean="0"/>
              <a:t>Session </a:t>
            </a:r>
            <a:r>
              <a:rPr lang="en-US" sz="2200" dirty="0"/>
              <a:t>I:   4 </a:t>
            </a:r>
            <a:r>
              <a:rPr lang="en-US" sz="2200" dirty="0" smtClean="0"/>
              <a:t>weeks </a:t>
            </a:r>
            <a:r>
              <a:rPr lang="en-US" sz="2200" dirty="0" smtClean="0">
                <a:sym typeface="Wingdings" pitchFamily="2" charset="2"/>
              </a:rPr>
              <a:t> 60 </a:t>
            </a:r>
            <a:r>
              <a:rPr lang="en-US" sz="2200" dirty="0">
                <a:sym typeface="Wingdings" pitchFamily="2" charset="2"/>
              </a:rPr>
              <a:t>hours in village clinic</a:t>
            </a:r>
          </a:p>
          <a:p>
            <a:pPr>
              <a:spcBef>
                <a:spcPts val="0"/>
              </a:spcBef>
              <a:spcAft>
                <a:spcPts val="900"/>
              </a:spcAft>
              <a:buFont typeface="Wingdings" pitchFamily="2" charset="2"/>
              <a:buChar char="§"/>
              <a:defRPr/>
            </a:pPr>
            <a:r>
              <a:rPr lang="en-US" sz="2200" dirty="0" smtClean="0">
                <a:sym typeface="Wingdings" pitchFamily="2" charset="2"/>
              </a:rPr>
              <a:t>Session </a:t>
            </a:r>
            <a:r>
              <a:rPr lang="en-US" sz="2200" dirty="0">
                <a:sym typeface="Wingdings" pitchFamily="2" charset="2"/>
              </a:rPr>
              <a:t>II:  4 </a:t>
            </a:r>
            <a:r>
              <a:rPr lang="en-US" sz="2200" dirty="0" smtClean="0">
                <a:sym typeface="Wingdings" pitchFamily="2" charset="2"/>
              </a:rPr>
              <a:t>weeks  200 </a:t>
            </a:r>
            <a:r>
              <a:rPr lang="en-US" sz="2200" dirty="0">
                <a:sym typeface="Wingdings" pitchFamily="2" charset="2"/>
              </a:rPr>
              <a:t>hours in village clinic</a:t>
            </a:r>
          </a:p>
          <a:p>
            <a:pPr>
              <a:spcBef>
                <a:spcPts val="0"/>
              </a:spcBef>
              <a:spcAft>
                <a:spcPts val="900"/>
              </a:spcAft>
              <a:buFont typeface="Wingdings" pitchFamily="2" charset="2"/>
              <a:buChar char="§"/>
              <a:defRPr/>
            </a:pPr>
            <a:r>
              <a:rPr lang="en-US" sz="2200" dirty="0" smtClean="0">
                <a:sym typeface="Wingdings" pitchFamily="2" charset="2"/>
              </a:rPr>
              <a:t>Session </a:t>
            </a:r>
            <a:r>
              <a:rPr lang="en-US" sz="2200" dirty="0">
                <a:sym typeface="Wingdings" pitchFamily="2" charset="2"/>
              </a:rPr>
              <a:t>III: 3 </a:t>
            </a:r>
            <a:r>
              <a:rPr lang="en-US" sz="2200" dirty="0" smtClean="0">
                <a:sym typeface="Wingdings" pitchFamily="2" charset="2"/>
              </a:rPr>
              <a:t>weeks  200 </a:t>
            </a:r>
            <a:r>
              <a:rPr lang="en-US" sz="2200" dirty="0">
                <a:sym typeface="Wingdings" pitchFamily="2" charset="2"/>
              </a:rPr>
              <a:t>hours in village clinic</a:t>
            </a:r>
          </a:p>
          <a:p>
            <a:pPr>
              <a:spcBef>
                <a:spcPts val="0"/>
              </a:spcBef>
              <a:spcAft>
                <a:spcPts val="900"/>
              </a:spcAft>
              <a:buFont typeface="Wingdings" pitchFamily="2" charset="2"/>
              <a:buChar char="§"/>
              <a:defRPr/>
            </a:pPr>
            <a:r>
              <a:rPr lang="en-US" sz="2200" dirty="0" smtClean="0">
                <a:sym typeface="Wingdings" pitchFamily="2" charset="2"/>
              </a:rPr>
              <a:t>Session </a:t>
            </a:r>
            <a:r>
              <a:rPr lang="en-US" sz="2200" dirty="0">
                <a:sym typeface="Wingdings" pitchFamily="2" charset="2"/>
              </a:rPr>
              <a:t>IV: 4 </a:t>
            </a:r>
            <a:r>
              <a:rPr lang="en-US" sz="2200" dirty="0" smtClean="0">
                <a:sym typeface="Wingdings" pitchFamily="2" charset="2"/>
              </a:rPr>
              <a:t>weeks  200 </a:t>
            </a:r>
            <a:r>
              <a:rPr lang="en-US" sz="2200" dirty="0">
                <a:sym typeface="Wingdings" pitchFamily="2" charset="2"/>
              </a:rPr>
              <a:t>hours in village </a:t>
            </a:r>
            <a:r>
              <a:rPr lang="en-US" sz="2200" dirty="0" smtClean="0">
                <a:sym typeface="Wingdings" pitchFamily="2" charset="2"/>
              </a:rPr>
              <a:t>clinic or</a:t>
            </a:r>
          </a:p>
          <a:p>
            <a:pPr>
              <a:spcBef>
                <a:spcPts val="0"/>
              </a:spcBef>
              <a:spcAft>
                <a:spcPts val="900"/>
              </a:spcAft>
              <a:buFont typeface="Wingdings" pitchFamily="2" charset="2"/>
              <a:buChar char="§"/>
              <a:defRPr/>
            </a:pPr>
            <a:r>
              <a:rPr lang="en-US" sz="2200" dirty="0">
                <a:sym typeface="Wingdings" pitchFamily="2" charset="2"/>
              </a:rPr>
              <a:t>Session </a:t>
            </a:r>
            <a:r>
              <a:rPr lang="en-US" sz="2200" dirty="0" smtClean="0">
                <a:sym typeface="Wingdings" pitchFamily="2" charset="2"/>
              </a:rPr>
              <a:t>IV Blended: 18 </a:t>
            </a:r>
            <a:r>
              <a:rPr lang="en-US" sz="2200" dirty="0">
                <a:sym typeface="Wingdings" pitchFamily="2" charset="2"/>
              </a:rPr>
              <a:t>weeks </a:t>
            </a:r>
            <a:r>
              <a:rPr lang="en-US" sz="2000" dirty="0" smtClean="0">
                <a:sym typeface="Wingdings" pitchFamily="2" charset="2"/>
              </a:rPr>
              <a:t>(16 weeks in village via Distance Learning Network, 2 weeks at Training Center )</a:t>
            </a:r>
            <a:r>
              <a:rPr lang="en-US" sz="2200" dirty="0" smtClean="0">
                <a:sym typeface="Wingdings" pitchFamily="2" charset="2"/>
              </a:rPr>
              <a:t> </a:t>
            </a:r>
            <a:r>
              <a:rPr lang="en-US" sz="2200" dirty="0">
                <a:sym typeface="Wingdings" pitchFamily="2" charset="2"/>
              </a:rPr>
              <a:t>200 hours in village </a:t>
            </a:r>
            <a:r>
              <a:rPr lang="en-US" sz="2200" dirty="0" smtClean="0">
                <a:sym typeface="Wingdings" pitchFamily="2" charset="2"/>
              </a:rPr>
              <a:t>clinic</a:t>
            </a:r>
            <a:endParaRPr lang="en-US" sz="2200" dirty="0">
              <a:sym typeface="Wingdings" pitchFamily="2" charset="2"/>
            </a:endParaRPr>
          </a:p>
          <a:p>
            <a:pPr>
              <a:spcBef>
                <a:spcPts val="0"/>
              </a:spcBef>
              <a:spcAft>
                <a:spcPts val="900"/>
              </a:spcAft>
              <a:buFont typeface="Wingdings" pitchFamily="2" charset="2"/>
              <a:buChar char="§"/>
              <a:defRPr/>
            </a:pPr>
            <a:r>
              <a:rPr lang="en-US" sz="2200" dirty="0" err="1" smtClean="0">
                <a:sym typeface="Wingdings" pitchFamily="2" charset="2"/>
              </a:rPr>
              <a:t>Preceptorship</a:t>
            </a:r>
            <a:r>
              <a:rPr lang="en-US" sz="2200" dirty="0">
                <a:sym typeface="Wingdings" pitchFamily="2" charset="2"/>
              </a:rPr>
              <a:t>: 1 week- skills &amp; patient encounters; exam</a:t>
            </a:r>
          </a:p>
          <a:p>
            <a:pPr>
              <a:spcBef>
                <a:spcPts val="0"/>
              </a:spcBef>
              <a:spcAft>
                <a:spcPts val="900"/>
              </a:spcAft>
              <a:buFont typeface="Wingdings" pitchFamily="2" charset="2"/>
              <a:buChar char="§"/>
              <a:defRPr/>
            </a:pPr>
            <a:r>
              <a:rPr lang="en-US" sz="2200" dirty="0" smtClean="0">
                <a:sym typeface="Wingdings" pitchFamily="2" charset="2"/>
              </a:rPr>
              <a:t>Federal </a:t>
            </a:r>
            <a:r>
              <a:rPr lang="en-US" sz="2200" dirty="0">
                <a:sym typeface="Wingdings" pitchFamily="2" charset="2"/>
              </a:rPr>
              <a:t>Certification at each level</a:t>
            </a:r>
          </a:p>
        </p:txBody>
      </p:sp>
    </p:spTree>
    <p:extLst>
      <p:ext uri="{BB962C8B-B14F-4D97-AF65-F5344CB8AC3E}">
        <p14:creationId xmlns:p14="http://schemas.microsoft.com/office/powerpoint/2010/main" val="669553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a:bodyPr>
          <a:lstStyle/>
          <a:p>
            <a:r>
              <a:rPr lang="en-US" dirty="0" smtClean="0"/>
              <a:t>CHA Training session I and II</a:t>
            </a:r>
            <a:endParaRPr lang="en-US" dirty="0"/>
          </a:p>
        </p:txBody>
      </p:sp>
      <p:sp>
        <p:nvSpPr>
          <p:cNvPr id="3" name="Content Placeholder 2"/>
          <p:cNvSpPr>
            <a:spLocks noGrp="1"/>
          </p:cNvSpPr>
          <p:nvPr>
            <p:ph idx="1"/>
          </p:nvPr>
        </p:nvSpPr>
        <p:spPr>
          <a:xfrm>
            <a:off x="457200" y="1580605"/>
            <a:ext cx="8229600" cy="3971637"/>
          </a:xfrm>
        </p:spPr>
        <p:txBody>
          <a:bodyPr>
            <a:normAutofit/>
          </a:bodyPr>
          <a:lstStyle/>
          <a:p>
            <a:pPr indent="-231775">
              <a:spcBef>
                <a:spcPts val="0"/>
              </a:spcBef>
              <a:spcAft>
                <a:spcPts val="900"/>
              </a:spcAft>
              <a:buFont typeface="Wingdings" pitchFamily="2" charset="2"/>
              <a:buChar char="§"/>
              <a:defRPr/>
            </a:pPr>
            <a:r>
              <a:rPr lang="en-US" sz="2400" dirty="0"/>
              <a:t>Body Systems approach</a:t>
            </a:r>
          </a:p>
          <a:p>
            <a:pPr indent="-231775">
              <a:spcBef>
                <a:spcPts val="0"/>
              </a:spcBef>
              <a:spcAft>
                <a:spcPts val="900"/>
              </a:spcAft>
              <a:buFont typeface="Wingdings" pitchFamily="2" charset="2"/>
              <a:buChar char="§"/>
              <a:defRPr/>
            </a:pPr>
            <a:r>
              <a:rPr lang="en-US" sz="2400" dirty="0"/>
              <a:t>Focus on medical history &amp; basic exams-problem specific &amp; complete history and physical</a:t>
            </a:r>
          </a:p>
          <a:p>
            <a:pPr indent="-231775">
              <a:spcBef>
                <a:spcPts val="0"/>
              </a:spcBef>
              <a:spcAft>
                <a:spcPts val="900"/>
              </a:spcAft>
              <a:buFont typeface="Wingdings" pitchFamily="2" charset="2"/>
              <a:buChar char="§"/>
              <a:defRPr/>
            </a:pPr>
            <a:r>
              <a:rPr lang="en-US" sz="2400" dirty="0"/>
              <a:t>Intro to basic anatomy, physiology, and function</a:t>
            </a:r>
          </a:p>
          <a:p>
            <a:pPr indent="-231775">
              <a:spcBef>
                <a:spcPts val="0"/>
              </a:spcBef>
              <a:spcAft>
                <a:spcPts val="900"/>
              </a:spcAft>
              <a:buFont typeface="Wingdings" pitchFamily="2" charset="2"/>
              <a:buChar char="§"/>
              <a:defRPr/>
            </a:pPr>
            <a:r>
              <a:rPr lang="en-US" sz="2400" dirty="0"/>
              <a:t>Skills including blood draw, urine dip, lab testing, suturing, wound care, IV therapy, splinting, med administration</a:t>
            </a:r>
          </a:p>
          <a:p>
            <a:pPr indent="-231775">
              <a:spcBef>
                <a:spcPts val="0"/>
              </a:spcBef>
              <a:spcAft>
                <a:spcPts val="900"/>
              </a:spcAft>
              <a:buFont typeface="Wingdings" pitchFamily="2" charset="2"/>
              <a:buChar char="§"/>
              <a:defRPr/>
            </a:pPr>
            <a:r>
              <a:rPr lang="en-US" sz="2400" dirty="0"/>
              <a:t>ETT review, mental health, substance abuse</a:t>
            </a:r>
          </a:p>
          <a:p>
            <a:pPr marL="0" indent="0">
              <a:buNone/>
            </a:pPr>
            <a:endParaRPr lang="en-US" dirty="0"/>
          </a:p>
        </p:txBody>
      </p:sp>
    </p:spTree>
    <p:extLst>
      <p:ext uri="{BB962C8B-B14F-4D97-AF65-F5344CB8AC3E}">
        <p14:creationId xmlns:p14="http://schemas.microsoft.com/office/powerpoint/2010/main" val="2371083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CHA Training Session III </a:t>
            </a:r>
            <a:endParaRPr lang="en-US" dirty="0"/>
          </a:p>
        </p:txBody>
      </p:sp>
      <p:sp>
        <p:nvSpPr>
          <p:cNvPr id="3" name="Content Placeholder 2"/>
          <p:cNvSpPr>
            <a:spLocks noGrp="1"/>
          </p:cNvSpPr>
          <p:nvPr>
            <p:ph idx="1"/>
          </p:nvPr>
        </p:nvSpPr>
        <p:spPr>
          <a:xfrm>
            <a:off x="457200" y="1417638"/>
            <a:ext cx="4133273" cy="4525963"/>
          </a:xfrm>
        </p:spPr>
        <p:txBody>
          <a:bodyPr>
            <a:normAutofit/>
          </a:bodyPr>
          <a:lstStyle/>
          <a:p>
            <a:pPr>
              <a:buFont typeface="Wingdings" pitchFamily="2" charset="2"/>
              <a:buChar char="§"/>
              <a:defRPr/>
            </a:pPr>
            <a:r>
              <a:rPr lang="en-US" sz="2200" dirty="0"/>
              <a:t>Women’s Health, STI,  prenatal visits, emergency delivery</a:t>
            </a:r>
          </a:p>
          <a:p>
            <a:pPr>
              <a:buFont typeface="Wingdings" pitchFamily="2" charset="2"/>
              <a:buChar char="§"/>
              <a:defRPr/>
            </a:pPr>
            <a:r>
              <a:rPr lang="en-US" sz="2200" dirty="0"/>
              <a:t>Well child</a:t>
            </a:r>
          </a:p>
          <a:p>
            <a:pPr>
              <a:buFont typeface="Wingdings" pitchFamily="2" charset="2"/>
              <a:buChar char="§"/>
              <a:defRPr/>
            </a:pPr>
            <a:r>
              <a:rPr lang="en-US" sz="2200" dirty="0"/>
              <a:t>Mental health, substance abuse</a:t>
            </a:r>
          </a:p>
          <a:p>
            <a:pPr>
              <a:buFont typeface="Wingdings" pitchFamily="2" charset="2"/>
              <a:buChar char="§"/>
              <a:defRPr/>
            </a:pPr>
            <a:r>
              <a:rPr lang="en-US" sz="2200" dirty="0"/>
              <a:t>ETT review</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2856" y="1676400"/>
            <a:ext cx="3367156" cy="4489541"/>
          </a:xfrm>
          <a:prstGeom prst="rect">
            <a:avLst/>
          </a:prstGeom>
          <a:noFill/>
          <a:ln w="2857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T:\DLN\Course Development\Main List Course\Photo Library\!_DLN Training Photo Shoots\Prenatal__1-15\059B201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219" t="15619" r="10856" b="5748"/>
          <a:stretch/>
        </p:blipFill>
        <p:spPr bwMode="auto">
          <a:xfrm>
            <a:off x="992151" y="4267200"/>
            <a:ext cx="3063369" cy="2172307"/>
          </a:xfrm>
          <a:prstGeom prst="rect">
            <a:avLst/>
          </a:prstGeom>
          <a:noFill/>
          <a:ln w="19050">
            <a:solidFill>
              <a:srgbClr val="0089BB"/>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370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 Training Session IV</a:t>
            </a:r>
            <a:endParaRPr lang="en-US" dirty="0"/>
          </a:p>
        </p:txBody>
      </p:sp>
      <p:sp>
        <p:nvSpPr>
          <p:cNvPr id="3" name="Content Placeholder 2"/>
          <p:cNvSpPr>
            <a:spLocks noGrp="1"/>
          </p:cNvSpPr>
          <p:nvPr>
            <p:ph idx="1"/>
          </p:nvPr>
        </p:nvSpPr>
        <p:spPr>
          <a:xfrm>
            <a:off x="4636654" y="1600200"/>
            <a:ext cx="4050145" cy="4525963"/>
          </a:xfrm>
        </p:spPr>
        <p:txBody>
          <a:bodyPr>
            <a:normAutofit/>
          </a:bodyPr>
          <a:lstStyle/>
          <a:p>
            <a:pPr marL="230188" indent="-230188">
              <a:buFont typeface="Wingdings" pitchFamily="2" charset="2"/>
              <a:buChar char="§"/>
              <a:defRPr/>
            </a:pPr>
            <a:r>
              <a:rPr lang="en-US" sz="2200" dirty="0"/>
              <a:t>Focuses on follow-up of patients with chronic illness (COPD, DM, CAD, seizures, CVA)</a:t>
            </a:r>
          </a:p>
          <a:p>
            <a:pPr marL="230188" indent="-230188">
              <a:buFont typeface="Wingdings" pitchFamily="2" charset="2"/>
              <a:buChar char="§"/>
              <a:defRPr/>
            </a:pPr>
            <a:r>
              <a:rPr lang="en-US" sz="2200" dirty="0"/>
              <a:t>Elders</a:t>
            </a:r>
          </a:p>
          <a:p>
            <a:pPr marL="230188" indent="-230188">
              <a:buFont typeface="Wingdings" pitchFamily="2" charset="2"/>
              <a:buChar char="§"/>
              <a:defRPr/>
            </a:pPr>
            <a:r>
              <a:rPr lang="en-US" sz="2200" dirty="0"/>
              <a:t>Tobacco cessation, mental health, substance abuse prevention</a:t>
            </a:r>
          </a:p>
          <a:p>
            <a:pPr marL="230188" indent="-230188">
              <a:buFont typeface="Wingdings" pitchFamily="2" charset="2"/>
              <a:buChar char="§"/>
              <a:defRPr/>
            </a:pPr>
            <a:r>
              <a:rPr lang="en-US" sz="2200" dirty="0"/>
              <a:t>ETT review</a:t>
            </a:r>
          </a:p>
          <a:p>
            <a:endParaRPr lang="en-US" sz="1600" dirty="0"/>
          </a:p>
        </p:txBody>
      </p:sp>
      <p:pic>
        <p:nvPicPr>
          <p:cNvPr id="4" name="Picture 9" descr="4wheeler transport of backbo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02392" y="1745673"/>
            <a:ext cx="3584575" cy="3326722"/>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24901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solidFill>
                  <a:srgbClr val="0089BB"/>
                </a:solidFill>
                <a:latin typeface="Museo Slab 500"/>
                <a:cs typeface="Museo Slab 500"/>
              </a:rPr>
              <a:t/>
            </a:r>
            <a:br>
              <a:rPr lang="en-US" dirty="0">
                <a:solidFill>
                  <a:srgbClr val="0089BB"/>
                </a:solidFill>
                <a:latin typeface="Museo Slab 500"/>
                <a:cs typeface="Museo Slab 500"/>
              </a:rPr>
            </a:br>
            <a:endParaRPr lang="en-US" sz="1800" dirty="0"/>
          </a:p>
        </p:txBody>
      </p:sp>
      <p:sp>
        <p:nvSpPr>
          <p:cNvPr id="3" name="Content Placeholder 2"/>
          <p:cNvSpPr>
            <a:spLocks noGrp="1"/>
          </p:cNvSpPr>
          <p:nvPr>
            <p:ph idx="1"/>
          </p:nvPr>
        </p:nvSpPr>
        <p:spPr>
          <a:xfrm>
            <a:off x="4636654" y="1600200"/>
            <a:ext cx="4050145" cy="4525963"/>
          </a:xfrm>
        </p:spPr>
        <p:txBody>
          <a:bodyPr>
            <a:normAutofit/>
          </a:bodyPr>
          <a:lstStyle/>
          <a:p>
            <a:pPr marL="230188" indent="-230188">
              <a:buFont typeface="Wingdings" pitchFamily="2" charset="2"/>
              <a:buChar char="§"/>
              <a:defRPr/>
            </a:pPr>
            <a:r>
              <a:rPr lang="en-US" sz="2200" dirty="0" smtClean="0"/>
              <a:t>Same curriculum objectives</a:t>
            </a:r>
            <a:endParaRPr lang="en-US" sz="2200" dirty="0"/>
          </a:p>
          <a:p>
            <a:pPr marL="230188" indent="-230188">
              <a:buFont typeface="Wingdings" pitchFamily="2" charset="2"/>
              <a:buChar char="§"/>
              <a:defRPr/>
            </a:pPr>
            <a:r>
              <a:rPr lang="en-US" sz="2200" dirty="0"/>
              <a:t>Students have scheduled interaction with faculty</a:t>
            </a:r>
          </a:p>
          <a:p>
            <a:pPr marL="230188" indent="-230188">
              <a:buFont typeface="Wingdings" pitchFamily="2" charset="2"/>
              <a:buChar char="§"/>
              <a:defRPr/>
            </a:pPr>
            <a:r>
              <a:rPr lang="en-US" sz="2200" dirty="0" smtClean="0"/>
              <a:t>More time for students to integrate material</a:t>
            </a:r>
          </a:p>
          <a:p>
            <a:pPr marL="230188" indent="-230188">
              <a:buFont typeface="Wingdings" pitchFamily="2" charset="2"/>
              <a:buChar char="§"/>
              <a:defRPr/>
            </a:pPr>
            <a:r>
              <a:rPr lang="en-US" sz="2200" dirty="0" smtClean="0"/>
              <a:t>Clinical and skills requirements same as face-to-face training</a:t>
            </a:r>
            <a:endParaRPr lang="en-US" sz="2200" dirty="0"/>
          </a:p>
          <a:p>
            <a:pPr marL="230188" indent="-230188">
              <a:buFont typeface="Wingdings" pitchFamily="2" charset="2"/>
              <a:buChar char="§"/>
              <a:defRPr/>
            </a:pPr>
            <a:r>
              <a:rPr lang="en-US" sz="2200" dirty="0" smtClean="0"/>
              <a:t>Model efficiencies allow more students to progress through training</a:t>
            </a:r>
            <a:endParaRPr lang="en-US" sz="2200" dirty="0"/>
          </a:p>
          <a:p>
            <a:endParaRPr lang="en-US" sz="1600" dirty="0"/>
          </a:p>
        </p:txBody>
      </p:sp>
      <p:pic>
        <p:nvPicPr>
          <p:cNvPr id="3074" name="Picture 2" descr="C:\Users\vheart\AppData\Local\Microsoft\Windows\Temporary Internet Files\Content.Outlook\LOJV2IRO\PPT-phot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844" y="1600200"/>
            <a:ext cx="2973937" cy="2152387"/>
          </a:xfrm>
          <a:prstGeom prst="rect">
            <a:avLst/>
          </a:prstGeom>
          <a:noFill/>
          <a:ln w="19050">
            <a:solidFill>
              <a:srgbClr val="0089BB"/>
            </a:solidFill>
          </a:ln>
          <a:extLst>
            <a:ext uri="{909E8E84-426E-40DD-AFC4-6F175D3DCCD1}">
              <a14:hiddenFill xmlns:a14="http://schemas.microsoft.com/office/drawing/2010/main">
                <a:solidFill>
                  <a:srgbClr val="FFFFFF"/>
                </a:solidFill>
              </a14:hiddenFill>
            </a:ext>
          </a:extLst>
        </p:spPr>
      </p:pic>
      <p:pic>
        <p:nvPicPr>
          <p:cNvPr id="3075" name="Picture 3" descr="C:\Users\vheart\AppData\Local\Microsoft\Windows\Temporary Internet Files\Content.Outlook\LOJV2IRO\PPT-photo-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6732" y="3521936"/>
            <a:ext cx="3089632" cy="2058468"/>
          </a:xfrm>
          <a:prstGeom prst="rect">
            <a:avLst/>
          </a:prstGeom>
          <a:noFill/>
          <a:ln w="19050">
            <a:solidFill>
              <a:srgbClr val="0089BB"/>
            </a:solidFill>
          </a:ln>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304800" y="229210"/>
            <a:ext cx="8839200" cy="1066800"/>
          </a:xfrm>
          <a:prstGeom prst="rect">
            <a:avLst/>
          </a:prstGeom>
        </p:spPr>
        <p:txBody>
          <a:bodyPr vert="horz" anchor="ctr">
            <a:noAutofit/>
          </a:bodyPr>
          <a:lstStyle>
            <a:lvl1pPr algn="ctr" rtl="0" eaLnBrk="1" latinLnBrk="0" hangingPunct="1">
              <a:spcBef>
                <a:spcPct val="0"/>
              </a:spcBef>
              <a:buNone/>
              <a:defRPr kumimoji="0" sz="4400" kern="1200">
                <a:solidFill>
                  <a:schemeClr val="accent3">
                    <a:shade val="75000"/>
                  </a:schemeClr>
                </a:solidFill>
                <a:latin typeface="+mj-lt"/>
                <a:ea typeface="+mj-ea"/>
                <a:cs typeface="+mj-cs"/>
              </a:defRPr>
            </a:lvl1pPr>
          </a:lstStyle>
          <a:p>
            <a:r>
              <a:rPr lang="en-US" dirty="0" smtClean="0"/>
              <a:t>CHA Training Session IV Blended </a:t>
            </a:r>
            <a:endParaRPr lang="en-US" dirty="0"/>
          </a:p>
        </p:txBody>
      </p:sp>
    </p:spTree>
    <p:extLst>
      <p:ext uri="{BB962C8B-B14F-4D97-AF65-F5344CB8AC3E}">
        <p14:creationId xmlns:p14="http://schemas.microsoft.com/office/powerpoint/2010/main" val="11601812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28600" y="304800"/>
            <a:ext cx="8686800" cy="870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4000" dirty="0" smtClean="0">
                <a:solidFill>
                  <a:srgbClr val="8CADAE">
                    <a:shade val="75000"/>
                  </a:srgbClr>
                </a:solidFill>
                <a:latin typeface="Georgia"/>
                <a:ea typeface="+mj-ea"/>
                <a:cs typeface="+mj-cs"/>
              </a:rPr>
              <a:t>Types of Dental Health Aides (DHA)</a:t>
            </a:r>
            <a:endParaRPr lang="en-US" altLang="en-US" sz="4000" b="1" dirty="0">
              <a:solidFill>
                <a:srgbClr val="0089BB"/>
              </a:solidFill>
              <a:latin typeface="Garamond" panose="02020404030301010803" pitchFamily="18" charset="0"/>
              <a:cs typeface="Arial Bold" pitchFamily="34" charset="0"/>
            </a:endParaRPr>
          </a:p>
        </p:txBody>
      </p:sp>
      <p:sp>
        <p:nvSpPr>
          <p:cNvPr id="10243" name="Rectangle 3"/>
          <p:cNvSpPr>
            <a:spLocks noChangeArrowheads="1"/>
          </p:cNvSpPr>
          <p:nvPr/>
        </p:nvSpPr>
        <p:spPr bwMode="auto">
          <a:xfrm>
            <a:off x="431597" y="1206137"/>
            <a:ext cx="3325040" cy="299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itchFamily="34" charset="0"/>
              </a:defRPr>
            </a:lvl1pPr>
            <a:lvl2pPr marL="800100" indent="-34290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SzPct val="90000"/>
              <a:buFont typeface="Arial" panose="020B0604020202020204" pitchFamily="34" charset="0"/>
              <a:buChar char="•"/>
            </a:pPr>
            <a:r>
              <a:rPr lang="en-US" altLang="en-US" b="1" dirty="0">
                <a:latin typeface="Garamond" panose="02020404030301010803" pitchFamily="18" charset="0"/>
              </a:rPr>
              <a:t>Primary DHA (CDHC)</a:t>
            </a:r>
            <a:endParaRPr lang="en-US" altLang="en-US" dirty="0">
              <a:latin typeface="Garamond" panose="02020404030301010803" pitchFamily="18" charset="0"/>
            </a:endParaRPr>
          </a:p>
          <a:p>
            <a:pPr lvl="1" eaLnBrk="1" hangingPunct="1">
              <a:spcBef>
                <a:spcPct val="20000"/>
              </a:spcBef>
              <a:buSzPct val="75000"/>
              <a:buFont typeface="Arial" panose="020B0604020202020204" pitchFamily="34" charset="0"/>
              <a:buChar char="•"/>
            </a:pPr>
            <a:r>
              <a:rPr lang="en-US" altLang="en-US" dirty="0">
                <a:latin typeface="Garamond" panose="02020404030301010803" pitchFamily="18" charset="0"/>
              </a:rPr>
              <a:t>Oral Health Educators</a:t>
            </a:r>
          </a:p>
          <a:p>
            <a:pPr lvl="1" eaLnBrk="1" hangingPunct="1">
              <a:spcBef>
                <a:spcPct val="20000"/>
              </a:spcBef>
              <a:buSzPct val="75000"/>
              <a:buFont typeface="Arial" panose="020B0604020202020204" pitchFamily="34" charset="0"/>
              <a:buChar char="•"/>
            </a:pPr>
            <a:r>
              <a:rPr lang="en-US" altLang="en-US" dirty="0" smtClean="0">
                <a:latin typeface="Garamond" panose="02020404030301010803" pitchFamily="18" charset="0"/>
              </a:rPr>
              <a:t>Restorations, cleanings, temporary fillings</a:t>
            </a:r>
          </a:p>
          <a:p>
            <a:pPr eaLnBrk="1" hangingPunct="1">
              <a:spcBef>
                <a:spcPct val="20000"/>
              </a:spcBef>
              <a:buSzPct val="90000"/>
              <a:buFont typeface="Arial" panose="020B0604020202020204" pitchFamily="34" charset="0"/>
              <a:buChar char="•"/>
            </a:pPr>
            <a:r>
              <a:rPr lang="en-US" altLang="en-US" b="1" dirty="0" smtClean="0">
                <a:latin typeface="Garamond" panose="02020404030301010803" pitchFamily="18" charset="0"/>
              </a:rPr>
              <a:t>Expanded </a:t>
            </a:r>
            <a:r>
              <a:rPr lang="en-US" altLang="en-US" b="1" dirty="0">
                <a:latin typeface="Garamond" panose="02020404030301010803" pitchFamily="18" charset="0"/>
              </a:rPr>
              <a:t>Function DHA</a:t>
            </a:r>
          </a:p>
          <a:p>
            <a:pPr eaLnBrk="1" hangingPunct="1">
              <a:spcBef>
                <a:spcPct val="20000"/>
              </a:spcBef>
              <a:buSzPct val="90000"/>
              <a:buFont typeface="Arial" panose="020B0604020202020204" pitchFamily="34" charset="0"/>
              <a:buChar char="•"/>
            </a:pPr>
            <a:r>
              <a:rPr lang="en-US" altLang="en-US" b="1" dirty="0" smtClean="0">
                <a:latin typeface="Garamond" panose="02020404030301010803" pitchFamily="18" charset="0"/>
              </a:rPr>
              <a:t>DHA </a:t>
            </a:r>
            <a:r>
              <a:rPr lang="en-US" altLang="en-US" b="1" dirty="0">
                <a:latin typeface="Garamond" panose="02020404030301010803" pitchFamily="18" charset="0"/>
              </a:rPr>
              <a:t>Hygienist</a:t>
            </a:r>
          </a:p>
          <a:p>
            <a:pPr lvl="1" eaLnBrk="1" hangingPunct="1">
              <a:spcBef>
                <a:spcPct val="20000"/>
              </a:spcBef>
              <a:buSzPct val="90000"/>
              <a:buFont typeface="Arial" panose="020B0604020202020204" pitchFamily="34" charset="0"/>
              <a:buChar char="•"/>
            </a:pPr>
            <a:r>
              <a:rPr lang="en-US" altLang="en-US" dirty="0">
                <a:latin typeface="Garamond" panose="02020404030301010803" pitchFamily="18" charset="0"/>
              </a:rPr>
              <a:t>Local anesthesia</a:t>
            </a:r>
          </a:p>
          <a:p>
            <a:pPr eaLnBrk="1" hangingPunct="1">
              <a:spcBef>
                <a:spcPct val="20000"/>
              </a:spcBef>
              <a:buSzPct val="90000"/>
              <a:buFont typeface="Arial" panose="020B0604020202020204" pitchFamily="34" charset="0"/>
              <a:buChar char="•"/>
            </a:pPr>
            <a:r>
              <a:rPr lang="en-US" altLang="en-US" b="1" dirty="0">
                <a:latin typeface="Garamond" panose="02020404030301010803" pitchFamily="18" charset="0"/>
              </a:rPr>
              <a:t>DHA Therapist (DHAT)</a:t>
            </a:r>
          </a:p>
          <a:p>
            <a:pPr lvl="1" eaLnBrk="1" hangingPunct="1">
              <a:spcBef>
                <a:spcPct val="20000"/>
              </a:spcBef>
              <a:buSzPct val="90000"/>
              <a:buFont typeface="Arial" panose="020B0604020202020204" pitchFamily="34" charset="0"/>
              <a:buChar char="•"/>
            </a:pPr>
            <a:r>
              <a:rPr lang="en-US" altLang="en-US" dirty="0">
                <a:latin typeface="Garamond" panose="02020404030301010803" pitchFamily="18" charset="0"/>
              </a:rPr>
              <a:t>Prevention, operative, urgent</a:t>
            </a:r>
          </a:p>
        </p:txBody>
      </p:sp>
      <p:sp>
        <p:nvSpPr>
          <p:cNvPr id="10245" name="Rectangle 1"/>
          <p:cNvSpPr>
            <a:spLocks noChangeArrowheads="1"/>
          </p:cNvSpPr>
          <p:nvPr/>
        </p:nvSpPr>
        <p:spPr bwMode="auto">
          <a:xfrm>
            <a:off x="4886325" y="4794457"/>
            <a:ext cx="30289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350" dirty="0" smtClean="0">
                <a:solidFill>
                  <a:srgbClr val="0089BB"/>
                </a:solidFill>
                <a:latin typeface="Garamond" panose="02020404030301010803" pitchFamily="18" charset="0"/>
              </a:rPr>
              <a:t>Alexandria Jones, Coquille, DHAT class of 2018 and instructor Dr. Lynn Van Pelt</a:t>
            </a:r>
            <a:endParaRPr lang="en-US" altLang="en-US" sz="1350" dirty="0">
              <a:solidFill>
                <a:srgbClr val="0089BB"/>
              </a:solidFill>
              <a:latin typeface="Garamond" panose="02020404030301010803" pitchFamily="18" charset="0"/>
            </a:endParaRPr>
          </a:p>
        </p:txBody>
      </p:sp>
      <p:sp>
        <p:nvSpPr>
          <p:cNvPr id="11270" name="Rectangle 2"/>
          <p:cNvSpPr>
            <a:spLocks noChangeArrowheads="1"/>
          </p:cNvSpPr>
          <p:nvPr/>
        </p:nvSpPr>
        <p:spPr bwMode="auto">
          <a:xfrm>
            <a:off x="1447800" y="4648200"/>
            <a:ext cx="2539603"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100" b="1" dirty="0">
                <a:solidFill>
                  <a:srgbClr val="0089BB"/>
                </a:solidFill>
                <a:latin typeface="Garamond" panose="02020404030301010803" pitchFamily="18" charset="0"/>
                <a:cs typeface="Museo Slab 500"/>
              </a:rPr>
              <a:t>Supervised providers</a:t>
            </a:r>
          </a:p>
          <a:p>
            <a:pPr algn="ctr">
              <a:defRPr/>
            </a:pPr>
            <a:r>
              <a:rPr lang="en-US" b="1" dirty="0">
                <a:latin typeface="Garamond" panose="02020404030301010803" pitchFamily="18" charset="0"/>
                <a:cs typeface="Museo Slab 500"/>
              </a:rPr>
              <a:t>Teams led by Licensed Dentists</a:t>
            </a:r>
            <a:endParaRPr lang="en-US" sz="1350" b="1" dirty="0">
              <a:latin typeface="Garamond" panose="02020404030301010803"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1685736"/>
            <a:ext cx="4267200" cy="2844800"/>
          </a:xfrm>
          <a:prstGeom prst="rect">
            <a:avLst/>
          </a:prstGeom>
        </p:spPr>
      </p:pic>
    </p:spTree>
    <p:extLst>
      <p:ext uri="{BB962C8B-B14F-4D97-AF65-F5344CB8AC3E}">
        <p14:creationId xmlns:p14="http://schemas.microsoft.com/office/powerpoint/2010/main" val="26738121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z="4000" dirty="0" smtClean="0">
                <a:solidFill>
                  <a:srgbClr val="8CADAE">
                    <a:shade val="75000"/>
                  </a:srgbClr>
                </a:solidFill>
              </a:rPr>
              <a:t>Dental Therapist: A definition</a:t>
            </a:r>
            <a:endParaRPr lang="en-US" altLang="en-US" sz="4000" b="1" dirty="0">
              <a:solidFill>
                <a:srgbClr val="0089BB"/>
              </a:solidFill>
              <a:latin typeface="Garamond" panose="02020404030301010803" pitchFamily="18" charset="0"/>
              <a:cs typeface="Arial Bold" pitchFamily="34" charset="0"/>
            </a:endParaRPr>
          </a:p>
        </p:txBody>
      </p:sp>
      <p:sp>
        <p:nvSpPr>
          <p:cNvPr id="11267" name="Content Placeholder 2"/>
          <p:cNvSpPr>
            <a:spLocks noGrp="1"/>
          </p:cNvSpPr>
          <p:nvPr>
            <p:ph idx="1"/>
          </p:nvPr>
        </p:nvSpPr>
        <p:spPr>
          <a:xfrm>
            <a:off x="4189413" y="1962150"/>
            <a:ext cx="4630737" cy="3436938"/>
          </a:xfrm>
        </p:spPr>
        <p:txBody>
          <a:bodyPr>
            <a:normAutofit fontScale="92500"/>
          </a:bodyPr>
          <a:lstStyle/>
          <a:p>
            <a:pPr>
              <a:buFont typeface="Arial" pitchFamily="34" charset="0"/>
              <a:buChar char="•"/>
            </a:pPr>
            <a:r>
              <a:rPr lang="en-US" altLang="en-US" b="0" i="0" dirty="0" smtClean="0">
                <a:latin typeface="Arial" pitchFamily="34" charset="0"/>
                <a:cs typeface="Arial" pitchFamily="34" charset="0"/>
              </a:rPr>
              <a:t>Primary oral health care professionals </a:t>
            </a:r>
          </a:p>
          <a:p>
            <a:pPr lvl="1">
              <a:buFont typeface="Arial" pitchFamily="34" charset="0"/>
              <a:buChar char="•"/>
            </a:pPr>
            <a:r>
              <a:rPr lang="en-US" altLang="en-US" dirty="0" smtClean="0">
                <a:solidFill>
                  <a:schemeClr val="tx1"/>
                </a:solidFill>
                <a:latin typeface="Arial" pitchFamily="34" charset="0"/>
                <a:cs typeface="Arial" pitchFamily="34" charset="0"/>
              </a:rPr>
              <a:t>Basic clinical dental treatment and preventive services </a:t>
            </a:r>
          </a:p>
          <a:p>
            <a:pPr lvl="1">
              <a:buFont typeface="Arial" pitchFamily="34" charset="0"/>
              <a:buChar char="•"/>
            </a:pPr>
            <a:r>
              <a:rPr lang="en-US" altLang="en-US" dirty="0" smtClean="0">
                <a:solidFill>
                  <a:schemeClr val="tx1"/>
                </a:solidFill>
                <a:latin typeface="Arial" pitchFamily="34" charset="0"/>
                <a:cs typeface="Arial" pitchFamily="34" charset="0"/>
              </a:rPr>
              <a:t>Multidisciplinary team members</a:t>
            </a:r>
          </a:p>
          <a:p>
            <a:pPr lvl="1">
              <a:buFont typeface="Arial" pitchFamily="34" charset="0"/>
              <a:buChar char="•"/>
            </a:pPr>
            <a:r>
              <a:rPr lang="en-US" altLang="en-US" dirty="0" smtClean="0">
                <a:solidFill>
                  <a:schemeClr val="tx1"/>
                </a:solidFill>
                <a:latin typeface="Arial" pitchFamily="34" charset="0"/>
                <a:cs typeface="Arial" pitchFamily="34" charset="0"/>
              </a:rPr>
              <a:t>Advocate for the needs of clients</a:t>
            </a:r>
          </a:p>
          <a:p>
            <a:pPr lvl="1">
              <a:buFont typeface="Arial" pitchFamily="34" charset="0"/>
              <a:buChar char="•"/>
            </a:pPr>
            <a:r>
              <a:rPr lang="en-US" altLang="en-US" dirty="0" smtClean="0">
                <a:solidFill>
                  <a:schemeClr val="tx1"/>
                </a:solidFill>
                <a:latin typeface="Arial" pitchFamily="34" charset="0"/>
                <a:cs typeface="Arial" pitchFamily="34" charset="0"/>
              </a:rPr>
              <a:t>Refer for services beyond the scope of the dental therapist’s practice.*</a:t>
            </a:r>
          </a:p>
        </p:txBody>
      </p:sp>
      <p:sp>
        <p:nvSpPr>
          <p:cNvPr id="4" name="TextBox 3"/>
          <p:cNvSpPr txBox="1"/>
          <p:nvPr/>
        </p:nvSpPr>
        <p:spPr>
          <a:xfrm>
            <a:off x="4495800" y="5487988"/>
            <a:ext cx="4233863" cy="276225"/>
          </a:xfrm>
          <a:prstGeom prst="rect">
            <a:avLst/>
          </a:prstGeom>
          <a:noFill/>
        </p:spPr>
        <p:txBody>
          <a:bodyPr wrap="none">
            <a:spAutoFit/>
          </a:bodyPr>
          <a:lstStyle/>
          <a:p>
            <a:pPr>
              <a:defRPr/>
            </a:pPr>
            <a:r>
              <a:rPr lang="en-US" sz="1200" dirty="0"/>
              <a:t>*SASKATCHEWAN DENTAL THERAPISTS ASSOCIATION</a:t>
            </a:r>
            <a:endParaRPr lang="en-US" sz="1200" dirty="0">
              <a:solidFill>
                <a:schemeClr val="accent3">
                  <a:lumMod val="75000"/>
                </a:scheme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600200"/>
            <a:ext cx="2971800" cy="3962400"/>
          </a:xfrm>
          <a:prstGeom prst="rect">
            <a:avLst/>
          </a:prstGeom>
        </p:spPr>
      </p:pic>
      <p:sp>
        <p:nvSpPr>
          <p:cNvPr id="3" name="TextBox 2"/>
          <p:cNvSpPr txBox="1"/>
          <p:nvPr/>
        </p:nvSpPr>
        <p:spPr>
          <a:xfrm>
            <a:off x="457201" y="5779796"/>
            <a:ext cx="3810000" cy="400110"/>
          </a:xfrm>
          <a:prstGeom prst="rect">
            <a:avLst/>
          </a:prstGeom>
          <a:noFill/>
        </p:spPr>
        <p:txBody>
          <a:bodyPr wrap="square" rtlCol="0">
            <a:spAutoFit/>
          </a:bodyPr>
          <a:lstStyle/>
          <a:p>
            <a:r>
              <a:rPr lang="en-US" sz="1000" dirty="0" smtClean="0"/>
              <a:t>Ben Stewart, DHAT, Cow Creek Band of Umpqua, now serves the Urban Indian population of Portland, OR at NARA</a:t>
            </a:r>
            <a:endParaRPr lang="en-US" sz="1000" dirty="0"/>
          </a:p>
        </p:txBody>
      </p:sp>
    </p:spTree>
    <p:extLst>
      <p:ext uri="{BB962C8B-B14F-4D97-AF65-F5344CB8AC3E}">
        <p14:creationId xmlns:p14="http://schemas.microsoft.com/office/powerpoint/2010/main" val="6240777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381000"/>
            <a:ext cx="8077200" cy="762000"/>
          </a:xfrm>
        </p:spPr>
        <p:txBody>
          <a:bodyPr>
            <a:normAutofit fontScale="90000"/>
          </a:bodyPr>
          <a:lstStyle/>
          <a:p>
            <a:r>
              <a:rPr lang="en-US" sz="5400" dirty="0" smtClean="0">
                <a:solidFill>
                  <a:srgbClr val="8CADAE">
                    <a:shade val="75000"/>
                  </a:srgbClr>
                </a:solidFill>
              </a:rPr>
              <a:t>DHAT Curriculum</a:t>
            </a:r>
            <a:endParaRPr lang="en-US" altLang="en-US" sz="5400" dirty="0" smtClean="0">
              <a:solidFill>
                <a:schemeClr val="bg2"/>
              </a:solidFill>
              <a:latin typeface="Garamond" panose="02020404030301010803" pitchFamily="18" charset="0"/>
              <a:cs typeface="Arial Bold" panose="020B0704020202020204" pitchFamily="34" charset="0"/>
            </a:endParaRPr>
          </a:p>
        </p:txBody>
      </p:sp>
      <p:sp>
        <p:nvSpPr>
          <p:cNvPr id="11267" name="Rectangle 3"/>
          <p:cNvSpPr>
            <a:spLocks noGrp="1" noChangeArrowheads="1"/>
          </p:cNvSpPr>
          <p:nvPr>
            <p:ph idx="1"/>
          </p:nvPr>
        </p:nvSpPr>
        <p:spPr>
          <a:xfrm>
            <a:off x="4800600" y="1828800"/>
            <a:ext cx="4191000" cy="4337367"/>
          </a:xfrm>
        </p:spPr>
        <p:txBody>
          <a:bodyPr rtlCol="0">
            <a:noAutofit/>
          </a:bodyPr>
          <a:lstStyle/>
          <a:p>
            <a:pPr eaLnBrk="1" fontAlgn="auto" hangingPunct="1">
              <a:spcAft>
                <a:spcPts val="0"/>
              </a:spcAft>
              <a:buFont typeface="Arial"/>
              <a:buNone/>
              <a:defRPr/>
            </a:pPr>
            <a:r>
              <a:rPr lang="en-US" sz="2400" b="1" i="0" dirty="0" smtClean="0">
                <a:latin typeface="Garamond" panose="02020404030301010803" pitchFamily="18" charset="0"/>
              </a:rPr>
              <a:t>Year 1</a:t>
            </a:r>
            <a:r>
              <a:rPr lang="en-US" sz="2400" i="0" dirty="0" smtClean="0">
                <a:latin typeface="Garamond" panose="02020404030301010803" pitchFamily="18" charset="0"/>
              </a:rPr>
              <a:t>: </a:t>
            </a:r>
            <a:r>
              <a:rPr lang="en-US" sz="2400" b="0" i="0" dirty="0" smtClean="0">
                <a:latin typeface="Garamond" panose="02020404030301010803" pitchFamily="18" charset="0"/>
              </a:rPr>
              <a:t>basic health sciences, basic dental concepts, </a:t>
            </a:r>
            <a:r>
              <a:rPr lang="en-US" sz="2400" b="0" i="0" dirty="0" err="1" smtClean="0">
                <a:latin typeface="Garamond" panose="02020404030301010803" pitchFamily="18" charset="0"/>
              </a:rPr>
              <a:t>maths</a:t>
            </a:r>
            <a:r>
              <a:rPr lang="en-US" sz="2400" b="0" i="0" dirty="0" smtClean="0">
                <a:latin typeface="Garamond" panose="02020404030301010803" pitchFamily="18" charset="0"/>
              </a:rPr>
              <a:t>, professional role development, introduction to clinic, patient and facilities management.</a:t>
            </a:r>
          </a:p>
          <a:p>
            <a:pPr eaLnBrk="1" fontAlgn="auto" hangingPunct="1">
              <a:spcAft>
                <a:spcPts val="0"/>
              </a:spcAft>
              <a:buFont typeface="Wingdings" pitchFamily="2" charset="2"/>
              <a:buNone/>
              <a:defRPr/>
            </a:pPr>
            <a:endParaRPr lang="en-US" sz="2400" i="0" dirty="0" smtClean="0">
              <a:latin typeface="Garamond" panose="02020404030301010803" pitchFamily="18" charset="0"/>
            </a:endParaRPr>
          </a:p>
          <a:p>
            <a:pPr eaLnBrk="1" fontAlgn="auto" hangingPunct="1">
              <a:spcAft>
                <a:spcPts val="0"/>
              </a:spcAft>
              <a:buFont typeface="Arial"/>
              <a:buNone/>
              <a:defRPr/>
            </a:pPr>
            <a:r>
              <a:rPr lang="en-US" sz="2400" b="1" i="0" dirty="0" smtClean="0">
                <a:latin typeface="Garamond" panose="02020404030301010803" pitchFamily="18" charset="0"/>
              </a:rPr>
              <a:t>Year 2</a:t>
            </a:r>
            <a:r>
              <a:rPr lang="en-US" sz="2400" i="0" dirty="0" smtClean="0">
                <a:latin typeface="Garamond" panose="02020404030301010803" pitchFamily="18" charset="0"/>
              </a:rPr>
              <a:t>: </a:t>
            </a:r>
            <a:r>
              <a:rPr lang="en-US" sz="2400" b="0" i="0" dirty="0" smtClean="0">
                <a:latin typeface="Garamond" panose="02020404030301010803" pitchFamily="18" charset="0"/>
              </a:rPr>
              <a:t>clinical year, expansion of concepts learned in first year, extractions, community project, village dental rotations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209800"/>
            <a:ext cx="4229100" cy="2819400"/>
          </a:xfrm>
          <a:prstGeom prst="rect">
            <a:avLst/>
          </a:prstGeom>
        </p:spPr>
      </p:pic>
      <p:sp>
        <p:nvSpPr>
          <p:cNvPr id="3" name="TextBox 2"/>
          <p:cNvSpPr txBox="1"/>
          <p:nvPr/>
        </p:nvSpPr>
        <p:spPr>
          <a:xfrm>
            <a:off x="838200" y="5257800"/>
            <a:ext cx="3124200" cy="400110"/>
          </a:xfrm>
          <a:prstGeom prst="rect">
            <a:avLst/>
          </a:prstGeom>
          <a:noFill/>
        </p:spPr>
        <p:txBody>
          <a:bodyPr wrap="square" rtlCol="0">
            <a:spAutoFit/>
          </a:bodyPr>
          <a:lstStyle/>
          <a:p>
            <a:r>
              <a:rPr lang="en-US" sz="1000" dirty="0" smtClean="0"/>
              <a:t>Naomi Petri, DHAT, Confederated Tribes of Coos, Lower Umpqua and Siuslaw Indians</a:t>
            </a:r>
            <a:endParaRPr lang="en-US" sz="1000" dirty="0"/>
          </a:p>
        </p:txBody>
      </p:sp>
    </p:spTree>
    <p:extLst>
      <p:ext uri="{BB962C8B-B14F-4D97-AF65-F5344CB8AC3E}">
        <p14:creationId xmlns:p14="http://schemas.microsoft.com/office/powerpoint/2010/main" val="4128816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5956" y="382588"/>
            <a:ext cx="7885113" cy="1524000"/>
          </a:xfrm>
        </p:spPr>
        <p:txBody>
          <a:bodyPr anchor="ctr"/>
          <a:lstStyle/>
          <a:p>
            <a:r>
              <a:rPr lang="en-US" sz="4400" i="1" dirty="0" smtClean="0"/>
              <a:t/>
            </a:r>
            <a:br>
              <a:rPr lang="en-US" sz="4400" i="1" dirty="0" smtClean="0"/>
            </a:br>
            <a:r>
              <a:rPr lang="en-US" sz="4400" i="1" dirty="0" smtClean="0"/>
              <a:t>Building </a:t>
            </a:r>
            <a:r>
              <a:rPr lang="en-US" sz="4400" i="1" dirty="0"/>
              <a:t>a 21</a:t>
            </a:r>
            <a:r>
              <a:rPr lang="en-US" sz="4400" i="1" baseline="30000" dirty="0"/>
              <a:t>st</a:t>
            </a:r>
            <a:r>
              <a:rPr lang="en-US" sz="4400" i="1" dirty="0"/>
              <a:t> Century </a:t>
            </a:r>
            <a:r>
              <a:rPr lang="en-US" sz="4400" i="1" dirty="0" smtClean="0"/>
              <a:t>Health Team</a:t>
            </a:r>
            <a:r>
              <a:rPr lang="en-US" sz="4400" i="1" dirty="0"/>
              <a:t/>
            </a:r>
            <a:br>
              <a:rPr lang="en-US" sz="4400" i="1" dirty="0"/>
            </a:br>
            <a:endParaRPr lang="en-US" dirty="0"/>
          </a:p>
        </p:txBody>
      </p:sp>
      <p:sp>
        <p:nvSpPr>
          <p:cNvPr id="17412" name="TextBox 1"/>
          <p:cNvSpPr txBox="1">
            <a:spLocks noChangeArrowheads="1"/>
          </p:cNvSpPr>
          <p:nvPr/>
        </p:nvSpPr>
        <p:spPr bwMode="auto">
          <a:xfrm>
            <a:off x="1219200" y="5943600"/>
            <a:ext cx="411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buFont typeface="Wingdings" panose="05000000000000000000" pitchFamily="2" charset="2"/>
              <a:buNone/>
            </a:pPr>
            <a:endParaRPr lang="en-US" altLang="en-US"/>
          </a:p>
        </p:txBody>
      </p:sp>
      <p:pic>
        <p:nvPicPr>
          <p:cNvPr id="5" name="Picture 4"/>
          <p:cNvPicPr>
            <a:picLocks noChangeAspect="1"/>
          </p:cNvPicPr>
          <p:nvPr/>
        </p:nvPicPr>
        <p:blipFill>
          <a:blip r:embed="rId3"/>
          <a:stretch>
            <a:fillRect/>
          </a:stretch>
        </p:blipFill>
        <p:spPr>
          <a:xfrm>
            <a:off x="1295247" y="2916057"/>
            <a:ext cx="4038753" cy="3027543"/>
          </a:xfrm>
          <a:prstGeom prst="rect">
            <a:avLst/>
          </a:prstGeom>
        </p:spPr>
      </p:pic>
    </p:spTree>
    <p:extLst>
      <p:ext uri="{BB962C8B-B14F-4D97-AF65-F5344CB8AC3E}">
        <p14:creationId xmlns:p14="http://schemas.microsoft.com/office/powerpoint/2010/main" val="1197274067"/>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27130764"/>
              </p:ext>
            </p:extLst>
          </p:nvPr>
        </p:nvGraphicFramePr>
        <p:xfrm>
          <a:off x="2286000" y="609600"/>
          <a:ext cx="6781800" cy="5754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52400" y="228600"/>
            <a:ext cx="1905000" cy="5867400"/>
          </a:xfrm>
        </p:spPr>
        <p:txBody>
          <a:bodyPr/>
          <a:lstStyle/>
          <a:p>
            <a:r>
              <a:rPr lang="en-US" sz="2800" dirty="0" smtClean="0"/>
              <a:t>Different provider</a:t>
            </a:r>
            <a:r>
              <a:rPr lang="en-US" sz="2800" dirty="0"/>
              <a:t/>
            </a:r>
            <a:br>
              <a:rPr lang="en-US" sz="2800" dirty="0"/>
            </a:br>
            <a:r>
              <a:rPr lang="en-US" sz="2800" dirty="0" smtClean="0"/>
              <a:t/>
            </a:r>
            <a:br>
              <a:rPr lang="en-US" sz="2800" dirty="0" smtClean="0"/>
            </a:br>
            <a:r>
              <a:rPr lang="en-US" sz="2800" dirty="0" smtClean="0"/>
              <a:t>Different education</a:t>
            </a:r>
            <a:endParaRPr lang="en-US" sz="2800" dirty="0"/>
          </a:p>
        </p:txBody>
      </p:sp>
    </p:spTree>
    <p:extLst>
      <p:ext uri="{BB962C8B-B14F-4D97-AF65-F5344CB8AC3E}">
        <p14:creationId xmlns:p14="http://schemas.microsoft.com/office/powerpoint/2010/main" val="2990395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DHAT Scope of Practice</a:t>
            </a:r>
            <a:endParaRPr lang="en-US" dirty="0"/>
          </a:p>
        </p:txBody>
      </p:sp>
      <p:sp>
        <p:nvSpPr>
          <p:cNvPr id="4" name="Rectangle 3"/>
          <p:cNvSpPr/>
          <p:nvPr/>
        </p:nvSpPr>
        <p:spPr>
          <a:xfrm>
            <a:off x="304800" y="1676400"/>
            <a:ext cx="3540406" cy="4401205"/>
          </a:xfrm>
          <a:prstGeom prst="rect">
            <a:avLst/>
          </a:prstGeom>
        </p:spPr>
        <p:txBody>
          <a:bodyPr wrap="square">
            <a:spAutoFit/>
          </a:bodyPr>
          <a:lstStyle/>
          <a:p>
            <a:r>
              <a:rPr lang="en-US" sz="2000" b="1" dirty="0" smtClean="0">
                <a:solidFill>
                  <a:srgbClr val="000000"/>
                </a:solidFill>
              </a:rPr>
              <a:t>Diagnosis </a:t>
            </a:r>
            <a:r>
              <a:rPr lang="en-US" sz="2000" b="1" dirty="0">
                <a:solidFill>
                  <a:srgbClr val="000000"/>
                </a:solidFill>
              </a:rPr>
              <a:t>and Treatment</a:t>
            </a:r>
          </a:p>
          <a:p>
            <a:r>
              <a:rPr lang="en-US" sz="2000" b="1" dirty="0">
                <a:solidFill>
                  <a:srgbClr val="000000"/>
                </a:solidFill>
              </a:rPr>
              <a:t>Planning</a:t>
            </a:r>
            <a:r>
              <a:rPr lang="en-US" sz="2000" dirty="0">
                <a:solidFill>
                  <a:srgbClr val="000000"/>
                </a:solidFill>
              </a:rPr>
              <a:t>, Prevention,</a:t>
            </a:r>
          </a:p>
          <a:p>
            <a:r>
              <a:rPr lang="en-US" sz="2000" dirty="0">
                <a:solidFill>
                  <a:srgbClr val="000000"/>
                </a:solidFill>
              </a:rPr>
              <a:t>Basic Hygiene,</a:t>
            </a:r>
          </a:p>
          <a:p>
            <a:r>
              <a:rPr lang="en-US" sz="2000" dirty="0">
                <a:solidFill>
                  <a:srgbClr val="000000"/>
                </a:solidFill>
              </a:rPr>
              <a:t>Radiographs,</a:t>
            </a:r>
          </a:p>
          <a:p>
            <a:r>
              <a:rPr lang="en-US" sz="2000" dirty="0">
                <a:solidFill>
                  <a:srgbClr val="000000"/>
                </a:solidFill>
              </a:rPr>
              <a:t>Infection Control,</a:t>
            </a:r>
          </a:p>
          <a:p>
            <a:r>
              <a:rPr lang="en-US" sz="2000" dirty="0">
                <a:solidFill>
                  <a:srgbClr val="000000"/>
                </a:solidFill>
              </a:rPr>
              <a:t>Restorative,</a:t>
            </a:r>
          </a:p>
          <a:p>
            <a:r>
              <a:rPr lang="en-US" sz="2000" dirty="0">
                <a:solidFill>
                  <a:srgbClr val="000000"/>
                </a:solidFill>
              </a:rPr>
              <a:t>Pediatric,</a:t>
            </a:r>
          </a:p>
          <a:p>
            <a:r>
              <a:rPr lang="en-US" sz="2000" dirty="0">
                <a:solidFill>
                  <a:srgbClr val="000000"/>
                </a:solidFill>
              </a:rPr>
              <a:t>Urgent Care,</a:t>
            </a:r>
          </a:p>
          <a:p>
            <a:r>
              <a:rPr lang="en-US" sz="2000" dirty="0">
                <a:solidFill>
                  <a:srgbClr val="000000"/>
                </a:solidFill>
              </a:rPr>
              <a:t>Extractions,</a:t>
            </a:r>
          </a:p>
          <a:p>
            <a:r>
              <a:rPr lang="en-US" sz="2000" dirty="0">
                <a:solidFill>
                  <a:srgbClr val="000000"/>
                </a:solidFill>
              </a:rPr>
              <a:t>Community Projects,</a:t>
            </a:r>
          </a:p>
          <a:p>
            <a:r>
              <a:rPr lang="en-US" sz="2000" dirty="0">
                <a:solidFill>
                  <a:srgbClr val="000000"/>
                </a:solidFill>
              </a:rPr>
              <a:t>Clinic Management,</a:t>
            </a:r>
          </a:p>
          <a:p>
            <a:r>
              <a:rPr lang="en-US" sz="2000" dirty="0">
                <a:solidFill>
                  <a:srgbClr val="000000"/>
                </a:solidFill>
              </a:rPr>
              <a:t>Equipment Repair and</a:t>
            </a:r>
          </a:p>
          <a:p>
            <a:r>
              <a:rPr lang="en-US" sz="2000" dirty="0">
                <a:solidFill>
                  <a:srgbClr val="000000"/>
                </a:solidFill>
              </a:rPr>
              <a:t>Maintenance,</a:t>
            </a:r>
          </a:p>
          <a:p>
            <a:r>
              <a:rPr lang="en-US" sz="2000" dirty="0">
                <a:solidFill>
                  <a:srgbClr val="000000"/>
                </a:solidFill>
              </a:rPr>
              <a:t>Referral </a:t>
            </a:r>
            <a:r>
              <a:rPr lang="en-US" sz="2000" dirty="0" smtClean="0">
                <a:solidFill>
                  <a:srgbClr val="000000"/>
                </a:solidFill>
              </a:rPr>
              <a:t>Process</a:t>
            </a:r>
            <a:endParaRPr lang="en-US" sz="2000" dirty="0"/>
          </a:p>
        </p:txBody>
      </p:sp>
      <p:pic>
        <p:nvPicPr>
          <p:cNvPr id="5" name="Picture 4"/>
          <p:cNvPicPr>
            <a:picLocks noChangeAspect="1"/>
          </p:cNvPicPr>
          <p:nvPr/>
        </p:nvPicPr>
        <p:blipFill>
          <a:blip r:embed="rId3"/>
          <a:stretch>
            <a:fillRect/>
          </a:stretch>
        </p:blipFill>
        <p:spPr>
          <a:xfrm>
            <a:off x="3886200" y="2463442"/>
            <a:ext cx="4656667" cy="3460275"/>
          </a:xfrm>
          <a:prstGeom prst="rect">
            <a:avLst/>
          </a:prstGeom>
        </p:spPr>
      </p:pic>
      <p:sp>
        <p:nvSpPr>
          <p:cNvPr id="6" name="TextBox 5"/>
          <p:cNvSpPr txBox="1"/>
          <p:nvPr/>
        </p:nvSpPr>
        <p:spPr>
          <a:xfrm>
            <a:off x="3845206" y="1492071"/>
            <a:ext cx="5266266"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Serves patients of </a:t>
            </a:r>
            <a:r>
              <a:rPr lang="en-US" b="1" dirty="0" smtClean="0"/>
              <a:t>All </a:t>
            </a:r>
            <a:r>
              <a:rPr lang="en-US" b="1" dirty="0"/>
              <a:t>ages</a:t>
            </a:r>
          </a:p>
          <a:p>
            <a:r>
              <a:rPr lang="en-US" dirty="0"/>
              <a:t>• </a:t>
            </a:r>
            <a:r>
              <a:rPr lang="en-US" dirty="0" smtClean="0"/>
              <a:t>Works under </a:t>
            </a:r>
            <a:r>
              <a:rPr lang="en-US" b="1" dirty="0" smtClean="0"/>
              <a:t>General </a:t>
            </a:r>
            <a:r>
              <a:rPr lang="en-US" b="1" dirty="0"/>
              <a:t>Supervision</a:t>
            </a:r>
          </a:p>
          <a:p>
            <a:r>
              <a:rPr lang="en-US" dirty="0"/>
              <a:t>• Part of a </a:t>
            </a:r>
            <a:r>
              <a:rPr lang="en-US" b="1" dirty="0"/>
              <a:t>team </a:t>
            </a:r>
            <a:r>
              <a:rPr lang="en-US" dirty="0"/>
              <a:t>of </a:t>
            </a:r>
            <a:r>
              <a:rPr lang="en-US" dirty="0" smtClean="0"/>
              <a:t>dental and </a:t>
            </a:r>
            <a:r>
              <a:rPr lang="en-US" dirty="0"/>
              <a:t>medical </a:t>
            </a:r>
            <a:r>
              <a:rPr lang="en-US" dirty="0" smtClean="0"/>
              <a:t>providers</a:t>
            </a:r>
            <a:endParaRPr lang="en-US" dirty="0"/>
          </a:p>
        </p:txBody>
      </p:sp>
      <p:sp>
        <p:nvSpPr>
          <p:cNvPr id="7" name="TextBox 6"/>
          <p:cNvSpPr txBox="1"/>
          <p:nvPr/>
        </p:nvSpPr>
        <p:spPr>
          <a:xfrm>
            <a:off x="6028267" y="6019800"/>
            <a:ext cx="2514600" cy="523220"/>
          </a:xfrm>
          <a:prstGeom prst="rect">
            <a:avLst/>
          </a:prstGeom>
          <a:noFill/>
        </p:spPr>
        <p:txBody>
          <a:bodyPr wrap="square" rtlCol="0">
            <a:spAutoFit/>
          </a:bodyPr>
          <a:lstStyle/>
          <a:p>
            <a:r>
              <a:rPr lang="en-US" sz="1000" dirty="0">
                <a:solidFill>
                  <a:srgbClr val="000000"/>
                </a:solidFill>
                <a:latin typeface="Helvetica" panose="020B0604020202020204" pitchFamily="34" charset="0"/>
              </a:rPr>
              <a:t>DHAT, Ben Steward, examining patient</a:t>
            </a:r>
            <a:endParaRPr lang="en-US" sz="1000" dirty="0"/>
          </a:p>
          <a:p>
            <a:endParaRPr lang="en-US" dirty="0"/>
          </a:p>
        </p:txBody>
      </p:sp>
    </p:spTree>
    <p:extLst>
      <p:ext uri="{BB962C8B-B14F-4D97-AF65-F5344CB8AC3E}">
        <p14:creationId xmlns:p14="http://schemas.microsoft.com/office/powerpoint/2010/main" val="6483674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DHAT class of 2017 and transitioning 1</a:t>
            </a:r>
            <a:r>
              <a:rPr lang="en-US" baseline="30000" dirty="0" smtClean="0"/>
              <a:t>st</a:t>
            </a:r>
            <a:r>
              <a:rPr lang="en-US" dirty="0" smtClean="0"/>
              <a:t> year students</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124744" y="1527175"/>
            <a:ext cx="6858000" cy="4572000"/>
          </a:xfrm>
        </p:spPr>
      </p:pic>
    </p:spTree>
    <p:extLst>
      <p:ext uri="{BB962C8B-B14F-4D97-AF65-F5344CB8AC3E}">
        <p14:creationId xmlns:p14="http://schemas.microsoft.com/office/powerpoint/2010/main" val="3204317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Alaska’s BHA/Ps</a:t>
            </a:r>
            <a:endParaRPr lang="en-US" dirty="0"/>
          </a:p>
        </p:txBody>
      </p:sp>
      <p:pic>
        <p:nvPicPr>
          <p:cNvPr id="4" name="Picture 3"/>
          <p:cNvPicPr>
            <a:picLocks noChangeAspect="1"/>
          </p:cNvPicPr>
          <p:nvPr/>
        </p:nvPicPr>
        <p:blipFill>
          <a:blip r:embed="rId2"/>
          <a:stretch>
            <a:fillRect/>
          </a:stretch>
        </p:blipFill>
        <p:spPr>
          <a:xfrm>
            <a:off x="792161" y="1600200"/>
            <a:ext cx="7559678" cy="4067160"/>
          </a:xfrm>
          <a:prstGeom prst="rect">
            <a:avLst/>
          </a:prstGeom>
        </p:spPr>
      </p:pic>
    </p:spTree>
    <p:extLst>
      <p:ext uri="{BB962C8B-B14F-4D97-AF65-F5344CB8AC3E}">
        <p14:creationId xmlns:p14="http://schemas.microsoft.com/office/powerpoint/2010/main" val="876741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Health Aides </a:t>
            </a:r>
            <a:endParaRPr lang="en-US" dirty="0"/>
          </a:p>
        </p:txBody>
      </p:sp>
      <p:sp>
        <p:nvSpPr>
          <p:cNvPr id="5" name="Text Placeholder 4"/>
          <p:cNvSpPr>
            <a:spLocks noGrp="1"/>
          </p:cNvSpPr>
          <p:nvPr>
            <p:ph type="body" idx="1"/>
          </p:nvPr>
        </p:nvSpPr>
        <p:spPr/>
        <p:txBody>
          <a:bodyPr/>
          <a:lstStyle/>
          <a:p>
            <a:r>
              <a:rPr lang="en-US" dirty="0" smtClean="0"/>
              <a:t>Adverse Childhood Events</a:t>
            </a:r>
          </a:p>
          <a:p>
            <a:pPr lvl="1"/>
            <a:r>
              <a:rPr lang="en-US" dirty="0" smtClean="0"/>
              <a:t>Historical Trauma</a:t>
            </a:r>
          </a:p>
          <a:p>
            <a:r>
              <a:rPr lang="en-US" dirty="0" smtClean="0"/>
              <a:t>Unintentional Injury</a:t>
            </a:r>
          </a:p>
          <a:p>
            <a:r>
              <a:rPr lang="en-US" dirty="0" smtClean="0"/>
              <a:t>Suicide</a:t>
            </a:r>
          </a:p>
          <a:p>
            <a:r>
              <a:rPr lang="en-US" dirty="0" smtClean="0"/>
              <a:t>Substance abuse </a:t>
            </a:r>
          </a:p>
          <a:p>
            <a:pPr lvl="1"/>
            <a:r>
              <a:rPr lang="en-US" dirty="0" smtClean="0"/>
              <a:t>Binge drinking</a:t>
            </a:r>
          </a:p>
          <a:p>
            <a:pPr lvl="1"/>
            <a:r>
              <a:rPr lang="en-US" dirty="0" smtClean="0"/>
              <a:t>Alcohol abuse mortality</a:t>
            </a:r>
          </a:p>
          <a:p>
            <a:r>
              <a:rPr lang="en-US" dirty="0" smtClean="0"/>
              <a:t>Domestic Violence</a:t>
            </a:r>
            <a:endParaRPr lang="en-US" dirty="0"/>
          </a:p>
        </p:txBody>
      </p:sp>
      <p:pic>
        <p:nvPicPr>
          <p:cNvPr id="6" name="Picture 5"/>
          <p:cNvPicPr>
            <a:picLocks noChangeAspect="1"/>
          </p:cNvPicPr>
          <p:nvPr/>
        </p:nvPicPr>
        <p:blipFill>
          <a:blip r:embed="rId2"/>
          <a:stretch>
            <a:fillRect/>
          </a:stretch>
        </p:blipFill>
        <p:spPr>
          <a:xfrm>
            <a:off x="5029200" y="1981200"/>
            <a:ext cx="3306429" cy="3216701"/>
          </a:xfrm>
          <a:prstGeom prst="rect">
            <a:avLst/>
          </a:prstGeom>
        </p:spPr>
      </p:pic>
    </p:spTree>
    <p:extLst>
      <p:ext uri="{BB962C8B-B14F-4D97-AF65-F5344CB8AC3E}">
        <p14:creationId xmlns:p14="http://schemas.microsoft.com/office/powerpoint/2010/main" val="2465317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BHA Program</a:t>
            </a:r>
            <a:endParaRPr lang="en-US" dirty="0"/>
          </a:p>
        </p:txBody>
      </p:sp>
      <p:sp>
        <p:nvSpPr>
          <p:cNvPr id="3" name="Text Placeholder 2"/>
          <p:cNvSpPr>
            <a:spLocks noGrp="1"/>
          </p:cNvSpPr>
          <p:nvPr>
            <p:ph type="body" idx="1"/>
          </p:nvPr>
        </p:nvSpPr>
        <p:spPr/>
        <p:txBody>
          <a:bodyPr/>
          <a:lstStyle/>
          <a:p>
            <a:r>
              <a:rPr lang="en-US" dirty="0" smtClean="0"/>
              <a:t>Scope of practice</a:t>
            </a:r>
          </a:p>
          <a:p>
            <a:pPr lvl="1"/>
            <a:r>
              <a:rPr lang="en-US" dirty="0"/>
              <a:t>Culturally-informed, community-based, clinical </a:t>
            </a:r>
            <a:r>
              <a:rPr lang="en-US" dirty="0" smtClean="0"/>
              <a:t>services</a:t>
            </a:r>
          </a:p>
          <a:p>
            <a:pPr lvl="1"/>
            <a:r>
              <a:rPr lang="en-US" dirty="0"/>
              <a:t>Behavioral health prevention, intervention, aftercare, and </a:t>
            </a:r>
            <a:r>
              <a:rPr lang="en-US" dirty="0" err="1" smtClean="0"/>
              <a:t>postvention</a:t>
            </a:r>
            <a:endParaRPr lang="en-US" dirty="0" smtClean="0"/>
          </a:p>
          <a:p>
            <a:r>
              <a:rPr lang="en-US" dirty="0" smtClean="0"/>
              <a:t>Certification Requirements</a:t>
            </a:r>
          </a:p>
          <a:p>
            <a:pPr lvl="1"/>
            <a:r>
              <a:rPr lang="en-US" dirty="0" smtClean="0"/>
              <a:t>Training</a:t>
            </a:r>
          </a:p>
          <a:p>
            <a:pPr lvl="1"/>
            <a:r>
              <a:rPr lang="en-US" dirty="0" smtClean="0"/>
              <a:t>Practicum</a:t>
            </a:r>
          </a:p>
          <a:p>
            <a:pPr lvl="1"/>
            <a:r>
              <a:rPr lang="en-US" dirty="0" smtClean="0"/>
              <a:t># of work hours</a:t>
            </a:r>
          </a:p>
          <a:p>
            <a:pPr lvl="1"/>
            <a:r>
              <a:rPr lang="en-US" dirty="0" smtClean="0"/>
              <a:t>Competencies</a:t>
            </a:r>
          </a:p>
          <a:p>
            <a:pPr lvl="1"/>
            <a:r>
              <a:rPr lang="en-US" dirty="0" smtClean="0"/>
              <a:t>40 CEUs every 2 years</a:t>
            </a:r>
            <a:endParaRPr lang="en-US" dirty="0"/>
          </a:p>
        </p:txBody>
      </p:sp>
    </p:spTree>
    <p:extLst>
      <p:ext uri="{BB962C8B-B14F-4D97-AF65-F5344CB8AC3E}">
        <p14:creationId xmlns:p14="http://schemas.microsoft.com/office/powerpoint/2010/main" val="3347825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81000" y="381000"/>
            <a:ext cx="6172200" cy="640328"/>
          </a:xfrm>
        </p:spPr>
        <p:txBody>
          <a:bodyPr>
            <a:noAutofit/>
          </a:bodyPr>
          <a:lstStyle/>
          <a:p>
            <a:r>
              <a:rPr lang="en-US" dirty="0" smtClean="0"/>
              <a:t>BHA Scope of Practice</a:t>
            </a:r>
            <a:endParaRPr lang="en-US" altLang="en-US" b="1" dirty="0" smtClean="0">
              <a:solidFill>
                <a:srgbClr val="0089BB"/>
              </a:solidFill>
              <a:latin typeface="Garamond" panose="02020404030301010803" pitchFamily="18" charset="0"/>
            </a:endParaRPr>
          </a:p>
        </p:txBody>
      </p:sp>
      <p:sp>
        <p:nvSpPr>
          <p:cNvPr id="15363" name="Content Placeholder 2"/>
          <p:cNvSpPr>
            <a:spLocks noGrp="1"/>
          </p:cNvSpPr>
          <p:nvPr>
            <p:ph sz="half" idx="1"/>
          </p:nvPr>
        </p:nvSpPr>
        <p:spPr>
          <a:xfrm>
            <a:off x="355396" y="1447800"/>
            <a:ext cx="3835603" cy="4800600"/>
          </a:xfrm>
        </p:spPr>
        <p:txBody>
          <a:bodyPr>
            <a:normAutofit/>
          </a:bodyPr>
          <a:lstStyle/>
          <a:p>
            <a:pPr marL="0" indent="0">
              <a:buNone/>
              <a:defRPr/>
            </a:pPr>
            <a:r>
              <a:rPr lang="en-US" altLang="en-US" b="1" dirty="0">
                <a:solidFill>
                  <a:schemeClr val="tx2"/>
                </a:solidFill>
                <a:latin typeface="Garamond" panose="02020404030301010803" pitchFamily="18" charset="0"/>
              </a:rPr>
              <a:t>BHA-I</a:t>
            </a:r>
          </a:p>
          <a:p>
            <a:r>
              <a:rPr lang="en-US" altLang="en-US" sz="2000" dirty="0">
                <a:latin typeface="Garamond" panose="02020404030301010803" pitchFamily="18" charset="0"/>
              </a:rPr>
              <a:t>Screening</a:t>
            </a:r>
          </a:p>
          <a:p>
            <a:r>
              <a:rPr lang="en-US" altLang="en-US" sz="2000" dirty="0">
                <a:latin typeface="Garamond" panose="02020404030301010803" pitchFamily="18" charset="0"/>
              </a:rPr>
              <a:t>Initial intake process</a:t>
            </a:r>
          </a:p>
          <a:p>
            <a:r>
              <a:rPr lang="en-US" altLang="en-US" sz="2000" dirty="0">
                <a:latin typeface="Garamond" panose="02020404030301010803" pitchFamily="18" charset="0"/>
              </a:rPr>
              <a:t>Case management</a:t>
            </a:r>
          </a:p>
          <a:p>
            <a:r>
              <a:rPr lang="en-US" altLang="en-US" sz="2000" dirty="0">
                <a:latin typeface="Garamond" panose="02020404030301010803" pitchFamily="18" charset="0"/>
              </a:rPr>
              <a:t>Community education, prevention, early intervention</a:t>
            </a:r>
            <a:r>
              <a:rPr lang="en-US" altLang="en-US" sz="1800" dirty="0">
                <a:latin typeface="Garamond" panose="02020404030301010803" pitchFamily="18" charset="0"/>
              </a:rPr>
              <a:t/>
            </a:r>
            <a:br>
              <a:rPr lang="en-US" altLang="en-US" sz="1800" dirty="0">
                <a:latin typeface="Garamond" panose="02020404030301010803" pitchFamily="18" charset="0"/>
              </a:rPr>
            </a:br>
            <a:endParaRPr lang="en-US" altLang="en-US" sz="1800" dirty="0">
              <a:latin typeface="Garamond" panose="02020404030301010803" pitchFamily="18" charset="0"/>
            </a:endParaRPr>
          </a:p>
          <a:p>
            <a:pPr marL="0" indent="0">
              <a:buNone/>
              <a:defRPr/>
            </a:pPr>
            <a:r>
              <a:rPr lang="en-US" altLang="en-US" b="1" dirty="0" smtClean="0">
                <a:solidFill>
                  <a:schemeClr val="tx2"/>
                </a:solidFill>
                <a:latin typeface="Garamond" panose="02020404030301010803" pitchFamily="18" charset="0"/>
              </a:rPr>
              <a:t>BHA-II</a:t>
            </a:r>
            <a:endParaRPr lang="en-US" altLang="en-US" b="1" dirty="0">
              <a:solidFill>
                <a:schemeClr val="tx2"/>
              </a:solidFill>
              <a:latin typeface="Garamond" panose="02020404030301010803" pitchFamily="18" charset="0"/>
            </a:endParaRPr>
          </a:p>
          <a:p>
            <a:r>
              <a:rPr lang="en-US" altLang="en-US" sz="2000" dirty="0">
                <a:latin typeface="Garamond" panose="02020404030301010803" pitchFamily="18" charset="0"/>
              </a:rPr>
              <a:t>Substance abuse assessment and treatment</a:t>
            </a:r>
          </a:p>
        </p:txBody>
      </p:sp>
      <p:sp>
        <p:nvSpPr>
          <p:cNvPr id="10" name="Content Placeholder 9"/>
          <p:cNvSpPr>
            <a:spLocks noGrp="1"/>
          </p:cNvSpPr>
          <p:nvPr>
            <p:ph sz="half" idx="2"/>
          </p:nvPr>
        </p:nvSpPr>
        <p:spPr>
          <a:xfrm>
            <a:off x="4724400" y="1600200"/>
            <a:ext cx="4038600" cy="4572000"/>
          </a:xfrm>
        </p:spPr>
        <p:txBody>
          <a:bodyPr>
            <a:normAutofit/>
          </a:bodyPr>
          <a:lstStyle/>
          <a:p>
            <a:pPr marL="0" indent="0">
              <a:buNone/>
              <a:defRPr/>
            </a:pPr>
            <a:r>
              <a:rPr lang="en-US" altLang="en-US" b="1" dirty="0">
                <a:solidFill>
                  <a:schemeClr val="tx2"/>
                </a:solidFill>
                <a:latin typeface="Garamond" panose="02020404030301010803" pitchFamily="18" charset="0"/>
              </a:rPr>
              <a:t>BHA-III</a:t>
            </a:r>
          </a:p>
          <a:p>
            <a:pPr>
              <a:defRPr/>
            </a:pPr>
            <a:r>
              <a:rPr lang="en-US" altLang="en-US" sz="2000" dirty="0">
                <a:latin typeface="Garamond" panose="02020404030301010803" pitchFamily="18" charset="0"/>
              </a:rPr>
              <a:t>Rehabilitative services for clients with co-occurring disorders</a:t>
            </a:r>
          </a:p>
          <a:p>
            <a:pPr>
              <a:defRPr/>
            </a:pPr>
            <a:r>
              <a:rPr lang="en-US" altLang="en-US" sz="2000" dirty="0">
                <a:latin typeface="Garamond" panose="02020404030301010803" pitchFamily="18" charset="0"/>
              </a:rPr>
              <a:t>Quality assurance case reviews</a:t>
            </a:r>
          </a:p>
          <a:p>
            <a:pPr>
              <a:defRPr/>
            </a:pPr>
            <a:endParaRPr lang="en-US" altLang="en-US" sz="2000" dirty="0" smtClean="0">
              <a:latin typeface="Garamond" panose="02020404030301010803" pitchFamily="18" charset="0"/>
            </a:endParaRPr>
          </a:p>
          <a:p>
            <a:pPr>
              <a:defRPr/>
            </a:pPr>
            <a:endParaRPr lang="en-US" altLang="en-US" dirty="0">
              <a:latin typeface="Garamond" panose="02020404030301010803" pitchFamily="18" charset="0"/>
            </a:endParaRPr>
          </a:p>
          <a:p>
            <a:pPr marL="0" indent="0">
              <a:buNone/>
              <a:defRPr/>
            </a:pPr>
            <a:r>
              <a:rPr lang="en-US" altLang="en-US" b="1" dirty="0">
                <a:solidFill>
                  <a:schemeClr val="tx2"/>
                </a:solidFill>
                <a:latin typeface="Garamond" panose="02020404030301010803" pitchFamily="18" charset="0"/>
              </a:rPr>
              <a:t>BHP</a:t>
            </a:r>
          </a:p>
          <a:p>
            <a:pPr>
              <a:defRPr/>
            </a:pPr>
            <a:r>
              <a:rPr lang="en-US" altLang="en-US" sz="2000" dirty="0">
                <a:latin typeface="Garamond" panose="02020404030301010803" pitchFamily="18" charset="0"/>
              </a:rPr>
              <a:t>Team leadership</a:t>
            </a:r>
          </a:p>
          <a:p>
            <a:pPr>
              <a:defRPr/>
            </a:pPr>
            <a:r>
              <a:rPr lang="en-US" altLang="en-US" sz="2000" dirty="0">
                <a:latin typeface="Garamond" panose="02020404030301010803" pitchFamily="18" charset="0"/>
              </a:rPr>
              <a:t>Mentor/support BHA-I, II, </a:t>
            </a:r>
            <a:br>
              <a:rPr lang="en-US" altLang="en-US" sz="2000" dirty="0">
                <a:latin typeface="Garamond" panose="02020404030301010803" pitchFamily="18" charset="0"/>
              </a:rPr>
            </a:br>
            <a:r>
              <a:rPr lang="en-US" altLang="en-US" sz="2000" dirty="0">
                <a:latin typeface="Garamond" panose="02020404030301010803" pitchFamily="18" charset="0"/>
              </a:rPr>
              <a:t>and III</a:t>
            </a:r>
          </a:p>
          <a:p>
            <a:endParaRPr lang="en-US" dirty="0"/>
          </a:p>
        </p:txBody>
      </p:sp>
    </p:spTree>
    <p:extLst>
      <p:ext uri="{BB962C8B-B14F-4D97-AF65-F5344CB8AC3E}">
        <p14:creationId xmlns:p14="http://schemas.microsoft.com/office/powerpoint/2010/main" val="13898126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Who do BHAs provide services to?</a:t>
            </a:r>
            <a:endParaRPr lang="en-US" sz="3200" dirty="0"/>
          </a:p>
        </p:txBody>
      </p:sp>
      <p:sp>
        <p:nvSpPr>
          <p:cNvPr id="3" name="Content Placeholder 2"/>
          <p:cNvSpPr>
            <a:spLocks noGrp="1"/>
          </p:cNvSpPr>
          <p:nvPr>
            <p:ph sz="half" idx="1"/>
          </p:nvPr>
        </p:nvSpPr>
        <p:spPr/>
        <p:txBody>
          <a:bodyPr/>
          <a:lstStyle/>
          <a:p>
            <a:r>
              <a:rPr lang="en-US" dirty="0" smtClean="0"/>
              <a:t>Elders</a:t>
            </a:r>
          </a:p>
          <a:p>
            <a:r>
              <a:rPr lang="en-US" dirty="0" smtClean="0"/>
              <a:t>Families</a:t>
            </a:r>
          </a:p>
          <a:p>
            <a:r>
              <a:rPr lang="en-US" dirty="0" smtClean="0"/>
              <a:t>Youth</a:t>
            </a:r>
          </a:p>
          <a:p>
            <a:r>
              <a:rPr lang="en-US" dirty="0" smtClean="0"/>
              <a:t>Individuals</a:t>
            </a:r>
            <a:endParaRPr lang="en-US" dirty="0"/>
          </a:p>
        </p:txBody>
      </p:sp>
      <p:sp>
        <p:nvSpPr>
          <p:cNvPr id="4" name="Content Placeholder 3"/>
          <p:cNvSpPr>
            <a:spLocks noGrp="1"/>
          </p:cNvSpPr>
          <p:nvPr>
            <p:ph sz="half" idx="2"/>
          </p:nvPr>
        </p:nvSpPr>
        <p:spPr/>
        <p:txBody>
          <a:bodyPr/>
          <a:lstStyle/>
          <a:p>
            <a:r>
              <a:rPr lang="en-US" dirty="0" smtClean="0"/>
              <a:t>Domestic Violence prevention and intervention</a:t>
            </a:r>
          </a:p>
          <a:p>
            <a:r>
              <a:rPr lang="en-US" dirty="0" smtClean="0"/>
              <a:t>Substance abuse prevention and intervention</a:t>
            </a:r>
          </a:p>
          <a:p>
            <a:r>
              <a:rPr lang="en-US" dirty="0" smtClean="0"/>
              <a:t>Suicide, Grief, and Loss prevention, intervention, </a:t>
            </a:r>
            <a:r>
              <a:rPr lang="en-US" dirty="0" err="1" smtClean="0"/>
              <a:t>postvention</a:t>
            </a:r>
            <a:endParaRPr lang="en-US" dirty="0" smtClean="0"/>
          </a:p>
          <a:p>
            <a:r>
              <a:rPr lang="en-US" dirty="0" smtClean="0"/>
              <a:t>And more</a:t>
            </a:r>
            <a:endParaRPr lang="en-US" dirty="0"/>
          </a:p>
        </p:txBody>
      </p:sp>
      <p:pic>
        <p:nvPicPr>
          <p:cNvPr id="5" name="Picture 4"/>
          <p:cNvPicPr>
            <a:picLocks noChangeAspect="1"/>
          </p:cNvPicPr>
          <p:nvPr/>
        </p:nvPicPr>
        <p:blipFill>
          <a:blip r:embed="rId2"/>
          <a:stretch>
            <a:fillRect/>
          </a:stretch>
        </p:blipFill>
        <p:spPr>
          <a:xfrm>
            <a:off x="736537" y="3683813"/>
            <a:ext cx="3169029" cy="2181943"/>
          </a:xfrm>
          <a:prstGeom prst="rect">
            <a:avLst/>
          </a:prstGeom>
        </p:spPr>
      </p:pic>
    </p:spTree>
    <p:extLst>
      <p:ext uri="{BB962C8B-B14F-4D97-AF65-F5344CB8AC3E}">
        <p14:creationId xmlns:p14="http://schemas.microsoft.com/office/powerpoint/2010/main" val="3359778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 Training Program Expansion in Alaska</a:t>
            </a:r>
            <a:endParaRPr lang="en-US" dirty="0"/>
          </a:p>
        </p:txBody>
      </p:sp>
      <p:pic>
        <p:nvPicPr>
          <p:cNvPr id="4" name="Content Placeholder 3"/>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505744" y="1527175"/>
            <a:ext cx="6096000" cy="4572000"/>
          </a:xfrm>
        </p:spPr>
      </p:pic>
    </p:spTree>
    <p:extLst>
      <p:ext uri="{BB962C8B-B14F-4D97-AF65-F5344CB8AC3E}">
        <p14:creationId xmlns:p14="http://schemas.microsoft.com/office/powerpoint/2010/main" val="3615595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CHAP Expansion Efforts</a:t>
            </a:r>
          </a:p>
        </p:txBody>
      </p:sp>
      <p:sp>
        <p:nvSpPr>
          <p:cNvPr id="3" name="Content Placeholder 2"/>
          <p:cNvSpPr>
            <a:spLocks noGrp="1"/>
          </p:cNvSpPr>
          <p:nvPr>
            <p:ph sz="quarter" idx="1"/>
          </p:nvPr>
        </p:nvSpPr>
        <p:spPr/>
        <p:txBody>
          <a:bodyPr>
            <a:normAutofit/>
          </a:bodyPr>
          <a:lstStyle/>
          <a:p>
            <a:r>
              <a:rPr lang="en-US" dirty="0"/>
              <a:t>Since 2010, state-by-state efforts to pass dental therapy legislation</a:t>
            </a:r>
          </a:p>
          <a:p>
            <a:r>
              <a:rPr lang="en-US" dirty="0"/>
              <a:t>June 2016: Dear Tribal Leader Letter seeking tribal consultation on a policy statement describing the intention of the IHS to create a national Community Health Aide Program (CHAP) </a:t>
            </a:r>
          </a:p>
          <a:p>
            <a:r>
              <a:rPr lang="en-US" dirty="0"/>
              <a:t>October 2016: The Tribal Consultation on the draft policy statement concluded</a:t>
            </a:r>
          </a:p>
          <a:p>
            <a:r>
              <a:rPr lang="en-US" dirty="0"/>
              <a:t>IHS issued a DTLL and report on January 4, 2017 on the CHAP tribal consultation process.</a:t>
            </a:r>
          </a:p>
        </p:txBody>
      </p:sp>
    </p:spTree>
    <p:extLst>
      <p:ext uri="{BB962C8B-B14F-4D97-AF65-F5344CB8AC3E}">
        <p14:creationId xmlns:p14="http://schemas.microsoft.com/office/powerpoint/2010/main" val="3671173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5461"/>
            <a:ext cx="6781800" cy="1277160"/>
          </a:xfrm>
        </p:spPr>
        <p:txBody>
          <a:bodyPr>
            <a:noAutofit/>
          </a:bodyPr>
          <a:lstStyle/>
          <a:p>
            <a:pPr algn="l"/>
            <a:r>
              <a:rPr lang="en-US" sz="3600" b="1" dirty="0" smtClean="0">
                <a:solidFill>
                  <a:srgbClr val="0089BB"/>
                </a:solidFill>
                <a:latin typeface="Garamond" panose="02020404030301010803" pitchFamily="18" charset="0"/>
                <a:cs typeface="Museo Slab 500"/>
              </a:rPr>
              <a:t>The Alaska</a:t>
            </a:r>
            <a:br>
              <a:rPr lang="en-US" sz="3600" b="1" dirty="0" smtClean="0">
                <a:solidFill>
                  <a:srgbClr val="0089BB"/>
                </a:solidFill>
                <a:latin typeface="Garamond" panose="02020404030301010803" pitchFamily="18" charset="0"/>
                <a:cs typeface="Museo Slab 500"/>
              </a:rPr>
            </a:br>
            <a:r>
              <a:rPr lang="en-US" sz="3600" b="1" dirty="0" smtClean="0">
                <a:solidFill>
                  <a:srgbClr val="0089BB"/>
                </a:solidFill>
                <a:latin typeface="Garamond" panose="02020404030301010803" pitchFamily="18" charset="0"/>
                <a:cs typeface="Museo Slab 500"/>
              </a:rPr>
              <a:t>Community Health Aide Program</a:t>
            </a:r>
            <a:endParaRPr lang="en-US" sz="3600" b="1" dirty="0">
              <a:solidFill>
                <a:srgbClr val="0089BB"/>
              </a:solidFill>
              <a:latin typeface="Garamond" panose="02020404030301010803" pitchFamily="18" charset="0"/>
              <a:cs typeface="Museo Slab 500"/>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7497" y="1455321"/>
            <a:ext cx="5197135" cy="3464756"/>
          </a:xfrm>
          <a:prstGeom prst="rect">
            <a:avLst/>
          </a:prstGeom>
          <a:ln w="28575">
            <a:solidFill>
              <a:srgbClr val="0070C0"/>
            </a:solidFill>
          </a:ln>
        </p:spPr>
      </p:pic>
      <p:pic>
        <p:nvPicPr>
          <p:cNvPr id="5" name="Picture 2" descr="Z:\Archive\- EDT - Photos\ANTHC ANMC PR Photos\CHS Health Aid Group.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31265" y="1624607"/>
            <a:ext cx="2722958" cy="18153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31265" y="3621898"/>
            <a:ext cx="2722958" cy="1815305"/>
          </a:xfrm>
          <a:prstGeom prst="rect">
            <a:avLst/>
          </a:prstGeom>
          <a:ln>
            <a:noFill/>
          </a:ln>
          <a:effectLst>
            <a:softEdge rad="112500"/>
          </a:effectLst>
        </p:spPr>
      </p:pic>
      <p:sp>
        <p:nvSpPr>
          <p:cNvPr id="9" name="TextBox 8"/>
          <p:cNvSpPr txBox="1"/>
          <p:nvPr/>
        </p:nvSpPr>
        <p:spPr>
          <a:xfrm>
            <a:off x="1600200" y="5257800"/>
            <a:ext cx="6453844" cy="957955"/>
          </a:xfrm>
          <a:prstGeom prst="rect">
            <a:avLst/>
          </a:prstGeom>
          <a:noFill/>
        </p:spPr>
        <p:txBody>
          <a:bodyPr wrap="square" rtlCol="0">
            <a:spAutoFit/>
          </a:bodyPr>
          <a:lstStyle/>
          <a:p>
            <a:pPr algn="ctr">
              <a:lnSpc>
                <a:spcPct val="90000"/>
              </a:lnSpc>
              <a:spcBef>
                <a:spcPct val="20000"/>
              </a:spcBef>
            </a:pPr>
            <a:r>
              <a:rPr lang="en-US" sz="2800" dirty="0" smtClean="0">
                <a:solidFill>
                  <a:srgbClr val="00B0F0"/>
                </a:solidFill>
                <a:latin typeface="Garamond" panose="02020404030301010803" pitchFamily="18" charset="0"/>
              </a:rPr>
              <a:t>Alaska </a:t>
            </a:r>
            <a:r>
              <a:rPr lang="en-US" sz="2800" dirty="0">
                <a:solidFill>
                  <a:srgbClr val="00B0F0"/>
                </a:solidFill>
                <a:latin typeface="Garamond" panose="02020404030301010803" pitchFamily="18" charset="0"/>
              </a:rPr>
              <a:t>Native Tribal Health Consortium</a:t>
            </a:r>
          </a:p>
          <a:p>
            <a:pPr algn="ctr">
              <a:lnSpc>
                <a:spcPct val="90000"/>
              </a:lnSpc>
              <a:spcBef>
                <a:spcPct val="20000"/>
              </a:spcBef>
            </a:pPr>
            <a:r>
              <a:rPr lang="en-US" sz="2800" dirty="0" smtClean="0">
                <a:solidFill>
                  <a:srgbClr val="00B0F0"/>
                </a:solidFill>
                <a:latin typeface="Garamond" panose="02020404030301010803" pitchFamily="18" charset="0"/>
              </a:rPr>
              <a:t>web</a:t>
            </a:r>
            <a:r>
              <a:rPr lang="en-US" sz="2800" dirty="0">
                <a:solidFill>
                  <a:srgbClr val="00B0F0"/>
                </a:solidFill>
                <a:latin typeface="Garamond" panose="02020404030301010803" pitchFamily="18" charset="0"/>
              </a:rPr>
              <a:t>: www.akchap.org |</a:t>
            </a:r>
            <a:r>
              <a:rPr lang="en-US" sz="2800" dirty="0" smtClean="0">
                <a:solidFill>
                  <a:srgbClr val="00B0F0"/>
                </a:solidFill>
                <a:latin typeface="Garamond" panose="02020404030301010803" pitchFamily="18" charset="0"/>
              </a:rPr>
              <a:t>www.anthc.org</a:t>
            </a:r>
            <a:endParaRPr lang="en-US" sz="2800" dirty="0">
              <a:solidFill>
                <a:srgbClr val="00B0F0"/>
              </a:solidFill>
              <a:latin typeface="Garamond" panose="02020404030301010803" pitchFamily="18" charset="0"/>
            </a:endParaRPr>
          </a:p>
        </p:txBody>
      </p:sp>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96200" y="163903"/>
            <a:ext cx="1183945" cy="1278718"/>
          </a:xfrm>
          <a:prstGeom prst="rect">
            <a:avLst/>
          </a:prstGeom>
        </p:spPr>
      </p:pic>
    </p:spTree>
    <p:extLst>
      <p:ext uri="{BB962C8B-B14F-4D97-AF65-F5344CB8AC3E}">
        <p14:creationId xmlns:p14="http://schemas.microsoft.com/office/powerpoint/2010/main" val="22242671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January 4</a:t>
            </a:r>
            <a:r>
              <a:rPr lang="en-US" baseline="30000" dirty="0"/>
              <a:t>th</a:t>
            </a:r>
            <a:r>
              <a:rPr lang="en-US" dirty="0"/>
              <a:t> Report Highlights</a:t>
            </a:r>
          </a:p>
        </p:txBody>
      </p:sp>
      <p:sp>
        <p:nvSpPr>
          <p:cNvPr id="3" name="Content Placeholder 2"/>
          <p:cNvSpPr>
            <a:spLocks noGrp="1"/>
          </p:cNvSpPr>
          <p:nvPr>
            <p:ph sz="quarter" idx="1"/>
          </p:nvPr>
        </p:nvSpPr>
        <p:spPr>
          <a:xfrm>
            <a:off x="301752" y="1447800"/>
            <a:ext cx="8503920" cy="4651248"/>
          </a:xfrm>
        </p:spPr>
        <p:txBody>
          <a:bodyPr>
            <a:normAutofit lnSpcReduction="10000"/>
          </a:bodyPr>
          <a:lstStyle/>
          <a:p>
            <a:pPr marL="0" indent="0">
              <a:buNone/>
            </a:pPr>
            <a:r>
              <a:rPr lang="en-US" dirty="0"/>
              <a:t>Summary of comments: </a:t>
            </a:r>
          </a:p>
          <a:p>
            <a:r>
              <a:rPr lang="en-US" dirty="0"/>
              <a:t>Emphasized opportunity for CHAP to increase access to services </a:t>
            </a:r>
          </a:p>
          <a:p>
            <a:r>
              <a:rPr lang="en-US" dirty="0"/>
              <a:t>Reiterated community nature of program and importance of community involvement</a:t>
            </a:r>
          </a:p>
          <a:p>
            <a:r>
              <a:rPr lang="en-US" dirty="0"/>
              <a:t>Highlighted need for baseline standards with enough flexibility that each Area can set-up its own program. </a:t>
            </a:r>
          </a:p>
          <a:p>
            <a:r>
              <a:rPr lang="en-US" dirty="0"/>
              <a:t>Nationalization intended not to disrupt existing CHAP programs</a:t>
            </a:r>
          </a:p>
          <a:p>
            <a:r>
              <a:rPr lang="en-US" dirty="0"/>
              <a:t>Highlighted need for federal legislative change to fully utilize DHATs </a:t>
            </a:r>
          </a:p>
          <a:p>
            <a:pPr lvl="1"/>
            <a:endParaRPr lang="en-US" dirty="0"/>
          </a:p>
          <a:p>
            <a:endParaRPr lang="en-US" dirty="0"/>
          </a:p>
        </p:txBody>
      </p:sp>
    </p:spTree>
    <p:extLst>
      <p:ext uri="{BB962C8B-B14F-4D97-AF65-F5344CB8AC3E}">
        <p14:creationId xmlns:p14="http://schemas.microsoft.com/office/powerpoint/2010/main" val="1578007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8546" name="Content Placeholder 3"/>
          <p:cNvSpPr>
            <a:spLocks noGrp="1"/>
          </p:cNvSpPr>
          <p:nvPr>
            <p:ph idx="1"/>
          </p:nvPr>
        </p:nvSpPr>
        <p:spPr>
          <a:xfrm>
            <a:off x="301752" y="1295400"/>
            <a:ext cx="8537448" cy="5105400"/>
          </a:xfrm>
        </p:spPr>
        <p:txBody>
          <a:bodyPr>
            <a:normAutofit/>
          </a:bodyPr>
          <a:lstStyle/>
          <a:p>
            <a:endParaRPr lang="en-US" altLang="en-US" sz="800" dirty="0" smtClean="0">
              <a:ea typeface="ＭＳ Ｐゴシック" charset="-128"/>
            </a:endParaRPr>
          </a:p>
          <a:p>
            <a:r>
              <a:rPr lang="en-US" sz="2800" dirty="0" smtClean="0">
                <a:ea typeface="ＭＳ Ｐゴシック" charset="-128"/>
              </a:rPr>
              <a:t>Convene Advisory Committee for creation of Education program for Dental Health Aide Therapy in Washington</a:t>
            </a:r>
          </a:p>
          <a:p>
            <a:r>
              <a:rPr lang="en-US" sz="2800" dirty="0" smtClean="0">
                <a:ea typeface="ＭＳ Ｐゴシック" charset="-128"/>
              </a:rPr>
              <a:t>Convene Advisory Committee for planning of implementation of full CHAP program in Portland Area</a:t>
            </a:r>
          </a:p>
          <a:p>
            <a:r>
              <a:rPr lang="en-US" sz="2800" dirty="0" smtClean="0">
                <a:ea typeface="ＭＳ Ｐゴシック" charset="-128"/>
              </a:rPr>
              <a:t>Convene Advisory Committee Behavioral Health Aide planning process</a:t>
            </a:r>
            <a:endParaRPr lang="en-US" sz="2800" dirty="0"/>
          </a:p>
          <a:p>
            <a:endParaRPr lang="en-US" altLang="en-US" sz="2000" dirty="0" smtClean="0">
              <a:ea typeface="ＭＳ Ｐゴシック" charset="-128"/>
            </a:endParaRPr>
          </a:p>
          <a:p>
            <a:pPr marL="0" indent="0" algn="ctr">
              <a:buNone/>
            </a:pPr>
            <a:r>
              <a:rPr lang="en-US" altLang="en-US" sz="2000" dirty="0" smtClean="0">
                <a:ea typeface="ＭＳ Ｐゴシック" charset="-128"/>
              </a:rPr>
              <a:t>*not necessarily three separate committees</a:t>
            </a:r>
          </a:p>
          <a:p>
            <a:endParaRPr lang="en-US" altLang="en-US" sz="2000" dirty="0" smtClean="0">
              <a:ea typeface="ＭＳ Ｐゴシック" charset="-128"/>
            </a:endParaRPr>
          </a:p>
        </p:txBody>
      </p:sp>
      <p:sp>
        <p:nvSpPr>
          <p:cNvPr id="2" name="Title 1"/>
          <p:cNvSpPr>
            <a:spLocks noGrp="1"/>
          </p:cNvSpPr>
          <p:nvPr>
            <p:ph type="title"/>
          </p:nvPr>
        </p:nvSpPr>
        <p:spPr/>
        <p:txBody>
          <a:bodyPr/>
          <a:lstStyle/>
          <a:p>
            <a:pPr>
              <a:defRPr/>
            </a:pPr>
            <a:r>
              <a:rPr lang="en-US" dirty="0" smtClean="0">
                <a:cs typeface="+mj-cs"/>
              </a:rPr>
              <a:t>Next Steps in the Portland Area</a:t>
            </a:r>
            <a:endParaRPr lang="en-US" dirty="0">
              <a:cs typeface="+mj-cs"/>
            </a:endParaRPr>
          </a:p>
        </p:txBody>
      </p:sp>
    </p:spTree>
    <p:extLst>
      <p:ext uri="{BB962C8B-B14F-4D97-AF65-F5344CB8AC3E}">
        <p14:creationId xmlns:p14="http://schemas.microsoft.com/office/powerpoint/2010/main" val="40907829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5202.JPG"/>
          <p:cNvPicPr>
            <a:picLocks noChangeAspect="1"/>
          </p:cNvPicPr>
          <p:nvPr/>
        </p:nvPicPr>
        <p:blipFill>
          <a:blip r:embed="rId3" cstate="print">
            <a:alphaModFix amt="57000"/>
            <a:extLst>
              <a:ext uri="{28A0092B-C50C-407E-A947-70E740481C1C}">
                <a14:useLocalDpi xmlns:a14="http://schemas.microsoft.com/office/drawing/2010/main" val="0"/>
              </a:ext>
            </a:extLst>
          </a:blip>
          <a:stretch>
            <a:fillRect/>
          </a:stretch>
        </p:blipFill>
        <p:spPr>
          <a:xfrm>
            <a:off x="-26921" y="0"/>
            <a:ext cx="9144000" cy="6858000"/>
          </a:xfrm>
          <a:prstGeom prst="rect">
            <a:avLst/>
          </a:prstGeom>
        </p:spPr>
      </p:pic>
      <p:sp>
        <p:nvSpPr>
          <p:cNvPr id="2" name="TextBox 1"/>
          <p:cNvSpPr txBox="1"/>
          <p:nvPr/>
        </p:nvSpPr>
        <p:spPr>
          <a:xfrm>
            <a:off x="4953000" y="4876800"/>
            <a:ext cx="3429000" cy="830997"/>
          </a:xfrm>
          <a:prstGeom prst="rect">
            <a:avLst/>
          </a:prstGeom>
          <a:noFill/>
        </p:spPr>
        <p:txBody>
          <a:bodyPr wrap="square" rtlCol="0">
            <a:spAutoFit/>
          </a:bodyPr>
          <a:lstStyle/>
          <a:p>
            <a:r>
              <a:rPr lang="en-US" sz="4800" dirty="0"/>
              <a:t>Questions?</a:t>
            </a:r>
          </a:p>
        </p:txBody>
      </p:sp>
    </p:spTree>
    <p:extLst>
      <p:ext uri="{BB962C8B-B14F-4D97-AF65-F5344CB8AC3E}">
        <p14:creationId xmlns:p14="http://schemas.microsoft.com/office/powerpoint/2010/main" val="2456165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2895600" y="762000"/>
            <a:ext cx="6096000" cy="5638800"/>
          </a:xfrm>
          <a:solidFill>
            <a:schemeClr val="bg1"/>
          </a:solidFill>
        </p:spPr>
        <p:txBody>
          <a:bodyPr>
            <a:normAutofit/>
          </a:bodyPr>
          <a:lstStyle/>
          <a:p>
            <a:pPr marL="609600" indent="-609600" eaLnBrk="1" fontAlgn="auto" hangingPunct="1">
              <a:lnSpc>
                <a:spcPct val="80000"/>
              </a:lnSpc>
              <a:spcAft>
                <a:spcPts val="0"/>
              </a:spcAft>
              <a:buFont typeface="Wingdings 2"/>
              <a:buNone/>
              <a:defRPr/>
            </a:pPr>
            <a:endParaRPr lang="en-US" sz="2400" dirty="0" smtClean="0"/>
          </a:p>
          <a:p>
            <a:pPr marL="609600" indent="-609600" eaLnBrk="1" fontAlgn="auto" hangingPunct="1">
              <a:lnSpc>
                <a:spcPct val="80000"/>
              </a:lnSpc>
              <a:spcAft>
                <a:spcPts val="0"/>
              </a:spcAft>
              <a:buFont typeface="Wingdings 2"/>
              <a:buNone/>
              <a:defRPr/>
            </a:pPr>
            <a:endParaRPr lang="en-US" sz="2400" dirty="0"/>
          </a:p>
          <a:p>
            <a:pPr marL="0" indent="0" eaLnBrk="1" fontAlgn="auto" hangingPunct="1">
              <a:lnSpc>
                <a:spcPct val="80000"/>
              </a:lnSpc>
              <a:spcAft>
                <a:spcPts val="0"/>
              </a:spcAft>
              <a:buFont typeface="Wingdings 2"/>
              <a:buNone/>
              <a:defRPr/>
            </a:pPr>
            <a:endParaRPr lang="en-US" sz="2400" dirty="0" smtClean="0"/>
          </a:p>
          <a:p>
            <a:pPr marL="609600" indent="-609600" eaLnBrk="1" fontAlgn="auto" hangingPunct="1">
              <a:lnSpc>
                <a:spcPct val="80000"/>
              </a:lnSpc>
              <a:spcAft>
                <a:spcPts val="0"/>
              </a:spcAft>
              <a:buFont typeface="Wingdings 2"/>
              <a:buNone/>
              <a:defRPr/>
            </a:pPr>
            <a:endParaRPr lang="en-US" sz="2400" dirty="0" smtClean="0"/>
          </a:p>
          <a:p>
            <a:pPr marL="274320" indent="-274320" eaLnBrk="1" fontAlgn="auto" hangingPunct="1">
              <a:spcAft>
                <a:spcPts val="0"/>
              </a:spcAft>
              <a:buFont typeface="Wingdings 2"/>
              <a:buChar char=""/>
              <a:defRPr/>
            </a:pPr>
            <a:endParaRPr lang="en-US" dirty="0"/>
          </a:p>
        </p:txBody>
      </p:sp>
      <p:sp>
        <p:nvSpPr>
          <p:cNvPr id="2" name="Title 1"/>
          <p:cNvSpPr>
            <a:spLocks noGrp="1"/>
          </p:cNvSpPr>
          <p:nvPr>
            <p:ph type="title"/>
          </p:nvPr>
        </p:nvSpPr>
        <p:spPr/>
        <p:txBody>
          <a:bodyPr/>
          <a:lstStyle/>
          <a:p>
            <a:pPr eaLnBrk="1" fontAlgn="auto" hangingPunct="1">
              <a:spcAft>
                <a:spcPts val="0"/>
              </a:spcAft>
              <a:defRPr/>
            </a:pPr>
            <a:r>
              <a:rPr lang="en-US" dirty="0" smtClean="0"/>
              <a:t>Northwest Portland Area Indian Health Board</a:t>
            </a:r>
            <a:endParaRPr lang="en-US" dirty="0"/>
          </a:p>
        </p:txBody>
      </p:sp>
      <p:sp>
        <p:nvSpPr>
          <p:cNvPr id="3" name="Text Placeholder 2"/>
          <p:cNvSpPr>
            <a:spLocks noGrp="1"/>
          </p:cNvSpPr>
          <p:nvPr>
            <p:ph type="body" idx="2"/>
          </p:nvPr>
        </p:nvSpPr>
        <p:spPr>
          <a:xfrm>
            <a:off x="381000" y="2514600"/>
            <a:ext cx="2362200" cy="609600"/>
          </a:xfrm>
        </p:spPr>
        <p:txBody>
          <a:bodyPr>
            <a:normAutofit/>
          </a:bodyPr>
          <a:lstStyle/>
          <a:p>
            <a:pPr eaLnBrk="1" fontAlgn="auto" hangingPunct="1">
              <a:buFont typeface="Wingdings 2"/>
              <a:buNone/>
              <a:defRPr/>
            </a:pPr>
            <a:r>
              <a:rPr lang="en-US" dirty="0" smtClean="0"/>
              <a:t>Indian Leadership for Indian Health</a:t>
            </a:r>
            <a:endParaRPr lang="en-US" dirty="0"/>
          </a:p>
        </p:txBody>
      </p:sp>
      <p:sp>
        <p:nvSpPr>
          <p:cNvPr id="5" name="TextBox 4"/>
          <p:cNvSpPr txBox="1"/>
          <p:nvPr/>
        </p:nvSpPr>
        <p:spPr>
          <a:xfrm>
            <a:off x="3581400" y="914400"/>
            <a:ext cx="4381500" cy="4524315"/>
          </a:xfrm>
          <a:prstGeom prst="rect">
            <a:avLst/>
          </a:prstGeom>
          <a:noFill/>
        </p:spPr>
        <p:txBody>
          <a:bodyPr wrap="square" rtlCol="0">
            <a:spAutoFit/>
          </a:bodyPr>
          <a:lstStyle/>
          <a:p>
            <a:r>
              <a:rPr lang="en-US" dirty="0" smtClean="0"/>
              <a:t>For more information please contact:</a:t>
            </a:r>
          </a:p>
          <a:p>
            <a:endParaRPr lang="en-US" dirty="0" smtClean="0"/>
          </a:p>
          <a:p>
            <a:r>
              <a:rPr lang="en-US" dirty="0" smtClean="0"/>
              <a:t>Christina Peters, Native Dental Therapy Initiative Project Director </a:t>
            </a:r>
          </a:p>
          <a:p>
            <a:r>
              <a:rPr lang="en-US" dirty="0" smtClean="0">
                <a:hlinkClick r:id="rId4"/>
              </a:rPr>
              <a:t>cpeters@npaihb.org</a:t>
            </a:r>
            <a:endParaRPr lang="en-US" dirty="0" smtClean="0"/>
          </a:p>
          <a:p>
            <a:r>
              <a:rPr lang="en-US" dirty="0" smtClean="0"/>
              <a:t>206.349.4364</a:t>
            </a:r>
          </a:p>
          <a:p>
            <a:endParaRPr lang="en-US" dirty="0"/>
          </a:p>
          <a:p>
            <a:r>
              <a:rPr lang="en-US" dirty="0" smtClean="0"/>
              <a:t>Pam Johnson, Native Dental Therapy Initiative Project Specialist </a:t>
            </a:r>
          </a:p>
          <a:p>
            <a:r>
              <a:rPr lang="en-US" dirty="0" smtClean="0">
                <a:hlinkClick r:id="rId5"/>
              </a:rPr>
              <a:t>pjohnson@npaihb.org</a:t>
            </a:r>
            <a:endParaRPr lang="en-US" dirty="0" smtClean="0"/>
          </a:p>
          <a:p>
            <a:r>
              <a:rPr lang="en-US" dirty="0" smtClean="0"/>
              <a:t>206.755.4309</a:t>
            </a:r>
          </a:p>
          <a:p>
            <a:endParaRPr lang="en-US" dirty="0"/>
          </a:p>
          <a:p>
            <a:r>
              <a:rPr lang="en-US" dirty="0" smtClean="0"/>
              <a:t>Tanya Firemoon, Native Dental Therapy Initiative Project Coordinator</a:t>
            </a:r>
          </a:p>
          <a:p>
            <a:r>
              <a:rPr lang="en-US" dirty="0" smtClean="0">
                <a:hlinkClick r:id="rId6"/>
              </a:rPr>
              <a:t>tfiremoon@npaihb.org</a:t>
            </a:r>
            <a:endParaRPr lang="en-US" dirty="0" smtClean="0"/>
          </a:p>
          <a:p>
            <a:r>
              <a:rPr lang="en-US" dirty="0" smtClean="0"/>
              <a:t>503.228.4186</a:t>
            </a:r>
            <a:endParaRPr lang="en-US" dirty="0"/>
          </a:p>
        </p:txBody>
      </p:sp>
    </p:spTree>
    <p:custDataLst>
      <p:tags r:id="rId1"/>
    </p:custDataLst>
    <p:extLst>
      <p:ext uri="{BB962C8B-B14F-4D97-AF65-F5344CB8AC3E}">
        <p14:creationId xmlns:p14="http://schemas.microsoft.com/office/powerpoint/2010/main" val="186429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6172200" cy="619077"/>
          </a:xfrm>
        </p:spPr>
        <p:txBody>
          <a:bodyPr>
            <a:normAutofit fontScale="90000"/>
          </a:bodyPr>
          <a:lstStyle/>
          <a:p>
            <a:r>
              <a:rPr lang="en-US" b="1" dirty="0" smtClean="0">
                <a:solidFill>
                  <a:srgbClr val="0089BB"/>
                </a:solidFill>
                <a:latin typeface="Garamond" panose="02020404030301010803" pitchFamily="18" charset="0"/>
                <a:cs typeface="Museo Slab 500"/>
              </a:rPr>
              <a:t>CHAP History</a:t>
            </a:r>
            <a:endParaRPr lang="en-US" b="1" dirty="0">
              <a:latin typeface="Garamond" panose="02020404030301010803" pitchFamily="18" charset="0"/>
            </a:endParaRPr>
          </a:p>
        </p:txBody>
      </p:sp>
      <p:sp>
        <p:nvSpPr>
          <p:cNvPr id="3" name="Content Placeholder 2"/>
          <p:cNvSpPr>
            <a:spLocks noGrp="1"/>
          </p:cNvSpPr>
          <p:nvPr>
            <p:ph idx="1"/>
          </p:nvPr>
        </p:nvSpPr>
        <p:spPr>
          <a:xfrm>
            <a:off x="1098361" y="1447800"/>
            <a:ext cx="6718678" cy="4183379"/>
          </a:xfrm>
        </p:spPr>
        <p:txBody>
          <a:bodyPr>
            <a:noAutofit/>
          </a:bodyPr>
          <a:lstStyle/>
          <a:p>
            <a:pPr>
              <a:lnSpc>
                <a:spcPct val="80000"/>
              </a:lnSpc>
              <a:buClr>
                <a:srgbClr val="0070C0"/>
              </a:buClr>
              <a:buFont typeface="Wingdings" panose="05000000000000000000" pitchFamily="2" charset="2"/>
              <a:buChar char="v"/>
            </a:pPr>
            <a:r>
              <a:rPr lang="en-US" b="1" dirty="0">
                <a:latin typeface="Garamond" panose="02020404030301010803" pitchFamily="18" charset="0"/>
              </a:rPr>
              <a:t>1950s</a:t>
            </a:r>
            <a:r>
              <a:rPr lang="en-US" dirty="0">
                <a:latin typeface="Garamond" panose="02020404030301010803" pitchFamily="18" charset="0"/>
              </a:rPr>
              <a:t> </a:t>
            </a:r>
            <a:r>
              <a:rPr lang="en-US" dirty="0" smtClean="0">
                <a:latin typeface="Garamond" panose="02020404030301010803" pitchFamily="18" charset="0"/>
              </a:rPr>
              <a:t>Chemotherapy </a:t>
            </a:r>
            <a:r>
              <a:rPr lang="en-US" dirty="0">
                <a:latin typeface="Garamond" panose="02020404030301010803" pitchFamily="18" charset="0"/>
              </a:rPr>
              <a:t>Aides (</a:t>
            </a:r>
            <a:r>
              <a:rPr lang="en-US" dirty="0" smtClean="0">
                <a:latin typeface="Garamond" panose="02020404030301010803" pitchFamily="18" charset="0"/>
              </a:rPr>
              <a:t>Volunteers)-Direct </a:t>
            </a:r>
            <a:r>
              <a:rPr lang="en-US" dirty="0">
                <a:latin typeface="Garamond" panose="02020404030301010803" pitchFamily="18" charset="0"/>
              </a:rPr>
              <a:t>Observed Therapy for TB patients</a:t>
            </a:r>
          </a:p>
          <a:p>
            <a:pPr>
              <a:lnSpc>
                <a:spcPct val="105000"/>
              </a:lnSpc>
              <a:buClr>
                <a:srgbClr val="0070C0"/>
              </a:buClr>
              <a:buFont typeface="Wingdings" panose="05000000000000000000" pitchFamily="2" charset="2"/>
              <a:buChar char="v"/>
            </a:pPr>
            <a:r>
              <a:rPr lang="en-US" b="1" dirty="0" smtClean="0">
                <a:latin typeface="Garamond" panose="02020404030301010803" pitchFamily="18" charset="0"/>
              </a:rPr>
              <a:t>1960s</a:t>
            </a:r>
            <a:r>
              <a:rPr lang="en-US" dirty="0" smtClean="0">
                <a:latin typeface="Garamond" panose="02020404030301010803" pitchFamily="18" charset="0"/>
              </a:rPr>
              <a:t> Formal </a:t>
            </a:r>
            <a:r>
              <a:rPr lang="en-US" dirty="0">
                <a:latin typeface="Garamond" panose="02020404030301010803" pitchFamily="18" charset="0"/>
              </a:rPr>
              <a:t>Training/Federal Funding 1968</a:t>
            </a:r>
          </a:p>
          <a:p>
            <a:pPr>
              <a:lnSpc>
                <a:spcPct val="115000"/>
              </a:lnSpc>
              <a:spcBef>
                <a:spcPct val="0"/>
              </a:spcBef>
              <a:buClr>
                <a:srgbClr val="0070C0"/>
              </a:buClr>
              <a:buFont typeface="Wingdings" panose="05000000000000000000" pitchFamily="2" charset="2"/>
              <a:buChar char="v"/>
            </a:pPr>
            <a:r>
              <a:rPr lang="en-US" b="1" dirty="0" smtClean="0">
                <a:latin typeface="Garamond" panose="02020404030301010803" pitchFamily="18" charset="0"/>
              </a:rPr>
              <a:t>1976</a:t>
            </a:r>
            <a:r>
              <a:rPr lang="en-US" dirty="0" smtClean="0">
                <a:latin typeface="Garamond" panose="02020404030301010803" pitchFamily="18" charset="0"/>
              </a:rPr>
              <a:t> Indian Health Care Improvement Act (IHCIA)</a:t>
            </a:r>
            <a:r>
              <a:rPr lang="en-US" dirty="0">
                <a:latin typeface="Garamond" panose="02020404030301010803" pitchFamily="18" charset="0"/>
              </a:rPr>
              <a:t> </a:t>
            </a:r>
            <a:r>
              <a:rPr lang="en-US" dirty="0" smtClean="0">
                <a:latin typeface="Garamond" panose="02020404030301010803" pitchFamily="18" charset="0"/>
              </a:rPr>
              <a:t>(PL 94-437) </a:t>
            </a:r>
          </a:p>
          <a:p>
            <a:pPr>
              <a:lnSpc>
                <a:spcPct val="115000"/>
              </a:lnSpc>
              <a:spcBef>
                <a:spcPct val="0"/>
              </a:spcBef>
              <a:buClr>
                <a:srgbClr val="0070C0"/>
              </a:buClr>
              <a:buFont typeface="Wingdings" panose="05000000000000000000" pitchFamily="2" charset="2"/>
              <a:buChar char="v"/>
            </a:pPr>
            <a:r>
              <a:rPr lang="en-US" b="1" dirty="0" smtClean="0">
                <a:latin typeface="Garamond" panose="02020404030301010803" pitchFamily="18" charset="0"/>
              </a:rPr>
              <a:t>1992</a:t>
            </a:r>
            <a:r>
              <a:rPr lang="en-US" dirty="0" smtClean="0">
                <a:latin typeface="Garamond" panose="02020404030301010803" pitchFamily="18" charset="0"/>
              </a:rPr>
              <a:t> IHCIA </a:t>
            </a:r>
            <a:r>
              <a:rPr lang="en-US" dirty="0">
                <a:latin typeface="Garamond" panose="02020404030301010803" pitchFamily="18" charset="0"/>
              </a:rPr>
              <a:t>amended to add § 119 that provided for the Alaska </a:t>
            </a:r>
            <a:r>
              <a:rPr lang="en-US" dirty="0" smtClean="0">
                <a:latin typeface="Garamond" panose="02020404030301010803" pitchFamily="18" charset="0"/>
              </a:rPr>
              <a:t>Community </a:t>
            </a:r>
            <a:r>
              <a:rPr lang="en-US" dirty="0">
                <a:latin typeface="Garamond" panose="02020404030301010803" pitchFamily="18" charset="0"/>
              </a:rPr>
              <a:t>Health Aide </a:t>
            </a:r>
            <a:r>
              <a:rPr lang="en-US" dirty="0" smtClean="0">
                <a:latin typeface="Garamond" panose="02020404030301010803" pitchFamily="18" charset="0"/>
              </a:rPr>
              <a:t>Program </a:t>
            </a:r>
            <a:r>
              <a:rPr lang="en-US" dirty="0">
                <a:latin typeface="Garamond" panose="02020404030301010803" pitchFamily="18" charset="0"/>
              </a:rPr>
              <a:t>under authority of the 25 </a:t>
            </a:r>
            <a:r>
              <a:rPr lang="en-US" dirty="0" smtClean="0">
                <a:latin typeface="Garamond" panose="02020404030301010803" pitchFamily="18" charset="0"/>
              </a:rPr>
              <a:t>U.S.C</a:t>
            </a:r>
            <a:r>
              <a:rPr lang="en-US" dirty="0">
                <a:latin typeface="Garamond" panose="02020404030301010803" pitchFamily="18" charset="0"/>
              </a:rPr>
              <a:t>. </a:t>
            </a:r>
            <a:r>
              <a:rPr lang="en-US" dirty="0" smtClean="0">
                <a:latin typeface="Garamond" panose="02020404030301010803" pitchFamily="18" charset="0"/>
              </a:rPr>
              <a:t>§ </a:t>
            </a:r>
            <a:r>
              <a:rPr lang="en-US" dirty="0">
                <a:latin typeface="Garamond" panose="02020404030301010803" pitchFamily="18" charset="0"/>
              </a:rPr>
              <a:t>13 popularly known as the Snyder Act and require </a:t>
            </a:r>
            <a:r>
              <a:rPr lang="en-US" dirty="0" smtClean="0">
                <a:latin typeface="Garamond" panose="02020404030301010803" pitchFamily="18" charset="0"/>
              </a:rPr>
              <a:t>a Certification </a:t>
            </a:r>
            <a:r>
              <a:rPr lang="en-US" dirty="0">
                <a:latin typeface="Garamond" panose="02020404030301010803" pitchFamily="18" charset="0"/>
              </a:rPr>
              <a:t>Board (PL </a:t>
            </a:r>
            <a:r>
              <a:rPr lang="en-US" dirty="0" smtClean="0">
                <a:latin typeface="Garamond" panose="02020404030301010803" pitchFamily="18" charset="0"/>
              </a:rPr>
              <a:t>102-573)</a:t>
            </a:r>
            <a:endParaRPr lang="en-US" dirty="0">
              <a:latin typeface="Garamond" panose="02020404030301010803" pitchFamily="18" charset="0"/>
            </a:endParaRPr>
          </a:p>
          <a:p>
            <a:pPr marL="429816" indent="-429816">
              <a:lnSpc>
                <a:spcPct val="115000"/>
              </a:lnSpc>
              <a:spcBef>
                <a:spcPct val="0"/>
              </a:spcBef>
              <a:buClr>
                <a:srgbClr val="0070C0"/>
              </a:buClr>
              <a:buNone/>
            </a:pPr>
            <a:endParaRPr lang="en-US" sz="1350" dirty="0">
              <a:latin typeface="Garamond" panose="02020404030301010803" pitchFamily="18" charset="0"/>
            </a:endParaRPr>
          </a:p>
          <a:p>
            <a:pPr marL="429816" indent="-429816">
              <a:lnSpc>
                <a:spcPct val="115000"/>
              </a:lnSpc>
              <a:spcBef>
                <a:spcPct val="0"/>
              </a:spcBef>
              <a:buClr>
                <a:srgbClr val="0070C0"/>
              </a:buClr>
              <a:buFont typeface="Wingdings" pitchFamily="2" charset="2"/>
              <a:buAutoNum type="arabicPlain" startAt="2013"/>
            </a:pPr>
            <a:endParaRPr lang="en-US" sz="750" dirty="0">
              <a:solidFill>
                <a:srgbClr val="0070C0"/>
              </a:solidFill>
              <a:latin typeface="Garamond" panose="02020404030301010803" pitchFamily="18" charset="0"/>
            </a:endParaRPr>
          </a:p>
          <a:p>
            <a:pPr marL="429816" indent="-429816">
              <a:lnSpc>
                <a:spcPct val="115000"/>
              </a:lnSpc>
              <a:spcBef>
                <a:spcPct val="0"/>
              </a:spcBef>
              <a:buClr>
                <a:srgbClr val="0070C0"/>
              </a:buClr>
              <a:buNone/>
            </a:pPr>
            <a:r>
              <a:rPr lang="en-US" sz="750" dirty="0">
                <a:solidFill>
                  <a:srgbClr val="0070C0"/>
                </a:solidFill>
                <a:latin typeface="Garamond" panose="02020404030301010803" pitchFamily="18" charset="0"/>
              </a:rPr>
              <a:t>	</a:t>
            </a:r>
            <a:endParaRPr lang="en-US" sz="1800" b="1" dirty="0">
              <a:solidFill>
                <a:srgbClr val="0070C0"/>
              </a:solidFill>
              <a:latin typeface="Garamond" panose="02020404030301010803" pitchFamily="18" charset="0"/>
            </a:endParaRPr>
          </a:p>
          <a:p>
            <a:pPr marL="429816" indent="-429816">
              <a:lnSpc>
                <a:spcPct val="115000"/>
              </a:lnSpc>
              <a:spcBef>
                <a:spcPct val="0"/>
              </a:spcBef>
              <a:buClr>
                <a:srgbClr val="0070C0"/>
              </a:buClr>
              <a:buNone/>
            </a:pPr>
            <a:endParaRPr lang="en-US" sz="1800" dirty="0">
              <a:latin typeface="Garamond" panose="02020404030301010803" pitchFamily="18" charset="0"/>
            </a:endParaRPr>
          </a:p>
        </p:txBody>
      </p:sp>
    </p:spTree>
    <p:extLst>
      <p:ext uri="{BB962C8B-B14F-4D97-AF65-F5344CB8AC3E}">
        <p14:creationId xmlns:p14="http://schemas.microsoft.com/office/powerpoint/2010/main" val="543775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7185" y="457200"/>
            <a:ext cx="6172200" cy="619077"/>
          </a:xfrm>
        </p:spPr>
        <p:txBody>
          <a:bodyPr>
            <a:normAutofit fontScale="90000"/>
          </a:bodyPr>
          <a:lstStyle/>
          <a:p>
            <a:r>
              <a:rPr lang="en-US" b="1" dirty="0" smtClean="0">
                <a:solidFill>
                  <a:srgbClr val="0089BB"/>
                </a:solidFill>
                <a:latin typeface="Garamond" panose="02020404030301010803" pitchFamily="18" charset="0"/>
                <a:cs typeface="Museo Slab 500"/>
              </a:rPr>
              <a:t>CHAP History</a:t>
            </a:r>
            <a:endParaRPr lang="en-US" b="1" dirty="0">
              <a:latin typeface="Garamond" panose="02020404030301010803" pitchFamily="18" charset="0"/>
            </a:endParaRPr>
          </a:p>
        </p:txBody>
      </p:sp>
      <p:sp>
        <p:nvSpPr>
          <p:cNvPr id="3" name="Content Placeholder 2"/>
          <p:cNvSpPr>
            <a:spLocks noGrp="1"/>
          </p:cNvSpPr>
          <p:nvPr>
            <p:ph idx="1"/>
          </p:nvPr>
        </p:nvSpPr>
        <p:spPr>
          <a:xfrm>
            <a:off x="1203946" y="1298123"/>
            <a:ext cx="6718678" cy="4183379"/>
          </a:xfrm>
        </p:spPr>
        <p:txBody>
          <a:bodyPr>
            <a:noAutofit/>
          </a:bodyPr>
          <a:lstStyle/>
          <a:p>
            <a:pPr>
              <a:lnSpc>
                <a:spcPct val="115000"/>
              </a:lnSpc>
              <a:spcBef>
                <a:spcPct val="0"/>
              </a:spcBef>
              <a:buClr>
                <a:srgbClr val="0070C0"/>
              </a:buClr>
              <a:buFont typeface="Wingdings" panose="05000000000000000000" pitchFamily="2" charset="2"/>
              <a:buChar char="v"/>
            </a:pPr>
            <a:r>
              <a:rPr lang="en-US" b="1" dirty="0">
                <a:latin typeface="Garamond" panose="02020404030301010803" pitchFamily="18" charset="0"/>
              </a:rPr>
              <a:t>1998  </a:t>
            </a:r>
            <a:r>
              <a:rPr lang="en-US" dirty="0">
                <a:latin typeface="Garamond" panose="02020404030301010803" pitchFamily="18" charset="0"/>
              </a:rPr>
              <a:t>Alaska Area Director appoints a CHAP Certification Board (CHAPCB) with a majority of tribal representatives. CHAPCB Standards and Procedures adopted and CHA/Ps formally certified.</a:t>
            </a:r>
          </a:p>
          <a:p>
            <a:pPr>
              <a:lnSpc>
                <a:spcPct val="105000"/>
              </a:lnSpc>
              <a:spcBef>
                <a:spcPct val="0"/>
              </a:spcBef>
              <a:buClr>
                <a:srgbClr val="0070C0"/>
              </a:buClr>
              <a:buFont typeface="Wingdings" panose="05000000000000000000" pitchFamily="2" charset="2"/>
              <a:buChar char="v"/>
            </a:pPr>
            <a:r>
              <a:rPr lang="en-US" b="1" dirty="0">
                <a:latin typeface="Garamond" panose="02020404030301010803" pitchFamily="18" charset="0"/>
              </a:rPr>
              <a:t>2002  </a:t>
            </a:r>
            <a:r>
              <a:rPr lang="en-US" dirty="0">
                <a:latin typeface="Garamond" panose="02020404030301010803" pitchFamily="18" charset="0"/>
              </a:rPr>
              <a:t>Standards amended to address dental health aides (including </a:t>
            </a:r>
            <a:r>
              <a:rPr lang="en-US" dirty="0" err="1">
                <a:latin typeface="Garamond" panose="02020404030301010803" pitchFamily="18" charset="0"/>
              </a:rPr>
              <a:t>threrapists</a:t>
            </a:r>
            <a:r>
              <a:rPr lang="en-US" dirty="0">
                <a:latin typeface="Garamond" panose="02020404030301010803" pitchFamily="18" charset="0"/>
              </a:rPr>
              <a:t>).</a:t>
            </a:r>
          </a:p>
          <a:p>
            <a:pPr>
              <a:lnSpc>
                <a:spcPct val="115000"/>
              </a:lnSpc>
              <a:spcBef>
                <a:spcPct val="0"/>
              </a:spcBef>
              <a:buClr>
                <a:srgbClr val="0070C0"/>
              </a:buClr>
              <a:buFont typeface="Wingdings" panose="05000000000000000000" pitchFamily="2" charset="2"/>
              <a:buChar char="v"/>
            </a:pPr>
            <a:r>
              <a:rPr lang="en-US" b="1" dirty="0">
                <a:latin typeface="Garamond" panose="02020404030301010803" pitchFamily="18" charset="0"/>
              </a:rPr>
              <a:t>2005  </a:t>
            </a:r>
            <a:r>
              <a:rPr lang="en-US" dirty="0">
                <a:latin typeface="Garamond" panose="02020404030301010803" pitchFamily="18" charset="0"/>
              </a:rPr>
              <a:t>First Dental Health Aides Certified</a:t>
            </a:r>
          </a:p>
          <a:p>
            <a:pPr>
              <a:lnSpc>
                <a:spcPct val="115000"/>
              </a:lnSpc>
              <a:spcBef>
                <a:spcPct val="0"/>
              </a:spcBef>
              <a:buClr>
                <a:srgbClr val="0070C0"/>
              </a:buClr>
              <a:buFont typeface="Wingdings" panose="05000000000000000000" pitchFamily="2" charset="2"/>
              <a:buChar char="v"/>
            </a:pPr>
            <a:r>
              <a:rPr lang="en-US" b="1" dirty="0">
                <a:latin typeface="Garamond" panose="02020404030301010803" pitchFamily="18" charset="0"/>
              </a:rPr>
              <a:t>2008</a:t>
            </a:r>
            <a:r>
              <a:rPr lang="en-US" dirty="0">
                <a:latin typeface="Garamond" panose="02020404030301010803" pitchFamily="18" charset="0"/>
              </a:rPr>
              <a:t>  Standards amended to address behavioral health aides/practitioners</a:t>
            </a:r>
          </a:p>
          <a:p>
            <a:pPr>
              <a:lnSpc>
                <a:spcPct val="115000"/>
              </a:lnSpc>
              <a:spcBef>
                <a:spcPct val="0"/>
              </a:spcBef>
              <a:buClr>
                <a:srgbClr val="0070C0"/>
              </a:buClr>
              <a:buFont typeface="Wingdings" panose="05000000000000000000" pitchFamily="2" charset="2"/>
              <a:buChar char="v"/>
            </a:pPr>
            <a:r>
              <a:rPr lang="en-US" b="1" dirty="0">
                <a:latin typeface="Garamond" panose="02020404030301010803" pitchFamily="18" charset="0"/>
              </a:rPr>
              <a:t>2009  </a:t>
            </a:r>
            <a:r>
              <a:rPr lang="en-US" dirty="0">
                <a:latin typeface="Garamond" panose="02020404030301010803" pitchFamily="18" charset="0"/>
              </a:rPr>
              <a:t>First Behavioral Health Aides Certified</a:t>
            </a:r>
          </a:p>
          <a:p>
            <a:pPr marL="429816" indent="-429816">
              <a:lnSpc>
                <a:spcPct val="115000"/>
              </a:lnSpc>
              <a:spcBef>
                <a:spcPct val="0"/>
              </a:spcBef>
              <a:buClr>
                <a:srgbClr val="0070C0"/>
              </a:buClr>
              <a:buNone/>
            </a:pPr>
            <a:endParaRPr lang="en-US" sz="1350" dirty="0">
              <a:latin typeface="Garamond" panose="02020404030301010803" pitchFamily="18" charset="0"/>
            </a:endParaRPr>
          </a:p>
          <a:p>
            <a:pPr marL="429816" indent="-429816">
              <a:lnSpc>
                <a:spcPct val="115000"/>
              </a:lnSpc>
              <a:spcBef>
                <a:spcPct val="0"/>
              </a:spcBef>
              <a:buClr>
                <a:srgbClr val="0070C0"/>
              </a:buClr>
              <a:buFont typeface="Wingdings" pitchFamily="2" charset="2"/>
              <a:buAutoNum type="arabicPlain" startAt="2013"/>
            </a:pPr>
            <a:endParaRPr lang="en-US" sz="750" dirty="0">
              <a:solidFill>
                <a:srgbClr val="0070C0"/>
              </a:solidFill>
              <a:latin typeface="Garamond" panose="02020404030301010803" pitchFamily="18" charset="0"/>
            </a:endParaRPr>
          </a:p>
          <a:p>
            <a:pPr marL="429816" indent="-429816">
              <a:lnSpc>
                <a:spcPct val="115000"/>
              </a:lnSpc>
              <a:spcBef>
                <a:spcPct val="0"/>
              </a:spcBef>
              <a:buClr>
                <a:srgbClr val="0070C0"/>
              </a:buClr>
              <a:buNone/>
            </a:pPr>
            <a:r>
              <a:rPr lang="en-US" sz="750" dirty="0">
                <a:solidFill>
                  <a:srgbClr val="0070C0"/>
                </a:solidFill>
                <a:latin typeface="Garamond" panose="02020404030301010803" pitchFamily="18" charset="0"/>
              </a:rPr>
              <a:t>	</a:t>
            </a:r>
            <a:endParaRPr lang="en-US" sz="1800" b="1" dirty="0">
              <a:solidFill>
                <a:srgbClr val="0070C0"/>
              </a:solidFill>
              <a:latin typeface="Garamond" panose="02020404030301010803" pitchFamily="18" charset="0"/>
            </a:endParaRPr>
          </a:p>
          <a:p>
            <a:pPr marL="429816" indent="-429816">
              <a:lnSpc>
                <a:spcPct val="115000"/>
              </a:lnSpc>
              <a:spcBef>
                <a:spcPct val="0"/>
              </a:spcBef>
              <a:buClr>
                <a:srgbClr val="0070C0"/>
              </a:buClr>
              <a:buNone/>
            </a:pPr>
            <a:endParaRPr lang="en-US" sz="1800" dirty="0">
              <a:latin typeface="Garamond" panose="02020404030301010803" pitchFamily="18" charset="0"/>
            </a:endParaRPr>
          </a:p>
        </p:txBody>
      </p:sp>
    </p:spTree>
    <p:extLst>
      <p:ext uri="{BB962C8B-B14F-4D97-AF65-F5344CB8AC3E}">
        <p14:creationId xmlns:p14="http://schemas.microsoft.com/office/powerpoint/2010/main" val="2263579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smtClean="0">
                <a:solidFill>
                  <a:srgbClr val="0089BB"/>
                </a:solidFill>
                <a:latin typeface="Garamond" panose="02020404030301010803" pitchFamily="18" charset="0"/>
              </a:rPr>
              <a:t>Health Aide Program Key Components</a:t>
            </a:r>
            <a:endParaRPr lang="en-US" sz="4800" b="1" dirty="0">
              <a:solidFill>
                <a:srgbClr val="0089BB"/>
              </a:solidFill>
              <a:latin typeface="Garamond" panose="02020404030301010803" pitchFamily="18" charset="0"/>
            </a:endParaRPr>
          </a:p>
        </p:txBody>
      </p:sp>
      <p:sp>
        <p:nvSpPr>
          <p:cNvPr id="3" name="Content Placeholder 2"/>
          <p:cNvSpPr>
            <a:spLocks noGrp="1"/>
          </p:cNvSpPr>
          <p:nvPr>
            <p:ph idx="1"/>
          </p:nvPr>
        </p:nvSpPr>
        <p:spPr>
          <a:xfrm>
            <a:off x="143692" y="1681018"/>
            <a:ext cx="5087826" cy="4445145"/>
          </a:xfrm>
        </p:spPr>
        <p:txBody>
          <a:bodyPr>
            <a:normAutofit/>
          </a:bodyPr>
          <a:lstStyle/>
          <a:p>
            <a:pPr>
              <a:buClr>
                <a:srgbClr val="0070C0"/>
              </a:buClr>
              <a:buFont typeface="Wingdings" panose="05000000000000000000" pitchFamily="2" charset="2"/>
              <a:buChar char="v"/>
              <a:tabLst>
                <a:tab pos="628650" algn="l"/>
              </a:tabLst>
            </a:pPr>
            <a:r>
              <a:rPr lang="en-US" sz="3600" b="1" dirty="0" smtClean="0">
                <a:latin typeface="Garamond" panose="02020404030301010803" pitchFamily="18" charset="0"/>
              </a:rPr>
              <a:t>Community’s Role in Selection</a:t>
            </a:r>
          </a:p>
          <a:p>
            <a:pPr>
              <a:buClr>
                <a:srgbClr val="0070C0"/>
              </a:buClr>
              <a:buFont typeface="Wingdings" panose="05000000000000000000" pitchFamily="2" charset="2"/>
              <a:buChar char="v"/>
              <a:tabLst>
                <a:tab pos="628650" algn="l"/>
              </a:tabLst>
            </a:pPr>
            <a:r>
              <a:rPr lang="en-US" sz="3600" b="1" dirty="0" smtClean="0">
                <a:latin typeface="Garamond" panose="02020404030301010803" pitchFamily="18" charset="0"/>
              </a:rPr>
              <a:t>Culturally Competent Care </a:t>
            </a:r>
          </a:p>
          <a:p>
            <a:pPr>
              <a:buClr>
                <a:srgbClr val="0070C0"/>
              </a:buClr>
              <a:buFont typeface="Wingdings" panose="05000000000000000000" pitchFamily="2" charset="2"/>
              <a:buChar char="v"/>
              <a:tabLst>
                <a:tab pos="628650" algn="l"/>
              </a:tabLst>
            </a:pPr>
            <a:r>
              <a:rPr lang="en-US" sz="3600" b="1" dirty="0" smtClean="0">
                <a:latin typeface="Garamond" panose="02020404030301010803" pitchFamily="18" charset="0"/>
              </a:rPr>
              <a:t>Competency based curriculum</a:t>
            </a:r>
          </a:p>
          <a:p>
            <a:pPr>
              <a:buClr>
                <a:srgbClr val="0070C0"/>
              </a:buClr>
              <a:buFont typeface="Wingdings" panose="05000000000000000000" pitchFamily="2" charset="2"/>
              <a:buChar char="v"/>
              <a:tabLst>
                <a:tab pos="628650" algn="l"/>
              </a:tabLst>
            </a:pPr>
            <a:r>
              <a:rPr lang="en-US" sz="3600" b="1" dirty="0" smtClean="0">
                <a:latin typeface="Garamond" panose="02020404030301010803" pitchFamily="18" charset="0"/>
              </a:rPr>
              <a:t>Team-Based Care</a:t>
            </a:r>
          </a:p>
          <a:p>
            <a:pPr>
              <a:buClr>
                <a:srgbClr val="0070C0"/>
              </a:buClr>
              <a:buFont typeface="Wingdings" panose="05000000000000000000" pitchFamily="2" charset="2"/>
              <a:buChar char="v"/>
              <a:tabLst>
                <a:tab pos="628650" algn="l"/>
              </a:tabLst>
            </a:pPr>
            <a:endParaRPr lang="en-US" sz="2800" b="1" dirty="0" smtClean="0">
              <a:latin typeface="Garamond" panose="02020404030301010803" pitchFamily="18" charset="0"/>
            </a:endParaRPr>
          </a:p>
          <a:p>
            <a:pPr>
              <a:buClr>
                <a:srgbClr val="0070C0"/>
              </a:buClr>
              <a:buFont typeface="Wingdings" panose="05000000000000000000" pitchFamily="2" charset="2"/>
              <a:buChar char="v"/>
              <a:tabLst>
                <a:tab pos="628650" algn="l"/>
              </a:tabLst>
            </a:pPr>
            <a:endParaRPr lang="en-US" sz="2800" b="1" dirty="0">
              <a:latin typeface="Garamond" panose="02020404030301010803" pitchFamily="18" charset="0"/>
            </a:endParaRPr>
          </a:p>
        </p:txBody>
      </p:sp>
      <p:pic>
        <p:nvPicPr>
          <p:cNvPr id="4" name="Picture 4" descr="Gambell mt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31517" y="1681018"/>
            <a:ext cx="3788658" cy="2549093"/>
          </a:xfrm>
          <a:prstGeom prst="rect">
            <a:avLst/>
          </a:prstGeom>
          <a:ln w="28575" cap="sq" cmpd="thickThin">
            <a:solidFill>
              <a:srgbClr val="0089BB"/>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97600" y="3796124"/>
            <a:ext cx="1126836" cy="369332"/>
          </a:xfrm>
          <a:prstGeom prst="rect">
            <a:avLst/>
          </a:prstGeom>
          <a:noFill/>
        </p:spPr>
        <p:txBody>
          <a:bodyPr wrap="square" rtlCol="0">
            <a:spAutoFit/>
          </a:bodyPr>
          <a:lstStyle/>
          <a:p>
            <a:r>
              <a:rPr lang="en-US" dirty="0" smtClean="0">
                <a:solidFill>
                  <a:srgbClr val="FFC000"/>
                </a:solidFill>
              </a:rPr>
              <a:t>Gambell</a:t>
            </a:r>
            <a:endParaRPr lang="en-US" dirty="0">
              <a:solidFill>
                <a:srgbClr val="FFC000"/>
              </a:solidFill>
            </a:endParaRPr>
          </a:p>
        </p:txBody>
      </p:sp>
    </p:spTree>
    <p:extLst>
      <p:ext uri="{BB962C8B-B14F-4D97-AF65-F5344CB8AC3E}">
        <p14:creationId xmlns:p14="http://schemas.microsoft.com/office/powerpoint/2010/main" val="1306980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CHAP</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CHAP is a system of allied health professionals that work with supervising dentists, doctors, and mental health professionals at the community level that extend the reach of those providers</a:t>
            </a:r>
          </a:p>
          <a:p>
            <a:r>
              <a:rPr lang="en-US" dirty="0" smtClean="0"/>
              <a:t>CHAP providers are community members </a:t>
            </a:r>
          </a:p>
          <a:p>
            <a:r>
              <a:rPr lang="en-US" dirty="0" smtClean="0"/>
              <a:t>Community Health Aides</a:t>
            </a:r>
          </a:p>
          <a:p>
            <a:pPr lvl="1"/>
            <a:r>
              <a:rPr lang="en-US" dirty="0" smtClean="0"/>
              <a:t>4 levels CHA I, II, III, IV, and CHA/P</a:t>
            </a:r>
          </a:p>
          <a:p>
            <a:r>
              <a:rPr lang="en-US" dirty="0" smtClean="0"/>
              <a:t>Behavioral Health Aides</a:t>
            </a:r>
          </a:p>
          <a:p>
            <a:pPr lvl="1"/>
            <a:r>
              <a:rPr lang="en-US" dirty="0" smtClean="0"/>
              <a:t>4 levels BHA I, II, III, and BHA/P</a:t>
            </a:r>
          </a:p>
          <a:p>
            <a:r>
              <a:rPr lang="en-US" dirty="0" smtClean="0"/>
              <a:t>Dental Health Aides</a:t>
            </a:r>
          </a:p>
          <a:p>
            <a:pPr lvl="1"/>
            <a:r>
              <a:rPr lang="en-US" dirty="0" smtClean="0"/>
              <a:t>5 levels PDHA I, II, EFDHA I, II, and DHAT</a:t>
            </a:r>
            <a:endParaRPr lang="en-US" dirty="0"/>
          </a:p>
        </p:txBody>
      </p:sp>
    </p:spTree>
    <p:extLst>
      <p:ext uri="{BB962C8B-B14F-4D97-AF65-F5344CB8AC3E}">
        <p14:creationId xmlns:p14="http://schemas.microsoft.com/office/powerpoint/2010/main" val="1168001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55360"/>
            <a:ext cx="5029200" cy="4012039"/>
          </a:xfrm>
        </p:spPr>
        <p:txBody>
          <a:bodyPr>
            <a:normAutofit/>
          </a:bodyPr>
          <a:lstStyle/>
          <a:p>
            <a:pPr lvl="1">
              <a:lnSpc>
                <a:spcPct val="90000"/>
              </a:lnSpc>
              <a:buFont typeface="Arial" panose="020B0604020202020204" pitchFamily="34" charset="0"/>
              <a:buChar char="•"/>
            </a:pPr>
            <a:r>
              <a:rPr lang="en-US" altLang="en-US" dirty="0">
                <a:solidFill>
                  <a:schemeClr val="tx1"/>
                </a:solidFill>
              </a:rPr>
              <a:t>Emergency Medical Response</a:t>
            </a:r>
          </a:p>
          <a:p>
            <a:pPr lvl="1">
              <a:lnSpc>
                <a:spcPct val="90000"/>
              </a:lnSpc>
              <a:buFont typeface="Arial" panose="020B0604020202020204" pitchFamily="34" charset="0"/>
              <a:buChar char="•"/>
            </a:pPr>
            <a:r>
              <a:rPr lang="en-US" altLang="en-US" dirty="0">
                <a:solidFill>
                  <a:schemeClr val="tx1"/>
                </a:solidFill>
              </a:rPr>
              <a:t>Front office manager/receptionist</a:t>
            </a:r>
          </a:p>
          <a:p>
            <a:pPr lvl="1">
              <a:lnSpc>
                <a:spcPct val="90000"/>
              </a:lnSpc>
              <a:buFont typeface="Arial" panose="020B0604020202020204" pitchFamily="34" charset="0"/>
              <a:buChar char="•"/>
            </a:pPr>
            <a:r>
              <a:rPr lang="en-US" altLang="en-US" dirty="0">
                <a:solidFill>
                  <a:schemeClr val="tx1"/>
                </a:solidFill>
              </a:rPr>
              <a:t>Admissions and registration clerk</a:t>
            </a:r>
          </a:p>
          <a:p>
            <a:pPr lvl="1">
              <a:lnSpc>
                <a:spcPct val="90000"/>
              </a:lnSpc>
              <a:buFont typeface="Arial" panose="020B0604020202020204" pitchFamily="34" charset="0"/>
              <a:buChar char="•"/>
            </a:pPr>
            <a:r>
              <a:rPr lang="en-US" altLang="en-US" dirty="0">
                <a:solidFill>
                  <a:schemeClr val="tx1"/>
                </a:solidFill>
              </a:rPr>
              <a:t>Medical records clerk</a:t>
            </a:r>
          </a:p>
          <a:p>
            <a:pPr lvl="1">
              <a:lnSpc>
                <a:spcPct val="90000"/>
              </a:lnSpc>
              <a:buFont typeface="Arial" panose="020B0604020202020204" pitchFamily="34" charset="0"/>
              <a:buChar char="•"/>
            </a:pPr>
            <a:r>
              <a:rPr lang="en-US" altLang="en-US" dirty="0">
                <a:solidFill>
                  <a:schemeClr val="tx1"/>
                </a:solidFill>
              </a:rPr>
              <a:t>Nurse</a:t>
            </a:r>
          </a:p>
          <a:p>
            <a:pPr lvl="1">
              <a:lnSpc>
                <a:spcPct val="90000"/>
              </a:lnSpc>
              <a:buFont typeface="Arial" panose="020B0604020202020204" pitchFamily="34" charset="0"/>
              <a:buChar char="•"/>
            </a:pPr>
            <a:r>
              <a:rPr lang="en-US" altLang="en-US" dirty="0">
                <a:solidFill>
                  <a:schemeClr val="tx1"/>
                </a:solidFill>
              </a:rPr>
              <a:t>Provider</a:t>
            </a:r>
          </a:p>
          <a:p>
            <a:pPr lvl="1">
              <a:lnSpc>
                <a:spcPct val="90000"/>
              </a:lnSpc>
              <a:buFont typeface="Arial" panose="020B0604020202020204" pitchFamily="34" charset="0"/>
              <a:buChar char="•"/>
            </a:pPr>
            <a:r>
              <a:rPr lang="en-US" altLang="en-US" dirty="0">
                <a:solidFill>
                  <a:schemeClr val="tx1"/>
                </a:solidFill>
              </a:rPr>
              <a:t>Lab technician</a:t>
            </a:r>
          </a:p>
          <a:p>
            <a:pPr lvl="1">
              <a:lnSpc>
                <a:spcPct val="90000"/>
              </a:lnSpc>
              <a:buFont typeface="Arial" panose="020B0604020202020204" pitchFamily="34" charset="0"/>
              <a:buChar char="•"/>
            </a:pPr>
            <a:r>
              <a:rPr lang="en-US" altLang="en-US" dirty="0">
                <a:solidFill>
                  <a:schemeClr val="tx1"/>
                </a:solidFill>
              </a:rPr>
              <a:t>Pharmacy technician</a:t>
            </a:r>
          </a:p>
          <a:p>
            <a:pPr lvl="1">
              <a:lnSpc>
                <a:spcPct val="90000"/>
              </a:lnSpc>
              <a:buFont typeface="Arial" panose="020B0604020202020204" pitchFamily="34" charset="0"/>
              <a:buChar char="•"/>
            </a:pPr>
            <a:r>
              <a:rPr lang="en-US" altLang="en-US" dirty="0" smtClean="0">
                <a:solidFill>
                  <a:schemeClr val="tx1"/>
                </a:solidFill>
              </a:rPr>
              <a:t>Medical Travel </a:t>
            </a:r>
            <a:r>
              <a:rPr lang="en-US" altLang="en-US" dirty="0">
                <a:solidFill>
                  <a:schemeClr val="tx1"/>
                </a:solidFill>
              </a:rPr>
              <a:t>clerk</a:t>
            </a:r>
          </a:p>
          <a:p>
            <a:pPr lvl="1">
              <a:lnSpc>
                <a:spcPct val="90000"/>
              </a:lnSpc>
              <a:buFont typeface="Arial" panose="020B0604020202020204" pitchFamily="34" charset="0"/>
              <a:buChar char="•"/>
            </a:pPr>
            <a:r>
              <a:rPr lang="en-US" altLang="en-US" dirty="0">
                <a:solidFill>
                  <a:schemeClr val="tx1"/>
                </a:solidFill>
              </a:rPr>
              <a:t>Medical supply officer</a:t>
            </a:r>
          </a:p>
        </p:txBody>
      </p:sp>
      <p:sp>
        <p:nvSpPr>
          <p:cNvPr id="11" name="Text Box 8"/>
          <p:cNvSpPr txBox="1">
            <a:spLocks noChangeArrowheads="1"/>
          </p:cNvSpPr>
          <p:nvPr/>
        </p:nvSpPr>
        <p:spPr bwMode="auto">
          <a:xfrm>
            <a:off x="6229350" y="4318638"/>
            <a:ext cx="16696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500" dirty="0"/>
              <a:t>Agnes Silas CHP, Minto</a:t>
            </a:r>
          </a:p>
        </p:txBody>
      </p:sp>
      <p:pic>
        <p:nvPicPr>
          <p:cNvPr id="15" name="Picture 24" descr="AgnesS2-05_edited"/>
          <p:cNvPicPr>
            <a:picLocks noChangeAspect="1" noChangeArrowheads="1"/>
          </p:cNvPicPr>
          <p:nvPr/>
        </p:nvPicPr>
        <p:blipFill>
          <a:blip r:embed="rId3" cstate="print">
            <a:lum bright="-10000"/>
          </a:blip>
          <a:srcRect/>
          <a:stretch>
            <a:fillRect/>
          </a:stretch>
        </p:blipFill>
        <p:spPr bwMode="auto">
          <a:xfrm>
            <a:off x="5867400" y="1831001"/>
            <a:ext cx="2133600" cy="2478923"/>
          </a:xfrm>
          <a:prstGeom prst="rect">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sp>
        <p:nvSpPr>
          <p:cNvPr id="5" name="Rectangle 4"/>
          <p:cNvSpPr/>
          <p:nvPr/>
        </p:nvSpPr>
        <p:spPr>
          <a:xfrm>
            <a:off x="304800" y="304800"/>
            <a:ext cx="8763000" cy="707886"/>
          </a:xfrm>
          <a:prstGeom prst="rect">
            <a:avLst/>
          </a:prstGeom>
        </p:spPr>
        <p:txBody>
          <a:bodyPr wrap="square">
            <a:spAutoFit/>
          </a:bodyPr>
          <a:lstStyle/>
          <a:p>
            <a:r>
              <a:rPr lang="en-US" sz="4000" dirty="0" smtClean="0">
                <a:solidFill>
                  <a:srgbClr val="8CADAE">
                    <a:shade val="75000"/>
                  </a:srgbClr>
                </a:solidFill>
                <a:ea typeface="+mj-ea"/>
                <a:cs typeface="+mj-cs"/>
              </a:rPr>
              <a:t>Role of CHA/P on the medical team</a:t>
            </a:r>
            <a:endParaRPr lang="en-US" sz="4000" dirty="0"/>
          </a:p>
        </p:txBody>
      </p:sp>
    </p:spTree>
    <p:extLst>
      <p:ext uri="{BB962C8B-B14F-4D97-AF65-F5344CB8AC3E}">
        <p14:creationId xmlns:p14="http://schemas.microsoft.com/office/powerpoint/2010/main" val="2787536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700" b="1" dirty="0">
                <a:solidFill>
                  <a:srgbClr val="0089BB"/>
                </a:solidFill>
                <a:latin typeface="Museo Slab 500"/>
                <a:cs typeface="Museo Slab 500"/>
              </a:rPr>
              <a:t>	</a:t>
            </a:r>
            <a:r>
              <a:rPr lang="en-US" dirty="0" smtClean="0"/>
              <a:t>CHAP Certification Board</a:t>
            </a:r>
            <a:endParaRPr lang="en-US" b="1" dirty="0">
              <a:solidFill>
                <a:srgbClr val="0089BB"/>
              </a:solidFill>
              <a:latin typeface="Garamond" panose="02020404030301010803" pitchFamily="18" charset="0"/>
            </a:endParaRPr>
          </a:p>
        </p:txBody>
      </p:sp>
      <p:sp>
        <p:nvSpPr>
          <p:cNvPr id="3" name="Content Placeholder 2"/>
          <p:cNvSpPr>
            <a:spLocks noGrp="1"/>
          </p:cNvSpPr>
          <p:nvPr>
            <p:ph idx="1"/>
          </p:nvPr>
        </p:nvSpPr>
        <p:spPr>
          <a:xfrm>
            <a:off x="152400" y="1295400"/>
            <a:ext cx="8763000" cy="4800600"/>
          </a:xfrm>
        </p:spPr>
        <p:txBody>
          <a:bodyPr>
            <a:normAutofit fontScale="92500" lnSpcReduction="20000"/>
          </a:bodyPr>
          <a:lstStyle/>
          <a:p>
            <a:pPr marL="0" indent="0">
              <a:lnSpc>
                <a:spcPct val="80000"/>
              </a:lnSpc>
              <a:buClr>
                <a:schemeClr val="tx2"/>
              </a:buClr>
              <a:buNone/>
            </a:pPr>
            <a:endParaRPr lang="en-US" sz="1950" b="1" dirty="0">
              <a:solidFill>
                <a:srgbClr val="0089BB"/>
              </a:solidFill>
            </a:endParaRPr>
          </a:p>
          <a:p>
            <a:pPr marL="428625" lvl="1" indent="-428625">
              <a:lnSpc>
                <a:spcPct val="80000"/>
              </a:lnSpc>
              <a:buClr>
                <a:schemeClr val="tx2"/>
              </a:buClr>
              <a:buFont typeface="Wingdings" panose="05000000000000000000" pitchFamily="2" charset="2"/>
              <a:buChar char="v"/>
            </a:pPr>
            <a:r>
              <a:rPr lang="en-US" sz="3375" b="1" dirty="0">
                <a:solidFill>
                  <a:schemeClr val="tx1"/>
                </a:solidFill>
                <a:latin typeface="Garamond" panose="02020404030301010803" pitchFamily="18" charset="0"/>
              </a:rPr>
              <a:t>Es</a:t>
            </a:r>
            <a:r>
              <a:rPr lang="en-US" sz="3825" b="1" dirty="0">
                <a:solidFill>
                  <a:schemeClr val="tx1"/>
                </a:solidFill>
                <a:latin typeface="Garamond" panose="02020404030301010803" pitchFamily="18" charset="0"/>
              </a:rPr>
              <a:t>tablished in 1998</a:t>
            </a:r>
          </a:p>
          <a:p>
            <a:pPr marL="428625" lvl="1" indent="-428625">
              <a:lnSpc>
                <a:spcPct val="80000"/>
              </a:lnSpc>
              <a:buClr>
                <a:schemeClr val="tx2"/>
              </a:buClr>
              <a:buFont typeface="Wingdings" panose="05000000000000000000" pitchFamily="2" charset="2"/>
              <a:buChar char="v"/>
            </a:pPr>
            <a:endParaRPr lang="en-US" sz="3000" b="1" dirty="0">
              <a:solidFill>
                <a:schemeClr val="tx1"/>
              </a:solidFill>
              <a:latin typeface="Garamond" panose="02020404030301010803" pitchFamily="18" charset="0"/>
            </a:endParaRPr>
          </a:p>
          <a:p>
            <a:pPr marL="428625" lvl="1" indent="-428625">
              <a:lnSpc>
                <a:spcPct val="80000"/>
              </a:lnSpc>
              <a:buClr>
                <a:schemeClr val="tx2"/>
              </a:buClr>
              <a:buFont typeface="Wingdings" panose="05000000000000000000" pitchFamily="2" charset="2"/>
              <a:buChar char="v"/>
            </a:pPr>
            <a:r>
              <a:rPr lang="en-US" sz="3375" b="1" dirty="0">
                <a:solidFill>
                  <a:schemeClr val="tx1"/>
                </a:solidFill>
                <a:latin typeface="Garamond" panose="02020404030301010803" pitchFamily="18" charset="0"/>
              </a:rPr>
              <a:t>Federal Authority, 12 members</a:t>
            </a:r>
            <a:r>
              <a:rPr lang="en-US" sz="3000" b="1" dirty="0">
                <a:solidFill>
                  <a:schemeClr val="tx1"/>
                </a:solidFill>
                <a:latin typeface="Garamond" panose="02020404030301010803" pitchFamily="18" charset="0"/>
              </a:rPr>
              <a:t> </a:t>
            </a:r>
          </a:p>
          <a:p>
            <a:pPr marL="428625" lvl="1" indent="-428625">
              <a:lnSpc>
                <a:spcPct val="80000"/>
              </a:lnSpc>
              <a:buClr>
                <a:schemeClr val="tx2"/>
              </a:buClr>
              <a:buFont typeface="Wingdings" panose="05000000000000000000" pitchFamily="2" charset="2"/>
              <a:buChar char="v"/>
            </a:pPr>
            <a:endParaRPr lang="en-US" sz="3000" b="1" dirty="0">
              <a:solidFill>
                <a:schemeClr val="tx1"/>
              </a:solidFill>
              <a:latin typeface="Garamond" panose="02020404030301010803" pitchFamily="18" charset="0"/>
            </a:endParaRPr>
          </a:p>
          <a:p>
            <a:pPr>
              <a:lnSpc>
                <a:spcPct val="80000"/>
              </a:lnSpc>
              <a:buClr>
                <a:schemeClr val="tx2"/>
              </a:buClr>
              <a:buFont typeface="Wingdings" panose="05000000000000000000" pitchFamily="2" charset="2"/>
              <a:buChar char="v"/>
            </a:pPr>
            <a:r>
              <a:rPr lang="en-US" sz="3825" b="1" dirty="0">
                <a:latin typeface="Garamond" panose="02020404030301010803" pitchFamily="18" charset="0"/>
              </a:rPr>
              <a:t>   </a:t>
            </a:r>
            <a:r>
              <a:rPr lang="en-US" sz="3375" b="1" dirty="0">
                <a:latin typeface="Garamond" panose="02020404030301010803" pitchFamily="18" charset="0"/>
              </a:rPr>
              <a:t>Standards and Procedures</a:t>
            </a:r>
          </a:p>
          <a:p>
            <a:pPr marL="856059" lvl="3" indent="-342900">
              <a:lnSpc>
                <a:spcPct val="80000"/>
              </a:lnSpc>
              <a:buClr>
                <a:schemeClr val="tx2"/>
              </a:buClr>
              <a:buFont typeface="Wingdings" panose="05000000000000000000" pitchFamily="2" charset="2"/>
              <a:buChar char="§"/>
            </a:pPr>
            <a:r>
              <a:rPr lang="en-US" sz="3450" dirty="0">
                <a:solidFill>
                  <a:schemeClr val="tx1"/>
                </a:solidFill>
                <a:latin typeface="Garamond" panose="02020404030301010803" pitchFamily="18" charset="0"/>
              </a:rPr>
              <a:t>Individuals, Training Centers, Curricula</a:t>
            </a:r>
          </a:p>
          <a:p>
            <a:pPr>
              <a:lnSpc>
                <a:spcPct val="80000"/>
              </a:lnSpc>
              <a:buClr>
                <a:schemeClr val="tx2"/>
              </a:buClr>
              <a:buFont typeface="Wingdings" panose="05000000000000000000" pitchFamily="2" charset="2"/>
              <a:buChar char="v"/>
            </a:pPr>
            <a:endParaRPr lang="en-US" sz="3000" dirty="0">
              <a:latin typeface="Garamond" panose="02020404030301010803" pitchFamily="18" charset="0"/>
            </a:endParaRPr>
          </a:p>
          <a:p>
            <a:pPr>
              <a:lnSpc>
                <a:spcPct val="80000"/>
              </a:lnSpc>
              <a:buClr>
                <a:schemeClr val="tx2"/>
              </a:buClr>
              <a:buFont typeface="Wingdings" panose="05000000000000000000" pitchFamily="2" charset="2"/>
              <a:buChar char="v"/>
            </a:pPr>
            <a:r>
              <a:rPr lang="en-US" sz="3000" b="1" dirty="0">
                <a:latin typeface="Garamond" panose="02020404030301010803" pitchFamily="18" charset="0"/>
              </a:rPr>
              <a:t>   </a:t>
            </a:r>
            <a:r>
              <a:rPr lang="en-US" sz="3375" b="1" dirty="0">
                <a:latin typeface="Garamond" panose="02020404030301010803" pitchFamily="18" charset="0"/>
              </a:rPr>
              <a:t>489 individuals certified</a:t>
            </a:r>
            <a:endParaRPr lang="en-US" sz="3825" b="1" dirty="0">
              <a:latin typeface="Garamond" panose="02020404030301010803" pitchFamily="18" charset="0"/>
            </a:endParaRPr>
          </a:p>
          <a:p>
            <a:pPr marL="896540" lvl="3" indent="-342900">
              <a:lnSpc>
                <a:spcPct val="80000"/>
              </a:lnSpc>
              <a:spcAft>
                <a:spcPts val="750"/>
              </a:spcAft>
              <a:buClr>
                <a:schemeClr val="tx2"/>
              </a:buClr>
              <a:buFont typeface="Wingdings" panose="05000000000000000000" pitchFamily="2" charset="2"/>
              <a:buChar char="§"/>
            </a:pPr>
            <a:r>
              <a:rPr lang="en-US" sz="3000" dirty="0">
                <a:solidFill>
                  <a:schemeClr val="tx1"/>
                </a:solidFill>
                <a:latin typeface="Garamond" panose="02020404030301010803" pitchFamily="18" charset="0"/>
              </a:rPr>
              <a:t>405 Community Health Aides </a:t>
            </a:r>
          </a:p>
          <a:p>
            <a:pPr marL="896540" lvl="3" indent="-342900">
              <a:lnSpc>
                <a:spcPct val="80000"/>
              </a:lnSpc>
              <a:spcAft>
                <a:spcPts val="750"/>
              </a:spcAft>
              <a:buClr>
                <a:schemeClr val="tx2"/>
              </a:buClr>
              <a:buFont typeface="Wingdings" panose="05000000000000000000" pitchFamily="2" charset="2"/>
              <a:buChar char="§"/>
            </a:pPr>
            <a:r>
              <a:rPr lang="en-US" sz="3000" dirty="0" smtClean="0">
                <a:solidFill>
                  <a:schemeClr val="tx1"/>
                </a:solidFill>
                <a:latin typeface="Garamond" panose="02020404030301010803" pitchFamily="18" charset="0"/>
              </a:rPr>
              <a:t>60 </a:t>
            </a:r>
            <a:r>
              <a:rPr lang="en-US" sz="3000" dirty="0">
                <a:solidFill>
                  <a:schemeClr val="tx1"/>
                </a:solidFill>
                <a:latin typeface="Garamond" panose="02020404030301010803" pitchFamily="18" charset="0"/>
              </a:rPr>
              <a:t>Dental Health Aides </a:t>
            </a:r>
          </a:p>
          <a:p>
            <a:pPr marL="896540" lvl="3" indent="-342900">
              <a:lnSpc>
                <a:spcPct val="80000"/>
              </a:lnSpc>
              <a:buClr>
                <a:schemeClr val="tx2"/>
              </a:buClr>
              <a:buFont typeface="Wingdings" panose="05000000000000000000" pitchFamily="2" charset="2"/>
              <a:buChar char="§"/>
            </a:pPr>
            <a:r>
              <a:rPr lang="en-US" sz="3000" dirty="0">
                <a:solidFill>
                  <a:schemeClr val="tx1"/>
                </a:solidFill>
                <a:latin typeface="Garamond" panose="02020404030301010803" pitchFamily="18" charset="0"/>
              </a:rPr>
              <a:t>32 Behavioral Health Aides </a:t>
            </a:r>
          </a:p>
          <a:p>
            <a:pPr marL="0" indent="0">
              <a:buNone/>
            </a:pPr>
            <a:endParaRPr lang="en-US" dirty="0"/>
          </a:p>
        </p:txBody>
      </p:sp>
    </p:spTree>
    <p:extLst>
      <p:ext uri="{BB962C8B-B14F-4D97-AF65-F5344CB8AC3E}">
        <p14:creationId xmlns:p14="http://schemas.microsoft.com/office/powerpoint/2010/main" val="34076219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PARTLISTDEFAULT" val="1"/>
  <p:tag name="INCORRECTPOINTVALUE" val="0"/>
  <p:tag name="AUTOADJUSTPARTRANGE" val="True"/>
  <p:tag name="FIBNUMRESULTS" val="5"/>
  <p:tag name="PRRESPONSE2" val="9"/>
  <p:tag name="PRRESPONSE6" val="5"/>
  <p:tag name="PRRESPONSE10" val="1"/>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MULTIRESPDIVISOR" val="1"/>
  <p:tag name="SAVECSVWITHSESSION" val="True"/>
  <p:tag name="DISPLAYNAME" val="True"/>
  <p:tag name="PRRESPONSE7" val="4"/>
  <p:tag name="POLLINGCYCLE" val="2"/>
  <p:tag name="STDCHART" val="1"/>
  <p:tag name="RESPTABLESTYLE" val="-1"/>
  <p:tag name="CUSTOMCELLBACKCOLOR1" val="-657956"/>
  <p:tag name="PRRESPONSE4" val="7"/>
  <p:tag name="ADVANCEDSETTINGSVIEW" val="False"/>
  <p:tag name="DELIMITERS" val="3.1"/>
  <p:tag name="POWERPOINTVERSION" val="14.0"/>
  <p:tag name="TASKPANEKEY" val="331a7e86-707b-4175-a12d-ab538d5f50f0"/>
  <p:tag name="TPFULLVERSION" val="4.3.2.1178"/>
  <p:tag name="EXPANDSHOWBAR" val="True"/>
  <p:tag name="LUIDIAENABLED" val="Fals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AvalancheTemplate_9703">
  <a:themeElements>
    <a:clrScheme name="Custom 2">
      <a:dk1>
        <a:sysClr val="windowText" lastClr="000000"/>
      </a:dk1>
      <a:lt1>
        <a:sysClr val="window" lastClr="FFFFFF"/>
      </a:lt1>
      <a:dk2>
        <a:srgbClr val="4F271C"/>
      </a:dk2>
      <a:lt2>
        <a:srgbClr val="F8EDC5"/>
      </a:lt2>
      <a:accent1>
        <a:srgbClr val="3891A7"/>
      </a:accent1>
      <a:accent2>
        <a:srgbClr val="F1DB8C"/>
      </a:accent2>
      <a:accent3>
        <a:srgbClr val="C32D2E"/>
      </a:accent3>
      <a:accent4>
        <a:srgbClr val="637F26"/>
      </a:accent4>
      <a:accent5>
        <a:srgbClr val="964305"/>
      </a:accent5>
      <a:accent6>
        <a:srgbClr val="475A8D"/>
      </a:accent6>
      <a:hlink>
        <a:srgbClr val="4F271C"/>
      </a:hlink>
      <a:folHlink>
        <a:srgbClr val="AA8A14"/>
      </a:folHlink>
    </a:clrScheme>
    <a:fontScheme name="NPAIHB1">
      <a:majorFont>
        <a:latin typeface="Georgia"/>
        <a:ea typeface=""/>
        <a:cs typeface=""/>
      </a:majorFont>
      <a:minorFont>
        <a:latin typeface="Trebuchet MS"/>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14247</TotalTime>
  <Words>2880</Words>
  <Application>Microsoft Office PowerPoint</Application>
  <PresentationFormat>On-screen Show (4:3)</PresentationFormat>
  <Paragraphs>360</Paragraphs>
  <Slides>33</Slides>
  <Notes>20</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Civic</vt:lpstr>
      <vt:lpstr>AvalancheTemplate_9703</vt:lpstr>
      <vt:lpstr>Dental Health Aide Therapists</vt:lpstr>
      <vt:lpstr> Building a 21st Century Health Team </vt:lpstr>
      <vt:lpstr>The Alaska Community Health Aide Program</vt:lpstr>
      <vt:lpstr>CHAP History</vt:lpstr>
      <vt:lpstr>CHAP History</vt:lpstr>
      <vt:lpstr>Health Aide Program Key Components</vt:lpstr>
      <vt:lpstr>What is CHAP</vt:lpstr>
      <vt:lpstr>PowerPoint Presentation</vt:lpstr>
      <vt:lpstr> CHAP Certification Board</vt:lpstr>
      <vt:lpstr>Certification Board Members </vt:lpstr>
      <vt:lpstr>CHAP Standards and Procedures </vt:lpstr>
      <vt:lpstr>CHA/P Providers</vt:lpstr>
      <vt:lpstr>CHA Training session I and II</vt:lpstr>
      <vt:lpstr>CHA Training Session III </vt:lpstr>
      <vt:lpstr>CHA Training Session IV</vt:lpstr>
      <vt:lpstr> </vt:lpstr>
      <vt:lpstr>PowerPoint Presentation</vt:lpstr>
      <vt:lpstr>Dental Therapist: A definition</vt:lpstr>
      <vt:lpstr>DHAT Curriculum</vt:lpstr>
      <vt:lpstr>Different provider  Different education</vt:lpstr>
      <vt:lpstr>DHAT Scope of Practice</vt:lpstr>
      <vt:lpstr>DHAT class of 2017 and transitioning 1st year students</vt:lpstr>
      <vt:lpstr>Alaska’s BHA/Ps</vt:lpstr>
      <vt:lpstr>Behavioral Health Aides </vt:lpstr>
      <vt:lpstr>BHA Program</vt:lpstr>
      <vt:lpstr>BHA Scope of Practice</vt:lpstr>
      <vt:lpstr>Who do BHAs provide services to?</vt:lpstr>
      <vt:lpstr>CHAP Training Program Expansion in Alaska</vt:lpstr>
      <vt:lpstr>National CHAP Expansion Efforts</vt:lpstr>
      <vt:lpstr>January 4th Report Highlights</vt:lpstr>
      <vt:lpstr>Next Steps in the Portland Area</vt:lpstr>
      <vt:lpstr>PowerPoint Presentation</vt:lpstr>
      <vt:lpstr>Northwest Portland Area Indian Health Board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Scraig</dc:creator>
  <cp:lastModifiedBy>Lisa Griggs</cp:lastModifiedBy>
  <cp:revision>422</cp:revision>
  <cp:lastPrinted>2015-07-09T16:18:58Z</cp:lastPrinted>
  <dcterms:created xsi:type="dcterms:W3CDTF">2012-02-04T16:52:15Z</dcterms:created>
  <dcterms:modified xsi:type="dcterms:W3CDTF">2017-07-14T19:23:09Z</dcterms:modified>
</cp:coreProperties>
</file>