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sldIdLst>
    <p:sldId id="256" r:id="rId2"/>
    <p:sldId id="542" r:id="rId3"/>
    <p:sldId id="539" r:id="rId4"/>
    <p:sldId id="499" r:id="rId5"/>
    <p:sldId id="516" r:id="rId6"/>
    <p:sldId id="520" r:id="rId7"/>
    <p:sldId id="521" r:id="rId8"/>
    <p:sldId id="510" r:id="rId9"/>
    <p:sldId id="511" r:id="rId10"/>
    <p:sldId id="512" r:id="rId11"/>
    <p:sldId id="527" r:id="rId12"/>
    <p:sldId id="519" r:id="rId13"/>
    <p:sldId id="518" r:id="rId14"/>
    <p:sldId id="514" r:id="rId15"/>
    <p:sldId id="544" r:id="rId16"/>
    <p:sldId id="515" r:id="rId17"/>
    <p:sldId id="508" r:id="rId18"/>
    <p:sldId id="529" r:id="rId19"/>
    <p:sldId id="528" r:id="rId20"/>
    <p:sldId id="545" r:id="rId21"/>
    <p:sldId id="531" r:id="rId22"/>
    <p:sldId id="530" r:id="rId23"/>
    <p:sldId id="532" r:id="rId24"/>
    <p:sldId id="533" r:id="rId25"/>
    <p:sldId id="534" r:id="rId26"/>
    <p:sldId id="535" r:id="rId27"/>
    <p:sldId id="536" r:id="rId28"/>
    <p:sldId id="537" r:id="rId29"/>
    <p:sldId id="541" r:id="rId30"/>
    <p:sldId id="523" r:id="rId31"/>
    <p:sldId id="33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444" autoAdjust="0"/>
  </p:normalViewPr>
  <p:slideViewPr>
    <p:cSldViewPr snapToGrid="0">
      <p:cViewPr varScale="1">
        <p:scale>
          <a:sx n="51" d="100"/>
          <a:sy n="51" d="100"/>
        </p:scale>
        <p:origin x="-468" y="-96"/>
      </p:cViewPr>
      <p:guideLst>
        <p:guide orient="horz" pos="2160"/>
        <p:guide pos="3840"/>
      </p:guideLst>
    </p:cSldViewPr>
  </p:slideViewPr>
  <p:notesTextViewPr>
    <p:cViewPr>
      <p:scale>
        <a:sx n="1" d="1"/>
        <a:sy n="1" d="1"/>
      </p:scale>
      <p:origin x="0" y="0"/>
    </p:cViewPr>
  </p:notesTextViewPr>
  <p:sorterViewPr>
    <p:cViewPr>
      <p:scale>
        <a:sx n="90" d="100"/>
        <a:sy n="90" d="100"/>
      </p:scale>
      <p:origin x="0" y="11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F3AE9-A44C-4BA5-B54C-A6841E89251B}" type="datetimeFigureOut">
              <a:rPr lang="en-US" smtClean="0"/>
              <a:t>7/10/2017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FF0C9-4120-4247-98E4-FC2F46EE36DA}" type="slidenum">
              <a:rPr lang="en-US" smtClean="0"/>
              <a:t>‹#›</a:t>
            </a:fld>
            <a:endParaRPr lang="en-US"/>
          </a:p>
        </p:txBody>
      </p:sp>
    </p:spTree>
    <p:extLst>
      <p:ext uri="{BB962C8B-B14F-4D97-AF65-F5344CB8AC3E}">
        <p14:creationId xmlns:p14="http://schemas.microsoft.com/office/powerpoint/2010/main" val="40576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1</a:t>
            </a:fld>
            <a:endParaRPr lang="en-US"/>
          </a:p>
        </p:txBody>
      </p:sp>
    </p:spTree>
    <p:extLst>
      <p:ext uri="{BB962C8B-B14F-4D97-AF65-F5344CB8AC3E}">
        <p14:creationId xmlns:p14="http://schemas.microsoft.com/office/powerpoint/2010/main" val="238555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16</a:t>
            </a:fld>
            <a:endParaRPr lang="en-US"/>
          </a:p>
        </p:txBody>
      </p:sp>
    </p:spTree>
    <p:extLst>
      <p:ext uri="{BB962C8B-B14F-4D97-AF65-F5344CB8AC3E}">
        <p14:creationId xmlns:p14="http://schemas.microsoft.com/office/powerpoint/2010/main" val="305484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Promising collaborative in the Billings Area.  The Blackfeet tribe has </a:t>
            </a:r>
            <a:r>
              <a:rPr lang="en-US" sz="1200" kern="1200" dirty="0" smtClean="0">
                <a:solidFill>
                  <a:schemeClr val="tx1"/>
                </a:solidFill>
                <a:effectLst/>
                <a:latin typeface="+mn-lt"/>
                <a:ea typeface="+mn-ea"/>
                <a:cs typeface="+mn-cs"/>
              </a:rPr>
              <a:t>partnered with the Office of </a:t>
            </a:r>
            <a:r>
              <a:rPr lang="en-US" sz="1200" kern="1200" dirty="0" err="1" smtClean="0">
                <a:solidFill>
                  <a:schemeClr val="tx1"/>
                </a:solidFill>
                <a:effectLst/>
                <a:latin typeface="+mn-lt"/>
                <a:ea typeface="+mn-ea"/>
                <a:cs typeface="+mn-cs"/>
              </a:rPr>
              <a:t>Womens</a:t>
            </a:r>
            <a:r>
              <a:rPr lang="en-US" sz="1200" kern="1200" dirty="0" smtClean="0">
                <a:solidFill>
                  <a:schemeClr val="tx1"/>
                </a:solidFill>
                <a:effectLst/>
                <a:latin typeface="+mn-lt"/>
                <a:ea typeface="+mn-ea"/>
                <a:cs typeface="+mn-cs"/>
              </a:rPr>
              <a:t> Health, the Montana Healthcare Foundation, St. </a:t>
            </a:r>
            <a:r>
              <a:rPr lang="en-US" sz="1200" kern="1200" dirty="0" err="1" smtClean="0">
                <a:solidFill>
                  <a:schemeClr val="tx1"/>
                </a:solidFill>
                <a:effectLst/>
                <a:latin typeface="+mn-lt"/>
                <a:ea typeface="+mn-ea"/>
                <a:cs typeface="+mn-cs"/>
              </a:rPr>
              <a:t>Vincents</a:t>
            </a:r>
            <a:r>
              <a:rPr lang="en-US" sz="1200" kern="1200" dirty="0" smtClean="0">
                <a:solidFill>
                  <a:schemeClr val="tx1"/>
                </a:solidFill>
                <a:effectLst/>
                <a:latin typeface="+mn-lt"/>
                <a:ea typeface="+mn-ea"/>
                <a:cs typeface="+mn-cs"/>
              </a:rPr>
              <a:t> Hospital, ACOG and the AAP's CONACH committee to embark on two grant programs aimed at increasing the level of comprehensive prenatal care with a focus on the Substance Using/Abusing mothers. One of the end goals is the development of culturally</a:t>
            </a:r>
            <a:r>
              <a:rPr lang="en-US" sz="1200" kern="1200" baseline="0" dirty="0" smtClean="0">
                <a:solidFill>
                  <a:schemeClr val="tx1"/>
                </a:solidFill>
                <a:effectLst/>
                <a:latin typeface="+mn-lt"/>
                <a:ea typeface="+mn-ea"/>
                <a:cs typeface="+mn-cs"/>
              </a:rPr>
              <a:t> appropriate b</a:t>
            </a:r>
            <a:r>
              <a:rPr lang="en-US" sz="1200" kern="1200" dirty="0" smtClean="0">
                <a:solidFill>
                  <a:schemeClr val="tx1"/>
                </a:solidFill>
                <a:effectLst/>
                <a:latin typeface="+mn-lt"/>
                <a:ea typeface="+mn-ea"/>
                <a:cs typeface="+mn-cs"/>
              </a:rPr>
              <a:t>est practice models which may be used IHS wide.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Education, communication and service coordination is underway as well to institute comprehensive MAT treatment programs for our pregnant mothers.</a:t>
            </a:r>
          </a:p>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27</a:t>
            </a:fld>
            <a:endParaRPr lang="en-US"/>
          </a:p>
        </p:txBody>
      </p:sp>
    </p:spTree>
    <p:extLst>
      <p:ext uri="{BB962C8B-B14F-4D97-AF65-F5344CB8AC3E}">
        <p14:creationId xmlns:p14="http://schemas.microsoft.com/office/powerpoint/2010/main" val="32965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age-adjusted AI/AN drug-related death rate is 4.1 deaths per 100,000 population for the three-year period 1979-1981, as compared to the AI/AN death rate of 22.7 in 2007-2009. This is an increase of 454 percent since drug-related death rates were first introduced for AI/AN in 1979. </a:t>
            </a:r>
            <a:endParaRPr lang="en-GB" dirty="0" smtClean="0"/>
          </a:p>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2</a:t>
            </a:fld>
            <a:endParaRPr lang="en-US"/>
          </a:p>
        </p:txBody>
      </p:sp>
    </p:spTree>
    <p:extLst>
      <p:ext uri="{BB962C8B-B14F-4D97-AF65-F5344CB8AC3E}">
        <p14:creationId xmlns:p14="http://schemas.microsoft.com/office/powerpoint/2010/main" val="428786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a:t>
            </a:r>
            <a:r>
              <a:rPr lang="en-US" baseline="0" dirty="0" smtClean="0"/>
              <a:t> management updates:  PDMP</a:t>
            </a:r>
          </a:p>
          <a:p>
            <a:r>
              <a:rPr lang="en-US" baseline="0" dirty="0" smtClean="0"/>
              <a:t>ODM pending:  naloxone toolkit; MAT; responsible disposal</a:t>
            </a:r>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6</a:t>
            </a:fld>
            <a:endParaRPr lang="en-US"/>
          </a:p>
        </p:txBody>
      </p:sp>
    </p:spTree>
    <p:extLst>
      <p:ext uri="{BB962C8B-B14F-4D97-AF65-F5344CB8AC3E}">
        <p14:creationId xmlns:p14="http://schemas.microsoft.com/office/powerpoint/2010/main" val="308969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8</a:t>
            </a:fld>
            <a:endParaRPr lang="en-US"/>
          </a:p>
        </p:txBody>
      </p:sp>
    </p:spTree>
    <p:extLst>
      <p:ext uri="{BB962C8B-B14F-4D97-AF65-F5344CB8AC3E}">
        <p14:creationId xmlns:p14="http://schemas.microsoft.com/office/powerpoint/2010/main" val="405608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9</a:t>
            </a:fld>
            <a:endParaRPr lang="en-US"/>
          </a:p>
        </p:txBody>
      </p:sp>
    </p:spTree>
    <p:extLst>
      <p:ext uri="{BB962C8B-B14F-4D97-AF65-F5344CB8AC3E}">
        <p14:creationId xmlns:p14="http://schemas.microsoft.com/office/powerpoint/2010/main" val="248794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10</a:t>
            </a:fld>
            <a:endParaRPr lang="en-US"/>
          </a:p>
        </p:txBody>
      </p:sp>
    </p:spTree>
    <p:extLst>
      <p:ext uri="{BB962C8B-B14F-4D97-AF65-F5344CB8AC3E}">
        <p14:creationId xmlns:p14="http://schemas.microsoft.com/office/powerpoint/2010/main" val="285780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frees the person</a:t>
            </a:r>
            <a:r>
              <a:rPr lang="en-US" baseline="0" dirty="0"/>
              <a:t> from thinking of all the time about the drug.</a:t>
            </a:r>
          </a:p>
          <a:p>
            <a:r>
              <a:rPr lang="en-US" baseline="0" dirty="0"/>
              <a:t>It can reduce problems of withdrawal and craving.</a:t>
            </a:r>
          </a:p>
          <a:p>
            <a:r>
              <a:rPr lang="en-US" baseline="0" dirty="0"/>
              <a:t>These changes can give the person the chance to focus on the lifestyle changes that lead back to healthy living.</a:t>
            </a:r>
            <a:endParaRPr lang="en-US" dirty="0"/>
          </a:p>
        </p:txBody>
      </p:sp>
      <p:sp>
        <p:nvSpPr>
          <p:cNvPr id="4" name="Slide Number Placeholder 3"/>
          <p:cNvSpPr>
            <a:spLocks noGrp="1"/>
          </p:cNvSpPr>
          <p:nvPr>
            <p:ph type="sldNum" sz="quarter" idx="10"/>
          </p:nvPr>
        </p:nvSpPr>
        <p:spPr/>
        <p:txBody>
          <a:bodyPr/>
          <a:lstStyle/>
          <a:p>
            <a:fld id="{B7026D03-AE98-4294-A47C-E29B1C2FC7B7}" type="slidenum">
              <a:rPr lang="en-US" smtClean="0"/>
              <a:t>12</a:t>
            </a:fld>
            <a:endParaRPr lang="en-US"/>
          </a:p>
        </p:txBody>
      </p:sp>
    </p:spTree>
    <p:extLst>
      <p:ext uri="{BB962C8B-B14F-4D97-AF65-F5344CB8AC3E}">
        <p14:creationId xmlns:p14="http://schemas.microsoft.com/office/powerpoint/2010/main" val="125408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13</a:t>
            </a:fld>
            <a:endParaRPr lang="en-US"/>
          </a:p>
        </p:txBody>
      </p:sp>
    </p:spTree>
    <p:extLst>
      <p:ext uri="{BB962C8B-B14F-4D97-AF65-F5344CB8AC3E}">
        <p14:creationId xmlns:p14="http://schemas.microsoft.com/office/powerpoint/2010/main" val="37258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FF0C9-4120-4247-98E4-FC2F46EE36DA}" type="slidenum">
              <a:rPr lang="en-US" smtClean="0"/>
              <a:t>14</a:t>
            </a:fld>
            <a:endParaRPr lang="en-US"/>
          </a:p>
        </p:txBody>
      </p:sp>
    </p:spTree>
    <p:extLst>
      <p:ext uri="{BB962C8B-B14F-4D97-AF65-F5344CB8AC3E}">
        <p14:creationId xmlns:p14="http://schemas.microsoft.com/office/powerpoint/2010/main" val="281244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98E0D-5E2B-49DB-975E-B7621AEBDA5E}"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3DE14-8314-4180-B7C2-AAA64BD2483E}"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93B89D-3872-4436-9D84-540EC354FA79}"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E6502B-33E1-4D96-9F47-BC554DC2D13D}"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92049-E37C-4DED-84B0-B3220278740D}"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18A736-4D0E-4400-B584-1647A3A27DEF}" type="datetime1">
              <a:rPr lang="en-US" smtClean="0"/>
              <a:t>7/10/2017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71575-CC28-4304-BA45-66AA4E672494}" type="datetime1">
              <a:rPr lang="en-US" smtClean="0"/>
              <a:t>7/10/2017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BC0F8-4972-4E19-A4A3-9928E48D906E}"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4B5A6-025E-483F-A836-B6B07E169C85}"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C3FE8-1238-4197-AE2D-90E67943DFD6}"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DAEF32-93FC-4A9F-B6CF-B477C1EE00BD}" type="datetime1">
              <a:rPr lang="en-US" smtClean="0"/>
              <a:t>7/10/2017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AA99F-2B9A-444B-B2E9-B450EEA13E06}"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750640-A2BF-4DC2-BBA9-FAC94AF7F030}" type="datetime1">
              <a:rPr lang="en-US" smtClean="0"/>
              <a:t>7/10/2017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019C76F-63F4-40E6-BD59-3064014F2BAD}" type="datetime1">
              <a:rPr lang="en-US" smtClean="0"/>
              <a:t>7/10/2017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5FF67F-780B-47A8-8B66-4EE41D9BA664}" type="datetime1">
              <a:rPr lang="en-US" smtClean="0"/>
              <a:t>7/10/2017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4CD77A0-E268-4A1F-BDA8-C5894C74F807}" type="datetime1">
              <a:rPr lang="en-US" smtClean="0"/>
              <a:t>7/10/2017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6E8C37-19F1-40EC-A842-6D6FBAE2358D}" type="datetime1">
              <a:rPr lang="en-US" smtClean="0"/>
              <a:t>7/10/2017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9ADEA8F-74FF-48C8-8125-5FF294A65A8C}" type="datetime1">
              <a:rPr lang="en-US" smtClean="0"/>
              <a:t>7/10/2017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Calibri" panose="020F0502020204030204" pitchFamily="34" charset="0"/>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Calibri" panose="020F0502020204030204" pitchFamily="34" charset="0"/>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Calibri" panose="020F0502020204030204" pitchFamily="34" charset="0"/>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Calibri" panose="020F0502020204030204" pitchFamily="34" charset="0"/>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Calibri" panose="020F0502020204030204" pitchFamily="34" charset="0"/>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Calibri" panose="020F0502020204030204" pitchFamily="34" charset="0"/>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cjF9Iw0iu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ihs.gov/odm.resources" TargetMode="External"/><Relationship Id="rId2" Type="http://schemas.openxmlformats.org/officeDocument/2006/relationships/hyperlink" Target="https://ihs.adobeconnect.com/p727st8p3lj/"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hs.gov/dps/includes/themes/newihstheme/display_objects/documents/Injuries2016Book508.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hs.gov/painmanagement/" TargetMode="External"/><Relationship Id="rId7" Type="http://schemas.openxmlformats.org/officeDocument/2006/relationships/hyperlink" Target="https://www.ihs.gov/telebehavioral/" TargetMode="External"/><Relationship Id="rId2" Type="http://schemas.openxmlformats.org/officeDocument/2006/relationships/hyperlink" Target="https://www.ihs.gov/asap/" TargetMode="External"/><Relationship Id="rId1" Type="http://schemas.openxmlformats.org/officeDocument/2006/relationships/slideLayout" Target="../slideLayouts/slideLayout2.xml"/><Relationship Id="rId6" Type="http://schemas.openxmlformats.org/officeDocument/2006/relationships/hyperlink" Target="https://www.ihs.gov/yrtc/" TargetMode="External"/><Relationship Id="rId5" Type="http://schemas.openxmlformats.org/officeDocument/2006/relationships/hyperlink" Target="https://www.ihs.gov/mspi/" TargetMode="External"/><Relationship Id="rId4" Type="http://schemas.openxmlformats.org/officeDocument/2006/relationships/hyperlink" Target="https://www.ihs.gov/od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Cynthia.Gunderson@ihs.gov" TargetMode="External"/><Relationship Id="rId2" Type="http://schemas.openxmlformats.org/officeDocument/2006/relationships/hyperlink" Target="mailto:Stephen.Rudd@ihs.gov" TargetMode="External"/><Relationship Id="rId1" Type="http://schemas.openxmlformats.org/officeDocument/2006/relationships/slideLayout" Target="../slideLayouts/slideLayout2.xml"/><Relationship Id="rId4" Type="http://schemas.openxmlformats.org/officeDocument/2006/relationships/hyperlink" Target="mailto:Brandon.Anderson@ih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hs.gov/painmanag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ihs.gov/od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50168"/>
            <a:ext cx="10916651" cy="1560940"/>
          </a:xfrm>
        </p:spPr>
        <p:txBody>
          <a:bodyPr/>
          <a:lstStyle/>
          <a:p>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The Opioid Epidemic:</a:t>
            </a:r>
            <a:b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br>
            <a:r>
              <a:rPr lang="en-US" sz="3600" b="1" dirty="0">
                <a:solidFill>
                  <a:schemeClr val="tx1"/>
                </a:solidFill>
                <a:effectLst>
                  <a:outerShdw blurRad="38100" dist="38100" dir="2700000" algn="tl">
                    <a:srgbClr val="000000">
                      <a:alpha val="43137"/>
                    </a:srgbClr>
                  </a:outerShdw>
                </a:effectLst>
                <a:latin typeface="Calibri" panose="020F0502020204030204" pitchFamily="34" charset="0"/>
              </a:rPr>
              <a:t>The Indian Health Service Response to a National Crisis</a:t>
            </a:r>
          </a:p>
        </p:txBody>
      </p:sp>
      <p:pic>
        <p:nvPicPr>
          <p:cNvPr id="4" name="Picture 2"/>
          <p:cNvPicPr>
            <a:picLocks noChangeAspect="1" noChangeArrowheads="1"/>
          </p:cNvPicPr>
          <p:nvPr/>
        </p:nvPicPr>
        <p:blipFill>
          <a:blip r:embed="rId3" cstate="print">
            <a:lum bright="70000" contrast="-70000"/>
          </a:blip>
          <a:stretch>
            <a:fillRect/>
          </a:stretch>
        </p:blipFill>
        <p:spPr bwMode="auto">
          <a:xfrm>
            <a:off x="10011103" y="1215190"/>
            <a:ext cx="1539435" cy="1536874"/>
          </a:xfrm>
          <a:prstGeom prst="rect">
            <a:avLst/>
          </a:prstGeom>
          <a:noFill/>
          <a:ln>
            <a:noFill/>
          </a:ln>
        </p:spPr>
      </p:pic>
      <p:sp>
        <p:nvSpPr>
          <p:cNvPr id="5" name="TextBox 4"/>
          <p:cNvSpPr txBox="1"/>
          <p:nvPr/>
        </p:nvSpPr>
        <p:spPr>
          <a:xfrm>
            <a:off x="914400" y="4296151"/>
            <a:ext cx="9611832" cy="120032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Calibri" panose="020F0502020204030204" pitchFamily="34" charset="0"/>
              </a:rPr>
              <a:t>IHS </a:t>
            </a:r>
            <a:r>
              <a:rPr lang="en-US" dirty="0">
                <a:effectLst>
                  <a:outerShdw blurRad="38100" dist="38100" dir="2700000" algn="tl">
                    <a:srgbClr val="000000">
                      <a:alpha val="43137"/>
                    </a:srgbClr>
                  </a:outerShdw>
                </a:effectLst>
                <a:latin typeface="Calibri" panose="020F0502020204030204" pitchFamily="34" charset="0"/>
              </a:rPr>
              <a:t>National Committee on Heroin, Opioids, and Pain Efforts (HOPE)</a:t>
            </a:r>
          </a:p>
          <a:p>
            <a:r>
              <a:rPr lang="en-US" dirty="0" smtClean="0">
                <a:latin typeface="Calibri" panose="020F0502020204030204" pitchFamily="34" charset="0"/>
                <a:cs typeface="Calibri" panose="020F0502020204030204" pitchFamily="34" charset="0"/>
              </a:rPr>
              <a:t>IHS National Combined Councils, Nashville </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June 22, 2017</a:t>
            </a:r>
            <a:endParaRPr lang="en-US" dirty="0">
              <a:effectLst>
                <a:outerShdw blurRad="38100" dist="38100" dir="2700000" algn="tl">
                  <a:srgbClr val="000000">
                    <a:alpha val="43137"/>
                  </a:srgbClr>
                </a:outerShdw>
              </a:effectLst>
              <a:latin typeface="Calibri" panose="020F0502020204030204" pitchFamily="34" charset="0"/>
            </a:endParaRPr>
          </a:p>
          <a:p>
            <a:endParaRPr lang="en-US" dirty="0">
              <a:effectLst>
                <a:outerShdw blurRad="38100" dist="38100" dir="2700000" algn="tl">
                  <a:srgbClr val="000000">
                    <a:alpha val="43137"/>
                  </a:srgbClr>
                </a:outerShdw>
              </a:effectLst>
              <a:latin typeface="Calibri" panose="020F0502020204030204" pitchFamily="34" charset="0"/>
            </a:endParaRPr>
          </a:p>
        </p:txBody>
      </p:sp>
      <p:cxnSp>
        <p:nvCxnSpPr>
          <p:cNvPr id="8" name="Straight Connector 7"/>
          <p:cNvCxnSpPr/>
          <p:nvPr/>
        </p:nvCxnSpPr>
        <p:spPr>
          <a:xfrm>
            <a:off x="914400" y="4061637"/>
            <a:ext cx="10090298" cy="31898"/>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7889438" y="1102678"/>
            <a:ext cx="1841152" cy="1761897"/>
          </a:xfrm>
          <a:prstGeom prst="rect">
            <a:avLst/>
          </a:prstGeom>
        </p:spPr>
      </p:pic>
    </p:spTree>
    <p:extLst>
      <p:ext uri="{BB962C8B-B14F-4D97-AF65-F5344CB8AC3E}">
        <p14:creationId xmlns:p14="http://schemas.microsoft.com/office/powerpoint/2010/main" val="396863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Naloxone—First Responder</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rmAutofit/>
          </a:bodyPr>
          <a:lstStyle/>
          <a:p>
            <a:r>
              <a:rPr lang="en-US" sz="2800" dirty="0"/>
              <a:t>IHS-BIA Memorandum of Understanding- December 2015</a:t>
            </a:r>
          </a:p>
          <a:p>
            <a:pPr lvl="1"/>
            <a:r>
              <a:rPr lang="en-US" sz="2600" dirty="0"/>
              <a:t>Agreement that IHS Federal pharmacies will provide </a:t>
            </a:r>
          </a:p>
          <a:p>
            <a:pPr lvl="1" indent="0">
              <a:spcBef>
                <a:spcPts val="0"/>
              </a:spcBef>
              <a:buNone/>
            </a:pPr>
            <a:r>
              <a:rPr lang="en-US" sz="2600" dirty="0"/>
              <a:t>naloxone and training on its use to local BIA Tribal Police </a:t>
            </a:r>
          </a:p>
          <a:p>
            <a:pPr lvl="1" indent="0">
              <a:spcBef>
                <a:spcPts val="0"/>
              </a:spcBef>
              <a:buNone/>
            </a:pPr>
            <a:r>
              <a:rPr lang="en-US" sz="2600" dirty="0"/>
              <a:t>for use by First Responders.</a:t>
            </a:r>
          </a:p>
          <a:p>
            <a:pPr lvl="1" indent="0">
              <a:spcBef>
                <a:spcPts val="0"/>
              </a:spcBef>
              <a:buNone/>
            </a:pPr>
            <a:r>
              <a:rPr lang="en-US" sz="2600" dirty="0"/>
              <a:t>	Total BIA Officers Trained:</a:t>
            </a:r>
          </a:p>
          <a:p>
            <a:pPr>
              <a:spcBef>
                <a:spcPts val="0"/>
              </a:spcBef>
            </a:pPr>
            <a:r>
              <a:rPr lang="en-US" sz="2800" dirty="0"/>
              <a:t>IHS pharmacists have developed a training</a:t>
            </a:r>
          </a:p>
          <a:p>
            <a:pPr lvl="1" indent="0">
              <a:spcBef>
                <a:spcPts val="0"/>
              </a:spcBef>
              <a:buNone/>
            </a:pPr>
            <a:r>
              <a:rPr lang="en-US" sz="2600" dirty="0"/>
              <a:t>curriculum and toolkit.</a:t>
            </a:r>
          </a:p>
          <a:p>
            <a:pPr lvl="1">
              <a:spcBef>
                <a:spcPts val="0"/>
              </a:spcBef>
            </a:pPr>
            <a:r>
              <a:rPr lang="en-US" sz="2600" dirty="0"/>
              <a:t>Training video developed: </a:t>
            </a:r>
          </a:p>
          <a:p>
            <a:pPr lvl="2">
              <a:spcBef>
                <a:spcPts val="0"/>
              </a:spcBef>
            </a:pPr>
            <a:r>
              <a:rPr lang="en-US" sz="2400" dirty="0"/>
              <a:t> </a:t>
            </a:r>
            <a:r>
              <a:rPr lang="en-US" sz="2400" dirty="0">
                <a:hlinkClick r:id="rId3"/>
              </a:rPr>
              <a:t>https://www.youtube.com/watch?v=KcjF9Iw0iuw</a:t>
            </a:r>
            <a:r>
              <a:rPr lang="en-US" sz="2400" dirty="0"/>
              <a:t> </a:t>
            </a:r>
          </a:p>
          <a:p>
            <a:pPr lvl="1" indent="0">
              <a:spcBef>
                <a:spcPts val="0"/>
              </a:spcBef>
              <a:buNone/>
            </a:pPr>
            <a:endParaRPr lang="en-US" sz="2600" dirty="0"/>
          </a:p>
          <a:p>
            <a:pPr lvl="1"/>
            <a:endParaRPr lang="en-US" sz="2600"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pic>
        <p:nvPicPr>
          <p:cNvPr id="5" name="Picture 4"/>
          <p:cNvPicPr>
            <a:picLocks noChangeAspect="1"/>
          </p:cNvPicPr>
          <p:nvPr/>
        </p:nvPicPr>
        <p:blipFill>
          <a:blip r:embed="rId4"/>
          <a:stretch>
            <a:fillRect/>
          </a:stretch>
        </p:blipFill>
        <p:spPr>
          <a:xfrm>
            <a:off x="8524826" y="3822709"/>
            <a:ext cx="3052016" cy="2488814"/>
          </a:xfrm>
          <a:prstGeom prst="rect">
            <a:avLst/>
          </a:prstGeom>
        </p:spPr>
      </p:pic>
      <p:pic>
        <p:nvPicPr>
          <p:cNvPr id="6" name="Picture 5"/>
          <p:cNvPicPr>
            <a:picLocks noChangeAspect="1"/>
          </p:cNvPicPr>
          <p:nvPr/>
        </p:nvPicPr>
        <p:blipFill>
          <a:blip r:embed="rId5"/>
          <a:stretch>
            <a:fillRect/>
          </a:stretch>
        </p:blipFill>
        <p:spPr>
          <a:xfrm>
            <a:off x="9376265" y="2008127"/>
            <a:ext cx="1627773" cy="1420491"/>
          </a:xfrm>
          <a:prstGeom prst="rect">
            <a:avLst/>
          </a:prstGeom>
        </p:spPr>
      </p:pic>
    </p:spTree>
    <p:extLst>
      <p:ext uri="{BB962C8B-B14F-4D97-AF65-F5344CB8AC3E}">
        <p14:creationId xmlns:p14="http://schemas.microsoft.com/office/powerpoint/2010/main" val="268747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Naloxone—Co-Prescribing </a:t>
            </a:r>
          </a:p>
        </p:txBody>
      </p:sp>
      <p:sp>
        <p:nvSpPr>
          <p:cNvPr id="3" name="Content Placeholder 2"/>
          <p:cNvSpPr>
            <a:spLocks noGrp="1"/>
          </p:cNvSpPr>
          <p:nvPr>
            <p:ph idx="1"/>
          </p:nvPr>
        </p:nvSpPr>
        <p:spPr>
          <a:xfrm>
            <a:off x="1034301" y="1351302"/>
            <a:ext cx="8946541" cy="3375973"/>
          </a:xfrm>
        </p:spPr>
        <p:txBody>
          <a:bodyPr/>
          <a:lstStyle/>
          <a:p>
            <a:r>
              <a:rPr lang="en-US" sz="2800" dirty="0"/>
              <a:t>Co-prescribing grand rounds conducted February 17, 2017</a:t>
            </a:r>
          </a:p>
          <a:p>
            <a:pPr lvl="2"/>
            <a:r>
              <a:rPr lang="en-US" sz="2400" dirty="0">
                <a:hlinkClick r:id="rId2"/>
              </a:rPr>
              <a:t>https://ihs.adobeconnect.com/p727st8p3lj/</a:t>
            </a:r>
            <a:r>
              <a:rPr lang="en-US" sz="2400" dirty="0"/>
              <a:t> </a:t>
            </a:r>
          </a:p>
          <a:p>
            <a:pPr marL="914400" lvl="2" indent="0">
              <a:buNone/>
            </a:pPr>
            <a:endParaRPr lang="en-US" sz="2400" dirty="0"/>
          </a:p>
          <a:p>
            <a:r>
              <a:rPr lang="en-US" sz="2800" dirty="0"/>
              <a:t>Pharmacy-based model collaborative practice program developed</a:t>
            </a:r>
          </a:p>
          <a:p>
            <a:pPr lvl="2"/>
            <a:r>
              <a:rPr lang="en-US" sz="2400" dirty="0">
                <a:hlinkClick r:id="rId3"/>
              </a:rPr>
              <a:t>www.ihs.gov/odm.resources</a:t>
            </a:r>
            <a:endParaRPr lang="en-US" sz="2400"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255" y="4484298"/>
            <a:ext cx="8681579" cy="183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p:cNvSpPr txBox="1">
            <a:spLocks noChangeArrowheads="1"/>
          </p:cNvSpPr>
          <p:nvPr/>
        </p:nvSpPr>
        <p:spPr bwMode="auto">
          <a:xfrm>
            <a:off x="2643880" y="6477000"/>
            <a:ext cx="8255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dirty="0"/>
              <a:t>Journal of the American Pharmacists Association</a:t>
            </a:r>
            <a:r>
              <a:rPr lang="en-US" altLang="en-US" sz="900" dirty="0"/>
              <a:t> 2017 57, S135-S140DOI: (10.1016/j.japh.2017.01.005) </a:t>
            </a: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153" y="58737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067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Assisted Treatment (MAT)</a:t>
            </a:r>
          </a:p>
        </p:txBody>
      </p:sp>
      <p:sp>
        <p:nvSpPr>
          <p:cNvPr id="3" name="Content Placeholder 2"/>
          <p:cNvSpPr>
            <a:spLocks noGrp="1"/>
          </p:cNvSpPr>
          <p:nvPr>
            <p:ph sz="quarter" idx="1"/>
          </p:nvPr>
        </p:nvSpPr>
        <p:spPr>
          <a:xfrm>
            <a:off x="1104293" y="1378548"/>
            <a:ext cx="8946541" cy="4195481"/>
          </a:xfrm>
          <a:ln>
            <a:solidFill>
              <a:schemeClr val="accent1"/>
            </a:solidFill>
          </a:ln>
        </p:spPr>
        <p:txBody>
          <a:bodyPr>
            <a:noAutofit/>
          </a:bodyPr>
          <a:lstStyle/>
          <a:p>
            <a:r>
              <a:rPr lang="en-US" sz="2400" dirty="0"/>
              <a:t>Medication-assisted treatment is treatment for addiction that includes:</a:t>
            </a:r>
          </a:p>
          <a:p>
            <a:pPr lvl="1"/>
            <a:r>
              <a:rPr lang="en-US" sz="2400" dirty="0"/>
              <a:t>The use of medicine </a:t>
            </a:r>
          </a:p>
          <a:p>
            <a:pPr lvl="1"/>
            <a:r>
              <a:rPr lang="en-US" sz="2400" dirty="0"/>
              <a:t>Counseling</a:t>
            </a:r>
          </a:p>
          <a:p>
            <a:pPr lvl="1"/>
            <a:r>
              <a:rPr lang="en-US" sz="2400" dirty="0"/>
              <a:t>Support systems</a:t>
            </a:r>
          </a:p>
          <a:p>
            <a:r>
              <a:rPr lang="en-US" sz="2400" dirty="0"/>
              <a:t>Treatment that includes medication is often the best choice for opioid addiction.</a:t>
            </a:r>
          </a:p>
          <a:p>
            <a:r>
              <a:rPr lang="en-US" sz="2400" dirty="0"/>
              <a:t>If a person is addicted, medication allows him or her to regain a normal state of mind, free of drug-induced highs and lows.</a:t>
            </a:r>
          </a:p>
        </p:txBody>
      </p:sp>
      <p:pic>
        <p:nvPicPr>
          <p:cNvPr id="4" name="Picture 4" descr="Image result for medication assisted treatm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04" y="2114398"/>
            <a:ext cx="4648200" cy="132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2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Medication Assisted Treatment (MAT)</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rmAutofit fontScale="92500" lnSpcReduction="10000"/>
          </a:bodyPr>
          <a:lstStyle/>
          <a:p>
            <a:r>
              <a:rPr lang="en-US" sz="2800" dirty="0"/>
              <a:t>Office-Based Opioid Treatment Training</a:t>
            </a:r>
          </a:p>
          <a:p>
            <a:pPr lvl="1"/>
            <a:r>
              <a:rPr lang="en-US" sz="2600" dirty="0"/>
              <a:t>Live web-based training sponsored by American Osteopathic Academy of Addiction Medicine and SAMHSA.</a:t>
            </a:r>
          </a:p>
          <a:p>
            <a:pPr lvl="2"/>
            <a:r>
              <a:rPr lang="en-US" sz="2600" dirty="0"/>
              <a:t>Provides 8 hours needed to obtain waiver to prescribe buprenorphine in an office-based setting:</a:t>
            </a:r>
          </a:p>
          <a:p>
            <a:pPr lvl="3"/>
            <a:r>
              <a:rPr lang="en-US" sz="2600" dirty="0"/>
              <a:t>Webinar training (4.25 </a:t>
            </a:r>
            <a:r>
              <a:rPr lang="en-US" sz="2600" dirty="0" err="1"/>
              <a:t>hrs</a:t>
            </a:r>
            <a:r>
              <a:rPr lang="en-US" sz="2600" dirty="0"/>
              <a:t>)- 3 modules</a:t>
            </a:r>
          </a:p>
          <a:p>
            <a:pPr lvl="3"/>
            <a:r>
              <a:rPr lang="en-US" sz="2600" dirty="0"/>
              <a:t>Online study/exam (3.75 </a:t>
            </a:r>
            <a:r>
              <a:rPr lang="en-US" sz="2600" dirty="0" err="1"/>
              <a:t>hrs</a:t>
            </a:r>
            <a:r>
              <a:rPr lang="en-US" sz="2600" dirty="0"/>
              <a:t>)- 5 modules, 24 questions.</a:t>
            </a:r>
          </a:p>
          <a:p>
            <a:pPr lvl="1"/>
            <a:r>
              <a:rPr lang="en-US" sz="2600" dirty="0"/>
              <a:t>Pain </a:t>
            </a:r>
            <a:r>
              <a:rPr lang="en-US" sz="2600" dirty="0" smtClean="0"/>
              <a:t>Skills </a:t>
            </a:r>
            <a:r>
              <a:rPr lang="en-US" sz="2600" dirty="0"/>
              <a:t>Intensive Training- Albuquerque, NM- March 2017</a:t>
            </a:r>
          </a:p>
          <a:p>
            <a:pPr lvl="2"/>
            <a:r>
              <a:rPr lang="en-US" sz="2600" dirty="0"/>
              <a:t>Included optional 4 hour MAT training.</a:t>
            </a:r>
          </a:p>
          <a:p>
            <a:pPr lvl="2"/>
            <a:r>
              <a:rPr lang="en-US" sz="2600" dirty="0"/>
              <a:t>Duplicate training planned for </a:t>
            </a:r>
            <a:r>
              <a:rPr lang="en-US" sz="2600" dirty="0" smtClean="0"/>
              <a:t>Nov. 2017 </a:t>
            </a:r>
            <a:r>
              <a:rPr lang="en-US" sz="2600" dirty="0"/>
              <a:t>in Portland Area.</a:t>
            </a:r>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96731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Methadone Prescribing</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rmAutofit lnSpcReduction="10000"/>
          </a:bodyPr>
          <a:lstStyle/>
          <a:p>
            <a:r>
              <a:rPr lang="en-US" sz="2400" dirty="0"/>
              <a:t>Methadone has dual roles:</a:t>
            </a:r>
          </a:p>
          <a:p>
            <a:pPr lvl="1"/>
            <a:r>
              <a:rPr lang="en-US" sz="2400" dirty="0"/>
              <a:t>Used as a long-acting opioid in pain treatment.</a:t>
            </a:r>
          </a:p>
          <a:p>
            <a:pPr lvl="1"/>
            <a:r>
              <a:rPr lang="en-US" sz="2400" dirty="0"/>
              <a:t>Used for opiate maintenance to treat opioid dependence disorder (opiate addiction)</a:t>
            </a:r>
          </a:p>
          <a:p>
            <a:r>
              <a:rPr lang="en-US" sz="2400" dirty="0"/>
              <a:t>Chemical properties of methadone increase risk compared to other opioids</a:t>
            </a:r>
          </a:p>
          <a:p>
            <a:pPr lvl="1"/>
            <a:r>
              <a:rPr lang="en-US" sz="2400" dirty="0"/>
              <a:t>Can cause cardiac rhythm complications.</a:t>
            </a:r>
          </a:p>
          <a:p>
            <a:pPr lvl="1"/>
            <a:r>
              <a:rPr lang="en-US" sz="2400" dirty="0"/>
              <a:t>More likely to cause an opiate overdose.</a:t>
            </a:r>
          </a:p>
          <a:p>
            <a:r>
              <a:rPr lang="en-US" sz="2400" dirty="0"/>
              <a:t>Guidelines recommend against using methadone as a first-line opioid choice.</a:t>
            </a:r>
          </a:p>
          <a:p>
            <a:r>
              <a:rPr lang="en-US" sz="2400" dirty="0"/>
              <a:t>IHS monitors prescribing data on methadone and trains providers on proper pain management.</a:t>
            </a:r>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97290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a:t>
            </a:r>
            <a:endParaRPr lang="en-US" dirty="0"/>
          </a:p>
        </p:txBody>
      </p:sp>
      <p:pic>
        <p:nvPicPr>
          <p:cNvPr id="5" name="Content Placeholder 4"/>
          <p:cNvPicPr>
            <a:picLocks noGrp="1" noChangeAspect="1"/>
          </p:cNvPicPr>
          <p:nvPr>
            <p:ph idx="1"/>
          </p:nvPr>
        </p:nvPicPr>
        <p:blipFill>
          <a:blip r:embed="rId2"/>
          <a:stretch>
            <a:fillRect/>
          </a:stretch>
        </p:blipFill>
        <p:spPr>
          <a:xfrm>
            <a:off x="780583" y="2132946"/>
            <a:ext cx="10225507" cy="2697237"/>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53381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HHS Strategies</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rmAutofit/>
          </a:bodyPr>
          <a:lstStyle/>
          <a:p>
            <a:r>
              <a:rPr lang="en-US" sz="2800" dirty="0"/>
              <a:t>Address by Thomas Price, MD, Secretary, Dept. of Health &amp; Human Services, National Rx Drug Abuse and Heroin Summit- Apr. 19, 2017</a:t>
            </a:r>
          </a:p>
          <a:p>
            <a:pPr lvl="1"/>
            <a:r>
              <a:rPr lang="en-US" sz="2600" dirty="0"/>
              <a:t>Improving access to treatment and recovery services.</a:t>
            </a:r>
          </a:p>
          <a:p>
            <a:pPr lvl="1"/>
            <a:r>
              <a:rPr lang="en-US" sz="2600" dirty="0"/>
              <a:t>Promoting use of overdose-reversing drugs.</a:t>
            </a:r>
          </a:p>
          <a:p>
            <a:pPr lvl="1"/>
            <a:r>
              <a:rPr lang="en-US" sz="2600" dirty="0"/>
              <a:t>Strengthening our understanding of the epidemic through better public health surveillance.</a:t>
            </a:r>
          </a:p>
          <a:p>
            <a:pPr lvl="1"/>
            <a:r>
              <a:rPr lang="en-US" sz="2600" dirty="0"/>
              <a:t>Providing support for cutting edge research on pain and addiction.</a:t>
            </a:r>
          </a:p>
          <a:p>
            <a:pPr lvl="1"/>
            <a:r>
              <a:rPr lang="en-US" sz="2600" dirty="0"/>
              <a:t>Advancing better practices for pain management.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96721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effectLst>
                  <a:outerShdw blurRad="38100" dist="38100" dir="2700000" algn="tl">
                    <a:srgbClr val="000000">
                      <a:alpha val="43137"/>
                    </a:srgbClr>
                  </a:outerShdw>
                </a:effectLst>
              </a:rPr>
              <a:t>National Committee on Heroin, Opioids, and Pain Efforts (HOPE)</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rmAutofit/>
          </a:bodyPr>
          <a:lstStyle/>
          <a:p>
            <a:r>
              <a:rPr lang="en-US" sz="2800" dirty="0"/>
              <a:t>New IHS Committee created in March 2017</a:t>
            </a:r>
          </a:p>
          <a:p>
            <a:r>
              <a:rPr lang="en-US" sz="2800" dirty="0"/>
              <a:t>Evolved out of the Prescription Drug Abuse Workgroup</a:t>
            </a:r>
          </a:p>
          <a:p>
            <a:r>
              <a:rPr lang="en-US" sz="2800" dirty="0"/>
              <a:t>Membership:  physicians, pharmacists, behavioral health providers, nursing consultation, and epidemiologists </a:t>
            </a:r>
          </a:p>
          <a:p>
            <a:r>
              <a:rPr lang="en-US" sz="2800" dirty="0"/>
              <a:t>Purpose:</a:t>
            </a:r>
          </a:p>
          <a:p>
            <a:pPr lvl="1"/>
            <a:r>
              <a:rPr lang="en-US" sz="2400" dirty="0"/>
              <a:t>Promote appropriate and effective pain management.</a:t>
            </a:r>
          </a:p>
          <a:p>
            <a:pPr lvl="1"/>
            <a:r>
              <a:rPr lang="en-US" sz="2400" dirty="0"/>
              <a:t>Reduce overdose deaths from heroin and prescription opioid misuse.</a:t>
            </a:r>
          </a:p>
          <a:p>
            <a:pPr lvl="1"/>
            <a:r>
              <a:rPr lang="en-US" sz="2400" dirty="0"/>
              <a:t>Improve access to culturally appropriate treatment.</a:t>
            </a:r>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40136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Workgroups </a:t>
            </a:r>
          </a:p>
        </p:txBody>
      </p:sp>
      <p:sp>
        <p:nvSpPr>
          <p:cNvPr id="3" name="Content Placeholder 2"/>
          <p:cNvSpPr>
            <a:spLocks noGrp="1"/>
          </p:cNvSpPr>
          <p:nvPr>
            <p:ph idx="1"/>
          </p:nvPr>
        </p:nvSpPr>
        <p:spPr>
          <a:xfrm>
            <a:off x="1012166" y="1587260"/>
            <a:ext cx="9037687" cy="4661139"/>
          </a:xfrm>
          <a:ln>
            <a:solidFill>
              <a:schemeClr val="accent1"/>
            </a:solidFill>
          </a:ln>
        </p:spPr>
        <p:txBody>
          <a:bodyPr/>
          <a:lstStyle/>
          <a:p>
            <a:r>
              <a:rPr lang="en-US" sz="2400" dirty="0"/>
              <a:t>Prescriber Support </a:t>
            </a:r>
          </a:p>
          <a:p>
            <a:r>
              <a:rPr lang="en-US" sz="2400" dirty="0"/>
              <a:t>Medication Assisted Treatment</a:t>
            </a:r>
          </a:p>
          <a:p>
            <a:r>
              <a:rPr lang="en-US" sz="2400" dirty="0"/>
              <a:t>Harm Reduction</a:t>
            </a:r>
          </a:p>
          <a:p>
            <a:r>
              <a:rPr lang="en-US" sz="2400" dirty="0"/>
              <a:t>Perinatal Substance Abuse </a:t>
            </a:r>
            <a:r>
              <a:rPr lang="en-US" sz="2400" dirty="0" smtClean="0"/>
              <a:t> </a:t>
            </a:r>
            <a:endParaRPr lang="en-US" sz="2400" dirty="0"/>
          </a:p>
          <a:p>
            <a:r>
              <a:rPr lang="en-US" sz="2400" dirty="0"/>
              <a:t>Program Effectiveness (</a:t>
            </a:r>
            <a:r>
              <a:rPr lang="en-US" sz="2400" dirty="0" smtClean="0"/>
              <a:t>Metrics)</a:t>
            </a:r>
          </a:p>
          <a:p>
            <a:r>
              <a:rPr lang="en-US" sz="2400" dirty="0" smtClean="0"/>
              <a:t>Technical Assistance</a:t>
            </a:r>
          </a:p>
          <a:p>
            <a:r>
              <a:rPr lang="en-US" sz="2400" dirty="0" smtClean="0"/>
              <a:t>Communications and website development</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6211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4029"/>
          </a:xfrm>
        </p:spPr>
        <p:txBody>
          <a:bodyPr/>
          <a:lstStyle/>
          <a:p>
            <a:r>
              <a:rPr lang="en-US" dirty="0"/>
              <a:t>Prescriber Support </a:t>
            </a:r>
            <a:br>
              <a:rPr lang="en-US" dirty="0"/>
            </a:br>
            <a:endParaRPr lang="en-US" dirty="0"/>
          </a:p>
        </p:txBody>
      </p:sp>
      <p:sp>
        <p:nvSpPr>
          <p:cNvPr id="3" name="Content Placeholder 2"/>
          <p:cNvSpPr>
            <a:spLocks noGrp="1"/>
          </p:cNvSpPr>
          <p:nvPr>
            <p:ph idx="1"/>
          </p:nvPr>
        </p:nvSpPr>
        <p:spPr>
          <a:xfrm>
            <a:off x="954657" y="1270958"/>
            <a:ext cx="9397883" cy="5348378"/>
          </a:xfrm>
          <a:ln>
            <a:solidFill>
              <a:schemeClr val="accent1"/>
            </a:solidFill>
          </a:ln>
        </p:spPr>
        <p:txBody>
          <a:bodyPr>
            <a:noAutofit/>
          </a:bodyPr>
          <a:lstStyle/>
          <a:p>
            <a:pPr marL="57150" indent="0">
              <a:lnSpc>
                <a:spcPct val="120000"/>
              </a:lnSpc>
              <a:spcBef>
                <a:spcPts val="0"/>
              </a:spcBef>
              <a:buNone/>
            </a:pPr>
            <a:r>
              <a:rPr lang="en-US" sz="2800" dirty="0"/>
              <a:t>Goals</a:t>
            </a:r>
          </a:p>
          <a:p>
            <a:pPr lvl="1">
              <a:lnSpc>
                <a:spcPct val="120000"/>
              </a:lnSpc>
              <a:spcBef>
                <a:spcPts val="0"/>
              </a:spcBef>
            </a:pPr>
            <a:r>
              <a:rPr lang="en-US" sz="2400" dirty="0"/>
              <a:t>Foster tribal relationships to identify local resources that are available to treat pain and substance use disorders and ensure adequate administrative support to effectively coordinate patient care.</a:t>
            </a:r>
          </a:p>
          <a:p>
            <a:pPr lvl="1">
              <a:lnSpc>
                <a:spcPct val="120000"/>
              </a:lnSpc>
              <a:spcBef>
                <a:spcPts val="0"/>
              </a:spcBef>
            </a:pPr>
            <a:r>
              <a:rPr lang="en-US" sz="2400" dirty="0"/>
              <a:t>Encourage IHS facilities to increase clinical capacity by facilitating provider participation with required and recommended agency training surrounding pain management, utilization of effective screening models for substance use, and expanded access to Medication Assisted Treatment (MAT).</a:t>
            </a:r>
          </a:p>
          <a:p>
            <a:pPr lvl="1">
              <a:lnSpc>
                <a:spcPct val="120000"/>
              </a:lnSpc>
              <a:spcBef>
                <a:spcPts val="0"/>
              </a:spcBef>
            </a:pPr>
            <a:r>
              <a:rPr lang="en-US" sz="2400" dirty="0"/>
              <a:t>Develop access to peer support networks for clinicians using tele-behavioral health models.</a:t>
            </a:r>
          </a:p>
          <a:p>
            <a:pPr marL="0" indent="0">
              <a:buNone/>
            </a:pPr>
            <a:endParaRPr lang="en-US" sz="2800"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09359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03" y="452718"/>
            <a:ext cx="10322942" cy="1019524"/>
          </a:xfrm>
        </p:spPr>
        <p:txBody>
          <a:bodyPr/>
          <a:lstStyle/>
          <a:p>
            <a:r>
              <a:rPr lang="en-US" sz="4400" dirty="0"/>
              <a:t>IHS- Drug-Related Death Rates, 1980—2008</a:t>
            </a:r>
            <a:endParaRPr lang="en-US" dirty="0"/>
          </a:p>
        </p:txBody>
      </p:sp>
      <p:pic>
        <p:nvPicPr>
          <p:cNvPr id="6" name="Content Placeholder 5"/>
          <p:cNvPicPr>
            <a:picLocks noGrp="1" noChangeAspect="1"/>
          </p:cNvPicPr>
          <p:nvPr>
            <p:ph idx="1"/>
          </p:nvPr>
        </p:nvPicPr>
        <p:blipFill>
          <a:blip r:embed="rId3"/>
          <a:stretch>
            <a:fillRect/>
          </a:stretch>
        </p:blipFill>
        <p:spPr>
          <a:xfrm>
            <a:off x="1828800" y="1615031"/>
            <a:ext cx="7683259" cy="4304416"/>
          </a:xfrm>
        </p:spPr>
      </p:pic>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58869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4029"/>
          </a:xfrm>
        </p:spPr>
        <p:txBody>
          <a:bodyPr/>
          <a:lstStyle/>
          <a:p>
            <a:r>
              <a:rPr lang="en-US" dirty="0"/>
              <a:t>Prescriber Support </a:t>
            </a:r>
            <a:br>
              <a:rPr lang="en-US" dirty="0"/>
            </a:br>
            <a:endParaRPr lang="en-US" dirty="0"/>
          </a:p>
        </p:txBody>
      </p:sp>
      <p:sp>
        <p:nvSpPr>
          <p:cNvPr id="3" name="Content Placeholder 2"/>
          <p:cNvSpPr>
            <a:spLocks noGrp="1"/>
          </p:cNvSpPr>
          <p:nvPr>
            <p:ph idx="1"/>
          </p:nvPr>
        </p:nvSpPr>
        <p:spPr>
          <a:xfrm>
            <a:off x="954657" y="1270958"/>
            <a:ext cx="9397883" cy="5348378"/>
          </a:xfrm>
          <a:ln>
            <a:solidFill>
              <a:schemeClr val="accent1"/>
            </a:solidFill>
          </a:ln>
        </p:spPr>
        <p:txBody>
          <a:bodyPr>
            <a:normAutofit/>
          </a:bodyPr>
          <a:lstStyle/>
          <a:p>
            <a:pPr marL="57150" indent="0">
              <a:lnSpc>
                <a:spcPct val="120000"/>
              </a:lnSpc>
              <a:spcBef>
                <a:spcPts val="0"/>
              </a:spcBef>
              <a:buNone/>
            </a:pPr>
            <a:r>
              <a:rPr lang="en-US" sz="2800" dirty="0" smtClean="0"/>
              <a:t>Goals (continued)</a:t>
            </a:r>
            <a:endParaRPr lang="en-US" sz="2800" dirty="0"/>
          </a:p>
          <a:p>
            <a:pPr lvl="1">
              <a:lnSpc>
                <a:spcPct val="120000"/>
              </a:lnSpc>
              <a:spcBef>
                <a:spcPts val="0"/>
              </a:spcBef>
            </a:pPr>
            <a:r>
              <a:rPr lang="en-US" sz="2400" dirty="0" smtClean="0"/>
              <a:t>Enhance </a:t>
            </a:r>
            <a:r>
              <a:rPr lang="en-US" sz="2400" dirty="0"/>
              <a:t>early screening efforts surrounding opioid misuse, risk factors for addiction, and subsequent clinical documentation.</a:t>
            </a:r>
          </a:p>
          <a:p>
            <a:pPr lvl="1">
              <a:lnSpc>
                <a:spcPct val="120000"/>
              </a:lnSpc>
              <a:spcBef>
                <a:spcPts val="0"/>
              </a:spcBef>
            </a:pPr>
            <a:r>
              <a:rPr lang="en-US" sz="2400" dirty="0"/>
              <a:t>Enhance provider access to best and promising practices including maintenance of clinically current website materials and advanced distribution of Agency efforts surrounding pain management, substance use, and treatment.</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48781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Workplan 2017-2018</a:t>
            </a:r>
          </a:p>
        </p:txBody>
      </p:sp>
      <p:sp>
        <p:nvSpPr>
          <p:cNvPr id="3" name="Content Placeholder 2"/>
          <p:cNvSpPr>
            <a:spLocks noGrp="1"/>
          </p:cNvSpPr>
          <p:nvPr>
            <p:ph idx="1"/>
          </p:nvPr>
        </p:nvSpPr>
        <p:spPr>
          <a:xfrm>
            <a:off x="646111" y="1713781"/>
            <a:ext cx="9403742" cy="4534619"/>
          </a:xfrm>
          <a:ln>
            <a:solidFill>
              <a:schemeClr val="accent1"/>
            </a:solidFill>
          </a:ln>
        </p:spPr>
        <p:txBody>
          <a:bodyPr>
            <a:normAutofit/>
          </a:bodyPr>
          <a:lstStyle/>
          <a:p>
            <a:r>
              <a:rPr lang="en-US" sz="2400" dirty="0"/>
              <a:t>Host ETPA as enduring content eligible for home study CEU credits</a:t>
            </a:r>
          </a:p>
          <a:p>
            <a:r>
              <a:rPr lang="en-US" sz="2400" dirty="0"/>
              <a:t>Release Chapter 30 update </a:t>
            </a:r>
          </a:p>
          <a:p>
            <a:r>
              <a:rPr lang="en-US" sz="2400" dirty="0"/>
              <a:t>Expand </a:t>
            </a:r>
            <a:r>
              <a:rPr lang="en-US" sz="2400" dirty="0" smtClean="0"/>
              <a:t>myofascial </a:t>
            </a:r>
            <a:r>
              <a:rPr lang="en-US" sz="2400" dirty="0"/>
              <a:t>pain training combined with DATA waiver training</a:t>
            </a:r>
          </a:p>
          <a:p>
            <a:r>
              <a:rPr lang="en-US" sz="2400" dirty="0"/>
              <a:t>Expand </a:t>
            </a:r>
            <a:r>
              <a:rPr lang="en-US" sz="2400" dirty="0" smtClean="0"/>
              <a:t>availability of controlled </a:t>
            </a:r>
            <a:r>
              <a:rPr lang="en-US" sz="2400" dirty="0"/>
              <a:t>substance disposal services </a:t>
            </a:r>
          </a:p>
          <a:p>
            <a:r>
              <a:rPr lang="en-US" sz="2400" dirty="0" smtClean="0"/>
              <a:t>Develop </a:t>
            </a:r>
            <a:r>
              <a:rPr lang="en-US" sz="2400" dirty="0"/>
              <a:t>dental acute pain prescribing guideline </a:t>
            </a:r>
          </a:p>
          <a:p>
            <a:r>
              <a:rPr lang="en-US" sz="2400" dirty="0" smtClean="0"/>
              <a:t>YouTube </a:t>
            </a:r>
            <a:r>
              <a:rPr lang="en-US" sz="2400" dirty="0"/>
              <a:t>MAT video series for tribal and local leadership </a:t>
            </a:r>
            <a:r>
              <a:rPr lang="en-US" sz="2400" dirty="0" smtClean="0"/>
              <a:t>education</a:t>
            </a:r>
          </a:p>
          <a:p>
            <a:r>
              <a:rPr lang="en-US" sz="2400" dirty="0" smtClean="0"/>
              <a:t>Host tribal consultation sessions to communicate HOPE updates and  obtain feedback from tribes regarding the annual work plan</a:t>
            </a:r>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51247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50512"/>
          </a:xfrm>
        </p:spPr>
        <p:txBody>
          <a:bodyPr/>
          <a:lstStyle/>
          <a:p>
            <a:r>
              <a:rPr lang="en-US" dirty="0"/>
              <a:t>Medication Assisted Treatment </a:t>
            </a:r>
            <a:br>
              <a:rPr lang="en-US" dirty="0"/>
            </a:br>
            <a:r>
              <a:rPr lang="en-US" sz="2400" dirty="0"/>
              <a:t>Medications in the Support of Recovery</a:t>
            </a:r>
          </a:p>
        </p:txBody>
      </p:sp>
      <p:sp>
        <p:nvSpPr>
          <p:cNvPr id="3" name="Content Placeholder 2"/>
          <p:cNvSpPr>
            <a:spLocks noGrp="1"/>
          </p:cNvSpPr>
          <p:nvPr>
            <p:ph idx="1"/>
          </p:nvPr>
        </p:nvSpPr>
        <p:spPr>
          <a:xfrm>
            <a:off x="646110" y="1708029"/>
            <a:ext cx="9487051" cy="4646763"/>
          </a:xfrm>
          <a:ln>
            <a:solidFill>
              <a:schemeClr val="accent1"/>
            </a:solidFill>
          </a:ln>
        </p:spPr>
        <p:txBody>
          <a:bodyPr>
            <a:normAutofit lnSpcReduction="10000"/>
          </a:bodyPr>
          <a:lstStyle/>
          <a:p>
            <a:pPr marL="0" indent="0">
              <a:buNone/>
            </a:pPr>
            <a:r>
              <a:rPr lang="en-US" sz="2800" dirty="0"/>
              <a:t>Goals</a:t>
            </a:r>
          </a:p>
          <a:p>
            <a:pPr lvl="0"/>
            <a:r>
              <a:rPr lang="en-US" dirty="0"/>
              <a:t>Assist with the identification of funding sources to implement culturally appropriate, holistic Opioid Treatment Programs.</a:t>
            </a:r>
          </a:p>
          <a:p>
            <a:pPr lvl="0"/>
            <a:r>
              <a:rPr lang="en-US" dirty="0"/>
              <a:t>Identify current status and conduct comprehensive barrier analysis to identify the necessary program and policy changes needed within IHS to expand patient access to MAT services.</a:t>
            </a:r>
          </a:p>
          <a:p>
            <a:pPr lvl="0"/>
            <a:r>
              <a:rPr lang="en-US" dirty="0"/>
              <a:t>Identify viable training and educational resources to support IHS prescribers, practitioners, tribal leadership, and community members to facilitate meaningful discussions surrounding development of comprehensive MAT strategies.</a:t>
            </a:r>
          </a:p>
          <a:p>
            <a:pPr lvl="0"/>
            <a:r>
              <a:rPr lang="en-US" dirty="0"/>
              <a:t>Assist with the identification and implementation of best-practices surrounding utilization of tele-health models to increase access to care where appropriate.</a:t>
            </a:r>
          </a:p>
          <a:p>
            <a:pPr lvl="0"/>
            <a:r>
              <a:rPr lang="en-US" dirty="0"/>
              <a:t>Acknowledge potential for compassion fatigue and burn-out to assist with creation of sustainable MAT programs.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93716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2014"/>
          </a:xfrm>
        </p:spPr>
        <p:txBody>
          <a:bodyPr/>
          <a:lstStyle/>
          <a:p>
            <a:r>
              <a:rPr lang="en-US" dirty="0"/>
              <a:t>Tentative Workplan 2017-2018</a:t>
            </a:r>
          </a:p>
        </p:txBody>
      </p:sp>
      <p:sp>
        <p:nvSpPr>
          <p:cNvPr id="3" name="Content Placeholder 2"/>
          <p:cNvSpPr>
            <a:spLocks noGrp="1"/>
          </p:cNvSpPr>
          <p:nvPr>
            <p:ph idx="1"/>
          </p:nvPr>
        </p:nvSpPr>
        <p:spPr>
          <a:xfrm>
            <a:off x="816634" y="1552756"/>
            <a:ext cx="9233219" cy="4695644"/>
          </a:xfrm>
          <a:ln>
            <a:solidFill>
              <a:schemeClr val="accent1"/>
            </a:solidFill>
          </a:ln>
        </p:spPr>
        <p:txBody>
          <a:bodyPr>
            <a:normAutofit/>
          </a:bodyPr>
          <a:lstStyle/>
          <a:p>
            <a:r>
              <a:rPr lang="en-US" sz="2400" dirty="0" smtClean="0"/>
              <a:t>Conduct survey regarding current status and perceived barriers</a:t>
            </a:r>
          </a:p>
          <a:p>
            <a:r>
              <a:rPr lang="en-US" sz="2400" dirty="0" smtClean="0"/>
              <a:t>MAT guideline hosted on ODM </a:t>
            </a:r>
            <a:r>
              <a:rPr lang="en-US" sz="2400" dirty="0"/>
              <a:t>website</a:t>
            </a:r>
          </a:p>
          <a:p>
            <a:pPr lvl="1"/>
            <a:r>
              <a:rPr lang="en-US" sz="2400" dirty="0" smtClean="0"/>
              <a:t>Subsections by discipline</a:t>
            </a:r>
          </a:p>
          <a:p>
            <a:pPr lvl="1"/>
            <a:r>
              <a:rPr lang="en-US" sz="2400" dirty="0" smtClean="0"/>
              <a:t>Content</a:t>
            </a:r>
            <a:r>
              <a:rPr lang="en-US" sz="2400" dirty="0"/>
              <a:t>:  pharmacological treatment; treatment programs options (OBOT/OTP); supportive services (including integrated care); patient selection and pathways; withdrawal support </a:t>
            </a:r>
          </a:p>
          <a:p>
            <a:pPr lvl="1"/>
            <a:r>
              <a:rPr lang="en-US" sz="2400" dirty="0"/>
              <a:t>Best and promising practices from Indian Country</a:t>
            </a:r>
          </a:p>
          <a:p>
            <a:r>
              <a:rPr lang="en-US" sz="2400" dirty="0"/>
              <a:t>Expand staff capacity </a:t>
            </a:r>
          </a:p>
          <a:p>
            <a:pPr lvl="1"/>
            <a:r>
              <a:rPr lang="en-US" sz="2200" dirty="0"/>
              <a:t>DATA waiver training</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09916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 Reduction </a:t>
            </a:r>
          </a:p>
        </p:txBody>
      </p:sp>
      <p:sp>
        <p:nvSpPr>
          <p:cNvPr id="3" name="Content Placeholder 2"/>
          <p:cNvSpPr>
            <a:spLocks noGrp="1"/>
          </p:cNvSpPr>
          <p:nvPr>
            <p:ph idx="1"/>
          </p:nvPr>
        </p:nvSpPr>
        <p:spPr>
          <a:xfrm>
            <a:off x="763794" y="1495314"/>
            <a:ext cx="9286060" cy="4753086"/>
          </a:xfrm>
          <a:ln>
            <a:solidFill>
              <a:schemeClr val="accent1"/>
            </a:solidFill>
          </a:ln>
        </p:spPr>
        <p:txBody>
          <a:bodyPr/>
          <a:lstStyle/>
          <a:p>
            <a:pPr marL="0" lvl="0" indent="0">
              <a:buNone/>
            </a:pPr>
            <a:r>
              <a:rPr lang="en-US" sz="2800" dirty="0"/>
              <a:t>Goals</a:t>
            </a:r>
          </a:p>
          <a:p>
            <a:pPr lvl="0"/>
            <a:r>
              <a:rPr lang="en-US" sz="2400" dirty="0"/>
              <a:t>Expand availability of co-prescribed and first responder access to naloxone to patients at risk for opioid </a:t>
            </a:r>
            <a:r>
              <a:rPr lang="en-US" sz="2400" dirty="0" smtClean="0"/>
              <a:t>overdose</a:t>
            </a:r>
            <a:endParaRPr lang="en-US" sz="2400" dirty="0"/>
          </a:p>
          <a:p>
            <a:pPr lvl="0"/>
            <a:r>
              <a:rPr lang="en-US" sz="2400" dirty="0" smtClean="0"/>
              <a:t>Promulgate </a:t>
            </a:r>
            <a:r>
              <a:rPr lang="en-US" sz="2400" dirty="0"/>
              <a:t>best </a:t>
            </a:r>
            <a:r>
              <a:rPr lang="en-US" sz="2400" dirty="0" smtClean="0"/>
              <a:t>practices surrounding </a:t>
            </a:r>
            <a:r>
              <a:rPr lang="en-US" sz="2400" dirty="0"/>
              <a:t>development of safe </a:t>
            </a:r>
            <a:r>
              <a:rPr lang="en-US" sz="2400" dirty="0" smtClean="0"/>
              <a:t>and responsible syringe </a:t>
            </a:r>
            <a:r>
              <a:rPr lang="en-US" sz="2400" dirty="0"/>
              <a:t>programs in Indian </a:t>
            </a:r>
            <a:r>
              <a:rPr lang="en-US" sz="2400" dirty="0" smtClean="0"/>
              <a:t>Country</a:t>
            </a:r>
            <a:endParaRPr lang="en-US" sz="2400"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53876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8022"/>
          </a:xfrm>
        </p:spPr>
        <p:txBody>
          <a:bodyPr/>
          <a:lstStyle/>
          <a:p>
            <a:r>
              <a:rPr lang="en-US" dirty="0"/>
              <a:t>Tentative Workplan 2017-2018</a:t>
            </a:r>
          </a:p>
        </p:txBody>
      </p:sp>
      <p:sp>
        <p:nvSpPr>
          <p:cNvPr id="3" name="Content Placeholder 2"/>
          <p:cNvSpPr>
            <a:spLocks noGrp="1"/>
          </p:cNvSpPr>
          <p:nvPr>
            <p:ph idx="1"/>
          </p:nvPr>
        </p:nvSpPr>
        <p:spPr>
          <a:xfrm>
            <a:off x="943156" y="1512498"/>
            <a:ext cx="9106698" cy="4735901"/>
          </a:xfrm>
          <a:ln>
            <a:solidFill>
              <a:schemeClr val="accent1"/>
            </a:solidFill>
          </a:ln>
        </p:spPr>
        <p:txBody>
          <a:bodyPr>
            <a:normAutofit/>
          </a:bodyPr>
          <a:lstStyle/>
          <a:p>
            <a:r>
              <a:rPr lang="en-US" sz="2400" dirty="0" smtClean="0"/>
              <a:t>Develop and release IHS policy surrounding first responder access to naloxone</a:t>
            </a:r>
          </a:p>
          <a:p>
            <a:r>
              <a:rPr lang="en-US" sz="2400" dirty="0" smtClean="0"/>
              <a:t>Release naloxone first responder toolkit on ODM website</a:t>
            </a:r>
          </a:p>
          <a:p>
            <a:r>
              <a:rPr lang="en-US" sz="2400" dirty="0" smtClean="0"/>
              <a:t>Assist BIA with increasing naloxone access for tribal law enforcement officers</a:t>
            </a:r>
          </a:p>
          <a:p>
            <a:r>
              <a:rPr lang="en-US" sz="2400" dirty="0" smtClean="0"/>
              <a:t>Develop and release a law enforcement naloxone testimony on the IHS </a:t>
            </a:r>
            <a:r>
              <a:rPr lang="en-US" sz="2400" dirty="0" err="1" smtClean="0"/>
              <a:t>youtube</a:t>
            </a:r>
            <a:r>
              <a:rPr lang="en-US" sz="2400" dirty="0" smtClean="0"/>
              <a:t> channel </a:t>
            </a:r>
          </a:p>
          <a:p>
            <a:r>
              <a:rPr lang="en-US" sz="2400" dirty="0" smtClean="0"/>
              <a:t>Research components of safe syringe exchange programs and determine mechanisms to conduct harm reduction services in collaboration with local tribal programs</a:t>
            </a:r>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324226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Perinatal Substance </a:t>
            </a:r>
            <a:r>
              <a:rPr lang="en-US" dirty="0" smtClean="0"/>
              <a:t>Abuse</a:t>
            </a:r>
            <a:endParaRPr lang="en-US" dirty="0"/>
          </a:p>
        </p:txBody>
      </p:sp>
      <p:sp>
        <p:nvSpPr>
          <p:cNvPr id="3" name="Content Placeholder 2"/>
          <p:cNvSpPr>
            <a:spLocks noGrp="1"/>
          </p:cNvSpPr>
          <p:nvPr>
            <p:ph idx="1"/>
          </p:nvPr>
        </p:nvSpPr>
        <p:spPr>
          <a:xfrm>
            <a:off x="875201" y="1708673"/>
            <a:ext cx="8946541" cy="4195481"/>
          </a:xfrm>
          <a:ln>
            <a:solidFill>
              <a:schemeClr val="accent1"/>
            </a:solidFill>
          </a:ln>
        </p:spPr>
        <p:txBody>
          <a:bodyPr/>
          <a:lstStyle/>
          <a:p>
            <a:pPr marL="0" lvl="0" indent="0">
              <a:buNone/>
            </a:pPr>
            <a:r>
              <a:rPr lang="en-US" sz="2800" dirty="0"/>
              <a:t>Goals</a:t>
            </a:r>
          </a:p>
          <a:p>
            <a:pPr lvl="0"/>
            <a:r>
              <a:rPr lang="en-US" sz="2400" dirty="0"/>
              <a:t>Expand Neonatal Opioid Withdrawal Syndrome (NOWS)/Neonatal Abstinence Syndrome (NAS) guideline to increase screening and referral to treatment for pregnant and parenting mothers.  </a:t>
            </a:r>
          </a:p>
          <a:p>
            <a:pPr lvl="0"/>
            <a:r>
              <a:rPr lang="en-US" sz="2400" dirty="0"/>
              <a:t>Expand awareness and advocacy for Tribal Healing to Wellness Courts to advocate voluntary diversion and recovery for patients with Opioid Use Disorders.</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649919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Workplan 2017-2018</a:t>
            </a:r>
          </a:p>
        </p:txBody>
      </p:sp>
      <p:sp>
        <p:nvSpPr>
          <p:cNvPr id="3" name="Content Placeholder 2"/>
          <p:cNvSpPr>
            <a:spLocks noGrp="1"/>
          </p:cNvSpPr>
          <p:nvPr>
            <p:ph idx="1"/>
          </p:nvPr>
        </p:nvSpPr>
        <p:spPr>
          <a:xfrm>
            <a:off x="875201" y="1687158"/>
            <a:ext cx="8946541" cy="4195481"/>
          </a:xfrm>
          <a:ln>
            <a:solidFill>
              <a:schemeClr val="accent1"/>
            </a:solidFill>
          </a:ln>
        </p:spPr>
        <p:txBody>
          <a:bodyPr>
            <a:normAutofit/>
          </a:bodyPr>
          <a:lstStyle/>
          <a:p>
            <a:r>
              <a:rPr lang="en-US" sz="2400" dirty="0" smtClean="0"/>
              <a:t>Promulgate </a:t>
            </a:r>
            <a:r>
              <a:rPr lang="en-US" sz="2400" dirty="0"/>
              <a:t>best and promising practices for </a:t>
            </a:r>
            <a:r>
              <a:rPr lang="en-US" sz="2400" dirty="0" smtClean="0"/>
              <a:t>reducing NOWS incidence in </a:t>
            </a:r>
            <a:r>
              <a:rPr lang="en-US" sz="2400" dirty="0"/>
              <a:t>pregnant and parenting </a:t>
            </a:r>
            <a:r>
              <a:rPr lang="en-US" sz="2400" dirty="0" smtClean="0"/>
              <a:t>populations that </a:t>
            </a:r>
            <a:r>
              <a:rPr lang="en-US" sz="2400" dirty="0"/>
              <a:t>include early access to </a:t>
            </a:r>
            <a:r>
              <a:rPr lang="en-US" sz="2400" dirty="0" smtClean="0"/>
              <a:t>MAT</a:t>
            </a:r>
            <a:endParaRPr lang="en-US" sz="2400" dirty="0"/>
          </a:p>
          <a:p>
            <a:r>
              <a:rPr lang="en-US" sz="2400" dirty="0" smtClean="0"/>
              <a:t>Identify mechanisms to increase access to prenatal care services for substance using mothers</a:t>
            </a:r>
          </a:p>
        </p:txBody>
      </p:sp>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47460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Effectiveness (Metrics)</a:t>
            </a:r>
          </a:p>
        </p:txBody>
      </p:sp>
      <p:sp>
        <p:nvSpPr>
          <p:cNvPr id="3" name="Content Placeholder 2"/>
          <p:cNvSpPr>
            <a:spLocks noGrp="1"/>
          </p:cNvSpPr>
          <p:nvPr>
            <p:ph idx="1"/>
          </p:nvPr>
        </p:nvSpPr>
        <p:spPr>
          <a:xfrm>
            <a:off x="823877" y="1585638"/>
            <a:ext cx="9049189" cy="4436852"/>
          </a:xfrm>
          <a:ln>
            <a:solidFill>
              <a:schemeClr val="accent1"/>
            </a:solidFill>
          </a:ln>
        </p:spPr>
        <p:txBody>
          <a:bodyPr/>
          <a:lstStyle/>
          <a:p>
            <a:pPr marL="0" lvl="0" indent="0">
              <a:buNone/>
            </a:pPr>
            <a:r>
              <a:rPr lang="en-US" sz="2800" dirty="0"/>
              <a:t>Goals:</a:t>
            </a:r>
          </a:p>
          <a:p>
            <a:pPr lvl="0"/>
            <a:r>
              <a:rPr lang="en-US" sz="2400" dirty="0"/>
              <a:t>Improve data collection, analysis, and </a:t>
            </a:r>
            <a:r>
              <a:rPr lang="en-US" sz="2400" dirty="0" smtClean="0"/>
              <a:t>evaluation to target strategies to impact pain management and addiction in tribal populations</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3454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Workplan 2017-2018</a:t>
            </a:r>
          </a:p>
        </p:txBody>
      </p:sp>
      <p:sp>
        <p:nvSpPr>
          <p:cNvPr id="3" name="Content Placeholder 2"/>
          <p:cNvSpPr>
            <a:spLocks noGrp="1"/>
          </p:cNvSpPr>
          <p:nvPr>
            <p:ph idx="1"/>
          </p:nvPr>
        </p:nvSpPr>
        <p:spPr>
          <a:xfrm>
            <a:off x="748309" y="1644128"/>
            <a:ext cx="8946541" cy="4195481"/>
          </a:xfrm>
          <a:ln>
            <a:solidFill>
              <a:schemeClr val="accent1"/>
            </a:solidFill>
          </a:ln>
        </p:spPr>
        <p:txBody>
          <a:bodyPr>
            <a:normAutofit/>
          </a:bodyPr>
          <a:lstStyle/>
          <a:p>
            <a:r>
              <a:rPr lang="en-US" sz="2400" dirty="0" smtClean="0"/>
              <a:t>National budget measure:  naloxone dispensing</a:t>
            </a:r>
          </a:p>
          <a:p>
            <a:r>
              <a:rPr lang="en-US" sz="2400" dirty="0" smtClean="0"/>
              <a:t>Develop regional and local data collection and analysis tools to assist sites and areas with identifying current status, trends, and impact of interventions</a:t>
            </a:r>
          </a:p>
          <a:p>
            <a:pPr lvl="1"/>
            <a:r>
              <a:rPr lang="en-US" sz="2200" dirty="0" smtClean="0"/>
              <a:t>MMEs</a:t>
            </a:r>
          </a:p>
          <a:p>
            <a:pPr lvl="1"/>
            <a:r>
              <a:rPr lang="en-US" sz="2200" dirty="0" smtClean="0"/>
              <a:t>Percentage of opioid prescriptions per 100 patients</a:t>
            </a:r>
          </a:p>
          <a:p>
            <a:pPr lvl="1"/>
            <a:r>
              <a:rPr lang="en-US" sz="2200" dirty="0" smtClean="0"/>
              <a:t>Concurrent MME &gt;90 + Benzodiazepine </a:t>
            </a:r>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206566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337" y="5720582"/>
            <a:ext cx="9404723" cy="1400530"/>
          </a:xfrm>
        </p:spPr>
        <p:txBody>
          <a:bodyPr/>
          <a:lstStyle/>
          <a:p>
            <a:r>
              <a:rPr lang="en-US" sz="1400" dirty="0">
                <a:hlinkClick r:id="rId2"/>
              </a:rPr>
              <a:t>https://www.ihs.gov/dps/includes/themes/newihstheme/display_objects/documents/Injuries2016Book508.pdf</a:t>
            </a:r>
            <a:r>
              <a:rPr lang="en-US" sz="1400" dirty="0"/>
              <a:t> </a:t>
            </a:r>
          </a:p>
        </p:txBody>
      </p:sp>
      <p:pic>
        <p:nvPicPr>
          <p:cNvPr id="7" name="Content Placeholder 6"/>
          <p:cNvPicPr>
            <a:picLocks noGrp="1" noChangeAspect="1"/>
          </p:cNvPicPr>
          <p:nvPr>
            <p:ph idx="1"/>
          </p:nvPr>
        </p:nvPicPr>
        <p:blipFill rotWithShape="1">
          <a:blip r:embed="rId3"/>
          <a:srcRect l="21698" t="20981" r="24573" b="26659"/>
          <a:stretch/>
        </p:blipFill>
        <p:spPr>
          <a:xfrm>
            <a:off x="1915063" y="679571"/>
            <a:ext cx="7275055" cy="4726315"/>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4074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103312" y="2052919"/>
            <a:ext cx="8946541" cy="3536352"/>
          </a:xfrm>
          <a:ln>
            <a:solidFill>
              <a:schemeClr val="accent1"/>
            </a:solidFill>
          </a:ln>
        </p:spPr>
        <p:txBody>
          <a:bodyPr/>
          <a:lstStyle/>
          <a:p>
            <a:pPr>
              <a:buFont typeface="Courier New" panose="02070309020205020404" pitchFamily="49" charset="0"/>
              <a:buChar char="o"/>
            </a:pPr>
            <a:r>
              <a:rPr lang="en-US" dirty="0"/>
              <a:t> Alcohol and Substance Abuse Program: </a:t>
            </a:r>
            <a:r>
              <a:rPr lang="en-US" dirty="0">
                <a:hlinkClick r:id="rId2"/>
              </a:rPr>
              <a:t>https://www.ihs.gov/asap/</a:t>
            </a:r>
            <a:endParaRPr lang="en-US" dirty="0"/>
          </a:p>
          <a:p>
            <a:pPr>
              <a:buFont typeface="Courier New" panose="02070309020205020404" pitchFamily="49" charset="0"/>
              <a:buChar char="o"/>
            </a:pPr>
            <a:r>
              <a:rPr lang="en-US" dirty="0"/>
              <a:t> Pain Management: </a:t>
            </a:r>
            <a:r>
              <a:rPr lang="en-US" dirty="0">
                <a:hlinkClick r:id="rId3"/>
              </a:rPr>
              <a:t>https://www.ihs.gov/painmanagement/</a:t>
            </a:r>
            <a:endParaRPr lang="en-US" dirty="0"/>
          </a:p>
          <a:p>
            <a:pPr>
              <a:buFont typeface="Courier New" panose="02070309020205020404" pitchFamily="49" charset="0"/>
              <a:buChar char="o"/>
            </a:pPr>
            <a:r>
              <a:rPr lang="en-US" dirty="0">
                <a:solidFill>
                  <a:schemeClr val="tx1"/>
                </a:solidFill>
              </a:rPr>
              <a:t> </a:t>
            </a:r>
            <a:r>
              <a:rPr lang="en-US" dirty="0"/>
              <a:t>Opioid Dependence Management: </a:t>
            </a:r>
            <a:r>
              <a:rPr lang="en-US" dirty="0">
                <a:solidFill>
                  <a:srgbClr val="FF0000"/>
                </a:solidFill>
                <a:hlinkClick r:id="rId4"/>
              </a:rPr>
              <a:t>https://www.ihs.gov/odm</a:t>
            </a:r>
            <a:endParaRPr lang="en-US" dirty="0">
              <a:solidFill>
                <a:srgbClr val="FF0000"/>
              </a:solidFill>
            </a:endParaRPr>
          </a:p>
          <a:p>
            <a:pPr>
              <a:buFont typeface="Courier New" panose="02070309020205020404" pitchFamily="49" charset="0"/>
              <a:buChar char="o"/>
            </a:pPr>
            <a:r>
              <a:rPr lang="en-US" dirty="0"/>
              <a:t> Methamphetamine and Suicide Prevention Initiative: </a:t>
            </a:r>
            <a:r>
              <a:rPr lang="en-US" dirty="0">
                <a:hlinkClick r:id="rId5"/>
              </a:rPr>
              <a:t>https://www.ihs.gov/mspi/</a:t>
            </a:r>
            <a:endParaRPr lang="en-US" dirty="0"/>
          </a:p>
          <a:p>
            <a:pPr>
              <a:buFont typeface="Courier New" panose="02070309020205020404" pitchFamily="49" charset="0"/>
              <a:buChar char="o"/>
            </a:pPr>
            <a:r>
              <a:rPr lang="en-US" dirty="0"/>
              <a:t> Youth Regional Treatment Centers: </a:t>
            </a:r>
            <a:r>
              <a:rPr lang="en-US" dirty="0">
                <a:hlinkClick r:id="rId6"/>
              </a:rPr>
              <a:t>https://www.ihs.gov/yrtc/</a:t>
            </a:r>
            <a:endParaRPr lang="en-US" dirty="0"/>
          </a:p>
          <a:p>
            <a:pPr>
              <a:buFont typeface="Courier New" panose="02070309020205020404" pitchFamily="49" charset="0"/>
              <a:buChar char="o"/>
            </a:pPr>
            <a:r>
              <a:rPr lang="en-US" dirty="0"/>
              <a:t> Tele-behavioral Health: </a:t>
            </a:r>
            <a:r>
              <a:rPr lang="en-US" dirty="0">
                <a:hlinkClick r:id="rId7"/>
              </a:rPr>
              <a:t>https://www.ihs.gov/telebehavioral/</a:t>
            </a: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a:xfrm>
            <a:off x="10352540" y="295729"/>
            <a:ext cx="838199" cy="767687"/>
          </a:xfrm>
        </p:spPr>
        <p:txBody>
          <a:bodyPr/>
          <a:lstStyle/>
          <a:p>
            <a:r>
              <a:rPr lang="en-US" dirty="0"/>
              <a:t>25</a:t>
            </a:r>
          </a:p>
        </p:txBody>
      </p:sp>
    </p:spTree>
    <p:extLst>
      <p:ext uri="{BB962C8B-B14F-4D97-AF65-F5344CB8AC3E}">
        <p14:creationId xmlns:p14="http://schemas.microsoft.com/office/powerpoint/2010/main" val="354607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Questions</a:t>
            </a:r>
            <a:r>
              <a:rPr lang="en-US" dirty="0" smtClean="0"/>
              <a:t/>
            </a:r>
            <a:br>
              <a:rPr lang="en-US" dirty="0" smtClean="0"/>
            </a:br>
            <a:r>
              <a:rPr lang="en-US" sz="2800" dirty="0" smtClean="0">
                <a:hlinkClick r:id="rId2"/>
              </a:rPr>
              <a:t>Stephen.Rudd@ihs.gov</a:t>
            </a:r>
            <a:r>
              <a:rPr lang="en-US" sz="2800" dirty="0" smtClean="0"/>
              <a:t>  (Chair)</a:t>
            </a:r>
            <a:br>
              <a:rPr lang="en-US" sz="2800" dirty="0" smtClean="0"/>
            </a:br>
            <a:r>
              <a:rPr lang="en-US" sz="2800" dirty="0" smtClean="0">
                <a:hlinkClick r:id="rId3"/>
              </a:rPr>
              <a:t>Cynthia.Gunderson@ihs.gov</a:t>
            </a:r>
            <a:r>
              <a:rPr lang="en-US" sz="2800" dirty="0" smtClean="0"/>
              <a:t>  (Vice Chair)</a:t>
            </a:r>
            <a:br>
              <a:rPr lang="en-US" sz="2800" dirty="0" smtClean="0"/>
            </a:br>
            <a:r>
              <a:rPr lang="en-US" sz="2800" dirty="0" smtClean="0">
                <a:hlinkClick r:id="rId4"/>
              </a:rPr>
              <a:t>Brandon.Anderson@ihs.gov</a:t>
            </a:r>
            <a:r>
              <a:rPr lang="en-US" sz="2800" dirty="0" smtClean="0"/>
              <a:t>  (Secretary) </a:t>
            </a:r>
            <a:endParaRPr lang="en-US" sz="2800" dirty="0"/>
          </a:p>
        </p:txBody>
      </p:sp>
      <p:sp>
        <p:nvSpPr>
          <p:cNvPr id="3" name="Content Placeholder 2"/>
          <p:cNvSpPr>
            <a:spLocks noGrp="1"/>
          </p:cNvSpPr>
          <p:nvPr>
            <p:ph idx="1"/>
          </p:nvPr>
        </p:nvSpPr>
        <p:spPr>
          <a:xfrm>
            <a:off x="1104293" y="2662519"/>
            <a:ext cx="8946541" cy="4195481"/>
          </a:xfrm>
        </p:spPr>
        <p:txBody>
          <a:bodyPr>
            <a:normAutofit/>
          </a:bodyPr>
          <a:lstStyle/>
          <a:p>
            <a:r>
              <a:rPr lang="en-US" sz="2400" dirty="0" smtClean="0"/>
              <a:t>Prescriber Support:  </a:t>
            </a:r>
            <a:r>
              <a:rPr lang="en-US" sz="2400" dirty="0" err="1" smtClean="0"/>
              <a:t>Dr</a:t>
            </a:r>
            <a:r>
              <a:rPr lang="en-US" sz="2400" dirty="0" smtClean="0"/>
              <a:t> Chris Fore</a:t>
            </a:r>
          </a:p>
          <a:p>
            <a:r>
              <a:rPr lang="en-US" sz="2400" dirty="0" smtClean="0"/>
              <a:t>MAT:  CDR Kailee </a:t>
            </a:r>
            <a:r>
              <a:rPr lang="en-US" sz="2400" dirty="0" err="1" smtClean="0"/>
              <a:t>Fretland</a:t>
            </a:r>
            <a:endParaRPr lang="en-US" sz="2400" dirty="0" smtClean="0"/>
          </a:p>
          <a:p>
            <a:r>
              <a:rPr lang="en-US" sz="2400" dirty="0" smtClean="0"/>
              <a:t>Harm Reduction:  CDR Hillary Duvivier</a:t>
            </a:r>
          </a:p>
          <a:p>
            <a:r>
              <a:rPr lang="en-US" sz="2400" dirty="0" smtClean="0"/>
              <a:t>Perinatal Substance Use:  </a:t>
            </a:r>
            <a:r>
              <a:rPr lang="en-US" sz="2400" dirty="0" err="1" smtClean="0"/>
              <a:t>Dr</a:t>
            </a:r>
            <a:r>
              <a:rPr lang="en-US" sz="2400" dirty="0" smtClean="0"/>
              <a:t> Jonathan Gilberts; CDR Ted Hall</a:t>
            </a:r>
          </a:p>
          <a:p>
            <a:r>
              <a:rPr lang="en-US" sz="2400" dirty="0" smtClean="0"/>
              <a:t>Metrics:  </a:t>
            </a:r>
            <a:r>
              <a:rPr lang="en-US" sz="2400" dirty="0" err="1" smtClean="0"/>
              <a:t>Dr</a:t>
            </a:r>
            <a:r>
              <a:rPr lang="en-US" sz="2400" dirty="0" smtClean="0"/>
              <a:t> Tamara James</a:t>
            </a:r>
          </a:p>
          <a:p>
            <a:r>
              <a:rPr lang="en-US" sz="2400" dirty="0" smtClean="0"/>
              <a:t>Technical Assistance:  CDR Tyler Lannoye</a:t>
            </a:r>
          </a:p>
          <a:p>
            <a:r>
              <a:rPr lang="en-US" sz="2400" dirty="0" smtClean="0"/>
              <a:t>Website &amp; Communications:  LT Kristin Allmaras</a:t>
            </a:r>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3187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IHS Prescription Drug Abuse (PDA) Workgroup</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Autofit/>
          </a:bodyPr>
          <a:lstStyle/>
          <a:p>
            <a:r>
              <a:rPr lang="en-US" sz="2800" dirty="0"/>
              <a:t>Established by the IHS Chief Medical Officer and the National Combined Councils in July, 2012.</a:t>
            </a:r>
          </a:p>
          <a:p>
            <a:r>
              <a:rPr lang="en-US" sz="2800" dirty="0"/>
              <a:t>Focus areas:</a:t>
            </a:r>
          </a:p>
          <a:p>
            <a:pPr lvl="1"/>
            <a:r>
              <a:rPr lang="en-US" sz="2400" dirty="0"/>
              <a:t>Patient care</a:t>
            </a:r>
          </a:p>
          <a:p>
            <a:pPr lvl="1"/>
            <a:r>
              <a:rPr lang="en-US" sz="2400" dirty="0"/>
              <a:t>Policy development/implementation</a:t>
            </a:r>
          </a:p>
          <a:p>
            <a:pPr lvl="1"/>
            <a:r>
              <a:rPr lang="en-US" sz="2400" dirty="0"/>
              <a:t>Education</a:t>
            </a:r>
          </a:p>
          <a:p>
            <a:pPr lvl="1"/>
            <a:r>
              <a:rPr lang="en-US" sz="2400" dirty="0"/>
              <a:t>Monitoring</a:t>
            </a:r>
          </a:p>
          <a:p>
            <a:pPr lvl="1"/>
            <a:r>
              <a:rPr lang="en-US" sz="2400" dirty="0"/>
              <a:t>Medication storage/disposal</a:t>
            </a:r>
          </a:p>
          <a:p>
            <a:pPr lvl="1"/>
            <a:r>
              <a:rPr lang="en-US" sz="2400" dirty="0"/>
              <a:t>Law enforcement</a:t>
            </a:r>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10598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Efforts</a:t>
            </a:r>
          </a:p>
        </p:txBody>
      </p:sp>
      <p:sp>
        <p:nvSpPr>
          <p:cNvPr id="3" name="Content Placeholder 2"/>
          <p:cNvSpPr>
            <a:spLocks noGrp="1"/>
          </p:cNvSpPr>
          <p:nvPr>
            <p:ph idx="1"/>
          </p:nvPr>
        </p:nvSpPr>
        <p:spPr>
          <a:xfrm>
            <a:off x="344405" y="1534258"/>
            <a:ext cx="9403742" cy="4819649"/>
          </a:xfrm>
          <a:ln>
            <a:solidFill>
              <a:schemeClr val="accent1"/>
            </a:solidFill>
          </a:ln>
        </p:spPr>
        <p:txBody>
          <a:bodyPr>
            <a:normAutofit fontScale="92500" lnSpcReduction="20000"/>
          </a:bodyPr>
          <a:lstStyle/>
          <a:p>
            <a:r>
              <a:rPr lang="en-US" sz="2400" dirty="0"/>
              <a:t>IHM Part 3, Chapter 30-  Chronic Non-Cancer Pain Management</a:t>
            </a:r>
          </a:p>
          <a:p>
            <a:pPr lvl="1"/>
            <a:r>
              <a:rPr lang="en-US" sz="2400" dirty="0"/>
              <a:t>Published in June 2014.</a:t>
            </a:r>
          </a:p>
          <a:p>
            <a:pPr lvl="1"/>
            <a:r>
              <a:rPr lang="en-US" sz="2400" dirty="0"/>
              <a:t>Provides best practice guidelines surrounding management of chronic non-cancer pain.</a:t>
            </a:r>
          </a:p>
          <a:p>
            <a:pPr lvl="1"/>
            <a:r>
              <a:rPr lang="en-US" sz="2400" dirty="0"/>
              <a:t>Currently under revision to ensure alignment with </a:t>
            </a:r>
            <a:r>
              <a:rPr lang="en-US" sz="2400" i="1" dirty="0"/>
              <a:t>CDC Guideline for Prescribing Opioids for Chronic Pain- United States, 2016.</a:t>
            </a:r>
          </a:p>
          <a:p>
            <a:r>
              <a:rPr lang="en-US" sz="2400" dirty="0"/>
              <a:t>IHM Part 3, Chapter 32-  State Prescription Drug Monitoring Programs</a:t>
            </a:r>
          </a:p>
          <a:p>
            <a:pPr lvl="1"/>
            <a:r>
              <a:rPr lang="en-US" sz="2400" dirty="0"/>
              <a:t>Published June 2016.</a:t>
            </a:r>
          </a:p>
          <a:p>
            <a:pPr lvl="1"/>
            <a:r>
              <a:rPr lang="en-US" sz="2400" dirty="0"/>
              <a:t>Establishes requirement for IHS Federal prescribers to register with State PDMP to request reports for new patients, and when pre-scribing opiates for acute pain (&gt;7 days of treatment) and chronic pain.</a:t>
            </a:r>
          </a:p>
          <a:p>
            <a:pPr lvl="1"/>
            <a:r>
              <a:rPr lang="en-US" sz="2400" dirty="0"/>
              <a:t>Establishes requirement for IHS Pharmacies to report dispensing data and conduct PDMP queries prior to dispensing outside prescriptions.</a:t>
            </a:r>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pic>
        <p:nvPicPr>
          <p:cNvPr id="5" name="Picture 4"/>
          <p:cNvPicPr>
            <a:picLocks noChangeAspect="1"/>
          </p:cNvPicPr>
          <p:nvPr/>
        </p:nvPicPr>
        <p:blipFill rotWithShape="1">
          <a:blip r:embed="rId2"/>
          <a:srcRect l="31679" t="8348" r="32126" b="7664"/>
          <a:stretch/>
        </p:blipFill>
        <p:spPr>
          <a:xfrm>
            <a:off x="9597594" y="3365549"/>
            <a:ext cx="2348089" cy="3052102"/>
          </a:xfrm>
          <a:prstGeom prst="rect">
            <a:avLst/>
          </a:prstGeom>
        </p:spPr>
      </p:pic>
    </p:spTree>
    <p:extLst>
      <p:ext uri="{BB962C8B-B14F-4D97-AF65-F5344CB8AC3E}">
        <p14:creationId xmlns:p14="http://schemas.microsoft.com/office/powerpoint/2010/main" val="413881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16548"/>
            <a:ext cx="8763000" cy="1055052"/>
          </a:xfrm>
        </p:spPr>
        <p:txBody>
          <a:bodyPr>
            <a:normAutofit/>
          </a:bodyPr>
          <a:lstStyle/>
          <a:p>
            <a:r>
              <a:rPr lang="en-US" dirty="0"/>
              <a:t>Clinician Supports</a:t>
            </a:r>
          </a:p>
        </p:txBody>
      </p:sp>
      <p:sp>
        <p:nvSpPr>
          <p:cNvPr id="3" name="Content Placeholder 2"/>
          <p:cNvSpPr>
            <a:spLocks noGrp="1"/>
          </p:cNvSpPr>
          <p:nvPr>
            <p:ph idx="1"/>
          </p:nvPr>
        </p:nvSpPr>
        <p:spPr>
          <a:xfrm>
            <a:off x="811530" y="1371600"/>
            <a:ext cx="10081259" cy="5257800"/>
          </a:xfrm>
          <a:ln>
            <a:solidFill>
              <a:schemeClr val="accent1"/>
            </a:solidFill>
          </a:ln>
        </p:spPr>
        <p:txBody>
          <a:bodyPr>
            <a:normAutofit/>
          </a:bodyPr>
          <a:lstStyle/>
          <a:p>
            <a:pPr marL="400050" lvl="1"/>
            <a:r>
              <a:rPr lang="en-US" sz="2800" dirty="0"/>
              <a:t>IHS Websites</a:t>
            </a:r>
          </a:p>
          <a:p>
            <a:pPr marL="800100" lvl="2"/>
            <a:r>
              <a:rPr lang="en-US" sz="2600" dirty="0"/>
              <a:t>Pain Management </a:t>
            </a:r>
            <a:r>
              <a:rPr lang="en-US" sz="2600" dirty="0">
                <a:hlinkClick r:id="rId3"/>
              </a:rPr>
              <a:t>www.ihs.gov/painmanagement</a:t>
            </a:r>
            <a:endParaRPr lang="en-US" sz="2600" dirty="0"/>
          </a:p>
          <a:p>
            <a:pPr marL="800100" lvl="2"/>
            <a:r>
              <a:rPr lang="en-US" sz="2600" dirty="0"/>
              <a:t>Opioid Dependence Management </a:t>
            </a:r>
            <a:r>
              <a:rPr lang="en-US" sz="2800" dirty="0">
                <a:hlinkClick r:id="rId4"/>
              </a:rPr>
              <a:t>www.ihs.gov/odm</a:t>
            </a:r>
            <a:r>
              <a:rPr lang="en-US" sz="2800" dirty="0"/>
              <a:t> </a:t>
            </a:r>
          </a:p>
          <a:p>
            <a:endParaRPr lang="en-US" dirty="0"/>
          </a:p>
        </p:txBody>
      </p:sp>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58" t="7515" r="7445" b="5522"/>
          <a:stretch/>
        </p:blipFill>
        <p:spPr bwMode="auto">
          <a:xfrm>
            <a:off x="1404091" y="3154680"/>
            <a:ext cx="4276619" cy="336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267" t="10241" r="10354" b="4884"/>
          <a:stretch/>
        </p:blipFill>
        <p:spPr bwMode="auto">
          <a:xfrm>
            <a:off x="5838796" y="3154680"/>
            <a:ext cx="4265324" cy="337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2"/>
          </p:nvPr>
        </p:nvSpPr>
        <p:spPr>
          <a:xfrm>
            <a:off x="10352540" y="295729"/>
            <a:ext cx="838199" cy="767687"/>
          </a:xfrm>
        </p:spPr>
        <p:txBody>
          <a:bodyPr/>
          <a:lstStyle/>
          <a:p>
            <a:r>
              <a:rPr lang="en-US" dirty="0"/>
              <a:t>14</a:t>
            </a:r>
          </a:p>
        </p:txBody>
      </p:sp>
    </p:spTree>
    <p:extLst>
      <p:ext uri="{BB962C8B-B14F-4D97-AF65-F5344CB8AC3E}">
        <p14:creationId xmlns:p14="http://schemas.microsoft.com/office/powerpoint/2010/main" val="242148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16548"/>
            <a:ext cx="8763000" cy="1055052"/>
          </a:xfrm>
        </p:spPr>
        <p:txBody>
          <a:bodyPr>
            <a:normAutofit/>
          </a:bodyPr>
          <a:lstStyle/>
          <a:p>
            <a:r>
              <a:rPr lang="en-US" dirty="0"/>
              <a:t>Clinician Supports</a:t>
            </a:r>
          </a:p>
        </p:txBody>
      </p:sp>
      <p:sp>
        <p:nvSpPr>
          <p:cNvPr id="3" name="Content Placeholder 2"/>
          <p:cNvSpPr>
            <a:spLocks noGrp="1"/>
          </p:cNvSpPr>
          <p:nvPr>
            <p:ph idx="1"/>
          </p:nvPr>
        </p:nvSpPr>
        <p:spPr>
          <a:xfrm>
            <a:off x="811530" y="1371600"/>
            <a:ext cx="10081259" cy="5257800"/>
          </a:xfrm>
          <a:ln>
            <a:solidFill>
              <a:schemeClr val="accent1"/>
            </a:solidFill>
          </a:ln>
        </p:spPr>
        <p:txBody>
          <a:bodyPr>
            <a:normAutofit/>
          </a:bodyPr>
          <a:lstStyle/>
          <a:p>
            <a:pPr marL="400050" lvl="1"/>
            <a:r>
              <a:rPr lang="en-US" sz="2800" dirty="0"/>
              <a:t>IHS Chronic Pain and Opioid Management </a:t>
            </a:r>
            <a:r>
              <a:rPr lang="en-US" sz="2800" dirty="0" err="1"/>
              <a:t>TeleECHO</a:t>
            </a:r>
            <a:r>
              <a:rPr lang="en-US" sz="2800" dirty="0"/>
              <a:t> Clinic</a:t>
            </a:r>
          </a:p>
          <a:p>
            <a:pPr marL="800100" lvl="2"/>
            <a:r>
              <a:rPr lang="en-US" sz="2600" dirty="0"/>
              <a:t>Weekly video conference</a:t>
            </a:r>
          </a:p>
          <a:p>
            <a:pPr marL="800100" lvl="2"/>
            <a:r>
              <a:rPr lang="en-US" sz="2600" dirty="0"/>
              <a:t>Allows front-line clinicians to consult with experts in:</a:t>
            </a:r>
          </a:p>
          <a:p>
            <a:pPr marL="1257300" lvl="3"/>
            <a:r>
              <a:rPr lang="en-US" sz="2400" dirty="0"/>
              <a:t>Pain management</a:t>
            </a:r>
          </a:p>
          <a:p>
            <a:pPr marL="1257300" lvl="3"/>
            <a:r>
              <a:rPr lang="en-US" sz="2400" dirty="0"/>
              <a:t>Addictions</a:t>
            </a:r>
          </a:p>
          <a:p>
            <a:pPr marL="1257300" lvl="3"/>
            <a:r>
              <a:rPr lang="en-US" sz="2400" dirty="0"/>
              <a:t>Behavioral Health</a:t>
            </a:r>
          </a:p>
          <a:p>
            <a:pPr marL="800100" lvl="2"/>
            <a:r>
              <a:rPr lang="en-US" sz="2600" dirty="0"/>
              <a:t>Weekly format rotating to noon hour for each time zone.</a:t>
            </a:r>
          </a:p>
          <a:p>
            <a:endParaRPr lang="en-US" dirty="0"/>
          </a:p>
        </p:txBody>
      </p:sp>
      <p:pic>
        <p:nvPicPr>
          <p:cNvPr id="6" name="Picture 5"/>
          <p:cNvPicPr>
            <a:picLocks noChangeAspect="1"/>
          </p:cNvPicPr>
          <p:nvPr/>
        </p:nvPicPr>
        <p:blipFill>
          <a:blip r:embed="rId2"/>
          <a:stretch>
            <a:fillRect/>
          </a:stretch>
        </p:blipFill>
        <p:spPr>
          <a:xfrm>
            <a:off x="1063874" y="5044122"/>
            <a:ext cx="2741850" cy="1308100"/>
          </a:xfrm>
          <a:prstGeom prst="rect">
            <a:avLst/>
          </a:prstGeom>
        </p:spPr>
      </p:pic>
      <p:pic>
        <p:nvPicPr>
          <p:cNvPr id="7" name="Picture 6"/>
          <p:cNvPicPr>
            <a:picLocks noChangeAspect="1"/>
          </p:cNvPicPr>
          <p:nvPr/>
        </p:nvPicPr>
        <p:blipFill>
          <a:blip r:embed="rId3"/>
          <a:stretch>
            <a:fillRect/>
          </a:stretch>
        </p:blipFill>
        <p:spPr>
          <a:xfrm>
            <a:off x="8329544" y="4936172"/>
            <a:ext cx="2386425" cy="1524000"/>
          </a:xfrm>
          <a:prstGeom prst="rect">
            <a:avLst/>
          </a:prstGeom>
        </p:spPr>
      </p:pic>
      <p:sp>
        <p:nvSpPr>
          <p:cNvPr id="8" name="Slide Number Placeholder 3"/>
          <p:cNvSpPr>
            <a:spLocks noGrp="1"/>
          </p:cNvSpPr>
          <p:nvPr>
            <p:ph type="sldNum" sz="quarter" idx="12"/>
          </p:nvPr>
        </p:nvSpPr>
        <p:spPr>
          <a:xfrm>
            <a:off x="10352540" y="295729"/>
            <a:ext cx="838199" cy="767687"/>
          </a:xfrm>
        </p:spPr>
        <p:txBody>
          <a:bodyPr/>
          <a:lstStyle/>
          <a:p>
            <a:r>
              <a:rPr lang="en-US" dirty="0"/>
              <a:t>15</a:t>
            </a:r>
          </a:p>
        </p:txBody>
      </p:sp>
    </p:spTree>
    <p:extLst>
      <p:ext uri="{BB962C8B-B14F-4D97-AF65-F5344CB8AC3E}">
        <p14:creationId xmlns:p14="http://schemas.microsoft.com/office/powerpoint/2010/main" val="32172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Presidential Memorandum</a:t>
            </a:r>
          </a:p>
        </p:txBody>
      </p:sp>
      <p:sp>
        <p:nvSpPr>
          <p:cNvPr id="3" name="Content Placeholder 2"/>
          <p:cNvSpPr>
            <a:spLocks noGrp="1"/>
          </p:cNvSpPr>
          <p:nvPr>
            <p:ph idx="1"/>
          </p:nvPr>
        </p:nvSpPr>
        <p:spPr>
          <a:xfrm>
            <a:off x="785429" y="1419726"/>
            <a:ext cx="6712651" cy="4451685"/>
          </a:xfrm>
          <a:noFill/>
          <a:ln w="15875">
            <a:solidFill>
              <a:schemeClr val="accent1"/>
            </a:solidFill>
          </a:ln>
        </p:spPr>
        <p:txBody>
          <a:bodyPr>
            <a:normAutofit/>
          </a:bodyPr>
          <a:lstStyle/>
          <a:p>
            <a:r>
              <a:rPr lang="en-US" sz="2800" dirty="0"/>
              <a:t>Addressing Prescription Drug Abuse and Heroin Use- Oct. 21, 2015</a:t>
            </a:r>
          </a:p>
          <a:p>
            <a:pPr lvl="1"/>
            <a:r>
              <a:rPr lang="en-US" sz="2600" dirty="0"/>
              <a:t>Adequate training of medical professionals on appropriate pain medication prescribing practices.</a:t>
            </a:r>
          </a:p>
          <a:p>
            <a:pPr lvl="1"/>
            <a:r>
              <a:rPr lang="en-US" sz="2600" dirty="0"/>
              <a:t>Increased utilization of naloxone.</a:t>
            </a:r>
          </a:p>
          <a:p>
            <a:pPr lvl="1"/>
            <a:r>
              <a:rPr lang="en-US" sz="2600" dirty="0"/>
              <a:t>Increased access to medication-assisted therapy (MAT) for opioid dependence.</a:t>
            </a:r>
          </a:p>
          <a:p>
            <a:pPr lvl="1"/>
            <a:r>
              <a:rPr lang="en-US" sz="2600" dirty="0"/>
              <a:t>Reduced utilization of methadone.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pic>
        <p:nvPicPr>
          <p:cNvPr id="5" name="Picture 4"/>
          <p:cNvPicPr>
            <a:picLocks noChangeAspect="1"/>
          </p:cNvPicPr>
          <p:nvPr/>
        </p:nvPicPr>
        <p:blipFill>
          <a:blip r:embed="rId3"/>
          <a:stretch>
            <a:fillRect/>
          </a:stretch>
        </p:blipFill>
        <p:spPr>
          <a:xfrm>
            <a:off x="7918464" y="1419726"/>
            <a:ext cx="3982688" cy="4357130"/>
          </a:xfrm>
          <a:prstGeom prst="rect">
            <a:avLst/>
          </a:prstGeom>
        </p:spPr>
      </p:pic>
    </p:spTree>
    <p:extLst>
      <p:ext uri="{BB962C8B-B14F-4D97-AF65-F5344CB8AC3E}">
        <p14:creationId xmlns:p14="http://schemas.microsoft.com/office/powerpoint/2010/main" val="181000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Safe Opioid Prescribing Training</a:t>
            </a:r>
          </a:p>
        </p:txBody>
      </p:sp>
      <p:sp>
        <p:nvSpPr>
          <p:cNvPr id="3" name="Content Placeholder 2"/>
          <p:cNvSpPr>
            <a:spLocks noGrp="1"/>
          </p:cNvSpPr>
          <p:nvPr>
            <p:ph idx="1"/>
          </p:nvPr>
        </p:nvSpPr>
        <p:spPr>
          <a:xfrm>
            <a:off x="785429" y="1419726"/>
            <a:ext cx="10405310" cy="4451685"/>
          </a:xfrm>
          <a:noFill/>
          <a:ln w="15875">
            <a:solidFill>
              <a:schemeClr val="accent1"/>
            </a:solidFill>
          </a:ln>
        </p:spPr>
        <p:txBody>
          <a:bodyPr>
            <a:normAutofit fontScale="92500" lnSpcReduction="10000"/>
          </a:bodyPr>
          <a:lstStyle/>
          <a:p>
            <a:r>
              <a:rPr lang="en-US" sz="2800" dirty="0"/>
              <a:t>IHS Essential Training on Pain and Addiction (ETPA)</a:t>
            </a:r>
          </a:p>
          <a:p>
            <a:pPr lvl="1"/>
            <a:r>
              <a:rPr lang="en-US" sz="2600" dirty="0"/>
              <a:t>IHS specific training developed with cooperation by the University of New Mexico.</a:t>
            </a:r>
          </a:p>
          <a:p>
            <a:pPr lvl="1"/>
            <a:r>
              <a:rPr lang="en-US" sz="2600" dirty="0"/>
              <a:t>Web-based live trainings (5 hour course) conducted since Jan. 2015.</a:t>
            </a:r>
          </a:p>
          <a:p>
            <a:r>
              <a:rPr lang="en-US" sz="2800" dirty="0"/>
              <a:t>IHS Special General Memorandum 2016-05: Mandatory Training for Federal Prescribers of Controlled Substance Medications</a:t>
            </a:r>
          </a:p>
          <a:p>
            <a:pPr lvl="1"/>
            <a:r>
              <a:rPr lang="en-US" sz="2600" dirty="0"/>
              <a:t>All IHS Federal prescribers of controlled substances are required to complete EPTA training.</a:t>
            </a:r>
          </a:p>
          <a:p>
            <a:pPr lvl="1"/>
            <a:r>
              <a:rPr lang="en-US" sz="2600" dirty="0"/>
              <a:t>By the end of 2016, 2931 participants had completed the ETPA course.</a:t>
            </a:r>
          </a:p>
          <a:p>
            <a:pPr lvl="2"/>
            <a:r>
              <a:rPr lang="en-US" sz="2400" dirty="0"/>
              <a:t>1296 IHS Federal controlled substance prescribers (96%).</a:t>
            </a:r>
          </a:p>
          <a:p>
            <a:pPr lvl="1"/>
            <a:endParaRPr lang="en-US" sz="2600"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pic>
        <p:nvPicPr>
          <p:cNvPr id="5" name="Picture 4"/>
          <p:cNvPicPr>
            <a:picLocks noChangeAspect="1"/>
          </p:cNvPicPr>
          <p:nvPr/>
        </p:nvPicPr>
        <p:blipFill rotWithShape="1">
          <a:blip r:embed="rId3"/>
          <a:srcRect t="7503" r="7267" b="24666"/>
          <a:stretch/>
        </p:blipFill>
        <p:spPr>
          <a:xfrm>
            <a:off x="2660729" y="5623560"/>
            <a:ext cx="5999838" cy="994410"/>
          </a:xfrm>
          <a:prstGeom prst="rect">
            <a:avLst/>
          </a:prstGeom>
        </p:spPr>
      </p:pic>
    </p:spTree>
    <p:extLst>
      <p:ext uri="{BB962C8B-B14F-4D97-AF65-F5344CB8AC3E}">
        <p14:creationId xmlns:p14="http://schemas.microsoft.com/office/powerpoint/2010/main" val="1084396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5899</TotalTime>
  <Words>1812</Words>
  <Application>Microsoft Office PowerPoint</Application>
  <PresentationFormat>Custom</PresentationFormat>
  <Paragraphs>237</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Ion</vt:lpstr>
      <vt:lpstr>The Opioid Epidemic: The Indian Health Service Response to a National Crisis</vt:lpstr>
      <vt:lpstr>IHS- Drug-Related Death Rates, 1980—2008</vt:lpstr>
      <vt:lpstr>https://www.ihs.gov/dps/includes/themes/newihstheme/display_objects/documents/Injuries2016Book508.pdf </vt:lpstr>
      <vt:lpstr>IHS Prescription Drug Abuse (PDA) Workgroup</vt:lpstr>
      <vt:lpstr>Policy Efforts</vt:lpstr>
      <vt:lpstr>Clinician Supports</vt:lpstr>
      <vt:lpstr>Clinician Supports</vt:lpstr>
      <vt:lpstr>Presidential Memorandum</vt:lpstr>
      <vt:lpstr>Safe Opioid Prescribing Training</vt:lpstr>
      <vt:lpstr>Naloxone—First Responder</vt:lpstr>
      <vt:lpstr>Naloxone—Co-Prescribing </vt:lpstr>
      <vt:lpstr>Medication Assisted Treatment (MAT)</vt:lpstr>
      <vt:lpstr>Medication Assisted Treatment (MAT)</vt:lpstr>
      <vt:lpstr>Methadone Prescribing</vt:lpstr>
      <vt:lpstr>Methadone</vt:lpstr>
      <vt:lpstr>HHS Strategies</vt:lpstr>
      <vt:lpstr>National Committee on Heroin, Opioids, and Pain Efforts (HOPE)</vt:lpstr>
      <vt:lpstr>HOPE Workgroups </vt:lpstr>
      <vt:lpstr>Prescriber Support  </vt:lpstr>
      <vt:lpstr>Prescriber Support  </vt:lpstr>
      <vt:lpstr>Tentative Workplan 2017-2018</vt:lpstr>
      <vt:lpstr>Medication Assisted Treatment  Medications in the Support of Recovery</vt:lpstr>
      <vt:lpstr>Tentative Workplan 2017-2018</vt:lpstr>
      <vt:lpstr>Harm Reduction </vt:lpstr>
      <vt:lpstr>Tentative Workplan 2017-2018</vt:lpstr>
      <vt:lpstr>Perinatal Substance Abuse</vt:lpstr>
      <vt:lpstr>Tentative Workplan 2017-2018</vt:lpstr>
      <vt:lpstr>Program Effectiveness (Metrics)</vt:lpstr>
      <vt:lpstr>Metrics Workplan 2017-2018</vt:lpstr>
      <vt:lpstr>Resources</vt:lpstr>
      <vt:lpstr>Questions Stephen.Rudd@ihs.gov  (Chair) Cynthia.Gunderson@ihs.gov  (Vice Chair) Brandon.Anderson@ihs.gov  (Secretary)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IHS National  Pharmacy &amp; Therapeutics Committee</dc:title>
  <dc:creator>Schupbach, Ryan (IHS/OKC/CLA)</dc:creator>
  <cp:lastModifiedBy>Lisa Griggs</cp:lastModifiedBy>
  <cp:revision>275</cp:revision>
  <dcterms:created xsi:type="dcterms:W3CDTF">2015-03-26T20:39:27Z</dcterms:created>
  <dcterms:modified xsi:type="dcterms:W3CDTF">2017-07-10T14:45:13Z</dcterms:modified>
</cp:coreProperties>
</file>