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9"/>
  </p:notesMasterIdLst>
  <p:sldIdLst>
    <p:sldId id="310" r:id="rId2"/>
    <p:sldId id="350" r:id="rId3"/>
    <p:sldId id="351" r:id="rId4"/>
    <p:sldId id="354" r:id="rId5"/>
    <p:sldId id="352" r:id="rId6"/>
    <p:sldId id="353" r:id="rId7"/>
    <p:sldId id="349" r:id="rId8"/>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4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00" autoAdjust="0"/>
  </p:normalViewPr>
  <p:slideViewPr>
    <p:cSldViewPr>
      <p:cViewPr>
        <p:scale>
          <a:sx n="43" d="100"/>
          <a:sy n="43" d="100"/>
        </p:scale>
        <p:origin x="-6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4120" y="-10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8" tIns="46639" rIns="93278" bIns="46639" numCol="1" anchor="t" anchorCtr="0" compatLnSpc="1">
            <a:prstTxWarp prst="textNoShape">
              <a:avLst/>
            </a:prstTxWarp>
          </a:bodyPr>
          <a:lstStyle>
            <a:lvl1pPr eaLnBrk="1" hangingPunct="1">
              <a:defRPr sz="1300">
                <a:latin typeface="Arial" panose="020B0604020202020204" pitchFamily="34"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8" tIns="46639" rIns="93278" bIns="46639" numCol="1" anchor="t" anchorCtr="0" compatLnSpc="1">
            <a:prstTxWarp prst="textNoShape">
              <a:avLst/>
            </a:prstTxWarp>
          </a:bodyPr>
          <a:lstStyle>
            <a:lvl1pPr algn="r" eaLnBrk="1" hangingPunct="1">
              <a:defRPr sz="1300">
                <a:latin typeface="Arial" panose="020B0604020202020204" pitchFamily="34"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21188"/>
            <a:ext cx="5616575"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8" tIns="46639" rIns="93278" bIns="466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8" tIns="46639" rIns="93278" bIns="46639" numCol="1" anchor="b" anchorCtr="0" compatLnSpc="1">
            <a:prstTxWarp prst="textNoShape">
              <a:avLst/>
            </a:prstTxWarp>
          </a:bodyPr>
          <a:lstStyle>
            <a:lvl1pPr eaLnBrk="1" hangingPunct="1">
              <a:defRPr sz="1300">
                <a:latin typeface="Arial" panose="020B0604020202020204" pitchFamily="34"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8" tIns="46639" rIns="93278" bIns="46639" numCol="1" anchor="b" anchorCtr="0" compatLnSpc="1">
            <a:prstTxWarp prst="textNoShape">
              <a:avLst/>
            </a:prstTxWarp>
          </a:bodyPr>
          <a:lstStyle>
            <a:lvl1pPr algn="r" eaLnBrk="1" hangingPunct="1">
              <a:defRPr sz="1300"/>
            </a:lvl1pPr>
          </a:lstStyle>
          <a:p>
            <a:pPr>
              <a:defRPr/>
            </a:pPr>
            <a:fld id="{767A738C-39D9-4F4B-8827-1BFB45E4B1CF}" type="slidenum">
              <a:rPr lang="en-US" altLang="en-US"/>
              <a:pPr>
                <a:defRPr/>
              </a:pPr>
              <a:t>‹#›</a:t>
            </a:fld>
            <a:endParaRPr lang="en-US" altLang="en-US"/>
          </a:p>
        </p:txBody>
      </p:sp>
    </p:spTree>
    <p:extLst>
      <p:ext uri="{BB962C8B-B14F-4D97-AF65-F5344CB8AC3E}">
        <p14:creationId xmlns:p14="http://schemas.microsoft.com/office/powerpoint/2010/main" val="3666446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smtClean="0"/>
              <a:t>Hello,</a:t>
            </a:r>
          </a:p>
          <a:p>
            <a:pPr>
              <a:defRPr/>
            </a:pPr>
            <a:r>
              <a:rPr lang="en-US" altLang="en-US" smtClean="0"/>
              <a:t>My name is Christina Peters, I am the oral health project director for the Northwest Portland Area Indian Health Board and I’m very pleased be here with you today to talk to you about one of my favorite subjects, Dental Health Aide Therapists. </a:t>
            </a:r>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AB3A1E-B856-476B-90DB-CDA274AAA9C2}" type="slidenum">
              <a:rPr lang="en-US" altLang="en-US" smtClean="0">
                <a:solidFill>
                  <a:srgbClr val="000000"/>
                </a:solidFill>
                <a:latin typeface="Calibri" panose="020F0502020204030204" pitchFamily="34" charset="0"/>
              </a:rPr>
              <a:pPr/>
              <a:t>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7032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A738C-39D9-4F4B-8827-1BFB45E4B1CF}" type="slidenum">
              <a:rPr lang="en-US" altLang="en-US" smtClean="0"/>
              <a:pPr>
                <a:defRPr/>
              </a:pPr>
              <a:t>4</a:t>
            </a:fld>
            <a:endParaRPr lang="en-US" altLang="en-US"/>
          </a:p>
        </p:txBody>
      </p:sp>
    </p:spTree>
    <p:extLst>
      <p:ext uri="{BB962C8B-B14F-4D97-AF65-F5344CB8AC3E}">
        <p14:creationId xmlns:p14="http://schemas.microsoft.com/office/powerpoint/2010/main" val="3122219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5" name="Rectangle 22"/>
          <p:cNvSpPr>
            <a:spLocks noChangeArrowheads="1"/>
          </p:cNvSpPr>
          <p:nvPr/>
        </p:nvSpPr>
        <p:spPr bwMode="white">
          <a:xfrm>
            <a:off x="8991600" y="3175"/>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6" name="Rectangle 26"/>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7" name="Rectangle 27"/>
          <p:cNvSpPr>
            <a:spLocks noChangeArrowheads="1"/>
          </p:cNvSpPr>
          <p:nvPr/>
        </p:nvSpPr>
        <p:spPr bwMode="white">
          <a:xfrm>
            <a:off x="0" y="0"/>
            <a:ext cx="9144000" cy="25146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2" name="Oval 11"/>
          <p:cNvSpPr/>
          <p:nvPr userDrawn="1"/>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3"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b="14285"/>
          <a:stretch>
            <a:fillRect/>
          </a:stretch>
        </p:blipFill>
        <p:spPr bwMode="auto">
          <a:xfrm>
            <a:off x="152400" y="6124575"/>
            <a:ext cx="54102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l="4225" b="11395"/>
          <a:stretch>
            <a:fillRect/>
          </a:stretch>
        </p:blipFill>
        <p:spPr bwMode="auto">
          <a:xfrm>
            <a:off x="3810000" y="6121400"/>
            <a:ext cx="5181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grpSp>
        <p:nvGrpSpPr>
          <p:cNvPr id="16" name="Group 34"/>
          <p:cNvGrpSpPr>
            <a:grpSpLocks/>
          </p:cNvGrpSpPr>
          <p:nvPr userDrawn="1"/>
        </p:nvGrpSpPr>
        <p:grpSpPr bwMode="auto">
          <a:xfrm>
            <a:off x="4046538" y="1905000"/>
            <a:ext cx="1076325" cy="1074738"/>
            <a:chOff x="1143000" y="228600"/>
            <a:chExt cx="762000" cy="762000"/>
          </a:xfrm>
        </p:grpSpPr>
        <p:sp>
          <p:nvSpPr>
            <p:cNvPr id="17" name="Oval 1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Oval 17"/>
            <p:cNvSpPr/>
            <p:nvPr/>
          </p:nvSpPr>
          <p:spPr>
            <a:xfrm>
              <a:off x="1220548" y="313017"/>
              <a:ext cx="591168" cy="59204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9" name="Picture 18" descr="NPAIHBtransparent.gif"/>
            <p:cNvPicPr>
              <a:picLocks noChangeAspect="1"/>
            </p:cNvPicPr>
            <p:nvPr userDrawn="1"/>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0" name="Picture 38"/>
          <p:cNvPicPr>
            <a:picLocks noChangeAspect="1" noChangeArrowheads="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77100" y="4705350"/>
            <a:ext cx="2400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533400"/>
            <a:ext cx="7772400" cy="1600200"/>
          </a:xfrm>
        </p:spPr>
        <p:txBody>
          <a:bodyPr/>
          <a:lstStyle>
            <a:lvl1pPr>
              <a:defRPr sz="4400">
                <a:solidFill>
                  <a:schemeClr val="accent1"/>
                </a:solidFill>
              </a:defRPr>
            </a:lvl1pPr>
          </a:lstStyle>
          <a:p>
            <a:r>
              <a:rPr lang="en-US" dirty="0" smtClean="0"/>
              <a:t>Click to edit Master title style</a:t>
            </a:r>
            <a:endParaRPr lang="en-US" dirty="0"/>
          </a:p>
        </p:txBody>
      </p:sp>
      <p:sp>
        <p:nvSpPr>
          <p:cNvPr id="21" name="Footer Placeholder 16"/>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22" name="Date Placeholder 27"/>
          <p:cNvSpPr>
            <a:spLocks noGrp="1"/>
          </p:cNvSpPr>
          <p:nvPr>
            <p:ph type="dt" sz="half" idx="11"/>
          </p:nvPr>
        </p:nvSpPr>
        <p:spPr/>
        <p:txBody>
          <a:bodyPr/>
          <a:lstStyle>
            <a:lvl1pPr>
              <a:defRPr/>
            </a:lvl1pPr>
          </a:lstStyle>
          <a:p>
            <a:pPr>
              <a:defRPr/>
            </a:pPr>
            <a:fld id="{6179BF61-75D2-448B-AB2A-8C594B664E1C}" type="datetimeFigureOut">
              <a:rPr lang="en-US" altLang="en-US"/>
              <a:pPr>
                <a:defRPr/>
              </a:pPr>
              <a:t>1/12/2017</a:t>
            </a:fld>
            <a:endParaRPr lang="en-US" altLang="en-US"/>
          </a:p>
        </p:txBody>
      </p:sp>
    </p:spTree>
    <p:extLst>
      <p:ext uri="{BB962C8B-B14F-4D97-AF65-F5344CB8AC3E}">
        <p14:creationId xmlns:p14="http://schemas.microsoft.com/office/powerpoint/2010/main" val="4826668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9BE342-45DA-435F-AD07-7EB495011DF1}" type="datetimeFigureOut">
              <a:rPr lang="en-US" altLang="en-US"/>
              <a:pPr>
                <a:defRPr/>
              </a:pPr>
              <a:t>1/12/2017</a:t>
            </a:fld>
            <a:endParaRPr lang="en-US" alt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4343400" y="1039813"/>
            <a:ext cx="4572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Georgia" panose="02040502050405020303" pitchFamily="18" charset="0"/>
              </a:defRPr>
            </a:lvl1pPr>
          </a:lstStyle>
          <a:p>
            <a:pPr>
              <a:defRPr/>
            </a:pPr>
            <a:fld id="{CBD8B48E-CF37-4815-9CC9-47E7291F2606}" type="slidenum">
              <a:rPr lang="en-US" altLang="en-US"/>
              <a:pPr>
                <a:defRPr/>
              </a:pPr>
              <a:t>‹#›</a:t>
            </a:fld>
            <a:endParaRPr lang="en-US" altLang="en-US"/>
          </a:p>
        </p:txBody>
      </p:sp>
    </p:spTree>
    <p:extLst>
      <p:ext uri="{BB962C8B-B14F-4D97-AF65-F5344CB8AC3E}">
        <p14:creationId xmlns:p14="http://schemas.microsoft.com/office/powerpoint/2010/main" val="3275281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5" name="Rectangle 22"/>
          <p:cNvSpPr>
            <a:spLocks noChangeArrowheads="1"/>
          </p:cNvSpPr>
          <p:nvPr/>
        </p:nvSpPr>
        <p:spPr bwMode="white">
          <a:xfrm>
            <a:off x="7010400" y="0"/>
            <a:ext cx="21336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6" name="Rectangle 26"/>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7" name="Rectangle 2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Georgia" panose="02040502050405020303" pitchFamily="18" charset="0"/>
              </a:defRPr>
            </a:lvl1pPr>
          </a:lstStyle>
          <a:p>
            <a:pPr>
              <a:defRPr/>
            </a:pPr>
            <a:fld id="{E7B49644-DE68-407B-A21A-2A8DB9578742}"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C32AA0BF-0E27-4951-9112-3B8518EBF88E}" type="datetimeFigureOut">
              <a:rPr lang="en-US" altLang="en-US"/>
              <a:pPr>
                <a:defRPr/>
              </a:pPr>
              <a:t>1/12/2017</a:t>
            </a:fld>
            <a:endParaRPr lang="en-US" altLang="en-US"/>
          </a:p>
        </p:txBody>
      </p:sp>
      <p:sp>
        <p:nvSpPr>
          <p:cNvPr id="15" name="Footer Placeholder 4"/>
          <p:cNvSpPr>
            <a:spLocks noGrp="1"/>
          </p:cNvSpPr>
          <p:nvPr>
            <p:ph type="ftr"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514156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B41E01-71DF-405E-882C-C96C729122C7}" type="datetimeFigureOut">
              <a:rPr lang="en-US" altLang="en-US"/>
              <a:pPr>
                <a:defRPr/>
              </a:pPr>
              <a:t>1/12/2017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61766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9E187F-ED3D-44D2-AE59-C77C33E11881}" type="datetimeFigureOut">
              <a:rPr lang="en-US" altLang="en-US"/>
              <a:pPr>
                <a:defRPr/>
              </a:pPr>
              <a:t>1/12/2017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9738374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5" name="Rectangle 22"/>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6" name="Rectangle 26"/>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7" name="Rectangle 27"/>
          <p:cNvSpPr>
            <a:spLocks noChangeArrowheads="1"/>
          </p:cNvSpPr>
          <p:nvPr/>
        </p:nvSpPr>
        <p:spPr bwMode="white">
          <a:xfrm>
            <a:off x="8991600" y="1905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8" name="Rectangle 28"/>
          <p:cNvSpPr>
            <a:spLocks noChangeArrowheads="1"/>
          </p:cNvSpPr>
          <p:nvPr/>
        </p:nvSpPr>
        <p:spPr bwMode="white">
          <a:xfrm>
            <a:off x="152400" y="2286000"/>
            <a:ext cx="8832850" cy="3048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9" name="Rectangle 29"/>
          <p:cNvSpPr>
            <a:spLocks noChangeArrowheads="1"/>
          </p:cNvSpPr>
          <p:nvPr/>
        </p:nvSpPr>
        <p:spPr bwMode="auto">
          <a:xfrm>
            <a:off x="155575" y="142875"/>
            <a:ext cx="8832850" cy="2139950"/>
          </a:xfrm>
          <a:prstGeom prst="rect">
            <a:avLst/>
          </a:prstGeom>
          <a:solidFill>
            <a:schemeClr val="accent1"/>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0"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1" name="Straight Connector 10"/>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grpSp>
        <p:nvGrpSpPr>
          <p:cNvPr id="12" name="Group 32"/>
          <p:cNvGrpSpPr>
            <a:grpSpLocks/>
          </p:cNvGrpSpPr>
          <p:nvPr userDrawn="1"/>
        </p:nvGrpSpPr>
        <p:grpSpPr bwMode="auto">
          <a:xfrm>
            <a:off x="4038600" y="1879600"/>
            <a:ext cx="1058863" cy="1057275"/>
            <a:chOff x="1143000" y="228600"/>
            <a:chExt cx="762000" cy="762000"/>
          </a:xfrm>
        </p:grpSpPr>
        <p:sp>
          <p:nvSpPr>
            <p:cNvPr id="13" name="Oval 12"/>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1220685" y="313267"/>
              <a:ext cx="591778" cy="59152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5" name="Picture 14"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1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b="14285"/>
          <a:stretch>
            <a:fillRect/>
          </a:stretch>
        </p:blipFill>
        <p:spPr bwMode="auto">
          <a:xfrm>
            <a:off x="152400" y="6124575"/>
            <a:ext cx="54102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l="8450" b="8948"/>
          <a:stretch>
            <a:fillRect/>
          </a:stretch>
        </p:blipFill>
        <p:spPr bwMode="auto">
          <a:xfrm>
            <a:off x="4038600" y="6121400"/>
            <a:ext cx="49530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146050" y="6391275"/>
            <a:ext cx="88455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pic>
        <p:nvPicPr>
          <p:cNvPr id="19" name="Picture 38"/>
          <p:cNvPicPr>
            <a:picLocks noChangeAspect="1" noChangeArrowheads="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77100" y="4724400"/>
            <a:ext cx="2400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609600" y="533400"/>
            <a:ext cx="7885113" cy="1524000"/>
          </a:xfrm>
        </p:spPr>
        <p:txBody>
          <a:bodyPr anchor="b"/>
          <a:lstStyle>
            <a:lvl1pPr algn="ctr">
              <a:buNone/>
              <a:defRPr sz="4200" b="0" cap="none" baseline="0">
                <a:solidFill>
                  <a:srgbClr val="FFFFFF"/>
                </a:solidFill>
              </a:defRPr>
            </a:lvl1pPr>
          </a:lstStyle>
          <a:p>
            <a:r>
              <a:rPr lang="en-US" dirty="0" smtClean="0"/>
              <a:t>Click to edit Master title style</a:t>
            </a:r>
            <a:endParaRPr lang="en-US" dirty="0"/>
          </a:p>
        </p:txBody>
      </p:sp>
      <p:sp>
        <p:nvSpPr>
          <p:cNvPr id="20" name="Footer Placeholder 4"/>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21" name="Date Placeholder 3"/>
          <p:cNvSpPr>
            <a:spLocks noGrp="1"/>
          </p:cNvSpPr>
          <p:nvPr>
            <p:ph type="dt" sz="half" idx="11"/>
          </p:nvPr>
        </p:nvSpPr>
        <p:spPr/>
        <p:txBody>
          <a:bodyPr/>
          <a:lstStyle>
            <a:lvl1pPr>
              <a:defRPr/>
            </a:lvl1pPr>
          </a:lstStyle>
          <a:p>
            <a:pPr>
              <a:defRPr/>
            </a:pPr>
            <a:fld id="{B7058BB2-B302-4FE6-9730-C5D0D86CF964}" type="datetimeFigureOut">
              <a:rPr lang="en-US" altLang="en-US"/>
              <a:pPr>
                <a:defRPr/>
              </a:pPr>
              <a:t>1/12/2017</a:t>
            </a:fld>
            <a:endParaRPr lang="en-US" altLang="en-US"/>
          </a:p>
        </p:txBody>
      </p:sp>
    </p:spTree>
    <p:extLst>
      <p:ext uri="{BB962C8B-B14F-4D97-AF65-F5344CB8AC3E}">
        <p14:creationId xmlns:p14="http://schemas.microsoft.com/office/powerpoint/2010/main" val="13245888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38"/>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43700" y="0"/>
            <a:ext cx="2400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6556248" cy="758952"/>
          </a:xfrm>
        </p:spPr>
        <p:txBody>
          <a:body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5791200" y="6410325"/>
            <a:ext cx="3044825" cy="365125"/>
          </a:xfrm>
        </p:spPr>
        <p:txBody>
          <a:bodyPr/>
          <a:lstStyle>
            <a:lvl1pPr>
              <a:defRPr/>
            </a:lvl1pPr>
          </a:lstStyle>
          <a:p>
            <a:pPr>
              <a:defRPr/>
            </a:pPr>
            <a:fld id="{3FD90377-5386-4B17-B729-F641E7605E52}" type="datetimeFigureOut">
              <a:rPr lang="en-US" altLang="en-US"/>
              <a:pPr>
                <a:defRPr/>
              </a:pPr>
              <a:t>1/12/2017</a:t>
            </a:fld>
            <a:endParaRPr lang="en-US" altLang="en-US"/>
          </a:p>
        </p:txBody>
      </p:sp>
      <p:sp>
        <p:nvSpPr>
          <p:cNvPr id="8"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73880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2"/>
          <p:cNvSpPr>
            <a:spLocks noChangeArrowheads="1"/>
          </p:cNvSpPr>
          <p:nvPr/>
        </p:nvSpPr>
        <p:spPr bwMode="white">
          <a:xfrm>
            <a:off x="0" y="0"/>
            <a:ext cx="9144000" cy="14478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9" name="Rectangle 2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0" name="Rectangle 2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1" name="Rectangle 2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grpSp>
        <p:nvGrpSpPr>
          <p:cNvPr id="16" name="Group 33"/>
          <p:cNvGrpSpPr>
            <a:grpSpLocks/>
          </p:cNvGrpSpPr>
          <p:nvPr userDrawn="1"/>
        </p:nvGrpSpPr>
        <p:grpSpPr bwMode="auto">
          <a:xfrm>
            <a:off x="4208463" y="6096000"/>
            <a:ext cx="762000" cy="762000"/>
            <a:chOff x="1143000" y="228600"/>
            <a:chExt cx="762000" cy="762000"/>
          </a:xfrm>
        </p:grpSpPr>
        <p:sp>
          <p:nvSpPr>
            <p:cNvPr id="17" name="Oval 1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Oval 17"/>
            <p:cNvSpPr/>
            <p:nvPr/>
          </p:nvSpPr>
          <p:spPr>
            <a:xfrm>
              <a:off x="1220787" y="312738"/>
              <a:ext cx="590550" cy="5921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9" name="Picture 18"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0" name="Picture 38"/>
          <p:cNvPicPr>
            <a:picLocks noChangeAspect="1" noChangeArrowheads="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43700" y="0"/>
            <a:ext cx="2400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nchor="b"/>
          <a:lstStyle/>
          <a:p>
            <a:r>
              <a:rPr lang="en-US" dirty="0" smtClean="0"/>
              <a:t>Click to edit Master title style</a:t>
            </a:r>
            <a:endParaRPr lang="en-US" dirty="0"/>
          </a:p>
        </p:txBody>
      </p:sp>
      <p:sp>
        <p:nvSpPr>
          <p:cNvPr id="21" name="Date Placeholder 6"/>
          <p:cNvSpPr>
            <a:spLocks noGrp="1"/>
          </p:cNvSpPr>
          <p:nvPr>
            <p:ph type="dt" sz="half" idx="10"/>
          </p:nvPr>
        </p:nvSpPr>
        <p:spPr/>
        <p:txBody>
          <a:bodyPr/>
          <a:lstStyle>
            <a:lvl1pPr>
              <a:defRPr/>
            </a:lvl1pPr>
          </a:lstStyle>
          <a:p>
            <a:pPr>
              <a:defRPr/>
            </a:pPr>
            <a:fld id="{5695A2FE-5E0E-443B-BBE2-858BDD09CF1B}" type="datetimeFigureOut">
              <a:rPr lang="en-US" altLang="en-US"/>
              <a:pPr>
                <a:defRPr/>
              </a:pPr>
              <a:t>1/12/2017</a:t>
            </a:fld>
            <a:endParaRPr lang="en-US" altLang="en-US"/>
          </a:p>
        </p:txBody>
      </p:sp>
      <p:sp>
        <p:nvSpPr>
          <p:cNvPr id="22"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5304976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B54322A-FA8E-47B5-B09E-99F456DA3203}" type="datetimeFigureOut">
              <a:rPr lang="en-US" altLang="en-US"/>
              <a:pPr>
                <a:defRPr/>
              </a:pPr>
              <a:t>1/12/2017</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00062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3" name="Rectangle 22"/>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4" name="Rectangle 26"/>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5" name="Rectangle 2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grpSp>
        <p:nvGrpSpPr>
          <p:cNvPr id="8" name="Group 30"/>
          <p:cNvGrpSpPr>
            <a:grpSpLocks/>
          </p:cNvGrpSpPr>
          <p:nvPr userDrawn="1"/>
        </p:nvGrpSpPr>
        <p:grpSpPr bwMode="auto">
          <a:xfrm>
            <a:off x="4351338" y="6103938"/>
            <a:ext cx="762000" cy="762000"/>
            <a:chOff x="1143000" y="228600"/>
            <a:chExt cx="762000" cy="762000"/>
          </a:xfrm>
        </p:grpSpPr>
        <p:sp>
          <p:nvSpPr>
            <p:cNvPr id="9" name="Oval 8"/>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1220787" y="312737"/>
              <a:ext cx="590550" cy="59213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1" name="Picture 10"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12" name="Date Placeholder 1"/>
          <p:cNvSpPr>
            <a:spLocks noGrp="1"/>
          </p:cNvSpPr>
          <p:nvPr>
            <p:ph type="dt" sz="half" idx="10"/>
          </p:nvPr>
        </p:nvSpPr>
        <p:spPr/>
        <p:txBody>
          <a:bodyPr/>
          <a:lstStyle>
            <a:lvl1pPr>
              <a:defRPr/>
            </a:lvl1pPr>
          </a:lstStyle>
          <a:p>
            <a:pPr>
              <a:defRPr/>
            </a:pPr>
            <a:fld id="{29F35D88-4177-4728-9EB4-8C0548CB8DCB}" type="datetimeFigureOut">
              <a:rPr lang="en-US" altLang="en-US"/>
              <a:pPr>
                <a:defRPr/>
              </a:pPr>
              <a:t>1/12/2017</a:t>
            </a:fld>
            <a:endParaRPr lang="en-US" altLang="en-US"/>
          </a:p>
        </p:txBody>
      </p:sp>
      <p:sp>
        <p:nvSpPr>
          <p:cNvPr id="1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60810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6" name="Rectangle 22"/>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7" name="Rectangle 26"/>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8" name="Rectangle 27"/>
          <p:cNvSpPr>
            <a:spLocks noChangeArrowheads="1"/>
          </p:cNvSpPr>
          <p:nvPr/>
        </p:nvSpPr>
        <p:spPr bwMode="white">
          <a:xfrm>
            <a:off x="0" y="0"/>
            <a:ext cx="9144000" cy="119063"/>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9" name="Rectangle 28"/>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3" name="Rectangle 12"/>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pic>
        <p:nvPicPr>
          <p:cNvPr id="14"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t="82979" r="44348" b="4256"/>
          <a:stretch>
            <a:fillRect/>
          </a:stretch>
        </p:blipFill>
        <p:spPr bwMode="auto">
          <a:xfrm>
            <a:off x="152400" y="6248400"/>
            <a:ext cx="274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34"/>
          <p:cNvGrpSpPr>
            <a:grpSpLocks/>
          </p:cNvGrpSpPr>
          <p:nvPr userDrawn="1"/>
        </p:nvGrpSpPr>
        <p:grpSpPr bwMode="auto">
          <a:xfrm>
            <a:off x="1143000" y="228600"/>
            <a:ext cx="762000" cy="762000"/>
            <a:chOff x="1143000" y="228600"/>
            <a:chExt cx="762000" cy="762000"/>
          </a:xfrm>
        </p:grpSpPr>
        <p:sp>
          <p:nvSpPr>
            <p:cNvPr id="16" name="Oval 15"/>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Oval 16"/>
            <p:cNvSpPr/>
            <p:nvPr/>
          </p:nvSpPr>
          <p:spPr>
            <a:xfrm>
              <a:off x="1220788" y="312738"/>
              <a:ext cx="590550" cy="5921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8" name="Picture 17" descr="NPAIHBtransparent.gif"/>
            <p:cNvPicPr>
              <a:picLocks noChangeAspect="1"/>
            </p:cNvPicPr>
            <p:nvPr userDrawn="1"/>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19" name="TextBox 38"/>
          <p:cNvSpPr txBox="1">
            <a:spLocks noChangeArrowheads="1"/>
          </p:cNvSpPr>
          <p:nvPr userDrawn="1"/>
        </p:nvSpPr>
        <p:spPr bwMode="auto">
          <a:xfrm>
            <a:off x="381000" y="5046663"/>
            <a:ext cx="2362200" cy="1574800"/>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ts val="1000"/>
              </a:spcAft>
              <a:buClr>
                <a:srgbClr val="D16349"/>
              </a:buClr>
              <a:buSzPct val="85000"/>
              <a:buFont typeface="Wingdings 2" charset="0"/>
              <a:buNone/>
              <a:defRPr/>
            </a:pPr>
            <a:r>
              <a:rPr lang="en-US" sz="1400" i="1" smtClean="0">
                <a:solidFill>
                  <a:srgbClr val="0D0D0D"/>
                </a:solidFill>
                <a:latin typeface="Corbel" charset="0"/>
              </a:rPr>
              <a:t>2121 SW Broadway, Suite 300 </a:t>
            </a:r>
            <a:br>
              <a:rPr lang="en-US" sz="1400" i="1" smtClean="0">
                <a:solidFill>
                  <a:srgbClr val="0D0D0D"/>
                </a:solidFill>
                <a:latin typeface="Corbel" charset="0"/>
              </a:rPr>
            </a:br>
            <a:r>
              <a:rPr lang="en-US" sz="1400" i="1" smtClean="0">
                <a:solidFill>
                  <a:srgbClr val="0D0D0D"/>
                </a:solidFill>
                <a:latin typeface="Corbel" charset="0"/>
              </a:rPr>
              <a:t>Portland, Oregon 97201 </a:t>
            </a:r>
            <a:br>
              <a:rPr lang="en-US" sz="1400" i="1" smtClean="0">
                <a:solidFill>
                  <a:srgbClr val="0D0D0D"/>
                </a:solidFill>
                <a:latin typeface="Corbel" charset="0"/>
              </a:rPr>
            </a:br>
            <a:r>
              <a:rPr lang="en-US" sz="1400" i="1" smtClean="0">
                <a:solidFill>
                  <a:srgbClr val="0D0D0D"/>
                </a:solidFill>
                <a:latin typeface="Corbel" charset="0"/>
              </a:rPr>
              <a:t>Phone: (503) 228-4185 </a:t>
            </a:r>
            <a:br>
              <a:rPr lang="en-US" sz="1400" i="1" smtClean="0">
                <a:solidFill>
                  <a:srgbClr val="0D0D0D"/>
                </a:solidFill>
                <a:latin typeface="Corbel" charset="0"/>
              </a:rPr>
            </a:br>
            <a:r>
              <a:rPr lang="en-US" sz="1400" i="1" smtClean="0">
                <a:solidFill>
                  <a:srgbClr val="0D0D0D"/>
                </a:solidFill>
                <a:latin typeface="Corbel" charset="0"/>
              </a:rPr>
              <a:t>Fax: (503) 228-8182 </a:t>
            </a:r>
            <a:br>
              <a:rPr lang="en-US" sz="1400" i="1" smtClean="0">
                <a:solidFill>
                  <a:srgbClr val="0D0D0D"/>
                </a:solidFill>
                <a:latin typeface="Corbel" charset="0"/>
              </a:rPr>
            </a:br>
            <a:endParaRPr lang="en-US" sz="1400" i="1" u="sng" smtClean="0">
              <a:solidFill>
                <a:srgbClr val="415B5C"/>
              </a:solidFill>
              <a:latin typeface="Corbel" charset="0"/>
            </a:endParaRPr>
          </a:p>
          <a:p>
            <a:pPr eaLnBrk="1" hangingPunct="1">
              <a:defRPr/>
            </a:pPr>
            <a:endParaRPr lang="en-US" sz="1800" smtClean="0">
              <a:solidFill>
                <a:srgbClr val="000000"/>
              </a:solidFill>
              <a:latin typeface="Georgia" charset="0"/>
            </a:endParaRPr>
          </a:p>
        </p:txBody>
      </p:sp>
      <p:sp>
        <p:nvSpPr>
          <p:cNvPr id="2" name="Title 1"/>
          <p:cNvSpPr>
            <a:spLocks noGrp="1"/>
          </p:cNvSpPr>
          <p:nvPr>
            <p:ph type="title"/>
          </p:nvPr>
        </p:nvSpPr>
        <p:spPr>
          <a:xfrm>
            <a:off x="381000" y="1143000"/>
            <a:ext cx="2362200" cy="1371600"/>
          </a:xfrm>
        </p:spPr>
        <p:txBody>
          <a:bodyPr anchor="b">
            <a:noAutofit/>
          </a:bodyPr>
          <a:lstStyle>
            <a:lvl1pPr algn="l">
              <a:buNone/>
              <a:defRPr sz="2400" b="1" baseline="0">
                <a:solidFill>
                  <a:schemeClr val="accent1">
                    <a:lumMod val="75000"/>
                  </a:schemeClr>
                </a:solidFill>
                <a:latin typeface="Maiandra GD" pitchFamily="34" charset="0"/>
              </a:defRPr>
            </a:lvl1pPr>
          </a:lstStyle>
          <a:p>
            <a:r>
              <a:rPr lang="en-US" smtClean="0"/>
              <a:t>Click to edit Master title style</a:t>
            </a:r>
            <a:endParaRPr lang="en-US" dirty="0"/>
          </a:p>
        </p:txBody>
      </p:sp>
      <p:sp>
        <p:nvSpPr>
          <p:cNvPr id="3" name="Text Placeholder 2"/>
          <p:cNvSpPr>
            <a:spLocks noGrp="1"/>
          </p:cNvSpPr>
          <p:nvPr>
            <p:ph type="body" idx="2"/>
          </p:nvPr>
        </p:nvSpPr>
        <p:spPr>
          <a:xfrm>
            <a:off x="381000" y="2514601"/>
            <a:ext cx="2362200" cy="609600"/>
          </a:xfrm>
        </p:spPr>
        <p:txBody>
          <a:bodyPr/>
          <a:lstStyle>
            <a:lvl1pPr marL="0" indent="0">
              <a:spcAft>
                <a:spcPts val="1000"/>
              </a:spcAft>
              <a:buNone/>
              <a:defRPr sz="1600" i="1">
                <a:solidFill>
                  <a:schemeClr val="accent6">
                    <a:lumMod val="50000"/>
                  </a:schemeClr>
                </a:solidFill>
                <a:latin typeface="Corbel" pitchFamily="34" charset="0"/>
              </a:defRPr>
            </a:lvl1pPr>
            <a:lvl2pPr>
              <a:buNone/>
              <a:defRPr sz="1200"/>
            </a:lvl2pPr>
            <a:lvl3pPr>
              <a:buNone/>
              <a:defRPr sz="1000"/>
            </a:lvl3pPr>
            <a:lvl4pPr>
              <a:buNone/>
              <a:defRPr sz="900"/>
            </a:lvl4pPr>
            <a:lvl5pPr>
              <a:buNone/>
              <a:defRPr sz="900"/>
            </a:lvl5pPr>
          </a:lstStyle>
          <a:p>
            <a:pPr lvl="0"/>
            <a:r>
              <a:rPr lang="en-US" smtClean="0"/>
              <a:t>Click to edit Master text styles</a:t>
            </a:r>
          </a:p>
          <a:p>
            <a:pPr lvl="1"/>
            <a:r>
              <a:rPr lang="en-US" smtClean="0"/>
              <a:t>Second level</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Date Placeholder 4"/>
          <p:cNvSpPr>
            <a:spLocks noGrp="1"/>
          </p:cNvSpPr>
          <p:nvPr>
            <p:ph type="dt" sz="half" idx="10"/>
          </p:nvPr>
        </p:nvSpPr>
        <p:spPr/>
        <p:txBody>
          <a:bodyPr/>
          <a:lstStyle>
            <a:lvl1pPr>
              <a:defRPr/>
            </a:lvl1pPr>
          </a:lstStyle>
          <a:p>
            <a:pPr>
              <a:defRPr/>
            </a:pPr>
            <a:fld id="{D4A260C8-C985-4FEA-94B5-CD2C22FCFAE7}" type="datetimeFigureOut">
              <a:rPr lang="en-US" altLang="en-US"/>
              <a:pPr>
                <a:defRPr/>
              </a:pPr>
              <a:t>1/12/2017</a:t>
            </a:fld>
            <a:endParaRPr lang="en-US" altLang="en-US"/>
          </a:p>
        </p:txBody>
      </p:sp>
      <p:sp>
        <p:nvSpPr>
          <p:cNvPr id="22" name="Footer Placeholder 5"/>
          <p:cNvSpPr>
            <a:spLocks noGrp="1"/>
          </p:cNvSpPr>
          <p:nvPr>
            <p:ph type="ftr" sz="quarter" idx="11"/>
          </p:nvPr>
        </p:nvSpPr>
        <p:spPr>
          <a:xfrm>
            <a:off x="301625" y="6410325"/>
            <a:ext cx="3382963" cy="366713"/>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1361335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6" name="Rectangle 22"/>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7" name="Rectangle 26"/>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8" name="Rectangle 27"/>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9" name="Rectangle 28"/>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3"/>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grpSp>
        <p:nvGrpSpPr>
          <p:cNvPr id="15" name="Group 34"/>
          <p:cNvGrpSpPr>
            <a:grpSpLocks/>
          </p:cNvGrpSpPr>
          <p:nvPr userDrawn="1"/>
        </p:nvGrpSpPr>
        <p:grpSpPr bwMode="auto">
          <a:xfrm>
            <a:off x="1219200" y="152400"/>
            <a:ext cx="762000" cy="762000"/>
            <a:chOff x="1143000" y="228600"/>
            <a:chExt cx="762000" cy="762000"/>
          </a:xfrm>
        </p:grpSpPr>
        <p:sp>
          <p:nvSpPr>
            <p:cNvPr id="16" name="Oval 15"/>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Oval 16"/>
            <p:cNvSpPr/>
            <p:nvPr/>
          </p:nvSpPr>
          <p:spPr>
            <a:xfrm>
              <a:off x="1220788" y="312738"/>
              <a:ext cx="590550" cy="5921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8" name="Picture 17"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5788025" y="6405563"/>
            <a:ext cx="3044825" cy="365125"/>
          </a:xfrm>
        </p:spPr>
        <p:txBody>
          <a:bodyPr/>
          <a:lstStyle>
            <a:lvl1pPr>
              <a:defRPr/>
            </a:lvl1pPr>
          </a:lstStyle>
          <a:p>
            <a:pPr>
              <a:defRPr/>
            </a:pPr>
            <a:fld id="{86EC5804-07F6-4237-A0F9-B234E3D2F54F}" type="datetimeFigureOut">
              <a:rPr lang="en-US" altLang="en-US"/>
              <a:pPr>
                <a:defRPr/>
              </a:pPr>
              <a:t>1/12/2017</a:t>
            </a:fld>
            <a:endParaRPr lang="en-US" altLang="en-US"/>
          </a:p>
        </p:txBody>
      </p:sp>
      <p:sp>
        <p:nvSpPr>
          <p:cNvPr id="20" name="Footer Placeholder 5"/>
          <p:cNvSpPr>
            <a:spLocks noGrp="1"/>
          </p:cNvSpPr>
          <p:nvPr>
            <p:ph type="ftr" sz="quarter" idx="11"/>
          </p:nvPr>
        </p:nvSpPr>
        <p:spPr>
          <a:xfrm>
            <a:off x="301625" y="6410325"/>
            <a:ext cx="3584575" cy="366713"/>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1256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3315" name="Rectangle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3316" name="Rectangle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13317" name="Rectangle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solidFill>
                <a:srgbClr val="000000"/>
              </a:solidFill>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panose="02040502050405020303" pitchFamily="18" charset="0"/>
              </a:defRPr>
            </a:lvl1pPr>
          </a:lstStyle>
          <a:p>
            <a:pPr>
              <a:defRPr/>
            </a:pPr>
            <a:fld id="{071EBCD4-8DCB-49E2-BC65-37A9A95FA2CA}" type="datetimeFigureOut">
              <a:rPr lang="en-US" altLang="en-US"/>
              <a:pPr>
                <a:defRPr/>
              </a:pPr>
              <a:t>1/12/2017</a:t>
            </a:fld>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mn-e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mn-ea"/>
            </a:endParaRPr>
          </a:p>
        </p:txBody>
      </p:sp>
      <p:sp>
        <p:nvSpPr>
          <p:cNvPr id="1035" name="Title Placeholder 21"/>
          <p:cNvSpPr>
            <a:spLocks noGrp="1"/>
          </p:cNvSpPr>
          <p:nvPr>
            <p:ph type="title"/>
          </p:nvPr>
        </p:nvSpPr>
        <p:spPr bwMode="auto">
          <a:xfrm>
            <a:off x="152400" y="2286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6"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37" name="Group 20"/>
          <p:cNvGrpSpPr>
            <a:grpSpLocks/>
          </p:cNvGrpSpPr>
          <p:nvPr/>
        </p:nvGrpSpPr>
        <p:grpSpPr bwMode="auto">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Oval 24"/>
            <p:cNvSpPr/>
            <p:nvPr/>
          </p:nvSpPr>
          <p:spPr>
            <a:xfrm>
              <a:off x="1220788" y="312738"/>
              <a:ext cx="590550" cy="5921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6" name="Picture 25" descr="NPAIHBtransparent.gif"/>
            <p:cNvPicPr>
              <a:picLocks noChangeAspect="1"/>
            </p:cNvPicPr>
            <p:nvPr userDrawn="1"/>
          </p:nvPicPr>
          <p:blipFill>
            <a:blip r:embed="rId14"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7B9899"/>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B9899"/>
          </a:solidFill>
          <a:latin typeface="Georgia"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B9899"/>
          </a:solidFill>
          <a:latin typeface="Georgia"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B9899"/>
          </a:solidFill>
          <a:latin typeface="Georgia"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B9899"/>
          </a:solidFill>
          <a:latin typeface="Georgia" charset="0"/>
          <a:ea typeface="MS PGothic" panose="020B0600070205080204" pitchFamily="34" charset="-128"/>
          <a:cs typeface="MS PGothic" charset="0"/>
        </a:defRPr>
      </a:lvl5pPr>
      <a:lvl6pPr marL="457200" algn="ctr" rtl="0" fontAlgn="base">
        <a:spcBef>
          <a:spcPct val="0"/>
        </a:spcBef>
        <a:spcAft>
          <a:spcPct val="0"/>
        </a:spcAft>
        <a:defRPr sz="4400">
          <a:solidFill>
            <a:srgbClr val="7B9899"/>
          </a:solidFill>
          <a:latin typeface="Georgia" charset="0"/>
          <a:ea typeface="ＭＳ Ｐゴシック" charset="0"/>
          <a:cs typeface="ＭＳ Ｐゴシック" charset="0"/>
        </a:defRPr>
      </a:lvl6pPr>
      <a:lvl7pPr marL="914400" algn="ctr" rtl="0" fontAlgn="base">
        <a:spcBef>
          <a:spcPct val="0"/>
        </a:spcBef>
        <a:spcAft>
          <a:spcPct val="0"/>
        </a:spcAft>
        <a:defRPr sz="4400">
          <a:solidFill>
            <a:srgbClr val="7B9899"/>
          </a:solidFill>
          <a:latin typeface="Georgia" charset="0"/>
          <a:ea typeface="ＭＳ Ｐゴシック" charset="0"/>
          <a:cs typeface="ＭＳ Ｐゴシック" charset="0"/>
        </a:defRPr>
      </a:lvl7pPr>
      <a:lvl8pPr marL="1371600" algn="ctr" rtl="0" fontAlgn="base">
        <a:spcBef>
          <a:spcPct val="0"/>
        </a:spcBef>
        <a:spcAft>
          <a:spcPct val="0"/>
        </a:spcAft>
        <a:defRPr sz="4400">
          <a:solidFill>
            <a:srgbClr val="7B9899"/>
          </a:solidFill>
          <a:latin typeface="Georgia" charset="0"/>
          <a:ea typeface="ＭＳ Ｐゴシック" charset="0"/>
          <a:cs typeface="ＭＳ Ｐゴシック" charset="0"/>
        </a:defRPr>
      </a:lvl8pPr>
      <a:lvl9pPr marL="1828800" algn="ctr" rtl="0" fontAlgn="base">
        <a:spcBef>
          <a:spcPct val="0"/>
        </a:spcBef>
        <a:spcAft>
          <a:spcPct val="0"/>
        </a:spcAft>
        <a:defRPr sz="4400">
          <a:solidFill>
            <a:srgbClr val="7B9899"/>
          </a:solidFill>
          <a:latin typeface="Georgia" charset="0"/>
          <a:ea typeface="ＭＳ Ｐゴシック" charset="0"/>
          <a:cs typeface="ＭＳ Ｐゴシック"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S PGothic" panose="020B0600070205080204" pitchFamily="34" charset="-128"/>
          <a:cs typeface="MS PGothic" charset="0"/>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S PGothic" panose="020B0600070205080204" pitchFamily="34" charset="-128"/>
          <a:cs typeface="MS PGothic" charset="0"/>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S PGothic" panose="020B0600070205080204" pitchFamily="34" charset="-128"/>
          <a:cs typeface="MS PGothic" charset="0"/>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S PGothic" panose="020B0600070205080204" pitchFamily="34" charset="-128"/>
          <a:cs typeface="MS PGothic"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S PGothic" panose="020B0600070205080204" pitchFamily="34" charset="-128"/>
          <a:cs typeface="MS PGothic"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590800"/>
            <a:ext cx="6400800" cy="2743200"/>
          </a:xfrm>
        </p:spPr>
        <p:txBody>
          <a:bodyPr>
            <a:noAutofit/>
          </a:bodyPr>
          <a:lstStyle/>
          <a:p>
            <a:pPr eaLnBrk="1" fontAlgn="auto" hangingPunct="1">
              <a:spcAft>
                <a:spcPts val="0"/>
              </a:spcAft>
              <a:buFont typeface="Wingdings 2"/>
              <a:buNone/>
              <a:defRPr/>
            </a:pPr>
            <a:endParaRPr lang="en-US" sz="1200" b="0" dirty="0" smtClean="0">
              <a:ea typeface="+mn-ea"/>
              <a:cs typeface="+mn-cs"/>
            </a:endParaRPr>
          </a:p>
          <a:p>
            <a:pPr eaLnBrk="1" fontAlgn="auto" hangingPunct="1">
              <a:spcAft>
                <a:spcPts val="0"/>
              </a:spcAft>
              <a:buFont typeface="Wingdings 2"/>
              <a:buNone/>
              <a:defRPr/>
            </a:pPr>
            <a:endParaRPr lang="en-US" sz="1200" b="0" dirty="0" smtClean="0">
              <a:ea typeface="+mn-ea"/>
              <a:cs typeface="+mn-cs"/>
            </a:endParaRPr>
          </a:p>
          <a:p>
            <a:pPr eaLnBrk="1" fontAlgn="auto" hangingPunct="1">
              <a:spcAft>
                <a:spcPts val="0"/>
              </a:spcAft>
              <a:buFont typeface="Wingdings 2"/>
              <a:buNone/>
              <a:defRPr/>
            </a:pPr>
            <a:r>
              <a:rPr lang="en-US" sz="2800" dirty="0" smtClean="0">
                <a:ea typeface="+mn-ea"/>
                <a:cs typeface="+mn-cs"/>
              </a:rPr>
              <a:t>Christina Peters</a:t>
            </a:r>
          </a:p>
          <a:p>
            <a:pPr eaLnBrk="1" fontAlgn="auto" hangingPunct="1">
              <a:spcAft>
                <a:spcPts val="0"/>
              </a:spcAft>
              <a:buFont typeface="Wingdings 2"/>
              <a:buNone/>
              <a:defRPr/>
            </a:pPr>
            <a:endParaRPr lang="en-US" sz="2000" b="0" dirty="0" smtClean="0">
              <a:ea typeface="+mn-ea"/>
              <a:cs typeface="+mn-cs"/>
            </a:endParaRPr>
          </a:p>
          <a:p>
            <a:pPr eaLnBrk="1" fontAlgn="auto" hangingPunct="1">
              <a:spcAft>
                <a:spcPts val="0"/>
              </a:spcAft>
              <a:buFont typeface="Wingdings 2" charset="0"/>
              <a:buNone/>
              <a:defRPr/>
            </a:pPr>
            <a:r>
              <a:rPr lang="en-US" sz="1200" b="0" dirty="0" smtClean="0">
                <a:cs typeface="+mn-cs"/>
              </a:rPr>
              <a:t>Native Dental Therapy Initiative Project Director</a:t>
            </a:r>
          </a:p>
          <a:p>
            <a:pPr eaLnBrk="1" fontAlgn="auto" hangingPunct="1">
              <a:spcAft>
                <a:spcPts val="0"/>
              </a:spcAft>
              <a:buFont typeface="Wingdings 2" charset="0"/>
              <a:buNone/>
              <a:defRPr/>
            </a:pPr>
            <a:r>
              <a:rPr lang="en-US" sz="1200" b="0" dirty="0" smtClean="0">
                <a:ea typeface="+mn-ea"/>
                <a:cs typeface="+mn-cs"/>
              </a:rPr>
              <a:t>Northwest Portland Area Indian Health Board</a:t>
            </a:r>
          </a:p>
          <a:p>
            <a:pPr eaLnBrk="1" fontAlgn="auto" hangingPunct="1">
              <a:spcAft>
                <a:spcPts val="0"/>
              </a:spcAft>
              <a:buFont typeface="Wingdings 2" charset="0"/>
              <a:buNone/>
              <a:defRPr/>
            </a:pPr>
            <a:r>
              <a:rPr lang="en-US" sz="1200" b="0" dirty="0" smtClean="0">
                <a:ea typeface="+mn-ea"/>
                <a:cs typeface="+mn-cs"/>
              </a:rPr>
              <a:t>Quarterly Board Meeting</a:t>
            </a:r>
          </a:p>
          <a:p>
            <a:pPr eaLnBrk="1" fontAlgn="auto" hangingPunct="1">
              <a:spcAft>
                <a:spcPts val="0"/>
              </a:spcAft>
              <a:buFont typeface="Wingdings 2" charset="0"/>
              <a:buNone/>
              <a:defRPr/>
            </a:pPr>
            <a:r>
              <a:rPr lang="en-US" sz="1200" b="0" dirty="0" smtClean="0">
                <a:ea typeface="+mn-ea"/>
                <a:cs typeface="+mn-cs"/>
              </a:rPr>
              <a:t>January 17, 2017</a:t>
            </a:r>
          </a:p>
          <a:p>
            <a:pPr eaLnBrk="1" fontAlgn="auto" hangingPunct="1">
              <a:spcAft>
                <a:spcPts val="0"/>
              </a:spcAft>
              <a:buFont typeface="Wingdings 2"/>
              <a:buNone/>
              <a:defRPr/>
            </a:pPr>
            <a:endParaRPr lang="en-US" sz="2000" b="0" dirty="0">
              <a:ea typeface="+mn-ea"/>
              <a:cs typeface="+mn-cs"/>
            </a:endParaRPr>
          </a:p>
          <a:p>
            <a:pPr eaLnBrk="1" fontAlgn="auto" hangingPunct="1">
              <a:spcAft>
                <a:spcPts val="0"/>
              </a:spcAft>
              <a:buFont typeface="Wingdings 2"/>
              <a:buNone/>
              <a:defRPr/>
            </a:pPr>
            <a:endParaRPr lang="en-US" sz="1200" b="0" dirty="0" smtClean="0">
              <a:ea typeface="+mn-ea"/>
              <a:cs typeface="+mn-cs"/>
            </a:endParaRPr>
          </a:p>
        </p:txBody>
      </p:sp>
      <p:sp>
        <p:nvSpPr>
          <p:cNvPr id="28675" name="Title 2"/>
          <p:cNvSpPr>
            <a:spLocks noGrp="1"/>
          </p:cNvSpPr>
          <p:nvPr>
            <p:ph type="ctrTitle"/>
          </p:nvPr>
        </p:nvSpPr>
        <p:spPr>
          <a:xfrm>
            <a:off x="228600" y="228600"/>
            <a:ext cx="8686800" cy="2133600"/>
          </a:xfrm>
        </p:spPr>
        <p:txBody>
          <a:bodyPr/>
          <a:lstStyle/>
          <a:p>
            <a:pPr eaLnBrk="1" hangingPunct="1"/>
            <a:r>
              <a:rPr lang="en-US" altLang="en-US" sz="3600" dirty="0" smtClean="0">
                <a:solidFill>
                  <a:srgbClr val="A9432B"/>
                </a:solidFill>
              </a:rPr>
              <a:t/>
            </a:r>
            <a:br>
              <a:rPr lang="en-US" altLang="en-US" sz="3600" dirty="0" smtClean="0">
                <a:solidFill>
                  <a:srgbClr val="A9432B"/>
                </a:solidFill>
              </a:rPr>
            </a:br>
            <a:r>
              <a:rPr lang="en-US" altLang="en-US" sz="3800" dirty="0" smtClean="0">
                <a:solidFill>
                  <a:srgbClr val="A9432B"/>
                </a:solidFill>
              </a:rPr>
              <a:t>CHAP update</a:t>
            </a:r>
            <a:r>
              <a:rPr lang="en-US" altLang="en-US" sz="3600" dirty="0" smtClean="0"/>
              <a:t/>
            </a:r>
            <a:br>
              <a:rPr lang="en-US" altLang="en-US" sz="3600" dirty="0" smtClean="0"/>
            </a:br>
            <a:r>
              <a:rPr lang="en-US" altLang="en-US" sz="3600" dirty="0" smtClean="0"/>
              <a:t/>
            </a:r>
            <a:br>
              <a:rPr lang="en-US" altLang="en-US" sz="3600" dirty="0" smtClean="0"/>
            </a:br>
            <a:endParaRPr lang="en-US" altLang="en-US" sz="3600" dirty="0" smtClean="0">
              <a:solidFill>
                <a:srgbClr val="A9432B"/>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381000"/>
            <a:ext cx="8504238" cy="5718175"/>
          </a:xfrm>
        </p:spPr>
        <p:txBody>
          <a:bodyPr/>
          <a:lstStyle/>
          <a:p>
            <a:r>
              <a:rPr lang="en-US" dirty="0" smtClean="0"/>
              <a:t>On June 1, 2016, Dear Tribal Leader Letter seeking tribal consultation on a policy statement describing the intention of the IHS to create a national Community Health Aide Program (CHAP) similar to the Alaska model that could ultimately lead to greater numbers of dental providers (e.g., dental health aide therapists) and other community health aides</a:t>
            </a:r>
          </a:p>
          <a:p>
            <a:r>
              <a:rPr lang="en-US" dirty="0" smtClean="0"/>
              <a:t>The Tribal Consultation on the draft policy statement concluded on October 27, 2016. </a:t>
            </a:r>
          </a:p>
          <a:p>
            <a:r>
              <a:rPr lang="en-US" dirty="0" smtClean="0"/>
              <a:t>IHS issued a DTLL and report on January 4, 2017 on the CHAP tribal consultation process.</a:t>
            </a:r>
            <a:endParaRPr lang="en-US" dirty="0"/>
          </a:p>
        </p:txBody>
      </p:sp>
    </p:spTree>
    <p:extLst>
      <p:ext uri="{BB962C8B-B14F-4D97-AF65-F5344CB8AC3E}">
        <p14:creationId xmlns:p14="http://schemas.microsoft.com/office/powerpoint/2010/main" val="278866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CHAP</a:t>
            </a:r>
            <a:endParaRPr lang="en-US" dirty="0"/>
          </a:p>
        </p:txBody>
      </p:sp>
      <p:sp>
        <p:nvSpPr>
          <p:cNvPr id="3" name="Content Placeholder 2"/>
          <p:cNvSpPr>
            <a:spLocks noGrp="1"/>
          </p:cNvSpPr>
          <p:nvPr>
            <p:ph sz="quarter" idx="1"/>
          </p:nvPr>
        </p:nvSpPr>
        <p:spPr/>
        <p:txBody>
          <a:bodyPr/>
          <a:lstStyle/>
          <a:p>
            <a:r>
              <a:rPr lang="en-US" dirty="0" smtClean="0"/>
              <a:t>The Community Health Aide Program</a:t>
            </a:r>
          </a:p>
          <a:p>
            <a:r>
              <a:rPr lang="en-US" dirty="0" smtClean="0"/>
              <a:t>Developed in Alaska over the last 60 years</a:t>
            </a:r>
          </a:p>
          <a:p>
            <a:r>
              <a:rPr lang="en-US" dirty="0" smtClean="0"/>
              <a:t>Includes Community Health Aides, Dental Health Aides, and Behavioral Health Aides</a:t>
            </a:r>
          </a:p>
          <a:p>
            <a:r>
              <a:rPr lang="en-US" dirty="0"/>
              <a:t>CHAP provides patient-centered primary care, as opposed to specialty care, and delivers more care in the community rather than in the acute care </a:t>
            </a:r>
            <a:r>
              <a:rPr lang="en-US" dirty="0" smtClean="0"/>
              <a:t>setting.</a:t>
            </a:r>
          </a:p>
          <a:p>
            <a:r>
              <a:rPr lang="en-US" dirty="0" smtClean="0"/>
              <a:t>CHAP providers work in collaboration with Doctors, Nurse Practitioners, Physicians Assistants, and other licensed providers in the dental and behavioral health fields. </a:t>
            </a:r>
            <a:endParaRPr lang="en-US" dirty="0"/>
          </a:p>
        </p:txBody>
      </p:sp>
    </p:spTree>
    <p:extLst>
      <p:ext uri="{BB962C8B-B14F-4D97-AF65-F5344CB8AC3E}">
        <p14:creationId xmlns:p14="http://schemas.microsoft.com/office/powerpoint/2010/main" val="31558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4</a:t>
            </a:r>
            <a:r>
              <a:rPr lang="en-US" baseline="30000" dirty="0" smtClean="0"/>
              <a:t>th</a:t>
            </a:r>
            <a:r>
              <a:rPr lang="en-US" dirty="0" smtClean="0"/>
              <a:t> Report Highlights</a:t>
            </a:r>
            <a:endParaRPr lang="en-US" dirty="0"/>
          </a:p>
        </p:txBody>
      </p:sp>
      <p:sp>
        <p:nvSpPr>
          <p:cNvPr id="3" name="Content Placeholder 2"/>
          <p:cNvSpPr>
            <a:spLocks noGrp="1"/>
          </p:cNvSpPr>
          <p:nvPr>
            <p:ph sz="quarter" idx="1"/>
          </p:nvPr>
        </p:nvSpPr>
        <p:spPr>
          <a:xfrm>
            <a:off x="301752" y="1447800"/>
            <a:ext cx="8503920" cy="4651248"/>
          </a:xfrm>
        </p:spPr>
        <p:txBody>
          <a:bodyPr/>
          <a:lstStyle/>
          <a:p>
            <a:pPr marL="0" indent="0">
              <a:buNone/>
            </a:pPr>
            <a:r>
              <a:rPr lang="en-US" dirty="0" smtClean="0"/>
              <a:t>Summary of comments: </a:t>
            </a:r>
          </a:p>
          <a:p>
            <a:r>
              <a:rPr lang="en-US" dirty="0"/>
              <a:t>E</a:t>
            </a:r>
            <a:r>
              <a:rPr lang="en-US" dirty="0" smtClean="0"/>
              <a:t>mphasized opportunity for CHAP to increase access to services </a:t>
            </a:r>
          </a:p>
          <a:p>
            <a:r>
              <a:rPr lang="en-US" dirty="0" smtClean="0"/>
              <a:t>Reiterated community nature of program and importance of community involvement</a:t>
            </a:r>
          </a:p>
          <a:p>
            <a:r>
              <a:rPr lang="en-US" dirty="0" smtClean="0"/>
              <a:t>Highlighted need for baseline standards with enough flexibility that each Area can set-up its own program. </a:t>
            </a:r>
          </a:p>
          <a:p>
            <a:r>
              <a:rPr lang="en-US" dirty="0" smtClean="0"/>
              <a:t>Nationalization intended not to disrupt existing CHAP programs</a:t>
            </a:r>
          </a:p>
          <a:p>
            <a:r>
              <a:rPr lang="en-US" dirty="0" smtClean="0"/>
              <a:t>Highlighted need for legislative change to fully utilize DHATs </a:t>
            </a:r>
            <a:endParaRPr lang="en-US" dirty="0"/>
          </a:p>
          <a:p>
            <a:pPr lvl="1"/>
            <a:endParaRPr lang="en-US" dirty="0" smtClean="0"/>
          </a:p>
          <a:p>
            <a:endParaRPr lang="en-US" dirty="0"/>
          </a:p>
        </p:txBody>
      </p:sp>
    </p:spTree>
    <p:extLst>
      <p:ext uri="{BB962C8B-B14F-4D97-AF65-F5344CB8AC3E}">
        <p14:creationId xmlns:p14="http://schemas.microsoft.com/office/powerpoint/2010/main" val="124474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4</a:t>
            </a:r>
            <a:r>
              <a:rPr lang="en-US" baseline="30000" dirty="0" smtClean="0"/>
              <a:t>th</a:t>
            </a:r>
            <a:r>
              <a:rPr lang="en-US" dirty="0" smtClean="0"/>
              <a:t> Report Highlights</a:t>
            </a:r>
            <a:endParaRPr lang="en-US" dirty="0"/>
          </a:p>
        </p:txBody>
      </p:sp>
      <p:sp>
        <p:nvSpPr>
          <p:cNvPr id="3" name="Content Placeholder 2"/>
          <p:cNvSpPr>
            <a:spLocks noGrp="1"/>
          </p:cNvSpPr>
          <p:nvPr>
            <p:ph sz="quarter" idx="1"/>
          </p:nvPr>
        </p:nvSpPr>
        <p:spPr/>
        <p:txBody>
          <a:bodyPr/>
          <a:lstStyle/>
          <a:p>
            <a:pPr marL="0" indent="0">
              <a:buNone/>
            </a:pPr>
            <a:r>
              <a:rPr lang="en-US" dirty="0" smtClean="0"/>
              <a:t>IHS Next Steps:</a:t>
            </a:r>
          </a:p>
          <a:p>
            <a:r>
              <a:rPr lang="en-US" dirty="0" smtClean="0"/>
              <a:t>Establish a national workgroup to develop a draft CHAP Expansion Policy and Implementation Plan</a:t>
            </a:r>
          </a:p>
          <a:p>
            <a:r>
              <a:rPr lang="en-US" dirty="0" smtClean="0"/>
              <a:t>Seek input on the draft CHAP Expansion Policy and Implementation Plan through the Tribal Consultation process.</a:t>
            </a:r>
          </a:p>
          <a:p>
            <a:r>
              <a:rPr lang="en-US" dirty="0" smtClean="0"/>
              <a:t>Revise and recirculate draft policy and plan as necessary.</a:t>
            </a:r>
          </a:p>
          <a:p>
            <a:r>
              <a:rPr lang="en-US" dirty="0" smtClean="0"/>
              <a:t>Circulate plan through IHS Areas for clearance. </a:t>
            </a:r>
            <a:endParaRPr lang="en-US" dirty="0"/>
          </a:p>
        </p:txBody>
      </p:sp>
    </p:spTree>
    <p:extLst>
      <p:ext uri="{BB962C8B-B14F-4D97-AF65-F5344CB8AC3E}">
        <p14:creationId xmlns:p14="http://schemas.microsoft.com/office/powerpoint/2010/main" val="330757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NPAIHB Next Steps</a:t>
            </a:r>
            <a:endParaRPr lang="en-US" dirty="0"/>
          </a:p>
        </p:txBody>
      </p:sp>
      <p:sp>
        <p:nvSpPr>
          <p:cNvPr id="3" name="Content Placeholder 2"/>
          <p:cNvSpPr>
            <a:spLocks noGrp="1"/>
          </p:cNvSpPr>
          <p:nvPr>
            <p:ph sz="quarter" idx="1"/>
          </p:nvPr>
        </p:nvSpPr>
        <p:spPr/>
        <p:txBody>
          <a:bodyPr/>
          <a:lstStyle/>
          <a:p>
            <a:r>
              <a:rPr lang="en-US" dirty="0" smtClean="0"/>
              <a:t>Send letter in appreciation of the report</a:t>
            </a:r>
          </a:p>
          <a:p>
            <a:r>
              <a:rPr lang="en-US" dirty="0" smtClean="0"/>
              <a:t>Make suggestions for members of the IHS CHAP implementation Work Group</a:t>
            </a:r>
          </a:p>
          <a:p>
            <a:endParaRPr lang="en-US" dirty="0"/>
          </a:p>
        </p:txBody>
      </p:sp>
      <p:pic>
        <p:nvPicPr>
          <p:cNvPr id="4" name="Picture 3"/>
          <p:cNvPicPr>
            <a:picLocks noChangeAspect="1"/>
          </p:cNvPicPr>
          <p:nvPr/>
        </p:nvPicPr>
        <p:blipFill>
          <a:blip r:embed="rId2"/>
          <a:stretch>
            <a:fillRect/>
          </a:stretch>
        </p:blipFill>
        <p:spPr>
          <a:xfrm>
            <a:off x="4746513" y="3048000"/>
            <a:ext cx="4224305" cy="2819400"/>
          </a:xfrm>
          <a:prstGeom prst="rect">
            <a:avLst/>
          </a:prstGeom>
        </p:spPr>
      </p:pic>
      <p:pic>
        <p:nvPicPr>
          <p:cNvPr id="5" name="Picture 4"/>
          <p:cNvPicPr>
            <a:picLocks noChangeAspect="1"/>
          </p:cNvPicPr>
          <p:nvPr/>
        </p:nvPicPr>
        <p:blipFill>
          <a:blip r:embed="rId3"/>
          <a:stretch>
            <a:fillRect/>
          </a:stretch>
        </p:blipFill>
        <p:spPr>
          <a:xfrm>
            <a:off x="301752" y="3462726"/>
            <a:ext cx="4279615" cy="2854116"/>
          </a:xfrm>
          <a:prstGeom prst="rect">
            <a:avLst/>
          </a:prstGeom>
        </p:spPr>
      </p:pic>
    </p:spTree>
    <p:extLst>
      <p:ext uri="{BB962C8B-B14F-4D97-AF65-F5344CB8AC3E}">
        <p14:creationId xmlns:p14="http://schemas.microsoft.com/office/powerpoint/2010/main" val="306230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352800"/>
            <a:ext cx="6480175" cy="1673225"/>
          </a:xfrm>
        </p:spPr>
        <p:txBody>
          <a:bodyPr/>
          <a:lstStyle/>
          <a:p>
            <a:pPr>
              <a:buFont typeface="Wingdings 2" charset="0"/>
              <a:buNone/>
              <a:defRPr/>
            </a:pPr>
            <a:r>
              <a:rPr lang="en-US" sz="4400" dirty="0" smtClean="0"/>
              <a:t>Questions?</a:t>
            </a:r>
            <a:endParaRPr lang="en-US" sz="4400" dirty="0"/>
          </a:p>
        </p:txBody>
      </p:sp>
      <p:sp>
        <p:nvSpPr>
          <p:cNvPr id="51203" name="Title 2"/>
          <p:cNvSpPr>
            <a:spLocks noGrp="1"/>
          </p:cNvSpPr>
          <p:nvPr>
            <p:ph type="title"/>
          </p:nvPr>
        </p:nvSpPr>
        <p:spPr>
          <a:xfrm>
            <a:off x="609600" y="152400"/>
            <a:ext cx="7885113" cy="1524000"/>
          </a:xfrm>
        </p:spPr>
        <p:txBody>
          <a:bodyPr/>
          <a:lstStyle/>
          <a:p>
            <a:r>
              <a:rPr lang="en-US" altLang="en-US" smtClean="0"/>
              <a:t>Thank you!</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79801</TotalTime>
  <Words>392</Words>
  <Application>Microsoft Office PowerPoint</Application>
  <PresentationFormat>On-screen Show (4:3)</PresentationFormat>
  <Paragraphs>40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Civic</vt:lpstr>
      <vt:lpstr> CHAP update  </vt:lpstr>
      <vt:lpstr>PowerPoint Presentation</vt:lpstr>
      <vt:lpstr>What is CHAP</vt:lpstr>
      <vt:lpstr>January 4th Report Highlights</vt:lpstr>
      <vt:lpstr>January 4th Report Highlights</vt:lpstr>
      <vt:lpstr>NPAIHB Next Steps</vt:lpstr>
      <vt:lpstr>Thank you!</vt:lpstr>
    </vt:vector>
  </TitlesOfParts>
  <Company>Swinomish Indian Tribal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Swinomish-Upper Skagit Dental Clinic</dc:title>
  <dc:creator>John Stephens</dc:creator>
  <cp:lastModifiedBy>Lisa Griggs</cp:lastModifiedBy>
  <cp:revision>163</cp:revision>
  <cp:lastPrinted>2014-11-24T17:05:13Z</cp:lastPrinted>
  <dcterms:created xsi:type="dcterms:W3CDTF">2011-10-25T16:28:30Z</dcterms:created>
  <dcterms:modified xsi:type="dcterms:W3CDTF">2017-01-12T19:38:33Z</dcterms:modified>
</cp:coreProperties>
</file>