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79" r:id="rId2"/>
    <p:sldMasterId id="2147483845" r:id="rId3"/>
    <p:sldMasterId id="2147483857" r:id="rId4"/>
  </p:sldMasterIdLst>
  <p:notesMasterIdLst>
    <p:notesMasterId r:id="rId30"/>
  </p:notesMasterIdLst>
  <p:handoutMasterIdLst>
    <p:handoutMasterId r:id="rId31"/>
  </p:handoutMasterIdLst>
  <p:sldIdLst>
    <p:sldId id="551" r:id="rId5"/>
    <p:sldId id="670" r:id="rId6"/>
    <p:sldId id="686" r:id="rId7"/>
    <p:sldId id="685" r:id="rId8"/>
    <p:sldId id="680" r:id="rId9"/>
    <p:sldId id="676" r:id="rId10"/>
    <p:sldId id="677" r:id="rId11"/>
    <p:sldId id="645" r:id="rId12"/>
    <p:sldId id="646" r:id="rId13"/>
    <p:sldId id="674" r:id="rId14"/>
    <p:sldId id="673" r:id="rId15"/>
    <p:sldId id="675" r:id="rId16"/>
    <p:sldId id="609" r:id="rId17"/>
    <p:sldId id="620" r:id="rId18"/>
    <p:sldId id="617" r:id="rId19"/>
    <p:sldId id="681" r:id="rId20"/>
    <p:sldId id="682" r:id="rId21"/>
    <p:sldId id="678" r:id="rId22"/>
    <p:sldId id="679" r:id="rId23"/>
    <p:sldId id="684" r:id="rId24"/>
    <p:sldId id="661" r:id="rId25"/>
    <p:sldId id="662" r:id="rId26"/>
    <p:sldId id="668" r:id="rId27"/>
    <p:sldId id="687" r:id="rId28"/>
    <p:sldId id="469" r:id="rId29"/>
  </p:sldIdLst>
  <p:sldSz cx="9144000" cy="6858000" type="screen4x3"/>
  <p:notesSz cx="7023100" cy="93091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899"/>
    <a:srgbClr val="0066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76015" autoAdjust="0"/>
  </p:normalViewPr>
  <p:slideViewPr>
    <p:cSldViewPr>
      <p:cViewPr varScale="1">
        <p:scale>
          <a:sx n="40" d="100"/>
          <a:sy n="40" d="100"/>
        </p:scale>
        <p:origin x="-258" y="-102"/>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notesViewPr>
    <p:cSldViewPr>
      <p:cViewPr varScale="1">
        <p:scale>
          <a:sx n="81" d="100"/>
          <a:sy n="81" d="100"/>
        </p:scale>
        <p:origin x="2488" y="8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3980" cy="465773"/>
          </a:xfrm>
          <a:prstGeom prst="rect">
            <a:avLst/>
          </a:prstGeom>
        </p:spPr>
        <p:txBody>
          <a:bodyPr vert="horz" lIns="91562" tIns="45781" rIns="91562" bIns="45781" rtlCol="0"/>
          <a:lstStyle>
            <a:lvl1pPr algn="l">
              <a:defRPr sz="1200"/>
            </a:lvl1pPr>
          </a:lstStyle>
          <a:p>
            <a:r>
              <a:rPr lang="en-US" dirty="0" smtClean="0"/>
              <a:t>THRIVE/PRT/WRN Updates </a:t>
            </a:r>
            <a:endParaRPr lang="en-US" dirty="0"/>
          </a:p>
        </p:txBody>
      </p:sp>
      <p:sp>
        <p:nvSpPr>
          <p:cNvPr id="3" name="Date Placeholder 2"/>
          <p:cNvSpPr>
            <a:spLocks noGrp="1"/>
          </p:cNvSpPr>
          <p:nvPr>
            <p:ph type="dt" sz="quarter" idx="1"/>
          </p:nvPr>
        </p:nvSpPr>
        <p:spPr>
          <a:xfrm>
            <a:off x="3977532" y="2"/>
            <a:ext cx="3043980" cy="465773"/>
          </a:xfrm>
          <a:prstGeom prst="rect">
            <a:avLst/>
          </a:prstGeom>
        </p:spPr>
        <p:txBody>
          <a:bodyPr vert="horz" lIns="91562" tIns="45781" rIns="91562" bIns="45781" rtlCol="0"/>
          <a:lstStyle>
            <a:lvl1pPr algn="r">
              <a:defRPr sz="1200"/>
            </a:lvl1pPr>
          </a:lstStyle>
          <a:p>
            <a:fld id="{25235B15-4278-4F7D-A303-3851778946D0}" type="datetimeFigureOut">
              <a:rPr lang="en-US" smtClean="0"/>
              <a:pPr/>
              <a:t>1/16/2017</a:t>
            </a:fld>
            <a:endParaRPr lang="en-US"/>
          </a:p>
        </p:txBody>
      </p:sp>
      <p:sp>
        <p:nvSpPr>
          <p:cNvPr id="4" name="Footer Placeholder 3"/>
          <p:cNvSpPr>
            <a:spLocks noGrp="1"/>
          </p:cNvSpPr>
          <p:nvPr>
            <p:ph type="ftr" sz="quarter" idx="2"/>
          </p:nvPr>
        </p:nvSpPr>
        <p:spPr>
          <a:xfrm>
            <a:off x="1" y="8841740"/>
            <a:ext cx="3043980" cy="465773"/>
          </a:xfrm>
          <a:prstGeom prst="rect">
            <a:avLst/>
          </a:prstGeom>
        </p:spPr>
        <p:txBody>
          <a:bodyPr vert="horz" lIns="91562" tIns="45781" rIns="91562" bIns="45781"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40"/>
            <a:ext cx="3043980" cy="465773"/>
          </a:xfrm>
          <a:prstGeom prst="rect">
            <a:avLst/>
          </a:prstGeom>
        </p:spPr>
        <p:txBody>
          <a:bodyPr vert="horz" lIns="91562" tIns="45781" rIns="91562" bIns="45781"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3943118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03" tIns="46651" rIns="93303" bIns="46651"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03" tIns="46651" rIns="93303" bIns="46651" rtlCol="0"/>
          <a:lstStyle>
            <a:lvl1pPr algn="r">
              <a:defRPr sz="1200"/>
            </a:lvl1pPr>
          </a:lstStyle>
          <a:p>
            <a:fld id="{7D2502FA-F8EB-469C-9490-72CD0A3E30E2}" type="datetimeFigureOut">
              <a:rPr lang="en-US" smtClean="0"/>
              <a:pPr/>
              <a:t>1/16/2017</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3" tIns="46651" rIns="93303" bIns="46651"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303" tIns="46651" rIns="93303" bIns="4665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31"/>
            <a:ext cx="3043343" cy="465455"/>
          </a:xfrm>
          <a:prstGeom prst="rect">
            <a:avLst/>
          </a:prstGeom>
        </p:spPr>
        <p:txBody>
          <a:bodyPr vert="horz" lIns="93303" tIns="46651" rIns="93303" bIns="46651"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303" tIns="46651" rIns="93303" bIns="46651"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344430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GenIndigenou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cnay.org/Network_Map.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aprepforhealthyyouth.org/curricula/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hs.gov/ash/oah/grants/open-grant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mymeetings.com/nc/join.php?i=PWXW1795167&amp;p=7877854&amp;t=c" TargetMode="External"/><Relationship Id="rId4" Type="http://schemas.openxmlformats.org/officeDocument/2006/relationships/hyperlink" Target="http://www.grants.gov/web/grants/view-opportunity.html?oppId=289326"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hs.gov/ash/oah/grants/open-grant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mymeetings.com/nc/join.php?i=PWXW1795167&amp;p=7877854&amp;t=c" TargetMode="External"/><Relationship Id="rId4" Type="http://schemas.openxmlformats.org/officeDocument/2006/relationships/hyperlink" Target="http://www.grants.gov/web/grants/view-opportunity.html?oppId=28932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opportunity to</a:t>
            </a:r>
            <a:r>
              <a:rPr lang="en-US" baseline="0" dirty="0" smtClean="0"/>
              <a:t> share our work on THRIVE and We R Native…</a:t>
            </a:r>
            <a:endParaRPr lang="en-US" dirty="0"/>
          </a:p>
        </p:txBody>
      </p:sp>
      <p:sp>
        <p:nvSpPr>
          <p:cNvPr id="4" name="Slide Number Placeholder 3"/>
          <p:cNvSpPr>
            <a:spLocks noGrp="1"/>
          </p:cNvSpPr>
          <p:nvPr>
            <p:ph type="sldNum" sz="quarter" idx="10"/>
          </p:nvPr>
        </p:nvSpPr>
        <p:spPr/>
        <p:txBody>
          <a:bodyPr/>
          <a:lstStyle/>
          <a:p>
            <a:fld id="{4D2A5D91-56B1-487B-8AEE-51C170159F5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75470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79" indent="-1749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ED9128D-0E5F-4197-95FA-2124F3E7776E}"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80758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1CDD12-E139-4434-ADFD-71CC7E9733F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91592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79" indent="-1749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ED9128D-0E5F-4197-95FA-2124F3E7776E}"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7584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a:t>
            </a:r>
            <a:r>
              <a:rPr lang="en-US" i="1" dirty="0"/>
              <a:t>R </a:t>
            </a:r>
            <a:r>
              <a:rPr lang="en-US" i="1" dirty="0" smtClean="0"/>
              <a:t>Native</a:t>
            </a:r>
            <a:r>
              <a:rPr lang="en-US" dirty="0" smtClean="0"/>
              <a:t>  is a </a:t>
            </a:r>
            <a:r>
              <a:rPr lang="en-US" dirty="0"/>
              <a:t>multimedia health resource for Native teens and young </a:t>
            </a:r>
            <a:r>
              <a:rPr lang="en-US" dirty="0" smtClean="0"/>
              <a:t>adults. </a:t>
            </a:r>
            <a:endParaRPr lang="en-US" dirty="0"/>
          </a:p>
          <a:p>
            <a:endParaRPr lang="en-US" dirty="0"/>
          </a:p>
          <a:p>
            <a:r>
              <a:rPr lang="en-US" dirty="0"/>
              <a:t>The service was designed using behavior change theory and extensive formative research with Native youth across the U.S. We design our messages to address the social, structural, and environmental stressors that influence adolescent health. With particular focus given to the prevention of suicide, bullying, STDs, teen pregnancy, and drug and alcohol use. </a:t>
            </a:r>
          </a:p>
          <a:p>
            <a:endParaRPr lang="en-US" dirty="0"/>
          </a:p>
          <a:p>
            <a:r>
              <a:rPr lang="en-US" dirty="0"/>
              <a:t>The project is funded by the Indian Health Service HIV and behavioral health programs, and is heavily supported in-kind by our GLS grant.</a:t>
            </a:r>
          </a:p>
          <a:p>
            <a:pPr defTabSz="920755">
              <a:defRPr/>
            </a:pPr>
            <a:endParaRPr lang="en-US" alt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We’ll</a:t>
            </a:r>
            <a:r>
              <a:rPr lang="en-US" baseline="0" dirty="0" smtClean="0"/>
              <a:t> be delivering the campaign through our social media channels in June.</a:t>
            </a:r>
            <a:endParaRPr lang="en-US" i="1" dirty="0"/>
          </a:p>
        </p:txBody>
      </p:sp>
      <p:sp>
        <p:nvSpPr>
          <p:cNvPr id="31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176" indent="-291606" eaLnBrk="0" hangingPunct="0">
              <a:defRPr sz="4300">
                <a:solidFill>
                  <a:srgbClr val="000000"/>
                </a:solidFill>
                <a:latin typeface="Gill Sans" charset="0"/>
                <a:ea typeface="ヒラギノ角ゴ ProN W3" charset="-128"/>
                <a:sym typeface="Gill Sans" charset="0"/>
              </a:defRPr>
            </a:lvl2pPr>
            <a:lvl3pPr marL="1166424" indent="-233285" eaLnBrk="0" hangingPunct="0">
              <a:defRPr sz="4300">
                <a:solidFill>
                  <a:srgbClr val="000000"/>
                </a:solidFill>
                <a:latin typeface="Gill Sans" charset="0"/>
                <a:ea typeface="ヒラギノ角ゴ ProN W3" charset="-128"/>
                <a:sym typeface="Gill Sans" charset="0"/>
              </a:defRPr>
            </a:lvl3pPr>
            <a:lvl4pPr marL="1632995" indent="-233285" eaLnBrk="0" hangingPunct="0">
              <a:defRPr sz="4300">
                <a:solidFill>
                  <a:srgbClr val="000000"/>
                </a:solidFill>
                <a:latin typeface="Gill Sans" charset="0"/>
                <a:ea typeface="ヒラギノ角ゴ ProN W3" charset="-128"/>
                <a:sym typeface="Gill Sans" charset="0"/>
              </a:defRPr>
            </a:lvl4pPr>
            <a:lvl5pPr marL="2099564" indent="-233285" eaLnBrk="0" hangingPunct="0">
              <a:defRPr sz="4300">
                <a:solidFill>
                  <a:srgbClr val="000000"/>
                </a:solidFill>
                <a:latin typeface="Gill Sans" charset="0"/>
                <a:ea typeface="ヒラギノ角ゴ ProN W3" charset="-128"/>
                <a:sym typeface="Gill Sans" charset="0"/>
              </a:defRPr>
            </a:lvl5pPr>
            <a:lvl6pPr marL="2566134" indent="-233285"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703" indent="-233285"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9274" indent="-233285"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843" indent="-233285"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75FEC453-55FA-437C-83F9-438FB6B2A418}" type="slidenum">
              <a:rPr lang="en-US" sz="1200"/>
              <a:pPr eaLnBrk="1" hangingPunct="1"/>
              <a:t>14</a:t>
            </a:fld>
            <a:endParaRPr lang="en-US" sz="1200"/>
          </a:p>
        </p:txBody>
      </p:sp>
    </p:spTree>
    <p:extLst>
      <p:ext uri="{BB962C8B-B14F-4D97-AF65-F5344CB8AC3E}">
        <p14:creationId xmlns:p14="http://schemas.microsoft.com/office/powerpoint/2010/main" val="317226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8"/>
              </a:spcAft>
            </a:pPr>
            <a:r>
              <a:rPr lang="en-US" b="1" dirty="0"/>
              <a:t>Please help us spread the word about We R Native! </a:t>
            </a:r>
            <a:endParaRPr lang="en-US" dirty="0"/>
          </a:p>
          <a:p>
            <a:endParaRPr lang="en-US" dirty="0" smtClean="0"/>
          </a:p>
        </p:txBody>
      </p:sp>
      <p:sp>
        <p:nvSpPr>
          <p:cNvPr id="4" name="Slide Number Placeholder 3"/>
          <p:cNvSpPr>
            <a:spLocks noGrp="1"/>
          </p:cNvSpPr>
          <p:nvPr>
            <p:ph type="sldNum" sz="quarter" idx="10"/>
          </p:nvPr>
        </p:nvSpPr>
        <p:spPr/>
        <p:txBody>
          <a:bodyPr/>
          <a:lstStyle/>
          <a:p>
            <a:fld id="{68B96B95-93A2-49AC-9426-F8271C5322C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0385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sz="1200" kern="1200" dirty="0" smtClean="0">
                <a:solidFill>
                  <a:schemeClr val="tx1"/>
                </a:solidFill>
                <a:effectLst/>
                <a:latin typeface="+mn-lt"/>
                <a:ea typeface="+mn-ea"/>
                <a:cs typeface="+mn-cs"/>
              </a:rPr>
              <a:t>THRIVE would like to train AI/AN youth from across the U.S. in leadership skills, social marketing, and health activism. The workshops will need 2 full days to engage and educate participants about youth-driven social marketing campaigns designed to prevent youth suicide and substance abuse.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We call this a social marketing boot camp and hope that </a:t>
            </a:r>
            <a:r>
              <a:rPr lang="en-US" sz="1200" kern="1200" dirty="0" smtClean="0">
                <a:solidFill>
                  <a:schemeClr val="tx1"/>
                </a:solidFill>
                <a:effectLst/>
                <a:latin typeface="+mn-lt"/>
                <a:ea typeface="+mn-ea"/>
                <a:cs typeface="+mn-cs"/>
              </a:rPr>
              <a:t>15-20 (or potentially more) Quileute youth would be interested in attending a camp at your location! The training will generate youth-driven social marketing campaigns, focusing on </a:t>
            </a:r>
            <a:r>
              <a:rPr lang="en-US" sz="1200" u="sng" kern="1200" dirty="0" smtClean="0">
                <a:solidFill>
                  <a:schemeClr val="tx1"/>
                </a:solidFill>
                <a:effectLst/>
                <a:latin typeface="+mn-lt"/>
                <a:ea typeface="+mn-ea"/>
                <a:cs typeface="+mn-cs"/>
              </a:rPr>
              <a:t>cultural identity and resilience</a:t>
            </a:r>
            <a:r>
              <a:rPr lang="en-US" sz="1200" kern="1200" dirty="0" smtClean="0">
                <a:solidFill>
                  <a:schemeClr val="tx1"/>
                </a:solidFill>
                <a:effectLst/>
                <a:latin typeface="+mn-lt"/>
                <a:ea typeface="+mn-ea"/>
                <a:cs typeface="+mn-cs"/>
              </a:rPr>
              <a:t>. I know you were hoping to have information be presented about suicide prevention and substance abuse prevention as well so we can weave that in to the campaigns as well, it is a great fit and we have even done boot camps focusing on those two topics in the past 2 months!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ensure the trainings are designed “for Native youth, by Native youth,” each session will most likely be co-led by a We R Native Youth Ambassador, a NW tribal youth council, or a UNITY youth council member.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part of the </a:t>
            </a:r>
            <a:r>
              <a:rPr lang="en-US" sz="1200" u="sng" kern="1200" dirty="0" smtClean="0">
                <a:solidFill>
                  <a:schemeClr val="tx1"/>
                </a:solidFill>
                <a:effectLst/>
                <a:latin typeface="+mn-lt"/>
                <a:ea typeface="+mn-ea"/>
                <a:cs typeface="+mn-cs"/>
                <a:hlinkClick r:id="rId3"/>
              </a:rPr>
              <a:t>Generation Indigenous</a:t>
            </a:r>
            <a:r>
              <a:rPr lang="en-US" sz="1200" kern="1200" dirty="0" smtClean="0">
                <a:solidFill>
                  <a:schemeClr val="tx1"/>
                </a:solidFill>
                <a:effectLst/>
                <a:latin typeface="+mn-lt"/>
                <a:ea typeface="+mn-ea"/>
                <a:cs typeface="+mn-cs"/>
              </a:rPr>
              <a:t> (Gen-I) initiative, the Center for Native American Youth (CNAY) has developed a map of impactful programs and </a:t>
            </a:r>
            <a:r>
              <a:rPr lang="en-US" sz="1200" u="sng" kern="1200" dirty="0" smtClean="0">
                <a:solidFill>
                  <a:schemeClr val="tx1"/>
                </a:solidFill>
                <a:effectLst/>
                <a:latin typeface="+mn-lt"/>
                <a:ea typeface="+mn-ea"/>
                <a:cs typeface="+mn-cs"/>
                <a:hlinkClick r:id="rId4"/>
              </a:rPr>
              <a:t>Native American youth leaders</a:t>
            </a:r>
            <a:r>
              <a:rPr lang="en-US" sz="1200" kern="1200" dirty="0" smtClean="0">
                <a:solidFill>
                  <a:schemeClr val="tx1"/>
                </a:solidFill>
                <a:effectLst/>
                <a:latin typeface="+mn-lt"/>
                <a:ea typeface="+mn-ea"/>
                <a:cs typeface="+mn-cs"/>
              </a:rPr>
              <a:t> creating positive change across Indian Country. The map includes local organizations, youth councils, youth-led volunteer projects, and connects youth with each other to expand access to resources and services. We will use this map, and our existing We R Native Youth Ambassador Facebook group, to identify a youth co-trainer who would like to help lead the training.</a:t>
            </a:r>
          </a:p>
          <a:p>
            <a:pPr eaLnBrk="1" hangingPunct="1">
              <a:spcBef>
                <a:spcPct val="0"/>
              </a:spcBef>
            </a:pPr>
            <a:endParaRPr lang="en-US" dirty="0"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165" indent="-291602" eaLnBrk="0" hangingPunct="0">
              <a:defRPr sz="4300">
                <a:solidFill>
                  <a:srgbClr val="000000"/>
                </a:solidFill>
                <a:latin typeface="Gill Sans" charset="0"/>
                <a:ea typeface="ヒラギノ角ゴ ProN W3" charset="-128"/>
                <a:sym typeface="Gill Sans" charset="0"/>
              </a:defRPr>
            </a:lvl2pPr>
            <a:lvl3pPr marL="1166408" indent="-233282" eaLnBrk="0" hangingPunct="0">
              <a:defRPr sz="4300">
                <a:solidFill>
                  <a:srgbClr val="000000"/>
                </a:solidFill>
                <a:latin typeface="Gill Sans" charset="0"/>
                <a:ea typeface="ヒラギノ角ゴ ProN W3" charset="-128"/>
                <a:sym typeface="Gill Sans" charset="0"/>
              </a:defRPr>
            </a:lvl3pPr>
            <a:lvl4pPr marL="1632971" indent="-233282" eaLnBrk="0" hangingPunct="0">
              <a:defRPr sz="4300">
                <a:solidFill>
                  <a:srgbClr val="000000"/>
                </a:solidFill>
                <a:latin typeface="Gill Sans" charset="0"/>
                <a:ea typeface="ヒラギノ角ゴ ProN W3" charset="-128"/>
                <a:sym typeface="Gill Sans" charset="0"/>
              </a:defRPr>
            </a:lvl4pPr>
            <a:lvl5pPr marL="2099533" indent="-233282" eaLnBrk="0" hangingPunct="0">
              <a:defRPr sz="4300">
                <a:solidFill>
                  <a:srgbClr val="000000"/>
                </a:solidFill>
                <a:latin typeface="Gill Sans" charset="0"/>
                <a:ea typeface="ヒラギノ角ゴ ProN W3" charset="-128"/>
                <a:sym typeface="Gill Sans" charset="0"/>
              </a:defRPr>
            </a:lvl5pPr>
            <a:lvl6pPr marL="2566098"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661"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9223"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787"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B03C4B6C-C131-4118-864D-20CAD2301AD4}" type="slidenum">
              <a:rPr lang="en-US" sz="1200"/>
              <a:pPr eaLnBrk="1" hangingPunct="1"/>
              <a:t>16</a:t>
            </a:fld>
            <a:endParaRPr lang="en-US" sz="1200"/>
          </a:p>
        </p:txBody>
      </p:sp>
    </p:spTree>
    <p:extLst>
      <p:ext uri="{BB962C8B-B14F-4D97-AF65-F5344CB8AC3E}">
        <p14:creationId xmlns:p14="http://schemas.microsoft.com/office/powerpoint/2010/main" val="65365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Show videos</a:t>
            </a:r>
            <a:r>
              <a:rPr lang="en-US" baseline="0" dirty="0" smtClean="0"/>
              <a:t> here: </a:t>
            </a:r>
          </a:p>
          <a:p>
            <a:pPr eaLnBrk="1" hangingPunct="1">
              <a:spcBef>
                <a:spcPct val="0"/>
              </a:spcBef>
            </a:pPr>
            <a:endParaRPr lang="en-US" dirty="0"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165" indent="-291602" eaLnBrk="0" hangingPunct="0">
              <a:defRPr sz="4300">
                <a:solidFill>
                  <a:srgbClr val="000000"/>
                </a:solidFill>
                <a:latin typeface="Gill Sans" charset="0"/>
                <a:ea typeface="ヒラギノ角ゴ ProN W3" charset="-128"/>
                <a:sym typeface="Gill Sans" charset="0"/>
              </a:defRPr>
            </a:lvl2pPr>
            <a:lvl3pPr marL="1166408" indent="-233282" eaLnBrk="0" hangingPunct="0">
              <a:defRPr sz="4300">
                <a:solidFill>
                  <a:srgbClr val="000000"/>
                </a:solidFill>
                <a:latin typeface="Gill Sans" charset="0"/>
                <a:ea typeface="ヒラギノ角ゴ ProN W3" charset="-128"/>
                <a:sym typeface="Gill Sans" charset="0"/>
              </a:defRPr>
            </a:lvl3pPr>
            <a:lvl4pPr marL="1632971" indent="-233282" eaLnBrk="0" hangingPunct="0">
              <a:defRPr sz="4300">
                <a:solidFill>
                  <a:srgbClr val="000000"/>
                </a:solidFill>
                <a:latin typeface="Gill Sans" charset="0"/>
                <a:ea typeface="ヒラギノ角ゴ ProN W3" charset="-128"/>
                <a:sym typeface="Gill Sans" charset="0"/>
              </a:defRPr>
            </a:lvl4pPr>
            <a:lvl5pPr marL="2099533" indent="-233282" eaLnBrk="0" hangingPunct="0">
              <a:defRPr sz="4300">
                <a:solidFill>
                  <a:srgbClr val="000000"/>
                </a:solidFill>
                <a:latin typeface="Gill Sans" charset="0"/>
                <a:ea typeface="ヒラギノ角ゴ ProN W3" charset="-128"/>
                <a:sym typeface="Gill Sans" charset="0"/>
              </a:defRPr>
            </a:lvl5pPr>
            <a:lvl6pPr marL="2566098"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661"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9223"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787"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B03C4B6C-C131-4118-864D-20CAD2301AD4}" type="slidenum">
              <a:rPr lang="en-US" sz="1200"/>
              <a:pPr eaLnBrk="1" hangingPunct="1"/>
              <a:t>17</a:t>
            </a:fld>
            <a:endParaRPr lang="en-US" sz="1200"/>
          </a:p>
        </p:txBody>
      </p:sp>
    </p:spTree>
    <p:extLst>
      <p:ext uri="{BB962C8B-B14F-4D97-AF65-F5344CB8AC3E}">
        <p14:creationId xmlns:p14="http://schemas.microsoft.com/office/powerpoint/2010/main" val="214620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18</a:t>
            </a:fld>
            <a:endParaRPr lang="en-US"/>
          </a:p>
        </p:txBody>
      </p:sp>
    </p:spTree>
    <p:extLst>
      <p:ext uri="{BB962C8B-B14F-4D97-AF65-F5344CB8AC3E}">
        <p14:creationId xmlns:p14="http://schemas.microsoft.com/office/powerpoint/2010/main" val="2833698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STAND - </a:t>
            </a:r>
            <a:r>
              <a:rPr lang="en-US" sz="1200" kern="1200" dirty="0" smtClean="0">
                <a:solidFill>
                  <a:schemeClr val="tx1"/>
                </a:solidFill>
                <a:effectLst/>
                <a:latin typeface="+mn-lt"/>
                <a:ea typeface="+mn-ea"/>
                <a:cs typeface="+mn-cs"/>
              </a:rPr>
              <a:t>recruit 25 Tribes and American Indian/Alaska Native (AI/AN) organizations to receive training on the delivery of Native STAND (Students Together Against Negative Decision Making), a positive youth development program that builds decision making skills on healthy relationships, STD/HIV prevention, and reproductive health. Tribes and AI/AN organizations that serve high school age AI/AN youth (age 14-18) are encouraged to apply.</a:t>
            </a:r>
            <a:br>
              <a:rPr lang="en-US" sz="1200" kern="1200" dirty="0" smtClean="0">
                <a:solidFill>
                  <a:schemeClr val="tx1"/>
                </a:solidFill>
                <a:effectLst/>
                <a:latin typeface="+mn-lt"/>
                <a:ea typeface="+mn-ea"/>
                <a:cs typeface="+mn-cs"/>
              </a:rPr>
            </a:b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PREP-Recruiting WA State sites including Tribes to educate youth on abstinence and contraception for the prevention of pregnancy and sexually transmitted infections, including HIV/AIDS, and </a:t>
            </a:r>
            <a:r>
              <a:rPr lang="en-US" dirty="0" smtClean="0">
                <a:hlinkClick r:id="rId3"/>
              </a:rPr>
              <a:t>three adulthood preparation subjects</a:t>
            </a:r>
            <a:r>
              <a:rPr lang="en-US" dirty="0" smtClean="0"/>
              <a:t> </a:t>
            </a:r>
            <a:r>
              <a:rPr lang="en-US" dirty="0" err="1" smtClean="0"/>
              <a:t>subjects</a:t>
            </a:r>
            <a:r>
              <a:rPr lang="en-US" dirty="0" smtClean="0"/>
              <a:t> (Healthy Relationships, Parent-Child Communication, and Healthy Life Skills).</a:t>
            </a:r>
          </a:p>
          <a:p>
            <a:r>
              <a:rPr lang="en-US" sz="1200" b="1" kern="1200" dirty="0" smtClean="0">
                <a:solidFill>
                  <a:schemeClr val="tx1"/>
                </a:solidFill>
                <a:effectLst/>
                <a:latin typeface="+mn-lt"/>
                <a:ea typeface="+mn-ea"/>
                <a:cs typeface="+mn-cs"/>
              </a:rPr>
              <a:t>Interested in a teen pregnancy prevention program designed specifically for Native American youth?</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Department of Health is offering mini-grants to 5 communities across Washington.  Project participation includes: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Curriculum training provided by the Northwest Portland Area Indian Health Board</a:t>
            </a:r>
          </a:p>
          <a:p>
            <a:pPr lvl="0"/>
            <a:r>
              <a:rPr lang="en-US" sz="1200" kern="1200" dirty="0" smtClean="0">
                <a:solidFill>
                  <a:schemeClr val="tx1"/>
                </a:solidFill>
                <a:effectLst/>
                <a:latin typeface="+mn-lt"/>
                <a:ea typeface="+mn-ea"/>
                <a:cs typeface="+mn-cs"/>
              </a:rPr>
              <a:t>Implementation support</a:t>
            </a:r>
          </a:p>
          <a:p>
            <a:pPr lvl="0"/>
            <a:r>
              <a:rPr lang="en-US" sz="1200" kern="1200" dirty="0" smtClean="0">
                <a:solidFill>
                  <a:schemeClr val="tx1"/>
                </a:solidFill>
                <a:effectLst/>
                <a:latin typeface="+mn-lt"/>
                <a:ea typeface="+mn-ea"/>
                <a:cs typeface="+mn-cs"/>
              </a:rPr>
              <a:t>Free program materials</a:t>
            </a:r>
          </a:p>
          <a:p>
            <a:pPr lvl="0"/>
            <a:r>
              <a:rPr lang="en-US" sz="1200" kern="1200" dirty="0" smtClean="0">
                <a:solidFill>
                  <a:schemeClr val="tx1"/>
                </a:solidFill>
                <a:effectLst/>
                <a:latin typeface="+mn-lt"/>
                <a:ea typeface="+mn-ea"/>
                <a:cs typeface="+mn-cs"/>
              </a:rPr>
              <a:t>Onetime $10,000 stipend to assist with start-up costs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Interested tribes may apply by sending a 1-2 page letter of interest briefly describing: leadership and facilitator support; number of youth to be served; curriculum implementation setting; and long-term sustainability plans. All applicants will receive a </a:t>
            </a:r>
            <a:r>
              <a:rPr lang="en-US" sz="1200" i="1" kern="1200" dirty="0" smtClean="0">
                <a:solidFill>
                  <a:schemeClr val="tx1"/>
                </a:solidFill>
                <a:effectLst/>
                <a:latin typeface="+mn-lt"/>
                <a:ea typeface="+mn-ea"/>
                <a:cs typeface="+mn-cs"/>
              </a:rPr>
              <a:t>readiness assessment call</a:t>
            </a:r>
            <a:r>
              <a:rPr lang="en-US" sz="1200" kern="1200" dirty="0" smtClean="0">
                <a:solidFill>
                  <a:schemeClr val="tx1"/>
                </a:solidFill>
                <a:effectLst/>
                <a:latin typeface="+mn-lt"/>
                <a:ea typeface="+mn-ea"/>
                <a:cs typeface="+mn-cs"/>
              </a:rPr>
              <a:t> to gather more detail on the tribe’s plans for an August 1 project start if selected.  Letters are due February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19</a:t>
            </a:fld>
            <a:endParaRPr lang="en-US"/>
          </a:p>
        </p:txBody>
      </p:sp>
    </p:spTree>
    <p:extLst>
      <p:ext uri="{BB962C8B-B14F-4D97-AF65-F5344CB8AC3E}">
        <p14:creationId xmlns:p14="http://schemas.microsoft.com/office/powerpoint/2010/main" val="220444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86">
              <a:defRPr/>
            </a:pPr>
            <a:r>
              <a:rPr lang="en-US" baseline="0" dirty="0" smtClean="0"/>
              <a:t>ZS is embedded in the National Strategy for Suicide Prevention, and is a priority of the National Action Alliance for Suicide Prevention.</a:t>
            </a:r>
          </a:p>
          <a:p>
            <a:pPr defTabSz="466586">
              <a:defRPr/>
            </a:pPr>
            <a:endParaRPr lang="en-US" dirty="0"/>
          </a:p>
          <a:p>
            <a:pPr defTabSz="466586">
              <a:defRPr/>
            </a:pPr>
            <a:r>
              <a:rPr lang="en-US" dirty="0"/>
              <a:t>Two goals from the National Strategy for Suicide Prevention specifically relate to Zero Suicide:</a:t>
            </a:r>
          </a:p>
          <a:p>
            <a:pPr marL="174970" indent="-174970">
              <a:buFont typeface="Arial" panose="020B0604020202020204" pitchFamily="34" charset="0"/>
              <a:buChar char="•"/>
            </a:pPr>
            <a:r>
              <a:rPr lang="en-US" dirty="0" smtClean="0"/>
              <a:t>GOAL 8: Promote suicide prevention as a core component of health care services.</a:t>
            </a:r>
          </a:p>
          <a:p>
            <a:pPr marL="174970" indent="-174970">
              <a:buFont typeface="Arial" panose="020B0604020202020204" pitchFamily="34" charset="0"/>
              <a:buChar char="•"/>
            </a:pPr>
            <a:r>
              <a:rPr lang="en-US" dirty="0" smtClean="0"/>
              <a:t>GOAL 9: Promote and implement effective clinical and professional practices for assessing and treating those at risk for suicidal behaviors.</a:t>
            </a:r>
          </a:p>
          <a:p>
            <a:endParaRPr lang="en-US" dirty="0" smtClean="0"/>
          </a:p>
          <a:p>
            <a:pPr defTabSz="466586">
              <a:defRPr/>
            </a:pPr>
            <a:r>
              <a:rPr lang="en-US" dirty="0" smtClean="0"/>
              <a:t>The foundational belief of the Zero Suicide Model is that suicide deaths for individuals under care within health and behavioral health systems are preventable. </a:t>
            </a:r>
            <a:endParaRPr lang="en-US" baseline="0" dirty="0" smtClean="0"/>
          </a:p>
          <a:p>
            <a:endParaRPr lang="en-US" dirty="0" smtClean="0"/>
          </a:p>
          <a:p>
            <a:r>
              <a:rPr lang="en-US" dirty="0" smtClean="0"/>
              <a:t>This is a relatively</a:t>
            </a:r>
            <a:r>
              <a:rPr lang="en-US" baseline="0" dirty="0" smtClean="0"/>
              <a:t> new approach that is being embraced by large </a:t>
            </a:r>
            <a:r>
              <a:rPr lang="en-US" dirty="0" smtClean="0"/>
              <a:t>health</a:t>
            </a:r>
            <a:r>
              <a:rPr lang="en-US" baseline="0" dirty="0" smtClean="0"/>
              <a:t> care organizations, the Indian Health Service, and individual clinics. </a:t>
            </a:r>
          </a:p>
          <a:p>
            <a:endParaRPr lang="en-US" baseline="0" dirty="0" smtClean="0"/>
          </a:p>
        </p:txBody>
      </p:sp>
      <p:sp>
        <p:nvSpPr>
          <p:cNvPr id="4" name="Slide Number Placeholder 3"/>
          <p:cNvSpPr>
            <a:spLocks noGrp="1"/>
          </p:cNvSpPr>
          <p:nvPr>
            <p:ph type="sldNum" sz="quarter" idx="10"/>
          </p:nvPr>
        </p:nvSpPr>
        <p:spPr/>
        <p:txBody>
          <a:bodyPr/>
          <a:lstStyle/>
          <a:p>
            <a:fld id="{A20AAE23-9571-6441-BE70-0501D641A0D1}" type="slidenum">
              <a:rPr lang="en-US" smtClean="0"/>
              <a:pPr/>
              <a:t>2</a:t>
            </a:fld>
            <a:endParaRPr lang="en-US"/>
          </a:p>
        </p:txBody>
      </p:sp>
    </p:spTree>
    <p:extLst>
      <p:ext uri="{BB962C8B-B14F-4D97-AF65-F5344CB8AC3E}">
        <p14:creationId xmlns:p14="http://schemas.microsoft.com/office/powerpoint/2010/main" val="7387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20</a:t>
            </a:fld>
            <a:endParaRPr lang="en-US"/>
          </a:p>
        </p:txBody>
      </p:sp>
    </p:spTree>
    <p:extLst>
      <p:ext uri="{BB962C8B-B14F-4D97-AF65-F5344CB8AC3E}">
        <p14:creationId xmlns:p14="http://schemas.microsoft.com/office/powerpoint/2010/main" val="52642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website that launched in late 2016 and is for educators!!</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90767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HealthyNativeYouth.org contains health promotion curricula and resources for</a:t>
            </a:r>
          </a:p>
          <a:p>
            <a:r>
              <a:rPr lang="en-US" sz="1200" b="0" i="0" u="none" strike="noStrike" kern="1200" baseline="0" dirty="0" smtClean="0">
                <a:solidFill>
                  <a:schemeClr val="tx1"/>
                </a:solidFill>
                <a:latin typeface="+mn-lt"/>
                <a:ea typeface="+mn-ea"/>
                <a:cs typeface="+mn-cs"/>
              </a:rPr>
              <a:t>American Indian and Alaska Native youth. The site is designed for tribal health</a:t>
            </a:r>
          </a:p>
          <a:p>
            <a:r>
              <a:rPr lang="en-US" sz="1200" b="0" i="0" u="none" strike="noStrike" kern="1200" baseline="0" dirty="0" smtClean="0">
                <a:solidFill>
                  <a:schemeClr val="tx1"/>
                </a:solidFill>
                <a:latin typeface="+mn-lt"/>
                <a:ea typeface="+mn-ea"/>
                <a:cs typeface="+mn-cs"/>
              </a:rPr>
              <a:t>educators, teachers, and parents – providing the training and tools needed to access</a:t>
            </a:r>
          </a:p>
          <a:p>
            <a:r>
              <a:rPr lang="en-US" sz="1200" b="0" i="0" u="none" strike="noStrike" kern="1200" baseline="0" dirty="0" smtClean="0">
                <a:solidFill>
                  <a:schemeClr val="tx1"/>
                </a:solidFill>
                <a:latin typeface="+mn-lt"/>
                <a:ea typeface="+mn-ea"/>
                <a:cs typeface="+mn-cs"/>
              </a:rPr>
              <a:t>and deliver effective, age‐appropriate programs. Filter and search for curricula by age group,</a:t>
            </a:r>
          </a:p>
          <a:p>
            <a:r>
              <a:rPr lang="en-US" sz="1200" b="0" i="0" u="none" strike="noStrike" kern="1200" baseline="0" dirty="0" smtClean="0">
                <a:solidFill>
                  <a:schemeClr val="tx1"/>
                </a:solidFill>
                <a:latin typeface="+mn-lt"/>
                <a:ea typeface="+mn-ea"/>
                <a:cs typeface="+mn-cs"/>
              </a:rPr>
              <a:t>delivery setting, and evidence of effectiveness. Each program includes lesson</a:t>
            </a:r>
          </a:p>
          <a:p>
            <a:r>
              <a:rPr lang="en-US" sz="1200" b="0" i="0" u="none" strike="noStrike" kern="1200" baseline="0" dirty="0" smtClean="0">
                <a:solidFill>
                  <a:schemeClr val="tx1"/>
                </a:solidFill>
                <a:latin typeface="+mn-lt"/>
                <a:ea typeface="+mn-ea"/>
                <a:cs typeface="+mn-cs"/>
              </a:rPr>
              <a:t>plans, handouts, and supplemental materials; many also include recorded videos and</a:t>
            </a:r>
          </a:p>
          <a:p>
            <a:r>
              <a:rPr lang="en-US" sz="1200" b="0" i="0" u="none" strike="noStrike" kern="1200" baseline="0" dirty="0" smtClean="0">
                <a:solidFill>
                  <a:schemeClr val="tx1"/>
                </a:solidFill>
                <a:latin typeface="+mn-lt"/>
                <a:ea typeface="+mn-ea"/>
                <a:cs typeface="+mn-cs"/>
              </a:rPr>
              <a:t>webinars to help prepare educators to facilitate lessons.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site currently includes sexual health curricula, but will expand to include other</a:t>
            </a:r>
          </a:p>
          <a:p>
            <a:r>
              <a:rPr lang="en-US" sz="1200" b="0" i="0" u="none" strike="noStrike" kern="1200" baseline="0" dirty="0" smtClean="0">
                <a:solidFill>
                  <a:schemeClr val="tx1"/>
                </a:solidFill>
                <a:latin typeface="+mn-lt"/>
                <a:ea typeface="+mn-ea"/>
                <a:cs typeface="+mn-cs"/>
              </a:rPr>
              <a:t>health topics over the next year.</a:t>
            </a:r>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23</a:t>
            </a:fld>
            <a:endParaRPr lang="en-US"/>
          </a:p>
        </p:txBody>
      </p:sp>
    </p:spTree>
    <p:extLst>
      <p:ext uri="{BB962C8B-B14F-4D97-AF65-F5344CB8AC3E}">
        <p14:creationId xmlns:p14="http://schemas.microsoft.com/office/powerpoint/2010/main" val="3703326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4.       </a:t>
            </a:r>
            <a:r>
              <a:rPr lang="en-US" sz="1200" b="1" i="1" kern="1200" dirty="0" smtClean="0">
                <a:solidFill>
                  <a:schemeClr val="tx1"/>
                </a:solidFill>
                <a:effectLst/>
                <a:latin typeface="+mn-lt"/>
                <a:ea typeface="+mn-ea"/>
                <a:cs typeface="+mn-cs"/>
              </a:rPr>
              <a:t>Support for Expectant and Parenting Teens, Women, Fathers, and Their Families</a:t>
            </a:r>
          </a:p>
          <a:p>
            <a:endParaRPr lang="en-US"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tribes may want to apply for the teen parenting one independently, I think a regional application will probably be more competitive. Can use the survey results for a regional application or of any of your Tribes end up applying!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goal of this FOA is to fund States and Tribes for the development and implementation of programs for expectant and parenting teens, women, fathers, and their families to improve health and related educational, social, and economic outcomes. Funded grants will provide an integrated and seamless network of supportive services in multiple primary settings: high schools, community service centers, and Institutions of Higher Education (IHE). OAH anticipates funding up to 20 grants with an annual budget of $500,000 - $1,500,000 for a three-year project period. To learn more, please visit the </a:t>
            </a:r>
            <a:r>
              <a:rPr lang="en-US" sz="1200" u="sng" kern="1200" dirty="0" smtClean="0">
                <a:solidFill>
                  <a:schemeClr val="tx1"/>
                </a:solidFill>
                <a:effectLst/>
                <a:latin typeface="+mn-lt"/>
                <a:ea typeface="+mn-ea"/>
                <a:cs typeface="+mn-cs"/>
                <a:hlinkClick r:id="rId3"/>
              </a:rPr>
              <a:t>Open Grants</a:t>
            </a:r>
            <a:r>
              <a:rPr lang="en-US" sz="1200" kern="1200" dirty="0" smtClean="0">
                <a:solidFill>
                  <a:schemeClr val="tx1"/>
                </a:solidFill>
                <a:effectLst/>
                <a:latin typeface="+mn-lt"/>
                <a:ea typeface="+mn-ea"/>
                <a:cs typeface="+mn-cs"/>
              </a:rPr>
              <a:t> page of the OAH website, or </a:t>
            </a:r>
            <a:r>
              <a:rPr lang="en-US" sz="1200" u="sng" kern="1200" dirty="0" smtClean="0">
                <a:solidFill>
                  <a:schemeClr val="tx1"/>
                </a:solidFill>
                <a:effectLst/>
                <a:latin typeface="+mn-lt"/>
                <a:ea typeface="+mn-ea"/>
                <a:cs typeface="+mn-cs"/>
                <a:hlinkClick r:id="rId4"/>
              </a:rPr>
              <a:t>view the announcement on Grants.gov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Letters of Intent – Due January 31, 2017</a:t>
            </a:r>
          </a:p>
          <a:p>
            <a:r>
              <a:rPr lang="en-US" sz="1200" kern="1200" dirty="0" smtClean="0">
                <a:solidFill>
                  <a:schemeClr val="tx1"/>
                </a:solidFill>
                <a:effectLst/>
                <a:latin typeface="+mn-lt"/>
                <a:ea typeface="+mn-ea"/>
                <a:cs typeface="+mn-cs"/>
              </a:rPr>
              <a:t>·         Applications – Due March 24, 2017</a:t>
            </a:r>
          </a:p>
          <a:p>
            <a:r>
              <a:rPr lang="en-US" sz="1200" kern="1200" dirty="0" smtClean="0">
                <a:solidFill>
                  <a:schemeClr val="tx1"/>
                </a:solidFill>
                <a:effectLst/>
                <a:latin typeface="+mn-lt"/>
                <a:ea typeface="+mn-ea"/>
                <a:cs typeface="+mn-cs"/>
              </a:rPr>
              <a:t>·         Technical Assistance Webinar for Potential Applicants – Thursday, January 19, 2017 from 3:00-5:00pm ET. Call-in number: 1-800-857-4868, passcode 7877854; Net conference log-in:  </a:t>
            </a:r>
            <a:r>
              <a:rPr lang="en-US" sz="1200" u="sng" kern="1200" dirty="0" smtClean="0">
                <a:solidFill>
                  <a:schemeClr val="tx1"/>
                </a:solidFill>
                <a:effectLst/>
                <a:latin typeface="+mn-lt"/>
                <a:ea typeface="+mn-ea"/>
                <a:cs typeface="+mn-cs"/>
                <a:hlinkClick r:id="rId5"/>
              </a:rPr>
              <a:t>https://www.mymeetings.com/nc/join.php?i=PWXW1795167&amp;p=7877854&amp;t=c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Up to 20 grants</a:t>
            </a:r>
          </a:p>
          <a:p>
            <a:r>
              <a:rPr lang="en-US" sz="1200" kern="1200" dirty="0" smtClean="0">
                <a:solidFill>
                  <a:schemeClr val="tx1"/>
                </a:solidFill>
                <a:effectLst/>
                <a:latin typeface="+mn-lt"/>
                <a:ea typeface="+mn-ea"/>
                <a:cs typeface="+mn-cs"/>
              </a:rPr>
              <a:t>·         $500,000-$1,500,000 per year for 3 years</a:t>
            </a:r>
          </a:p>
          <a:p>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Approach</a:t>
            </a:r>
            <a:r>
              <a:rPr lang="en-US" sz="1200" kern="1200" dirty="0" smtClean="0">
                <a:solidFill>
                  <a:schemeClr val="tx1"/>
                </a:solidFill>
                <a:effectLst/>
                <a:latin typeface="+mn-lt"/>
                <a:ea typeface="+mn-ea"/>
                <a:cs typeface="+mn-cs"/>
              </a:rPr>
              <a:t>: The NPAIHB applied for this grant once before and can tweak and re-submit</a:t>
            </a:r>
          </a:p>
        </p:txBody>
      </p:sp>
      <p:sp>
        <p:nvSpPr>
          <p:cNvPr id="4" name="Slide Number Placeholder 3"/>
          <p:cNvSpPr>
            <a:spLocks noGrp="1"/>
          </p:cNvSpPr>
          <p:nvPr>
            <p:ph type="sldNum" sz="quarter" idx="10"/>
          </p:nvPr>
        </p:nvSpPr>
        <p:spPr/>
        <p:txBody>
          <a:bodyPr/>
          <a:lstStyle/>
          <a:p>
            <a:fld id="{CA426E1C-57F7-4A85-BF8E-7A33950BE469}" type="slidenum">
              <a:rPr lang="en-US" smtClean="0"/>
              <a:pPr/>
              <a:t>24</a:t>
            </a:fld>
            <a:endParaRPr lang="en-US"/>
          </a:p>
        </p:txBody>
      </p:sp>
    </p:spTree>
    <p:extLst>
      <p:ext uri="{BB962C8B-B14F-4D97-AF65-F5344CB8AC3E}">
        <p14:creationId xmlns:p14="http://schemas.microsoft.com/office/powerpoint/2010/main" val="1138795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113" indent="-291583" eaLnBrk="0" hangingPunct="0">
              <a:defRPr sz="4300">
                <a:solidFill>
                  <a:srgbClr val="000000"/>
                </a:solidFill>
                <a:latin typeface="Gill Sans" charset="0"/>
                <a:ea typeface="ヒラギノ角ゴ ProN W3" charset="-128"/>
                <a:sym typeface="Gill Sans" charset="0"/>
              </a:defRPr>
            </a:lvl2pPr>
            <a:lvl3pPr marL="1166328" indent="-233266" eaLnBrk="0" hangingPunct="0">
              <a:defRPr sz="4300">
                <a:solidFill>
                  <a:srgbClr val="000000"/>
                </a:solidFill>
                <a:latin typeface="Gill Sans" charset="0"/>
                <a:ea typeface="ヒラギノ角ゴ ProN W3" charset="-128"/>
                <a:sym typeface="Gill Sans" charset="0"/>
              </a:defRPr>
            </a:lvl3pPr>
            <a:lvl4pPr marL="1632859" indent="-233266" eaLnBrk="0" hangingPunct="0">
              <a:defRPr sz="4300">
                <a:solidFill>
                  <a:srgbClr val="000000"/>
                </a:solidFill>
                <a:latin typeface="Gill Sans" charset="0"/>
                <a:ea typeface="ヒラギノ角ゴ ProN W3" charset="-128"/>
                <a:sym typeface="Gill Sans" charset="0"/>
              </a:defRPr>
            </a:lvl4pPr>
            <a:lvl5pPr marL="2099389" indent="-233266" eaLnBrk="0" hangingPunct="0">
              <a:defRPr sz="4300">
                <a:solidFill>
                  <a:srgbClr val="000000"/>
                </a:solidFill>
                <a:latin typeface="Gill Sans" charset="0"/>
                <a:ea typeface="ヒラギノ角ゴ ProN W3" charset="-128"/>
                <a:sym typeface="Gill Sans" charset="0"/>
              </a:defRPr>
            </a:lvl5pPr>
            <a:lvl6pPr marL="2565922" indent="-233266"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453" indent="-233266"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8982" indent="-233266"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514" indent="-233266"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200"/>
              <a:pPr eaLnBrk="1" hangingPunct="1"/>
              <a:t>25</a:t>
            </a:fld>
            <a:endParaRPr lang="en-US" sz="1200"/>
          </a:p>
        </p:txBody>
      </p:sp>
    </p:spTree>
    <p:extLst>
      <p:ext uri="{BB962C8B-B14F-4D97-AF65-F5344CB8AC3E}">
        <p14:creationId xmlns:p14="http://schemas.microsoft.com/office/powerpoint/2010/main" val="84135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4.       </a:t>
            </a:r>
            <a:r>
              <a:rPr lang="en-US" sz="1200" b="1" i="1" kern="1200" dirty="0" smtClean="0">
                <a:solidFill>
                  <a:schemeClr val="tx1"/>
                </a:solidFill>
                <a:effectLst/>
                <a:latin typeface="+mn-lt"/>
                <a:ea typeface="+mn-ea"/>
                <a:cs typeface="+mn-cs"/>
              </a:rPr>
              <a:t>Support for Expectant and Parenting Teens, Women, Fathers, and Their Families</a:t>
            </a:r>
          </a:p>
          <a:p>
            <a:endParaRPr lang="en-US"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tribes may want to apply for the teen parenting one independently, I think a regional application will probably be more competitive. Can use the survey results for a regional application or of any of your Tribes end up applying!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goal of this FOA is to fund States and Tribes for the development and implementation of programs for expectant and parenting teens, women, fathers, and their families to improve health and related educational, social, and economic outcomes. Funded grants will provide an integrated and seamless network of supportive services in multiple primary settings: high schools, community service centers, and Institutions of Higher Education (IHE). OAH anticipates funding up to 20 grants with an annual budget of $500,000 - $1,500,000 for a three-year project period. To learn more, please visit the </a:t>
            </a:r>
            <a:r>
              <a:rPr lang="en-US" sz="1200" u="sng" kern="1200" dirty="0" smtClean="0">
                <a:solidFill>
                  <a:schemeClr val="tx1"/>
                </a:solidFill>
                <a:effectLst/>
                <a:latin typeface="+mn-lt"/>
                <a:ea typeface="+mn-ea"/>
                <a:cs typeface="+mn-cs"/>
                <a:hlinkClick r:id="rId3"/>
              </a:rPr>
              <a:t>Open Grants</a:t>
            </a:r>
            <a:r>
              <a:rPr lang="en-US" sz="1200" kern="1200" dirty="0" smtClean="0">
                <a:solidFill>
                  <a:schemeClr val="tx1"/>
                </a:solidFill>
                <a:effectLst/>
                <a:latin typeface="+mn-lt"/>
                <a:ea typeface="+mn-ea"/>
                <a:cs typeface="+mn-cs"/>
              </a:rPr>
              <a:t> page of the OAH website, or </a:t>
            </a:r>
            <a:r>
              <a:rPr lang="en-US" sz="1200" u="sng" kern="1200" dirty="0" smtClean="0">
                <a:solidFill>
                  <a:schemeClr val="tx1"/>
                </a:solidFill>
                <a:effectLst/>
                <a:latin typeface="+mn-lt"/>
                <a:ea typeface="+mn-ea"/>
                <a:cs typeface="+mn-cs"/>
                <a:hlinkClick r:id="rId4"/>
              </a:rPr>
              <a:t>view the announcement on Grants.gov</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Letters of Intent – Due January 31, 2017</a:t>
            </a:r>
          </a:p>
          <a:p>
            <a:r>
              <a:rPr lang="en-US" sz="1200" kern="1200" dirty="0" smtClean="0">
                <a:solidFill>
                  <a:schemeClr val="tx1"/>
                </a:solidFill>
                <a:effectLst/>
                <a:latin typeface="+mn-lt"/>
                <a:ea typeface="+mn-ea"/>
                <a:cs typeface="+mn-cs"/>
              </a:rPr>
              <a:t>·         Applications – Due March 24, 2017</a:t>
            </a:r>
          </a:p>
          <a:p>
            <a:r>
              <a:rPr lang="en-US" sz="1200" kern="1200" dirty="0" smtClean="0">
                <a:solidFill>
                  <a:schemeClr val="tx1"/>
                </a:solidFill>
                <a:effectLst/>
                <a:latin typeface="+mn-lt"/>
                <a:ea typeface="+mn-ea"/>
                <a:cs typeface="+mn-cs"/>
              </a:rPr>
              <a:t>·         Technical Assistance Webinar for Potential Applicants – Thursday, January 19, 2017 from 3:00-5:00pm ET. Call-in number: 1-800-857-4868, passcode 7877854; Net conference log-in:  </a:t>
            </a:r>
            <a:r>
              <a:rPr lang="en-US" sz="1200" u="sng" kern="1200" dirty="0" smtClean="0">
                <a:solidFill>
                  <a:schemeClr val="tx1"/>
                </a:solidFill>
                <a:effectLst/>
                <a:latin typeface="+mn-lt"/>
                <a:ea typeface="+mn-ea"/>
                <a:cs typeface="+mn-cs"/>
                <a:hlinkClick r:id="rId5"/>
              </a:rPr>
              <a:t>https://www.mymeetings.com/nc/join.php?i=PWXW1795167&amp;p=7877854&amp;t=c</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Up to 20 grants</a:t>
            </a:r>
          </a:p>
          <a:p>
            <a:r>
              <a:rPr lang="en-US" sz="1200" kern="1200" dirty="0" smtClean="0">
                <a:solidFill>
                  <a:schemeClr val="tx1"/>
                </a:solidFill>
                <a:effectLst/>
                <a:latin typeface="+mn-lt"/>
                <a:ea typeface="+mn-ea"/>
                <a:cs typeface="+mn-cs"/>
              </a:rPr>
              <a:t>·         $500,000-$1,500,000 per year for 3 years</a:t>
            </a:r>
          </a:p>
          <a:p>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Approach</a:t>
            </a:r>
            <a:r>
              <a:rPr lang="en-US" sz="1200" kern="1200" dirty="0" smtClean="0">
                <a:solidFill>
                  <a:schemeClr val="tx1"/>
                </a:solidFill>
                <a:effectLst/>
                <a:latin typeface="+mn-lt"/>
                <a:ea typeface="+mn-ea"/>
                <a:cs typeface="+mn-cs"/>
              </a:rPr>
              <a:t>: The NPAIHB applied for this grant once before and can tweak and re-submit</a:t>
            </a:r>
          </a:p>
        </p:txBody>
      </p:sp>
      <p:sp>
        <p:nvSpPr>
          <p:cNvPr id="4" name="Slide Number Placeholder 3"/>
          <p:cNvSpPr>
            <a:spLocks noGrp="1"/>
          </p:cNvSpPr>
          <p:nvPr>
            <p:ph type="sldNum" sz="quarter" idx="10"/>
          </p:nvPr>
        </p:nvSpPr>
        <p:spPr/>
        <p:txBody>
          <a:bodyPr/>
          <a:lstStyle/>
          <a:p>
            <a:fld id="{CA426E1C-57F7-4A85-BF8E-7A33950BE469}" type="slidenum">
              <a:rPr lang="en-US" smtClean="0"/>
              <a:pPr/>
              <a:t>3</a:t>
            </a:fld>
            <a:endParaRPr lang="en-US"/>
          </a:p>
        </p:txBody>
      </p:sp>
    </p:spTree>
    <p:extLst>
      <p:ext uri="{BB962C8B-B14F-4D97-AF65-F5344CB8AC3E}">
        <p14:creationId xmlns:p14="http://schemas.microsoft.com/office/powerpoint/2010/main" val="11387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426E1C-57F7-4A85-BF8E-7A33950BE469}" type="slidenum">
              <a:rPr lang="en-US" smtClean="0"/>
              <a:pPr/>
              <a:t>4</a:t>
            </a:fld>
            <a:endParaRPr lang="en-US"/>
          </a:p>
        </p:txBody>
      </p:sp>
    </p:spTree>
    <p:extLst>
      <p:ext uri="{BB962C8B-B14F-4D97-AF65-F5344CB8AC3E}">
        <p14:creationId xmlns:p14="http://schemas.microsoft.com/office/powerpoint/2010/main" val="199812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Tribes trained with</a:t>
            </a:r>
            <a:r>
              <a:rPr lang="en-US" baseline="0" dirty="0" smtClean="0"/>
              <a:t> DBT skills</a:t>
            </a:r>
          </a:p>
          <a:p>
            <a:r>
              <a:rPr lang="en-US" baseline="0" dirty="0" smtClean="0"/>
              <a:t>Tribes signing up for AMSR trainings</a:t>
            </a:r>
          </a:p>
          <a:p>
            <a:r>
              <a:rPr lang="en-US" baseline="0" dirty="0" smtClean="0"/>
              <a:t>Tribes receiving ZS refresher trainings</a:t>
            </a:r>
          </a:p>
          <a:p>
            <a:r>
              <a:rPr lang="en-US" baseline="0" dirty="0" smtClean="0"/>
              <a:t>Safety planning training</a:t>
            </a:r>
          </a:p>
          <a:p>
            <a:endParaRPr lang="en-US" baseline="0" dirty="0" smtClean="0"/>
          </a:p>
          <a:p>
            <a:r>
              <a:rPr lang="en-US" dirty="0" smtClean="0"/>
              <a:t>Success:</a:t>
            </a:r>
          </a:p>
          <a:p>
            <a:pPr lvl="1"/>
            <a:r>
              <a:rPr lang="en-US" dirty="0" smtClean="0"/>
              <a:t>Asking depression questions at each visit</a:t>
            </a:r>
          </a:p>
          <a:p>
            <a:pPr lvl="1"/>
            <a:r>
              <a:rPr lang="en-US" dirty="0" smtClean="0"/>
              <a:t>Have identified at risk patients who may have not been identified otherwise</a:t>
            </a:r>
          </a:p>
          <a:p>
            <a:pPr lvl="1"/>
            <a:r>
              <a:rPr lang="en-US" dirty="0" smtClean="0"/>
              <a:t>Sharing coding for implementing a suicide specific risk assessment into the EHR system</a:t>
            </a:r>
          </a:p>
          <a:p>
            <a:pPr lvl="1"/>
            <a:r>
              <a:rPr lang="en-US" dirty="0" smtClean="0"/>
              <a:t>At least 1 MoU with a local hospital to call the Tribe when a tribal member presents at the ED</a:t>
            </a:r>
          </a:p>
          <a:p>
            <a:r>
              <a:rPr lang="en-US" dirty="0" smtClean="0"/>
              <a:t>Challenges:</a:t>
            </a:r>
          </a:p>
          <a:p>
            <a:pPr lvl="1"/>
            <a:r>
              <a:rPr lang="en-US" dirty="0" smtClean="0"/>
              <a:t>Time for follow up of all at risk patients</a:t>
            </a:r>
          </a:p>
          <a:p>
            <a:pPr lvl="1"/>
            <a:r>
              <a:rPr lang="en-US" dirty="0" smtClean="0"/>
              <a:t>Staff time for reporting</a:t>
            </a:r>
          </a:p>
          <a:p>
            <a:pPr lvl="1"/>
            <a:r>
              <a:rPr lang="en-US" dirty="0" smtClean="0"/>
              <a:t>Staff turnover</a:t>
            </a:r>
          </a:p>
          <a:p>
            <a:pPr lvl="1"/>
            <a:r>
              <a:rPr lang="en-US" dirty="0" smtClean="0"/>
              <a:t>Time to draft and approve all of the policies</a:t>
            </a:r>
          </a:p>
          <a:p>
            <a:pPr lvl="1"/>
            <a:r>
              <a:rPr lang="en-US" dirty="0" smtClean="0"/>
              <a:t>Staff time to document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5</a:t>
            </a:fld>
            <a:endParaRPr lang="en-US"/>
          </a:p>
        </p:txBody>
      </p:sp>
    </p:spTree>
    <p:extLst>
      <p:ext uri="{BB962C8B-B14F-4D97-AF65-F5344CB8AC3E}">
        <p14:creationId xmlns:p14="http://schemas.microsoft.com/office/powerpoint/2010/main" val="1041498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--Because statistics and real life show us we need this tool! </a:t>
            </a:r>
            <a:r>
              <a:rPr lang="en-US" sz="1200" kern="1200" dirty="0" smtClean="0">
                <a:solidFill>
                  <a:schemeClr val="tx1"/>
                </a:solidFill>
                <a:effectLst/>
                <a:latin typeface="+mn-lt"/>
                <a:ea typeface="+mn-ea"/>
                <a:cs typeface="+mn-cs"/>
              </a:rPr>
              <a:t>Among American Indian/Alaska Native high school aged students, 21.8% seriously considered attempting suicide and 14.7% attempted suicide at least once in the last year. There are a number of factors that contribute to youth suicide: social pressure, stress, bullying and depression</a:t>
            </a:r>
          </a:p>
          <a:p>
            <a:endParaRPr lang="en-US" dirty="0" smtClean="0"/>
          </a:p>
          <a:p>
            <a:r>
              <a:rPr lang="en-US" dirty="0" smtClean="0"/>
              <a:t>--</a:t>
            </a:r>
            <a:r>
              <a:rPr lang="en-US" sz="1200" kern="1200" dirty="0" smtClean="0">
                <a:solidFill>
                  <a:schemeClr val="tx1"/>
                </a:solidFill>
                <a:effectLst/>
                <a:latin typeface="+mn-lt"/>
                <a:ea typeface="+mn-ea"/>
                <a:cs typeface="+mn-cs"/>
              </a:rPr>
              <a:t>As a parent, mentor, or health educator, you are trusted advocates and resources for Native youth. In some cases, you might be the only person a young adult feels they can talk to. As you know, youth use social media to connect and communicate with friends, and as a way to express emotion. While this often comes across as funny cat videos and Powwow dance clips, sometimes these posts contain concerning content – things that reference or allude to depression, substance use, harm to self, or harm to others.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Social Media and Adolescent Health Research Team</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We R Native</a:t>
            </a:r>
            <a:r>
              <a:rPr lang="en-US" sz="1200" kern="1200" dirty="0" smtClean="0">
                <a:solidFill>
                  <a:schemeClr val="tx1"/>
                </a:solidFill>
                <a:effectLst/>
                <a:latin typeface="+mn-lt"/>
                <a:ea typeface="+mn-ea"/>
                <a:cs typeface="+mn-cs"/>
              </a:rPr>
              <a:t> designed a study to create a resource</a:t>
            </a:r>
            <a:r>
              <a:rPr lang="en-US" sz="1200" kern="1200" baseline="0" dirty="0" smtClean="0">
                <a:solidFill>
                  <a:schemeClr val="tx1"/>
                </a:solidFill>
                <a:effectLst/>
                <a:latin typeface="+mn-lt"/>
                <a:ea typeface="+mn-ea"/>
                <a:cs typeface="+mn-cs"/>
              </a:rPr>
              <a:t> for adults </a:t>
            </a:r>
            <a:r>
              <a:rPr lang="en-US" sz="1200" kern="1200" dirty="0" smtClean="0">
                <a:solidFill>
                  <a:schemeClr val="tx1"/>
                </a:solidFill>
                <a:effectLst/>
                <a:latin typeface="+mn-lt"/>
                <a:ea typeface="+mn-ea"/>
                <a:cs typeface="+mn-cs"/>
              </a:rPr>
              <a:t>to assist youth who view concerning posts and tools to create an appropriate response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aim was to better understand the experiences and perspectives of Native youth when they view concerning posts on social media, barriers that prevent them from responding to such posts, and their recommendations for designing solutions.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gather this information, we held three small-group discussions with 32 Native youth 14-22 years old.  4 goals came out of these group discussions and they are</a:t>
            </a:r>
            <a:r>
              <a:rPr lang="en-US" sz="1200" kern="1200" baseline="0" dirty="0" smtClean="0">
                <a:solidFill>
                  <a:schemeClr val="tx1"/>
                </a:solidFill>
                <a:effectLst/>
                <a:latin typeface="+mn-lt"/>
                <a:ea typeface="+mn-ea"/>
                <a:cs typeface="+mn-cs"/>
              </a:rPr>
              <a:t> the goals of the webinar:</a:t>
            </a:r>
          </a:p>
          <a:p>
            <a:pPr lvl="0"/>
            <a:r>
              <a:rPr lang="en-US" sz="1200" kern="1200" baseline="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that you’ll be able to identify youth who witness concerning social media posts, letting them know that they need not respond alone, all on their own </a:t>
            </a:r>
          </a:p>
          <a:p>
            <a:pPr lvl="0"/>
            <a:r>
              <a:rPr lang="en-US" sz="1200" kern="1200" dirty="0" smtClean="0">
                <a:solidFill>
                  <a:schemeClr val="tx1"/>
                </a:solidFill>
                <a:effectLst/>
                <a:latin typeface="+mn-lt"/>
                <a:ea typeface="+mn-ea"/>
                <a:cs typeface="+mn-cs"/>
              </a:rPr>
              <a:t>2) that everyone is aware of, and feels trained to navigate these situations</a:t>
            </a:r>
          </a:p>
          <a:p>
            <a:pPr lvl="0"/>
            <a:r>
              <a:rPr lang="en-US" sz="1200" kern="1200" dirty="0" smtClean="0">
                <a:solidFill>
                  <a:schemeClr val="tx1"/>
                </a:solidFill>
                <a:effectLst/>
                <a:latin typeface="+mn-lt"/>
                <a:ea typeface="+mn-ea"/>
                <a:cs typeface="+mn-cs"/>
              </a:rPr>
              <a:t>3) that you’ll be able to assess the experience of those who see concerning posts, and address their concerns, frustration, or fatigue;</a:t>
            </a:r>
          </a:p>
          <a:p>
            <a:pPr lvl="0"/>
            <a:r>
              <a:rPr lang="en-US" sz="1200" kern="1200" dirty="0" smtClean="0">
                <a:solidFill>
                  <a:schemeClr val="tx1"/>
                </a:solidFill>
                <a:effectLst/>
                <a:latin typeface="+mn-lt"/>
                <a:ea typeface="+mn-ea"/>
                <a:cs typeface="+mn-cs"/>
              </a:rPr>
              <a:t>4) that you’ll be able to confidently complete and implement the “viewer care plan” to support youth who post and witness concerning posts.</a:t>
            </a:r>
          </a:p>
          <a:p>
            <a:endParaRPr lang="en-US" dirty="0" smtClean="0">
              <a:effectLst/>
            </a:endParaRPr>
          </a:p>
          <a:p>
            <a:r>
              <a:rPr lang="en-US" sz="1200" kern="1200" dirty="0" smtClean="0">
                <a:solidFill>
                  <a:schemeClr val="tx1"/>
                </a:solidFill>
                <a:effectLst/>
                <a:latin typeface="+mn-lt"/>
                <a:ea typeface="+mn-ea"/>
                <a:cs typeface="+mn-cs"/>
              </a:rPr>
              <a:t>The discussions also told</a:t>
            </a:r>
            <a:r>
              <a:rPr lang="en-US" sz="1200" kern="1200" baseline="0" dirty="0" smtClean="0">
                <a:solidFill>
                  <a:schemeClr val="tx1"/>
                </a:solidFill>
                <a:effectLst/>
                <a:latin typeface="+mn-lt"/>
                <a:ea typeface="+mn-ea"/>
                <a:cs typeface="+mn-cs"/>
              </a:rPr>
              <a:t> staff that: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--public disclosures on social media provide opportunities to identify youth at risk, and connect them to appropriate resources and support. Almost all adolescents use social media, and nearly a third reference depression symptom on the profiles they maintain. During conversations with Native youth, all of them said they’d viewed concerning posts online. They also mentioned that trusted adults would be people they would seek support from, including parents, mentors, and tribal health educators.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though this is a pretty common occurrence, when tribal health educators were polled, only 5% felt adequately prepared to respond.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6</a:t>
            </a:fld>
            <a:endParaRPr lang="en-US"/>
          </a:p>
        </p:txBody>
      </p:sp>
    </p:spTree>
    <p:extLst>
      <p:ext uri="{BB962C8B-B14F-4D97-AF65-F5344CB8AC3E}">
        <p14:creationId xmlns:p14="http://schemas.microsoft.com/office/powerpoint/2010/main" val="351545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--Because statistics and real life show us we need this tool! </a:t>
            </a:r>
            <a:r>
              <a:rPr lang="en-US" sz="1200" kern="1200" dirty="0" smtClean="0">
                <a:solidFill>
                  <a:schemeClr val="tx1"/>
                </a:solidFill>
                <a:effectLst/>
                <a:latin typeface="+mn-lt"/>
                <a:ea typeface="+mn-ea"/>
                <a:cs typeface="+mn-cs"/>
              </a:rPr>
              <a:t>Among American Indian/Alaska Native high school aged students, 21.8% seriously considered attempting suicide and 14.7% attempted suicide at least once in the last year. There are a number of factors that contribute to youth suicide: social pressure, stress, bullying and depression</a:t>
            </a:r>
          </a:p>
          <a:p>
            <a:endParaRPr lang="en-US" dirty="0" smtClean="0"/>
          </a:p>
          <a:p>
            <a:r>
              <a:rPr lang="en-US" dirty="0" smtClean="0"/>
              <a:t>--</a:t>
            </a:r>
            <a:r>
              <a:rPr lang="en-US" sz="1200" kern="1200" dirty="0" smtClean="0">
                <a:solidFill>
                  <a:schemeClr val="tx1"/>
                </a:solidFill>
                <a:effectLst/>
                <a:latin typeface="+mn-lt"/>
                <a:ea typeface="+mn-ea"/>
                <a:cs typeface="+mn-cs"/>
              </a:rPr>
              <a:t>As a parent, mentor, or health educator, you are trusted advocates and resources for Native youth. In some cases, you might be the only person a young adult feels they can talk to. As you know, youth use social media to connect and communicate with friends, and as a way to express emotion. While this often comes across as funny cat videos and Powwow dance clips, sometimes these posts contain concerning content – things that reference or allude to depression, substance use, harm to self, or harm to others.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Social Media and Adolescent Health Research Team</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We R Native</a:t>
            </a:r>
            <a:r>
              <a:rPr lang="en-US" sz="1200" kern="1200" dirty="0" smtClean="0">
                <a:solidFill>
                  <a:schemeClr val="tx1"/>
                </a:solidFill>
                <a:effectLst/>
                <a:latin typeface="+mn-lt"/>
                <a:ea typeface="+mn-ea"/>
                <a:cs typeface="+mn-cs"/>
              </a:rPr>
              <a:t> designed a study to create a resource</a:t>
            </a:r>
            <a:r>
              <a:rPr lang="en-US" sz="1200" kern="1200" baseline="0" dirty="0" smtClean="0">
                <a:solidFill>
                  <a:schemeClr val="tx1"/>
                </a:solidFill>
                <a:effectLst/>
                <a:latin typeface="+mn-lt"/>
                <a:ea typeface="+mn-ea"/>
                <a:cs typeface="+mn-cs"/>
              </a:rPr>
              <a:t> for adults </a:t>
            </a:r>
            <a:r>
              <a:rPr lang="en-US" sz="1200" kern="1200" dirty="0" smtClean="0">
                <a:solidFill>
                  <a:schemeClr val="tx1"/>
                </a:solidFill>
                <a:effectLst/>
                <a:latin typeface="+mn-lt"/>
                <a:ea typeface="+mn-ea"/>
                <a:cs typeface="+mn-cs"/>
              </a:rPr>
              <a:t>to assist youth who view concerning posts and tools to create an appropriate response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--Study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Our aim was to better understand the experiences and perspectives of Native youth when they view concerning posts on social media, barriers that prevent them from responding to such posts, and their recommendations for designing solutions.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gather this information, we held three small-group discussions with 32 Native youth 14-22 years old.  4 goals came out of these group discussions and they are</a:t>
            </a:r>
            <a:r>
              <a:rPr lang="en-US" sz="1200" kern="1200" baseline="0" dirty="0" smtClean="0">
                <a:solidFill>
                  <a:schemeClr val="tx1"/>
                </a:solidFill>
                <a:effectLst/>
                <a:latin typeface="+mn-lt"/>
                <a:ea typeface="+mn-ea"/>
                <a:cs typeface="+mn-cs"/>
              </a:rPr>
              <a:t> the goals of the webinar:</a:t>
            </a:r>
          </a:p>
          <a:p>
            <a:pPr lvl="0"/>
            <a:r>
              <a:rPr lang="en-US" sz="1200" kern="1200" baseline="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that you’ll be able to identify youth who witness concerning social media posts, letting them know that they need not respond alone, all on their own </a:t>
            </a:r>
          </a:p>
          <a:p>
            <a:pPr lvl="0"/>
            <a:r>
              <a:rPr lang="en-US" sz="1200" kern="1200" dirty="0" smtClean="0">
                <a:solidFill>
                  <a:schemeClr val="tx1"/>
                </a:solidFill>
                <a:effectLst/>
                <a:latin typeface="+mn-lt"/>
                <a:ea typeface="+mn-ea"/>
                <a:cs typeface="+mn-cs"/>
              </a:rPr>
              <a:t>2) that everyone is aware of, and feels trained to navigate these situations</a:t>
            </a:r>
          </a:p>
          <a:p>
            <a:pPr lvl="0"/>
            <a:r>
              <a:rPr lang="en-US" sz="1200" kern="1200" dirty="0" smtClean="0">
                <a:solidFill>
                  <a:schemeClr val="tx1"/>
                </a:solidFill>
                <a:effectLst/>
                <a:latin typeface="+mn-lt"/>
                <a:ea typeface="+mn-ea"/>
                <a:cs typeface="+mn-cs"/>
              </a:rPr>
              <a:t>3) that you’ll be able to assess the experience of those who see concerning posts, and address their concerns, frustration, or fatigue;</a:t>
            </a:r>
          </a:p>
          <a:p>
            <a:pPr lvl="0"/>
            <a:r>
              <a:rPr lang="en-US" sz="1200" kern="1200" dirty="0" smtClean="0">
                <a:solidFill>
                  <a:schemeClr val="tx1"/>
                </a:solidFill>
                <a:effectLst/>
                <a:latin typeface="+mn-lt"/>
                <a:ea typeface="+mn-ea"/>
                <a:cs typeface="+mn-cs"/>
              </a:rPr>
              <a:t>4) that you’ll be able to confidently complete and implement the “viewer care plan” to support youth who post and witness concerning posts.</a:t>
            </a:r>
          </a:p>
          <a:p>
            <a:endParaRPr lang="en-US" dirty="0" smtClean="0">
              <a:effectLst/>
            </a:endParaRPr>
          </a:p>
          <a:p>
            <a:r>
              <a:rPr lang="en-US" sz="1200" kern="1200" dirty="0" smtClean="0">
                <a:solidFill>
                  <a:schemeClr val="tx1"/>
                </a:solidFill>
                <a:effectLst/>
                <a:latin typeface="+mn-lt"/>
                <a:ea typeface="+mn-ea"/>
                <a:cs typeface="+mn-cs"/>
              </a:rPr>
              <a:t>The discussions also told</a:t>
            </a:r>
            <a:r>
              <a:rPr lang="en-US" sz="1200" kern="1200" baseline="0" dirty="0" smtClean="0">
                <a:solidFill>
                  <a:schemeClr val="tx1"/>
                </a:solidFill>
                <a:effectLst/>
                <a:latin typeface="+mn-lt"/>
                <a:ea typeface="+mn-ea"/>
                <a:cs typeface="+mn-cs"/>
              </a:rPr>
              <a:t> staff that: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--public disclosures on social media provide opportunities to identify youth at risk, and connect them to appropriate resources and support. Almost all adolescents use social media, and nearly a third reference depression symptom on the profiles they maintain. During conversations with Native youth, all of them said they’d viewed concerning posts online. They also mentioned that trusted adults would be people they would seek support from, including parents, mentors, and tribal health educators.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though this is a pretty common occurrence, when tribal health educators were polled, only 5% felt adequately prepared to respond.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7</a:t>
            </a:fld>
            <a:endParaRPr lang="en-US"/>
          </a:p>
        </p:txBody>
      </p:sp>
    </p:spTree>
    <p:extLst>
      <p:ext uri="{BB962C8B-B14F-4D97-AF65-F5344CB8AC3E}">
        <p14:creationId xmlns:p14="http://schemas.microsoft.com/office/powerpoint/2010/main" val="423716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979" indent="-174979">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ED9128D-0E5F-4197-95FA-2124F3E7776E}"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80758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1CDD12-E139-4434-ADFD-71CC7E9733F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291592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Master" Target="../slideMasters/slideMaster3.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1/16/2017</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pPr/>
              <a:t>‹#›</a:t>
            </a:fld>
            <a:endParaRPr lang="en-US"/>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3124200"/>
          </a:xfrm>
          <a:prstGeom prst="rect">
            <a:avLst/>
          </a:prstGeom>
          <a:solidFill>
            <a:schemeClr val="accent1">
              <a:lumMod val="75000"/>
            </a:schemeClr>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grpSp>
        <p:nvGrpSpPr>
          <p:cNvPr id="2" name="Group 55"/>
          <p:cNvGrpSpPr>
            <a:grpSpLocks/>
          </p:cNvGrpSpPr>
          <p:nvPr/>
        </p:nvGrpSpPr>
        <p:grpSpPr bwMode="auto">
          <a:xfrm>
            <a:off x="228600" y="5715000"/>
            <a:ext cx="3962400" cy="1022350"/>
            <a:chOff x="4876800" y="5835650"/>
            <a:chExt cx="3962400" cy="1022350"/>
          </a:xfrm>
        </p:grpSpPr>
        <p:grpSp>
          <p:nvGrpSpPr>
            <p:cNvPr id="3" name="Group 54"/>
            <p:cNvGrpSpPr>
              <a:grpSpLocks/>
            </p:cNvGrpSpPr>
            <p:nvPr/>
          </p:nvGrpSpPr>
          <p:grpSpPr bwMode="auto">
            <a:xfrm>
              <a:off x="6096000" y="5943600"/>
              <a:ext cx="2743200" cy="757238"/>
              <a:chOff x="1295400" y="157163"/>
              <a:chExt cx="2743200" cy="757238"/>
            </a:xfrm>
          </p:grpSpPr>
          <p:sp>
            <p:nvSpPr>
              <p:cNvPr id="8" name="TextBox 7"/>
              <p:cNvSpPr txBox="1"/>
              <p:nvPr/>
            </p:nvSpPr>
            <p:spPr bwMode="auto">
              <a:xfrm>
                <a:off x="1295400" y="157163"/>
                <a:ext cx="2743200" cy="604838"/>
              </a:xfrm>
              <a:prstGeom prst="rect">
                <a:avLst/>
              </a:prstGeom>
              <a:noFill/>
            </p:spPr>
            <p:txBody>
              <a:bodyPr>
                <a:spAutoFit/>
              </a:bodyPr>
              <a:lstStyle/>
              <a:p>
                <a:pPr fontAlgn="base">
                  <a:lnSpc>
                    <a:spcPts val="2000"/>
                  </a:lnSpc>
                  <a:spcBef>
                    <a:spcPct val="0"/>
                  </a:spcBef>
                  <a:spcAft>
                    <a:spcPct val="0"/>
                  </a:spcAft>
                  <a:defRPr/>
                </a:pPr>
                <a:r>
                  <a:rPr lang="en-US" sz="2000" dirty="0">
                    <a:solidFill>
                      <a:srgbClr val="B40000"/>
                    </a:solidFill>
                    <a:latin typeface="Maiandra GD" pitchFamily="34" charset="0"/>
                  </a:rPr>
                  <a:t>N</a:t>
                </a:r>
                <a:r>
                  <a:rPr lang="en-US" sz="1600" dirty="0">
                    <a:solidFill>
                      <a:srgbClr val="B40000"/>
                    </a:solidFill>
                    <a:latin typeface="Maiandra GD" pitchFamily="34" charset="0"/>
                  </a:rPr>
                  <a:t>orthwest </a:t>
                </a:r>
                <a:r>
                  <a:rPr lang="en-US" sz="2000" dirty="0">
                    <a:solidFill>
                      <a:srgbClr val="B40000"/>
                    </a:solidFill>
                    <a:latin typeface="Maiandra GD" pitchFamily="34" charset="0"/>
                  </a:rPr>
                  <a:t>P</a:t>
                </a:r>
                <a:r>
                  <a:rPr lang="en-US" sz="1600" dirty="0">
                    <a:solidFill>
                      <a:srgbClr val="B40000"/>
                    </a:solidFill>
                    <a:latin typeface="Maiandra GD" pitchFamily="34" charset="0"/>
                  </a:rPr>
                  <a:t>ortland </a:t>
                </a:r>
                <a:r>
                  <a:rPr lang="en-US" sz="2000" dirty="0">
                    <a:solidFill>
                      <a:srgbClr val="B40000"/>
                    </a:solidFill>
                    <a:latin typeface="Maiandra GD" pitchFamily="34" charset="0"/>
                  </a:rPr>
                  <a:t>A</a:t>
                </a:r>
                <a:r>
                  <a:rPr lang="en-US" sz="1600" dirty="0">
                    <a:solidFill>
                      <a:srgbClr val="B40000"/>
                    </a:solidFill>
                    <a:latin typeface="Maiandra GD" pitchFamily="34" charset="0"/>
                  </a:rPr>
                  <a:t>rea</a:t>
                </a:r>
              </a:p>
              <a:p>
                <a:pPr fontAlgn="base">
                  <a:lnSpc>
                    <a:spcPts val="2000"/>
                  </a:lnSpc>
                  <a:spcBef>
                    <a:spcPct val="0"/>
                  </a:spcBef>
                  <a:spcAft>
                    <a:spcPct val="0"/>
                  </a:spcAft>
                  <a:defRPr/>
                </a:pPr>
                <a:r>
                  <a:rPr lang="en-US" sz="1600" dirty="0">
                    <a:solidFill>
                      <a:srgbClr val="B40000"/>
                    </a:solidFill>
                    <a:latin typeface="Maiandra GD" pitchFamily="34" charset="0"/>
                  </a:rPr>
                  <a:t>         </a:t>
                </a:r>
                <a:r>
                  <a:rPr lang="en-US" sz="2000" dirty="0">
                    <a:solidFill>
                      <a:srgbClr val="B40000"/>
                    </a:solidFill>
                    <a:latin typeface="Maiandra GD" pitchFamily="34" charset="0"/>
                  </a:rPr>
                  <a:t>I</a:t>
                </a:r>
                <a:r>
                  <a:rPr lang="en-US" sz="1600" dirty="0">
                    <a:solidFill>
                      <a:srgbClr val="B40000"/>
                    </a:solidFill>
                    <a:latin typeface="Maiandra GD" pitchFamily="34" charset="0"/>
                  </a:rPr>
                  <a:t>ndian </a:t>
                </a:r>
                <a:r>
                  <a:rPr lang="en-US" sz="2000" dirty="0">
                    <a:solidFill>
                      <a:srgbClr val="B40000"/>
                    </a:solidFill>
                    <a:latin typeface="Maiandra GD" pitchFamily="34" charset="0"/>
                  </a:rPr>
                  <a:t>H</a:t>
                </a:r>
                <a:r>
                  <a:rPr lang="en-US" sz="1600" dirty="0">
                    <a:solidFill>
                      <a:srgbClr val="B40000"/>
                    </a:solidFill>
                    <a:latin typeface="Maiandra GD" pitchFamily="34" charset="0"/>
                  </a:rPr>
                  <a:t>ealth </a:t>
                </a:r>
                <a:r>
                  <a:rPr lang="en-US" sz="2000" dirty="0">
                    <a:solidFill>
                      <a:srgbClr val="B40000"/>
                    </a:solidFill>
                    <a:latin typeface="Maiandra GD" pitchFamily="34" charset="0"/>
                  </a:rPr>
                  <a:t>B</a:t>
                </a:r>
                <a:r>
                  <a:rPr lang="en-US" sz="1600" dirty="0">
                    <a:solidFill>
                      <a:srgbClr val="B40000"/>
                    </a:solidFill>
                    <a:latin typeface="Maiandra GD" pitchFamily="34" charset="0"/>
                  </a:rPr>
                  <a:t>oard</a:t>
                </a:r>
              </a:p>
            </p:txBody>
          </p:sp>
          <p:sp>
            <p:nvSpPr>
              <p:cNvPr id="9" name="TextBox 8"/>
              <p:cNvSpPr txBox="1"/>
              <p:nvPr/>
            </p:nvSpPr>
            <p:spPr bwMode="auto">
              <a:xfrm>
                <a:off x="1371600" y="652463"/>
                <a:ext cx="2514600" cy="261938"/>
              </a:xfrm>
              <a:prstGeom prst="rect">
                <a:avLst/>
              </a:prstGeom>
              <a:noFill/>
            </p:spPr>
            <p:txBody>
              <a:bodyPr>
                <a:spAutoFit/>
              </a:bodyPr>
              <a:lstStyle/>
              <a:p>
                <a:pPr algn="r" fontAlgn="base">
                  <a:spcBef>
                    <a:spcPct val="0"/>
                  </a:spcBef>
                  <a:spcAft>
                    <a:spcPct val="0"/>
                  </a:spcAft>
                  <a:defRPr/>
                </a:pPr>
                <a:r>
                  <a:rPr lang="en-US" sz="1100" i="1" dirty="0">
                    <a:solidFill>
                      <a:srgbClr val="C32D2E">
                        <a:lumMod val="50000"/>
                      </a:srgbClr>
                    </a:solidFill>
                    <a:latin typeface="Gill Sans MT" pitchFamily="34" charset="0"/>
                    <a:cs typeface="Estrangelo Edessa" pitchFamily="66"/>
                  </a:rPr>
                  <a:t>Indian Leadership for Indian Health</a:t>
                </a:r>
              </a:p>
            </p:txBody>
          </p:sp>
        </p:grpSp>
        <p:pic>
          <p:nvPicPr>
            <p:cNvPr id="7" name="Picture 8" descr="NPAIHBtransparentTEAL"/>
            <p:cNvPicPr>
              <a:picLocks noChangeAspect="1" noChangeArrowheads="1"/>
            </p:cNvPicPr>
            <p:nvPr/>
          </p:nvPicPr>
          <p:blipFill>
            <a:blip r:embed="rId2" cstate="print"/>
            <a:srcRect/>
            <a:stretch>
              <a:fillRect/>
            </a:stretch>
          </p:blipFill>
          <p:spPr bwMode="auto">
            <a:xfrm>
              <a:off x="4876800" y="5835650"/>
              <a:ext cx="1219200" cy="1022350"/>
            </a:xfrm>
            <a:prstGeom prst="rect">
              <a:avLst/>
            </a:prstGeom>
            <a:noFill/>
            <a:ln w="9525">
              <a:noFill/>
              <a:miter lim="800000"/>
              <a:headEnd/>
              <a:tailEnd/>
            </a:ln>
          </p:spPr>
        </p:pic>
      </p:grpSp>
      <p:grpSp>
        <p:nvGrpSpPr>
          <p:cNvPr id="5" name="Group 40"/>
          <p:cNvGrpSpPr>
            <a:grpSpLocks/>
          </p:cNvGrpSpPr>
          <p:nvPr/>
        </p:nvGrpSpPr>
        <p:grpSpPr bwMode="auto">
          <a:xfrm>
            <a:off x="0" y="3048000"/>
            <a:ext cx="9144000" cy="180975"/>
            <a:chOff x="0" y="816"/>
            <a:chExt cx="5760" cy="114"/>
          </a:xfrm>
        </p:grpSpPr>
        <p:pic>
          <p:nvPicPr>
            <p:cNvPr id="11" name="Picture 13"/>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3" name="Picture 15"/>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4" name="Picture 16"/>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5" name="Picture 17"/>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6" name="Picture 18"/>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7" name="Picture 19"/>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8" name="Picture 20"/>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9" name="Picture 21"/>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20" name="Picture 22"/>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1" name="Picture 23"/>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2" name="Picture 24"/>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3" name="Picture 25"/>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4" name="Picture 26"/>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5" name="Picture 27"/>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6" name="Picture 28"/>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7" name="Picture 29"/>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8" name="Picture 30"/>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9" name="Picture 31"/>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32"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3"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4"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5"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6"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7"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8"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9"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40"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41"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42"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0" name="Rectangle 3"/>
          <p:cNvSpPr>
            <a:spLocks noGrp="1" noChangeArrowheads="1"/>
          </p:cNvSpPr>
          <p:nvPr>
            <p:ph type="ctrTitle"/>
          </p:nvPr>
        </p:nvSpPr>
        <p:spPr>
          <a:xfrm>
            <a:off x="381000" y="762000"/>
            <a:ext cx="8382000" cy="2133600"/>
          </a:xfrm>
          <a:prstGeom prst="rect">
            <a:avLst/>
          </a:prstGeom>
        </p:spPr>
        <p:txBody>
          <a:bodyPr anchor="b"/>
          <a:lstStyle>
            <a:lvl1pPr algn="ctr">
              <a:defRPr u="none">
                <a:solidFill>
                  <a:srgbClr val="F3EFBF"/>
                </a:solidFill>
                <a:latin typeface="Georgia" pitchFamily="18" charset="0"/>
              </a:defRPr>
            </a:lvl1pPr>
          </a:lstStyle>
          <a:p>
            <a:r>
              <a:rPr lang="en-US" smtClean="0"/>
              <a:t>Click to edit Master title style</a:t>
            </a:r>
            <a:endParaRPr lang="en-US" dirty="0"/>
          </a:p>
        </p:txBody>
      </p:sp>
      <p:sp>
        <p:nvSpPr>
          <p:cNvPr id="31" name="Rectangle 4"/>
          <p:cNvSpPr>
            <a:spLocks noGrp="1" noChangeArrowheads="1"/>
          </p:cNvSpPr>
          <p:nvPr>
            <p:ph type="subTitle" idx="1"/>
          </p:nvPr>
        </p:nvSpPr>
        <p:spPr>
          <a:xfrm>
            <a:off x="381000" y="3276600"/>
            <a:ext cx="8382000" cy="2133600"/>
          </a:xfrm>
        </p:spPr>
        <p:txBody>
          <a:bodyPr/>
          <a:lstStyle>
            <a:lvl1pPr marL="0" indent="0" algn="ctr">
              <a:buFontTx/>
              <a:buNone/>
              <a:defRPr sz="3200">
                <a:solidFill>
                  <a:schemeClr val="accent3">
                    <a:lumMod val="50000"/>
                  </a:schemeClr>
                </a:solidFill>
                <a:latin typeface="Georgia" pitchFamily="18"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670085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6"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8"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9"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0"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1"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3"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4"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5"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6"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7"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8"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9"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0"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1"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2"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3"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4"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5"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6"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7"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8"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9"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0"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1"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2"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3"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4"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5"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6"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7"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idx="1"/>
          </p:nvPr>
        </p:nvSpPr>
        <p:spPr/>
        <p:txBody>
          <a:bodyPr/>
          <a:lstStyle>
            <a:lvl2pPr marL="741363" indent="-284163">
              <a:buClr>
                <a:srgbClr val="008080"/>
              </a:buClr>
              <a:buSzPct val="105000"/>
              <a:buFont typeface="Wingdings" pitchFamily="2" charset="2"/>
              <a:buChar char="§"/>
              <a:defRPr lang="en-US" sz="3400" b="0" dirty="0" smtClean="0">
                <a:solidFill>
                  <a:schemeClr val="tx1"/>
                </a:solidFill>
                <a:latin typeface="Trebuchet MS" pitchFamily="34" charset="0"/>
              </a:defRPr>
            </a:lvl2pPr>
            <a:lvl3pPr marL="1262063" indent="-347663">
              <a:buClr>
                <a:srgbClr val="B40000"/>
              </a:buClr>
              <a:buSzPct val="100000"/>
              <a:buFont typeface="Arial" pitchFamily="34" charset="0"/>
              <a:buChar char="•"/>
              <a:defRPr sz="2800" b="0">
                <a:solidFill>
                  <a:schemeClr val="tx1"/>
                </a:solidFill>
              </a:defRPr>
            </a:lvl3pPr>
            <a:lvl4pPr marL="1719263" indent="-347663">
              <a:buFont typeface="Trebuchet MS" pitchFamily="34" charset="0"/>
              <a:buChar char="—"/>
              <a:defRPr sz="2800">
                <a:solidFill>
                  <a:schemeClr val="tx1"/>
                </a:solidFill>
              </a:defRPr>
            </a:lvl4pPr>
            <a:lvl5pPr marL="2176463" indent="-347663">
              <a:buFont typeface="Trebuchet MS" pitchFamily="34" charset="0"/>
              <a:buChar char="—"/>
              <a:defRPr sz="2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smtClean="0"/>
              <a:t>Click to edit Master title style</a:t>
            </a:r>
            <a:endParaRPr lang="en-US" dirty="0" smtClean="0"/>
          </a:p>
        </p:txBody>
      </p:sp>
      <p:sp>
        <p:nvSpPr>
          <p:cNvPr id="38"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39" name="Rectangle 4"/>
          <p:cNvSpPr>
            <a:spLocks noGrp="1" noChangeArrowheads="1"/>
          </p:cNvSpPr>
          <p:nvPr>
            <p:ph type="dt" sz="half" idx="11"/>
          </p:nvPr>
        </p:nvSpPr>
        <p:spPr/>
        <p:txBody>
          <a:bodyPr/>
          <a:lstStyle>
            <a:lvl1pPr>
              <a:defRPr/>
            </a:lvl1pPr>
          </a:lstStyle>
          <a:p>
            <a:pPr>
              <a:defRPr/>
            </a:pPr>
            <a:fld id="{06CAB8FA-0CA9-447D-9F83-4F017373320A}" type="datetime1">
              <a:rPr lang="en-US"/>
              <a:pPr>
                <a:defRPr/>
              </a:pPr>
              <a:t>1/16/2017</a:t>
            </a:fld>
            <a:endParaRPr lang="en-US" dirty="0"/>
          </a:p>
        </p:txBody>
      </p:sp>
      <p:sp>
        <p:nvSpPr>
          <p:cNvPr id="40" name="Rectangle 39"/>
          <p:cNvSpPr>
            <a:spLocks noGrp="1" noChangeArrowheads="1"/>
          </p:cNvSpPr>
          <p:nvPr>
            <p:ph type="sldNum" sz="quarter" idx="12"/>
          </p:nvPr>
        </p:nvSpPr>
        <p:spPr/>
        <p:txBody>
          <a:bodyPr/>
          <a:lstStyle>
            <a:lvl1pPr>
              <a:defRPr/>
            </a:lvl1pPr>
          </a:lstStyle>
          <a:p>
            <a:pPr>
              <a:defRPr/>
            </a:pPr>
            <a:fld id="{25309953-E140-4B1E-8A10-F48E1039D203}" type="slidenum">
              <a:rPr lang="en-US"/>
              <a:pPr>
                <a:defRPr/>
              </a:pPr>
              <a:t>‹#›</a:t>
            </a:fld>
            <a:endParaRPr lang="en-US"/>
          </a:p>
        </p:txBody>
      </p:sp>
    </p:spTree>
    <p:extLst>
      <p:ext uri="{BB962C8B-B14F-4D97-AF65-F5344CB8AC3E}">
        <p14:creationId xmlns:p14="http://schemas.microsoft.com/office/powerpoint/2010/main" val="3313856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9144000" cy="30480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grpSp>
        <p:nvGrpSpPr>
          <p:cNvPr id="5" name="Group 7"/>
          <p:cNvGrpSpPr>
            <a:grpSpLocks/>
          </p:cNvGrpSpPr>
          <p:nvPr/>
        </p:nvGrpSpPr>
        <p:grpSpPr bwMode="auto">
          <a:xfrm>
            <a:off x="0" y="2971800"/>
            <a:ext cx="9144000" cy="180975"/>
            <a:chOff x="0" y="816"/>
            <a:chExt cx="5760" cy="114"/>
          </a:xfrm>
        </p:grpSpPr>
        <p:pic>
          <p:nvPicPr>
            <p:cNvPr id="6" name="Picture 10"/>
            <p:cNvPicPr>
              <a:picLocks noChangeAspect="1" noChangeArrowheads="1"/>
            </p:cNvPicPr>
            <p:nvPr/>
          </p:nvPicPr>
          <p:blipFill>
            <a:blip r:embed="rId2" cstate="print"/>
            <a:srcRect/>
            <a:stretch>
              <a:fillRect/>
            </a:stretch>
          </p:blipFill>
          <p:spPr bwMode="auto">
            <a:xfrm>
              <a:off x="0" y="816"/>
              <a:ext cx="192" cy="114"/>
            </a:xfrm>
            <a:prstGeom prst="rect">
              <a:avLst/>
            </a:prstGeom>
            <a:noFill/>
            <a:ln w="9525">
              <a:noFill/>
              <a:miter lim="800000"/>
              <a:headEnd/>
              <a:tailEnd/>
            </a:ln>
          </p:spPr>
        </p:pic>
        <p:pic>
          <p:nvPicPr>
            <p:cNvPr id="7" name="Picture 11"/>
            <p:cNvPicPr>
              <a:picLocks noChangeAspect="1" noChangeArrowheads="1"/>
            </p:cNvPicPr>
            <p:nvPr/>
          </p:nvPicPr>
          <p:blipFill>
            <a:blip r:embed="rId3" cstate="print"/>
            <a:srcRect/>
            <a:stretch>
              <a:fillRect/>
            </a:stretch>
          </p:blipFill>
          <p:spPr bwMode="auto">
            <a:xfrm>
              <a:off x="192" y="816"/>
              <a:ext cx="192" cy="114"/>
            </a:xfrm>
            <a:prstGeom prst="rect">
              <a:avLst/>
            </a:prstGeom>
            <a:noFill/>
            <a:ln w="9525">
              <a:noFill/>
              <a:miter lim="800000"/>
              <a:headEnd/>
              <a:tailEnd/>
            </a:ln>
          </p:spPr>
        </p:pic>
        <p:pic>
          <p:nvPicPr>
            <p:cNvPr id="8" name="Picture 12"/>
            <p:cNvPicPr>
              <a:picLocks noChangeAspect="1" noChangeArrowheads="1"/>
            </p:cNvPicPr>
            <p:nvPr/>
          </p:nvPicPr>
          <p:blipFill>
            <a:blip r:embed="rId3" cstate="print"/>
            <a:srcRect/>
            <a:stretch>
              <a:fillRect/>
            </a:stretch>
          </p:blipFill>
          <p:spPr bwMode="auto">
            <a:xfrm>
              <a:off x="384" y="816"/>
              <a:ext cx="192" cy="114"/>
            </a:xfrm>
            <a:prstGeom prst="rect">
              <a:avLst/>
            </a:prstGeom>
            <a:noFill/>
            <a:ln w="9525">
              <a:noFill/>
              <a:miter lim="800000"/>
              <a:headEnd/>
              <a:tailEnd/>
            </a:ln>
          </p:spPr>
        </p:pic>
        <p:pic>
          <p:nvPicPr>
            <p:cNvPr id="9" name="Picture 13"/>
            <p:cNvPicPr>
              <a:picLocks noChangeAspect="1" noChangeArrowheads="1"/>
            </p:cNvPicPr>
            <p:nvPr/>
          </p:nvPicPr>
          <p:blipFill>
            <a:blip r:embed="rId3" cstate="print"/>
            <a:srcRect/>
            <a:stretch>
              <a:fillRect/>
            </a:stretch>
          </p:blipFill>
          <p:spPr bwMode="auto">
            <a:xfrm>
              <a:off x="576" y="816"/>
              <a:ext cx="192" cy="114"/>
            </a:xfrm>
            <a:prstGeom prst="rect">
              <a:avLst/>
            </a:prstGeom>
            <a:noFill/>
            <a:ln w="9525">
              <a:noFill/>
              <a:miter lim="800000"/>
              <a:headEnd/>
              <a:tailEnd/>
            </a:ln>
          </p:spPr>
        </p:pic>
        <p:pic>
          <p:nvPicPr>
            <p:cNvPr id="10" name="Picture 14"/>
            <p:cNvPicPr>
              <a:picLocks noChangeAspect="1" noChangeArrowheads="1"/>
            </p:cNvPicPr>
            <p:nvPr/>
          </p:nvPicPr>
          <p:blipFill>
            <a:blip r:embed="rId3" cstate="print"/>
            <a:srcRect/>
            <a:stretch>
              <a:fillRect/>
            </a:stretch>
          </p:blipFill>
          <p:spPr bwMode="auto">
            <a:xfrm>
              <a:off x="768" y="816"/>
              <a:ext cx="192" cy="114"/>
            </a:xfrm>
            <a:prstGeom prst="rect">
              <a:avLst/>
            </a:prstGeom>
            <a:noFill/>
            <a:ln w="9525">
              <a:noFill/>
              <a:miter lim="800000"/>
              <a:headEnd/>
              <a:tailEnd/>
            </a:ln>
          </p:spPr>
        </p:pic>
        <p:pic>
          <p:nvPicPr>
            <p:cNvPr id="11" name="Picture 15"/>
            <p:cNvPicPr>
              <a:picLocks noChangeAspect="1" noChangeArrowheads="1"/>
            </p:cNvPicPr>
            <p:nvPr/>
          </p:nvPicPr>
          <p:blipFill>
            <a:blip r:embed="rId3" cstate="print"/>
            <a:srcRect/>
            <a:stretch>
              <a:fillRect/>
            </a:stretch>
          </p:blipFill>
          <p:spPr bwMode="auto">
            <a:xfrm>
              <a:off x="960" y="816"/>
              <a:ext cx="192" cy="114"/>
            </a:xfrm>
            <a:prstGeom prst="rect">
              <a:avLst/>
            </a:prstGeom>
            <a:noFill/>
            <a:ln w="9525">
              <a:noFill/>
              <a:miter lim="800000"/>
              <a:headEnd/>
              <a:tailEnd/>
            </a:ln>
          </p:spPr>
        </p:pic>
        <p:pic>
          <p:nvPicPr>
            <p:cNvPr id="12" name="Picture 16"/>
            <p:cNvPicPr>
              <a:picLocks noChangeAspect="1" noChangeArrowheads="1"/>
            </p:cNvPicPr>
            <p:nvPr/>
          </p:nvPicPr>
          <p:blipFill>
            <a:blip r:embed="rId3" cstate="print"/>
            <a:srcRect/>
            <a:stretch>
              <a:fillRect/>
            </a:stretch>
          </p:blipFill>
          <p:spPr bwMode="auto">
            <a:xfrm>
              <a:off x="1152" y="816"/>
              <a:ext cx="192" cy="114"/>
            </a:xfrm>
            <a:prstGeom prst="rect">
              <a:avLst/>
            </a:prstGeom>
            <a:noFill/>
            <a:ln w="9525">
              <a:noFill/>
              <a:miter lim="800000"/>
              <a:headEnd/>
              <a:tailEnd/>
            </a:ln>
          </p:spPr>
        </p:pic>
        <p:pic>
          <p:nvPicPr>
            <p:cNvPr id="13" name="Picture 17"/>
            <p:cNvPicPr>
              <a:picLocks noChangeAspect="1" noChangeArrowheads="1"/>
            </p:cNvPicPr>
            <p:nvPr/>
          </p:nvPicPr>
          <p:blipFill>
            <a:blip r:embed="rId3" cstate="print"/>
            <a:srcRect/>
            <a:stretch>
              <a:fillRect/>
            </a:stretch>
          </p:blipFill>
          <p:spPr bwMode="auto">
            <a:xfrm>
              <a:off x="1344" y="816"/>
              <a:ext cx="192" cy="114"/>
            </a:xfrm>
            <a:prstGeom prst="rect">
              <a:avLst/>
            </a:prstGeom>
            <a:noFill/>
            <a:ln w="9525">
              <a:noFill/>
              <a:miter lim="800000"/>
              <a:headEnd/>
              <a:tailEnd/>
            </a:ln>
          </p:spPr>
        </p:pic>
        <p:pic>
          <p:nvPicPr>
            <p:cNvPr id="14" name="Picture 18"/>
            <p:cNvPicPr>
              <a:picLocks noChangeAspect="1" noChangeArrowheads="1"/>
            </p:cNvPicPr>
            <p:nvPr/>
          </p:nvPicPr>
          <p:blipFill>
            <a:blip r:embed="rId3" cstate="print"/>
            <a:srcRect/>
            <a:stretch>
              <a:fillRect/>
            </a:stretch>
          </p:blipFill>
          <p:spPr bwMode="auto">
            <a:xfrm>
              <a:off x="1536" y="816"/>
              <a:ext cx="192" cy="114"/>
            </a:xfrm>
            <a:prstGeom prst="rect">
              <a:avLst/>
            </a:prstGeom>
            <a:noFill/>
            <a:ln w="9525">
              <a:noFill/>
              <a:miter lim="800000"/>
              <a:headEnd/>
              <a:tailEnd/>
            </a:ln>
          </p:spPr>
        </p:pic>
        <p:pic>
          <p:nvPicPr>
            <p:cNvPr id="15" name="Picture 19"/>
            <p:cNvPicPr>
              <a:picLocks noChangeAspect="1" noChangeArrowheads="1"/>
            </p:cNvPicPr>
            <p:nvPr/>
          </p:nvPicPr>
          <p:blipFill>
            <a:blip r:embed="rId3" cstate="print"/>
            <a:srcRect/>
            <a:stretch>
              <a:fillRect/>
            </a:stretch>
          </p:blipFill>
          <p:spPr bwMode="auto">
            <a:xfrm>
              <a:off x="1728" y="816"/>
              <a:ext cx="192" cy="114"/>
            </a:xfrm>
            <a:prstGeom prst="rect">
              <a:avLst/>
            </a:prstGeom>
            <a:noFill/>
            <a:ln w="9525">
              <a:noFill/>
              <a:miter lim="800000"/>
              <a:headEnd/>
              <a:tailEnd/>
            </a:ln>
          </p:spPr>
        </p:pic>
        <p:pic>
          <p:nvPicPr>
            <p:cNvPr id="16" name="Picture 20"/>
            <p:cNvPicPr>
              <a:picLocks noChangeAspect="1" noChangeArrowheads="1"/>
            </p:cNvPicPr>
            <p:nvPr/>
          </p:nvPicPr>
          <p:blipFill>
            <a:blip r:embed="rId3" cstate="print"/>
            <a:srcRect/>
            <a:stretch>
              <a:fillRect/>
            </a:stretch>
          </p:blipFill>
          <p:spPr bwMode="auto">
            <a:xfrm>
              <a:off x="1920" y="816"/>
              <a:ext cx="192" cy="114"/>
            </a:xfrm>
            <a:prstGeom prst="rect">
              <a:avLst/>
            </a:prstGeom>
            <a:noFill/>
            <a:ln w="9525">
              <a:noFill/>
              <a:miter lim="800000"/>
              <a:headEnd/>
              <a:tailEnd/>
            </a:ln>
          </p:spPr>
        </p:pic>
        <p:pic>
          <p:nvPicPr>
            <p:cNvPr id="17" name="Picture 21"/>
            <p:cNvPicPr>
              <a:picLocks noChangeAspect="1" noChangeArrowheads="1"/>
            </p:cNvPicPr>
            <p:nvPr/>
          </p:nvPicPr>
          <p:blipFill>
            <a:blip r:embed="rId3" cstate="print"/>
            <a:srcRect/>
            <a:stretch>
              <a:fillRect/>
            </a:stretch>
          </p:blipFill>
          <p:spPr bwMode="auto">
            <a:xfrm>
              <a:off x="2112" y="816"/>
              <a:ext cx="192" cy="114"/>
            </a:xfrm>
            <a:prstGeom prst="rect">
              <a:avLst/>
            </a:prstGeom>
            <a:noFill/>
            <a:ln w="9525">
              <a:noFill/>
              <a:miter lim="800000"/>
              <a:headEnd/>
              <a:tailEnd/>
            </a:ln>
          </p:spPr>
        </p:pic>
        <p:pic>
          <p:nvPicPr>
            <p:cNvPr id="18" name="Picture 22"/>
            <p:cNvPicPr>
              <a:picLocks noChangeAspect="1" noChangeArrowheads="1"/>
            </p:cNvPicPr>
            <p:nvPr/>
          </p:nvPicPr>
          <p:blipFill>
            <a:blip r:embed="rId3" cstate="print"/>
            <a:srcRect/>
            <a:stretch>
              <a:fillRect/>
            </a:stretch>
          </p:blipFill>
          <p:spPr bwMode="auto">
            <a:xfrm>
              <a:off x="2304" y="816"/>
              <a:ext cx="192" cy="114"/>
            </a:xfrm>
            <a:prstGeom prst="rect">
              <a:avLst/>
            </a:prstGeom>
            <a:noFill/>
            <a:ln w="9525">
              <a:noFill/>
              <a:miter lim="800000"/>
              <a:headEnd/>
              <a:tailEnd/>
            </a:ln>
          </p:spPr>
        </p:pic>
        <p:pic>
          <p:nvPicPr>
            <p:cNvPr id="19" name="Picture 23"/>
            <p:cNvPicPr>
              <a:picLocks noChangeAspect="1" noChangeArrowheads="1"/>
            </p:cNvPicPr>
            <p:nvPr/>
          </p:nvPicPr>
          <p:blipFill>
            <a:blip r:embed="rId3" cstate="print"/>
            <a:srcRect/>
            <a:stretch>
              <a:fillRect/>
            </a:stretch>
          </p:blipFill>
          <p:spPr bwMode="auto">
            <a:xfrm>
              <a:off x="2496" y="816"/>
              <a:ext cx="192" cy="114"/>
            </a:xfrm>
            <a:prstGeom prst="rect">
              <a:avLst/>
            </a:prstGeom>
            <a:noFill/>
            <a:ln w="9525">
              <a:noFill/>
              <a:miter lim="800000"/>
              <a:headEnd/>
              <a:tailEnd/>
            </a:ln>
          </p:spPr>
        </p:pic>
        <p:pic>
          <p:nvPicPr>
            <p:cNvPr id="20" name="Picture 24"/>
            <p:cNvPicPr>
              <a:picLocks noChangeAspect="1" noChangeArrowheads="1"/>
            </p:cNvPicPr>
            <p:nvPr/>
          </p:nvPicPr>
          <p:blipFill>
            <a:blip r:embed="rId3" cstate="print"/>
            <a:srcRect/>
            <a:stretch>
              <a:fillRect/>
            </a:stretch>
          </p:blipFill>
          <p:spPr bwMode="auto">
            <a:xfrm>
              <a:off x="2688" y="816"/>
              <a:ext cx="192" cy="114"/>
            </a:xfrm>
            <a:prstGeom prst="rect">
              <a:avLst/>
            </a:prstGeom>
            <a:noFill/>
            <a:ln w="9525">
              <a:noFill/>
              <a:miter lim="800000"/>
              <a:headEnd/>
              <a:tailEnd/>
            </a:ln>
          </p:spPr>
        </p:pic>
        <p:pic>
          <p:nvPicPr>
            <p:cNvPr id="21" name="Picture 25"/>
            <p:cNvPicPr>
              <a:picLocks noChangeAspect="1" noChangeArrowheads="1"/>
            </p:cNvPicPr>
            <p:nvPr/>
          </p:nvPicPr>
          <p:blipFill>
            <a:blip r:embed="rId3" cstate="print"/>
            <a:srcRect/>
            <a:stretch>
              <a:fillRect/>
            </a:stretch>
          </p:blipFill>
          <p:spPr bwMode="auto">
            <a:xfrm>
              <a:off x="2880" y="816"/>
              <a:ext cx="192" cy="114"/>
            </a:xfrm>
            <a:prstGeom prst="rect">
              <a:avLst/>
            </a:prstGeom>
            <a:noFill/>
            <a:ln w="9525">
              <a:noFill/>
              <a:miter lim="800000"/>
              <a:headEnd/>
              <a:tailEnd/>
            </a:ln>
          </p:spPr>
        </p:pic>
        <p:pic>
          <p:nvPicPr>
            <p:cNvPr id="22" name="Picture 26"/>
            <p:cNvPicPr>
              <a:picLocks noChangeAspect="1" noChangeArrowheads="1"/>
            </p:cNvPicPr>
            <p:nvPr/>
          </p:nvPicPr>
          <p:blipFill>
            <a:blip r:embed="rId3" cstate="print"/>
            <a:srcRect/>
            <a:stretch>
              <a:fillRect/>
            </a:stretch>
          </p:blipFill>
          <p:spPr bwMode="auto">
            <a:xfrm>
              <a:off x="3072" y="816"/>
              <a:ext cx="192" cy="114"/>
            </a:xfrm>
            <a:prstGeom prst="rect">
              <a:avLst/>
            </a:prstGeom>
            <a:noFill/>
            <a:ln w="9525">
              <a:noFill/>
              <a:miter lim="800000"/>
              <a:headEnd/>
              <a:tailEnd/>
            </a:ln>
          </p:spPr>
        </p:pic>
        <p:pic>
          <p:nvPicPr>
            <p:cNvPr id="23" name="Picture 27"/>
            <p:cNvPicPr>
              <a:picLocks noChangeAspect="1" noChangeArrowheads="1"/>
            </p:cNvPicPr>
            <p:nvPr/>
          </p:nvPicPr>
          <p:blipFill>
            <a:blip r:embed="rId3" cstate="print"/>
            <a:srcRect/>
            <a:stretch>
              <a:fillRect/>
            </a:stretch>
          </p:blipFill>
          <p:spPr bwMode="auto">
            <a:xfrm>
              <a:off x="3264" y="816"/>
              <a:ext cx="192" cy="114"/>
            </a:xfrm>
            <a:prstGeom prst="rect">
              <a:avLst/>
            </a:prstGeom>
            <a:noFill/>
            <a:ln w="9525">
              <a:noFill/>
              <a:miter lim="800000"/>
              <a:headEnd/>
              <a:tailEnd/>
            </a:ln>
          </p:spPr>
        </p:pic>
        <p:pic>
          <p:nvPicPr>
            <p:cNvPr id="24" name="Picture 28"/>
            <p:cNvPicPr>
              <a:picLocks noChangeAspect="1" noChangeArrowheads="1"/>
            </p:cNvPicPr>
            <p:nvPr/>
          </p:nvPicPr>
          <p:blipFill>
            <a:blip r:embed="rId3" cstate="print"/>
            <a:srcRect/>
            <a:stretch>
              <a:fillRect/>
            </a:stretch>
          </p:blipFill>
          <p:spPr bwMode="auto">
            <a:xfrm>
              <a:off x="3456" y="816"/>
              <a:ext cx="192" cy="114"/>
            </a:xfrm>
            <a:prstGeom prst="rect">
              <a:avLst/>
            </a:prstGeom>
            <a:noFill/>
            <a:ln w="9525">
              <a:noFill/>
              <a:miter lim="800000"/>
              <a:headEnd/>
              <a:tailEnd/>
            </a:ln>
          </p:spPr>
        </p:pic>
        <p:pic>
          <p:nvPicPr>
            <p:cNvPr id="25" name="Picture 29"/>
            <p:cNvPicPr>
              <a:picLocks noChangeAspect="1" noChangeArrowheads="1"/>
            </p:cNvPicPr>
            <p:nvPr/>
          </p:nvPicPr>
          <p:blipFill>
            <a:blip r:embed="rId3" cstate="print"/>
            <a:srcRect/>
            <a:stretch>
              <a:fillRect/>
            </a:stretch>
          </p:blipFill>
          <p:spPr bwMode="auto">
            <a:xfrm>
              <a:off x="3648" y="816"/>
              <a:ext cx="192" cy="114"/>
            </a:xfrm>
            <a:prstGeom prst="rect">
              <a:avLst/>
            </a:prstGeom>
            <a:noFill/>
            <a:ln w="9525">
              <a:noFill/>
              <a:miter lim="800000"/>
              <a:headEnd/>
              <a:tailEnd/>
            </a:ln>
          </p:spPr>
        </p:pic>
        <p:pic>
          <p:nvPicPr>
            <p:cNvPr id="26" name="Picture 30"/>
            <p:cNvPicPr>
              <a:picLocks noChangeAspect="1" noChangeArrowheads="1"/>
            </p:cNvPicPr>
            <p:nvPr/>
          </p:nvPicPr>
          <p:blipFill>
            <a:blip r:embed="rId3" cstate="print"/>
            <a:srcRect/>
            <a:stretch>
              <a:fillRect/>
            </a:stretch>
          </p:blipFill>
          <p:spPr bwMode="auto">
            <a:xfrm>
              <a:off x="3840" y="816"/>
              <a:ext cx="192" cy="114"/>
            </a:xfrm>
            <a:prstGeom prst="rect">
              <a:avLst/>
            </a:prstGeom>
            <a:noFill/>
            <a:ln w="9525">
              <a:noFill/>
              <a:miter lim="800000"/>
              <a:headEnd/>
              <a:tailEnd/>
            </a:ln>
          </p:spPr>
        </p:pic>
        <p:pic>
          <p:nvPicPr>
            <p:cNvPr id="27" name="Picture 31"/>
            <p:cNvPicPr>
              <a:picLocks noChangeAspect="1" noChangeArrowheads="1"/>
            </p:cNvPicPr>
            <p:nvPr/>
          </p:nvPicPr>
          <p:blipFill>
            <a:blip r:embed="rId3" cstate="print"/>
            <a:srcRect/>
            <a:stretch>
              <a:fillRect/>
            </a:stretch>
          </p:blipFill>
          <p:spPr bwMode="auto">
            <a:xfrm>
              <a:off x="4032" y="816"/>
              <a:ext cx="192" cy="114"/>
            </a:xfrm>
            <a:prstGeom prst="rect">
              <a:avLst/>
            </a:prstGeom>
            <a:noFill/>
            <a:ln w="9525">
              <a:noFill/>
              <a:miter lim="800000"/>
              <a:headEnd/>
              <a:tailEnd/>
            </a:ln>
          </p:spPr>
        </p:pic>
        <p:pic>
          <p:nvPicPr>
            <p:cNvPr id="28" name="Picture 32"/>
            <p:cNvPicPr>
              <a:picLocks noChangeAspect="1" noChangeArrowheads="1"/>
            </p:cNvPicPr>
            <p:nvPr/>
          </p:nvPicPr>
          <p:blipFill>
            <a:blip r:embed="rId3" cstate="print"/>
            <a:srcRect/>
            <a:stretch>
              <a:fillRect/>
            </a:stretch>
          </p:blipFill>
          <p:spPr bwMode="auto">
            <a:xfrm>
              <a:off x="4224" y="816"/>
              <a:ext cx="192" cy="114"/>
            </a:xfrm>
            <a:prstGeom prst="rect">
              <a:avLst/>
            </a:prstGeom>
            <a:noFill/>
            <a:ln w="9525">
              <a:noFill/>
              <a:miter lim="800000"/>
              <a:headEnd/>
              <a:tailEnd/>
            </a:ln>
          </p:spPr>
        </p:pic>
        <p:pic>
          <p:nvPicPr>
            <p:cNvPr id="29" name="Picture 33"/>
            <p:cNvPicPr>
              <a:picLocks noChangeAspect="1" noChangeArrowheads="1"/>
            </p:cNvPicPr>
            <p:nvPr/>
          </p:nvPicPr>
          <p:blipFill>
            <a:blip r:embed="rId3" cstate="print"/>
            <a:srcRect/>
            <a:stretch>
              <a:fillRect/>
            </a:stretch>
          </p:blipFill>
          <p:spPr bwMode="auto">
            <a:xfrm>
              <a:off x="4416" y="816"/>
              <a:ext cx="192" cy="114"/>
            </a:xfrm>
            <a:prstGeom prst="rect">
              <a:avLst/>
            </a:prstGeom>
            <a:noFill/>
            <a:ln w="9525">
              <a:noFill/>
              <a:miter lim="800000"/>
              <a:headEnd/>
              <a:tailEnd/>
            </a:ln>
          </p:spPr>
        </p:pic>
        <p:pic>
          <p:nvPicPr>
            <p:cNvPr id="30" name="Picture 34"/>
            <p:cNvPicPr>
              <a:picLocks noChangeAspect="1" noChangeArrowheads="1"/>
            </p:cNvPicPr>
            <p:nvPr/>
          </p:nvPicPr>
          <p:blipFill>
            <a:blip r:embed="rId3" cstate="print"/>
            <a:srcRect/>
            <a:stretch>
              <a:fillRect/>
            </a:stretch>
          </p:blipFill>
          <p:spPr bwMode="auto">
            <a:xfrm>
              <a:off x="4608" y="816"/>
              <a:ext cx="192" cy="114"/>
            </a:xfrm>
            <a:prstGeom prst="rect">
              <a:avLst/>
            </a:prstGeom>
            <a:noFill/>
            <a:ln w="9525">
              <a:noFill/>
              <a:miter lim="800000"/>
              <a:headEnd/>
              <a:tailEnd/>
            </a:ln>
          </p:spPr>
        </p:pic>
        <p:pic>
          <p:nvPicPr>
            <p:cNvPr id="31" name="Picture 35"/>
            <p:cNvPicPr>
              <a:picLocks noChangeAspect="1" noChangeArrowheads="1"/>
            </p:cNvPicPr>
            <p:nvPr/>
          </p:nvPicPr>
          <p:blipFill>
            <a:blip r:embed="rId3" cstate="print"/>
            <a:srcRect/>
            <a:stretch>
              <a:fillRect/>
            </a:stretch>
          </p:blipFill>
          <p:spPr bwMode="auto">
            <a:xfrm>
              <a:off x="4800" y="816"/>
              <a:ext cx="192" cy="114"/>
            </a:xfrm>
            <a:prstGeom prst="rect">
              <a:avLst/>
            </a:prstGeom>
            <a:noFill/>
            <a:ln w="9525">
              <a:noFill/>
              <a:miter lim="800000"/>
              <a:headEnd/>
              <a:tailEnd/>
            </a:ln>
          </p:spPr>
        </p:pic>
        <p:pic>
          <p:nvPicPr>
            <p:cNvPr id="32" name="Picture 36"/>
            <p:cNvPicPr>
              <a:picLocks noChangeAspect="1" noChangeArrowheads="1"/>
            </p:cNvPicPr>
            <p:nvPr/>
          </p:nvPicPr>
          <p:blipFill>
            <a:blip r:embed="rId3" cstate="print"/>
            <a:srcRect/>
            <a:stretch>
              <a:fillRect/>
            </a:stretch>
          </p:blipFill>
          <p:spPr bwMode="auto">
            <a:xfrm>
              <a:off x="4992" y="816"/>
              <a:ext cx="192" cy="114"/>
            </a:xfrm>
            <a:prstGeom prst="rect">
              <a:avLst/>
            </a:prstGeom>
            <a:noFill/>
            <a:ln w="9525">
              <a:noFill/>
              <a:miter lim="800000"/>
              <a:headEnd/>
              <a:tailEnd/>
            </a:ln>
          </p:spPr>
        </p:pic>
        <p:pic>
          <p:nvPicPr>
            <p:cNvPr id="33" name="Picture 37"/>
            <p:cNvPicPr>
              <a:picLocks noChangeAspect="1" noChangeArrowheads="1"/>
            </p:cNvPicPr>
            <p:nvPr/>
          </p:nvPicPr>
          <p:blipFill>
            <a:blip r:embed="rId3" cstate="print"/>
            <a:srcRect/>
            <a:stretch>
              <a:fillRect/>
            </a:stretch>
          </p:blipFill>
          <p:spPr bwMode="auto">
            <a:xfrm>
              <a:off x="5184" y="816"/>
              <a:ext cx="192" cy="114"/>
            </a:xfrm>
            <a:prstGeom prst="rect">
              <a:avLst/>
            </a:prstGeom>
            <a:noFill/>
            <a:ln w="9525">
              <a:noFill/>
              <a:miter lim="800000"/>
              <a:headEnd/>
              <a:tailEnd/>
            </a:ln>
          </p:spPr>
        </p:pic>
        <p:pic>
          <p:nvPicPr>
            <p:cNvPr id="34" name="Picture 38"/>
            <p:cNvPicPr>
              <a:picLocks noChangeAspect="1" noChangeArrowheads="1"/>
            </p:cNvPicPr>
            <p:nvPr/>
          </p:nvPicPr>
          <p:blipFill>
            <a:blip r:embed="rId3" cstate="print"/>
            <a:srcRect/>
            <a:stretch>
              <a:fillRect/>
            </a:stretch>
          </p:blipFill>
          <p:spPr bwMode="auto">
            <a:xfrm>
              <a:off x="5376" y="816"/>
              <a:ext cx="192" cy="114"/>
            </a:xfrm>
            <a:prstGeom prst="rect">
              <a:avLst/>
            </a:prstGeom>
            <a:noFill/>
            <a:ln w="9525">
              <a:noFill/>
              <a:miter lim="800000"/>
              <a:headEnd/>
              <a:tailEnd/>
            </a:ln>
          </p:spPr>
        </p:pic>
        <p:pic>
          <p:nvPicPr>
            <p:cNvPr id="35" name="Picture 39"/>
            <p:cNvPicPr>
              <a:picLocks noChangeAspect="1" noChangeArrowheads="1"/>
            </p:cNvPicPr>
            <p:nvPr/>
          </p:nvPicPr>
          <p:blipFill>
            <a:blip r:embed="rId3"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762000" y="3276600"/>
            <a:ext cx="7772400" cy="1362075"/>
          </a:xfrm>
          <a:prstGeom prst="rect">
            <a:avLst/>
          </a:prstGeo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1371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36"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37" name="Rectangle 36"/>
          <p:cNvSpPr>
            <a:spLocks noGrp="1" noChangeArrowheads="1"/>
          </p:cNvSpPr>
          <p:nvPr>
            <p:ph type="dt" sz="half" idx="11"/>
          </p:nvPr>
        </p:nvSpPr>
        <p:spPr/>
        <p:txBody>
          <a:bodyPr/>
          <a:lstStyle>
            <a:lvl1pPr>
              <a:defRPr/>
            </a:lvl1pPr>
          </a:lstStyle>
          <a:p>
            <a:pPr>
              <a:defRPr/>
            </a:pPr>
            <a:fld id="{8F2AE402-5289-45B8-A47F-7A4AF228A7D7}" type="datetime1">
              <a:rPr lang="en-US"/>
              <a:pPr>
                <a:defRPr/>
              </a:pPr>
              <a:t>1/16/2017</a:t>
            </a:fld>
            <a:endParaRPr lang="en-US" dirty="0"/>
          </a:p>
        </p:txBody>
      </p:sp>
      <p:sp>
        <p:nvSpPr>
          <p:cNvPr id="38" name="Rectangle 6"/>
          <p:cNvSpPr>
            <a:spLocks noGrp="1" noChangeArrowheads="1"/>
          </p:cNvSpPr>
          <p:nvPr>
            <p:ph type="sldNum" sz="quarter" idx="12"/>
          </p:nvPr>
        </p:nvSpPr>
        <p:spPr/>
        <p:txBody>
          <a:bodyPr/>
          <a:lstStyle>
            <a:lvl1pPr>
              <a:defRPr/>
            </a:lvl1pPr>
          </a:lstStyle>
          <a:p>
            <a:pPr>
              <a:defRPr/>
            </a:pPr>
            <a:fld id="{15193B26-2E81-4076-9D4E-54206969BE5E}" type="slidenum">
              <a:rPr lang="en-US"/>
              <a:pPr>
                <a:defRPr/>
              </a:pPr>
              <a:t>‹#›</a:t>
            </a:fld>
            <a:endParaRPr lang="en-US"/>
          </a:p>
        </p:txBody>
      </p:sp>
    </p:spTree>
    <p:extLst>
      <p:ext uri="{BB962C8B-B14F-4D97-AF65-F5344CB8AC3E}">
        <p14:creationId xmlns:p14="http://schemas.microsoft.com/office/powerpoint/2010/main" val="394616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7"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9"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0"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1"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3"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4"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5"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6"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7"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8"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9"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0"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1"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2"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3"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4"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5"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6"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7"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8"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9"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0"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1"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2"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3"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4"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5"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6"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7"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8"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Content Placeholder 2"/>
          <p:cNvSpPr>
            <a:spLocks noGrp="1"/>
          </p:cNvSpPr>
          <p:nvPr>
            <p:ph sz="half" idx="1"/>
          </p:nvPr>
        </p:nvSpPr>
        <p:spPr>
          <a:xfrm>
            <a:off x="457200" y="1752600"/>
            <a:ext cx="4038600" cy="4648200"/>
          </a:xfrm>
        </p:spPr>
        <p:txBody>
          <a:bodyPr/>
          <a:lstStyle>
            <a:lvl1pPr>
              <a:defRPr sz="2800"/>
            </a:lvl1pPr>
            <a:lvl2pPr marL="804863" indent="-347663">
              <a:buSzPct val="85000"/>
              <a:defRPr lang="en-US" sz="2000" b="0" dirty="0" smtClean="0">
                <a:solidFill>
                  <a:schemeClr val="tx1"/>
                </a:solidFill>
                <a:latin typeface="Trebuchet MS"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648200"/>
          </a:xfrm>
        </p:spPr>
        <p:txBody>
          <a:bodyPr/>
          <a:lstStyle>
            <a:lvl1pPr>
              <a:defRPr sz="2800"/>
            </a:lvl1pPr>
            <a:lvl2pPr marL="806450" indent="-285750">
              <a:tabLst/>
              <a:defRPr lang="en-US" sz="2000" dirty="0" smtClean="0">
                <a:solidFill>
                  <a:schemeClr val="tx1"/>
                </a:solidFill>
                <a:latin typeface="Trebuchet MS" pitchFamily="34" charset="0"/>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a:lstStyle>
            <a:lvl1pPr algn="l">
              <a:defRPr/>
            </a:lvl1pPr>
          </a:lstStyle>
          <a:p>
            <a:pPr lvl="0"/>
            <a:r>
              <a:rPr lang="en-US" smtClean="0"/>
              <a:t>Click to edit Master title style</a:t>
            </a:r>
            <a:endParaRPr lang="en-US" dirty="0" smtClean="0"/>
          </a:p>
        </p:txBody>
      </p:sp>
      <p:sp>
        <p:nvSpPr>
          <p:cNvPr id="39" name="Rectangle 38"/>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0" name="Rectangle 4"/>
          <p:cNvSpPr>
            <a:spLocks noGrp="1" noChangeArrowheads="1"/>
          </p:cNvSpPr>
          <p:nvPr>
            <p:ph type="dt" sz="half" idx="11"/>
          </p:nvPr>
        </p:nvSpPr>
        <p:spPr/>
        <p:txBody>
          <a:bodyPr/>
          <a:lstStyle>
            <a:lvl1pPr>
              <a:defRPr/>
            </a:lvl1pPr>
          </a:lstStyle>
          <a:p>
            <a:pPr>
              <a:defRPr/>
            </a:pPr>
            <a:fld id="{B630F59D-564F-4BA3-8B26-72E1794B03DE}" type="datetime1">
              <a:rPr lang="en-US"/>
              <a:pPr>
                <a:defRPr/>
              </a:pPr>
              <a:t>1/16/2017</a:t>
            </a:fld>
            <a:endParaRPr lang="en-US" dirty="0"/>
          </a:p>
        </p:txBody>
      </p:sp>
      <p:sp>
        <p:nvSpPr>
          <p:cNvPr id="41" name="Rectangle 6"/>
          <p:cNvSpPr>
            <a:spLocks noGrp="1" noChangeArrowheads="1"/>
          </p:cNvSpPr>
          <p:nvPr>
            <p:ph type="sldNum" sz="quarter" idx="12"/>
          </p:nvPr>
        </p:nvSpPr>
        <p:spPr/>
        <p:txBody>
          <a:bodyPr/>
          <a:lstStyle>
            <a:lvl1pPr>
              <a:defRPr/>
            </a:lvl1pPr>
          </a:lstStyle>
          <a:p>
            <a:pPr>
              <a:defRPr/>
            </a:pPr>
            <a:fld id="{524F8FBB-DFE3-4ABA-A41D-865664A8BAAB}" type="slidenum">
              <a:rPr lang="en-US"/>
              <a:pPr>
                <a:defRPr/>
              </a:pPr>
              <a:t>‹#›</a:t>
            </a:fld>
            <a:endParaRPr lang="en-US"/>
          </a:p>
        </p:txBody>
      </p:sp>
    </p:spTree>
    <p:extLst>
      <p:ext uri="{BB962C8B-B14F-4D97-AF65-F5344CB8AC3E}">
        <p14:creationId xmlns:p14="http://schemas.microsoft.com/office/powerpoint/2010/main" val="394808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nvGrpSpPr>
          <p:cNvPr id="2" name="Group 40"/>
          <p:cNvGrpSpPr>
            <a:grpSpLocks/>
          </p:cNvGrpSpPr>
          <p:nvPr/>
        </p:nvGrpSpPr>
        <p:grpSpPr bwMode="auto">
          <a:xfrm>
            <a:off x="0" y="1295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3" name="Picture 11"/>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4" name="Picture 12"/>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5" name="Picture 13"/>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6" name="Picture 14"/>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7" name="Picture 15"/>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8" name="Picture 16"/>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9" name="Picture 17"/>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20" name="Picture 18"/>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1" name="Picture 19"/>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2" name="Picture 20"/>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3" name="Picture 21"/>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4" name="Picture 22"/>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5" name="Picture 23"/>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6" name="Picture 24"/>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7" name="Picture 25"/>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8" name="Picture 26"/>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1" name="Picture 29"/>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2" name="Picture 30"/>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3" name="Picture 31"/>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4" name="Picture 32"/>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5" name="Picture 33"/>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6" name="Picture 34"/>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7" name="Picture 35"/>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8" name="Picture 36"/>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9" name="Picture 37"/>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40" name="Picture 38"/>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3" name="Text Placeholder 2"/>
          <p:cNvSpPr>
            <a:spLocks noGrp="1"/>
          </p:cNvSpPr>
          <p:nvPr>
            <p:ph type="body" idx="1"/>
          </p:nvPr>
        </p:nvSpPr>
        <p:spPr>
          <a:xfrm>
            <a:off x="457200" y="1524000"/>
            <a:ext cx="4040188"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4040188" cy="3962400"/>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24000"/>
            <a:ext cx="4041775" cy="838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962401"/>
          </a:xfrm>
        </p:spPr>
        <p:txBody>
          <a:bodyPr/>
          <a:lstStyle>
            <a:lvl1pPr>
              <a:defRPr sz="2400"/>
            </a:lvl1pPr>
            <a:lvl2pPr marL="804863" indent="-347663">
              <a:defRPr lang="en-US" sz="2000" dirty="0" smtClean="0">
                <a:solidFill>
                  <a:schemeClr val="tx1"/>
                </a:solidFill>
                <a:latin typeface="Trebuchet MS"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0"/>
          <p:cNvSpPr>
            <a:spLocks noGrp="1"/>
          </p:cNvSpPr>
          <p:nvPr>
            <p:ph type="title"/>
          </p:nvPr>
        </p:nvSpPr>
        <p:spPr>
          <a:xfrm>
            <a:off x="1371600" y="76200"/>
            <a:ext cx="7315200" cy="1143000"/>
          </a:xfrm>
        </p:spPr>
        <p:txBody>
          <a:bodyPr/>
          <a:lstStyle/>
          <a:p>
            <a:r>
              <a:rPr lang="en-US" smtClean="0"/>
              <a:t>Click to edit Master title style</a:t>
            </a:r>
            <a:endParaRPr lang="en-US" dirty="0"/>
          </a:p>
        </p:txBody>
      </p:sp>
      <p:sp>
        <p:nvSpPr>
          <p:cNvPr id="4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42" name="Rectangle 4"/>
          <p:cNvSpPr>
            <a:spLocks noGrp="1" noChangeArrowheads="1"/>
          </p:cNvSpPr>
          <p:nvPr>
            <p:ph type="dt" sz="half" idx="11"/>
          </p:nvPr>
        </p:nvSpPr>
        <p:spPr/>
        <p:txBody>
          <a:bodyPr/>
          <a:lstStyle>
            <a:lvl1pPr>
              <a:defRPr/>
            </a:lvl1pPr>
          </a:lstStyle>
          <a:p>
            <a:pPr>
              <a:defRPr/>
            </a:pPr>
            <a:fld id="{1D53844B-0E79-4C7E-B9CA-73CE2D04DECA}" type="datetime1">
              <a:rPr lang="en-US"/>
              <a:pPr>
                <a:defRPr/>
              </a:pPr>
              <a:t>1/16/2017</a:t>
            </a:fld>
            <a:endParaRPr lang="en-US" dirty="0"/>
          </a:p>
        </p:txBody>
      </p:sp>
      <p:sp>
        <p:nvSpPr>
          <p:cNvPr id="43" name="Rectangle 6"/>
          <p:cNvSpPr>
            <a:spLocks noGrp="1" noChangeArrowheads="1"/>
          </p:cNvSpPr>
          <p:nvPr>
            <p:ph type="sldNum" sz="quarter" idx="12"/>
          </p:nvPr>
        </p:nvSpPr>
        <p:spPr/>
        <p:txBody>
          <a:bodyPr/>
          <a:lstStyle>
            <a:lvl1pPr>
              <a:defRPr/>
            </a:lvl1pPr>
          </a:lstStyle>
          <a:p>
            <a:pPr>
              <a:defRPr/>
            </a:pPr>
            <a:fld id="{FFCEA058-F945-4C6D-A0CA-275994C823A1}" type="slidenum">
              <a:rPr lang="en-US"/>
              <a:pPr>
                <a:defRPr/>
              </a:pPr>
              <a:t>‹#›</a:t>
            </a:fld>
            <a:endParaRPr lang="en-US"/>
          </a:p>
        </p:txBody>
      </p:sp>
    </p:spTree>
    <p:extLst>
      <p:ext uri="{BB962C8B-B14F-4D97-AF65-F5344CB8AC3E}">
        <p14:creationId xmlns:p14="http://schemas.microsoft.com/office/powerpoint/2010/main" val="2105078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39"/>
          <p:cNvGrpSpPr>
            <a:grpSpLocks/>
          </p:cNvGrpSpPr>
          <p:nvPr/>
        </p:nvGrpSpPr>
        <p:grpSpPr bwMode="auto">
          <a:xfrm>
            <a:off x="0" y="0"/>
            <a:ext cx="9144000" cy="1476375"/>
            <a:chOff x="0" y="0"/>
            <a:chExt cx="9144000" cy="1476375"/>
          </a:xfrm>
        </p:grpSpPr>
        <p:grpSp>
          <p:nvGrpSpPr>
            <p:cNvPr id="3" name="Group 7"/>
            <p:cNvGrpSpPr>
              <a:grpSpLocks/>
            </p:cNvGrpSpPr>
            <p:nvPr/>
          </p:nvGrpSpPr>
          <p:grpSpPr bwMode="auto">
            <a:xfrm>
              <a:off x="0" y="0"/>
              <a:ext cx="9144000" cy="1295400"/>
              <a:chOff x="0" y="0"/>
              <a:chExt cx="9144000" cy="1295400"/>
            </a:xfrm>
          </p:grpSpPr>
          <p:sp>
            <p:nvSpPr>
              <p:cNvPr id="35"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36"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grpSp>
          <p:nvGrpSpPr>
            <p:cNvPr id="4" name="Group 40"/>
            <p:cNvGrpSpPr>
              <a:grpSpLocks/>
            </p:cNvGrpSpPr>
            <p:nvPr/>
          </p:nvGrpSpPr>
          <p:grpSpPr bwMode="auto">
            <a:xfrm>
              <a:off x="0" y="1295400"/>
              <a:ext cx="9144000" cy="180975"/>
              <a:chOff x="0" y="816"/>
              <a:chExt cx="5760" cy="114"/>
            </a:xfrm>
          </p:grpSpPr>
          <p:pic>
            <p:nvPicPr>
              <p:cNvPr id="5"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7"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8"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9"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0"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1"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2"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3"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4"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5"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6"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17"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18"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19"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0"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1"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2"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3"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4"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5"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28"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29"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0"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1"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2"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3"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4"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sp>
        <p:nvSpPr>
          <p:cNvPr id="37" name="Rectangle 2"/>
          <p:cNvSpPr txBox="1">
            <a:spLocks noChangeArrowheads="1"/>
          </p:cNvSpPr>
          <p:nvPr/>
        </p:nvSpPr>
        <p:spPr bwMode="auto">
          <a:xfrm>
            <a:off x="1371600" y="76200"/>
            <a:ext cx="7315200" cy="1143000"/>
          </a:xfrm>
          <a:prstGeom prst="rect">
            <a:avLst/>
          </a:prstGeom>
          <a:noFill/>
          <a:ln w="9525">
            <a:noFill/>
            <a:miter lim="800000"/>
            <a:headEnd/>
            <a:tailEnd/>
          </a:ln>
        </p:spPr>
        <p:txBody>
          <a:bodyPr anchor="ctr"/>
          <a:lstStyle>
            <a:lvl1pPr algn="l">
              <a:defRPr/>
            </a:lvl1pPr>
          </a:lstStyle>
          <a:p>
            <a:pPr eaLnBrk="0" fontAlgn="base" hangingPunct="0">
              <a:spcBef>
                <a:spcPct val="0"/>
              </a:spcBef>
              <a:spcAft>
                <a:spcPct val="0"/>
              </a:spcAft>
              <a:defRPr/>
            </a:pPr>
            <a:r>
              <a:rPr lang="en-US" sz="4000" kern="0" dirty="0" smtClean="0">
                <a:solidFill>
                  <a:srgbClr val="990000"/>
                </a:solidFill>
                <a:latin typeface="Georgia" pitchFamily="18" charset="0"/>
              </a:rPr>
              <a:t>Click to edit Master title style</a:t>
            </a:r>
          </a:p>
        </p:txBody>
      </p:sp>
      <p:sp>
        <p:nvSpPr>
          <p:cNvPr id="38" name="Rectangle 5"/>
          <p:cNvSpPr>
            <a:spLocks noGrp="1" noChangeArrowheads="1"/>
          </p:cNvSpPr>
          <p:nvPr>
            <p:ph type="ftr" sz="quarter" idx="10"/>
          </p:nvPr>
        </p:nvSpPr>
        <p:spPr/>
        <p:txBody>
          <a:bodyPr/>
          <a:lstStyle>
            <a:lvl1pPr algn="ctr">
              <a:defRPr sz="1200">
                <a:solidFill>
                  <a:srgbClr val="800000"/>
                </a:solidFill>
                <a:latin typeface="Gill Sans MT" pitchFamily="34" charset="0"/>
              </a:defRPr>
            </a:lvl1pPr>
          </a:lstStyle>
          <a:p>
            <a:pPr>
              <a:defRPr/>
            </a:pPr>
            <a:r>
              <a:rPr lang="en-US"/>
              <a:t>Northwest Portland Area Indian Health Board</a:t>
            </a:r>
          </a:p>
        </p:txBody>
      </p:sp>
      <p:sp>
        <p:nvSpPr>
          <p:cNvPr id="39" name="Rectangle 38"/>
          <p:cNvSpPr>
            <a:spLocks noGrp="1" noChangeArrowheads="1"/>
          </p:cNvSpPr>
          <p:nvPr>
            <p:ph type="dt" sz="half" idx="11"/>
          </p:nvPr>
        </p:nvSpPr>
        <p:spPr/>
        <p:txBody>
          <a:bodyPr/>
          <a:lstStyle>
            <a:lvl1pPr>
              <a:defRPr sz="1200">
                <a:solidFill>
                  <a:srgbClr val="800000"/>
                </a:solidFill>
                <a:latin typeface="Gill Sans MT" pitchFamily="34" charset="0"/>
              </a:defRPr>
            </a:lvl1pPr>
          </a:lstStyle>
          <a:p>
            <a:pPr>
              <a:defRPr/>
            </a:pPr>
            <a:fld id="{29C1E1A0-7579-46A4-9B31-62303218D472}" type="datetime1">
              <a:rPr lang="en-US"/>
              <a:pPr>
                <a:defRPr/>
              </a:pPr>
              <a:t>1/16/2017</a:t>
            </a:fld>
            <a:endParaRPr lang="en-US" dirty="0"/>
          </a:p>
        </p:txBody>
      </p:sp>
      <p:sp>
        <p:nvSpPr>
          <p:cNvPr id="40" name="Rectangle 6"/>
          <p:cNvSpPr>
            <a:spLocks noGrp="1" noChangeArrowheads="1"/>
          </p:cNvSpPr>
          <p:nvPr>
            <p:ph type="sldNum" sz="quarter" idx="12"/>
          </p:nvPr>
        </p:nvSpPr>
        <p:spPr/>
        <p:txBody>
          <a:bodyPr/>
          <a:lstStyle>
            <a:lvl1pPr algn="r">
              <a:defRPr sz="1200">
                <a:solidFill>
                  <a:srgbClr val="800000"/>
                </a:solidFill>
                <a:latin typeface="Georgia" pitchFamily="18" charset="0"/>
              </a:defRPr>
            </a:lvl1pPr>
          </a:lstStyle>
          <a:p>
            <a:pPr>
              <a:defRPr/>
            </a:pPr>
            <a:fld id="{9C7D06AE-20E0-49C7-9537-E8A2F28FCB5F}" type="slidenum">
              <a:rPr lang="en-US"/>
              <a:pPr>
                <a:defRPr/>
              </a:pPr>
              <a:t>‹#›</a:t>
            </a:fld>
            <a:endParaRPr lang="en-US"/>
          </a:p>
        </p:txBody>
      </p:sp>
    </p:spTree>
    <p:extLst>
      <p:ext uri="{BB962C8B-B14F-4D97-AF65-F5344CB8AC3E}">
        <p14:creationId xmlns:p14="http://schemas.microsoft.com/office/powerpoint/2010/main" val="163659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grpSp>
        <p:nvGrpSpPr>
          <p:cNvPr id="6" name="Group 38"/>
          <p:cNvGrpSpPr>
            <a:grpSpLocks/>
          </p:cNvGrpSpPr>
          <p:nvPr/>
        </p:nvGrpSpPr>
        <p:grpSpPr bwMode="auto">
          <a:xfrm>
            <a:off x="0" y="0"/>
            <a:ext cx="9144000" cy="609600"/>
            <a:chOff x="0" y="0"/>
            <a:chExt cx="9144000" cy="609600"/>
          </a:xfrm>
        </p:grpSpPr>
        <p:sp>
          <p:nvSpPr>
            <p:cNvPr id="7" name="Rectangle 7"/>
            <p:cNvSpPr>
              <a:spLocks noChangeArrowheads="1"/>
            </p:cNvSpPr>
            <p:nvPr/>
          </p:nvSpPr>
          <p:spPr bwMode="auto">
            <a:xfrm>
              <a:off x="0" y="0"/>
              <a:ext cx="9144000" cy="6096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0" y="0"/>
              <a:ext cx="685800" cy="575072"/>
            </a:xfrm>
            <a:prstGeom prst="rect">
              <a:avLst/>
            </a:prstGeom>
            <a:noFill/>
            <a:ln w="9525">
              <a:noFill/>
              <a:miter lim="800000"/>
              <a:headEnd/>
              <a:tailEnd/>
            </a:ln>
          </p:spPr>
        </p:pic>
      </p:grpSp>
      <p:grpSp>
        <p:nvGrpSpPr>
          <p:cNvPr id="9" name="Group 40"/>
          <p:cNvGrpSpPr>
            <a:grpSpLocks/>
          </p:cNvGrpSpPr>
          <p:nvPr/>
        </p:nvGrpSpPr>
        <p:grpSpPr bwMode="auto">
          <a:xfrm>
            <a:off x="0" y="533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nvGrpSpPr>
          <p:cNvPr id="40" name="Group 40"/>
          <p:cNvGrpSpPr>
            <a:grpSpLocks/>
          </p:cNvGrpSpPr>
          <p:nvPr/>
        </p:nvGrpSpPr>
        <p:grpSpPr bwMode="auto">
          <a:xfrm>
            <a:off x="0" y="6248400"/>
            <a:ext cx="9144000" cy="180975"/>
            <a:chOff x="0" y="816"/>
            <a:chExt cx="5760" cy="114"/>
          </a:xfrm>
        </p:grpSpPr>
        <p:pic>
          <p:nvPicPr>
            <p:cNvPr id="41"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685800"/>
            <a:ext cx="5111750" cy="5562600"/>
          </a:xfrm>
        </p:spPr>
        <p:txBody>
          <a:bodyPr/>
          <a:lstStyle>
            <a:lvl1pPr>
              <a:defRPr sz="3200"/>
            </a:lvl1pPr>
            <a:lvl2pPr marL="914400" indent="-457200">
              <a:buSzPct val="85000"/>
              <a:defRPr sz="2800"/>
            </a:lvl2pPr>
            <a:lvl3pPr marL="1262063" indent="-347663">
              <a:defRPr sz="2400"/>
            </a:lvl3pPr>
            <a:lvl4pPr marL="1719263" indent="-347663">
              <a:defRPr sz="2000"/>
            </a:lvl4pPr>
            <a:lvl5pPr marL="2176463" indent="-347663">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0E013360-9D32-4BC0-B11F-F5811241E569}" type="datetime1">
              <a:rPr lang="en-US"/>
              <a:pPr>
                <a:defRPr/>
              </a:pPr>
              <a:t>1/16/2017</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7A45780A-57F3-42C7-8BF9-787D1861F4C6}" type="slidenum">
              <a:rPr lang="en-US"/>
              <a:pPr>
                <a:defRPr/>
              </a:pPr>
              <a:t>‹#›</a:t>
            </a:fld>
            <a:endParaRPr lang="en-US"/>
          </a:p>
        </p:txBody>
      </p:sp>
    </p:spTree>
    <p:extLst>
      <p:ext uri="{BB962C8B-B14F-4D97-AF65-F5344CB8AC3E}">
        <p14:creationId xmlns:p14="http://schemas.microsoft.com/office/powerpoint/2010/main" val="153514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1/16/2017</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Rectangle 4"/>
          <p:cNvSpPr/>
          <p:nvPr/>
        </p:nvSpPr>
        <p:spPr>
          <a:xfrm>
            <a:off x="0" y="685800"/>
            <a:ext cx="3505200"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endParaRPr>
          </a:p>
        </p:txBody>
      </p:sp>
      <p:grpSp>
        <p:nvGrpSpPr>
          <p:cNvPr id="3" name="Group 38"/>
          <p:cNvGrpSpPr>
            <a:grpSpLocks/>
          </p:cNvGrpSpPr>
          <p:nvPr/>
        </p:nvGrpSpPr>
        <p:grpSpPr bwMode="auto">
          <a:xfrm>
            <a:off x="0" y="0"/>
            <a:ext cx="9144000" cy="609600"/>
            <a:chOff x="0" y="0"/>
            <a:chExt cx="9144000" cy="609600"/>
          </a:xfrm>
        </p:grpSpPr>
        <p:sp>
          <p:nvSpPr>
            <p:cNvPr id="7" name="Rectangle 7"/>
            <p:cNvSpPr>
              <a:spLocks noChangeArrowheads="1"/>
            </p:cNvSpPr>
            <p:nvPr/>
          </p:nvSpPr>
          <p:spPr bwMode="auto">
            <a:xfrm>
              <a:off x="0" y="0"/>
              <a:ext cx="9144000" cy="6096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8" name="Picture 8" descr="NPAIHBtransparentTEAL"/>
            <p:cNvPicPr>
              <a:picLocks noChangeAspect="1" noChangeArrowheads="1"/>
            </p:cNvPicPr>
            <p:nvPr/>
          </p:nvPicPr>
          <p:blipFill>
            <a:blip r:embed="rId2" cstate="print"/>
            <a:srcRect/>
            <a:stretch>
              <a:fillRect/>
            </a:stretch>
          </p:blipFill>
          <p:spPr bwMode="auto">
            <a:xfrm>
              <a:off x="0" y="0"/>
              <a:ext cx="685800" cy="575072"/>
            </a:xfrm>
            <a:prstGeom prst="rect">
              <a:avLst/>
            </a:prstGeom>
            <a:noFill/>
            <a:ln w="9525">
              <a:noFill/>
              <a:miter lim="800000"/>
              <a:headEnd/>
              <a:tailEnd/>
            </a:ln>
          </p:spPr>
        </p:pic>
      </p:grpSp>
      <p:grpSp>
        <p:nvGrpSpPr>
          <p:cNvPr id="6" name="Group 40"/>
          <p:cNvGrpSpPr>
            <a:grpSpLocks/>
          </p:cNvGrpSpPr>
          <p:nvPr/>
        </p:nvGrpSpPr>
        <p:grpSpPr bwMode="auto">
          <a:xfrm>
            <a:off x="0" y="533400"/>
            <a:ext cx="9144000" cy="180975"/>
            <a:chOff x="0" y="816"/>
            <a:chExt cx="5760" cy="114"/>
          </a:xfrm>
        </p:grpSpPr>
        <p:pic>
          <p:nvPicPr>
            <p:cNvPr id="10"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12"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3"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5"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6"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7"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8"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9"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20"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21"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22"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3"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4"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5"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6"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7"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8"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9"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30"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31"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32"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3"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4"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5"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6"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7"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8"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9"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nvGrpSpPr>
          <p:cNvPr id="9" name="Group 40"/>
          <p:cNvGrpSpPr>
            <a:grpSpLocks/>
          </p:cNvGrpSpPr>
          <p:nvPr/>
        </p:nvGrpSpPr>
        <p:grpSpPr bwMode="auto">
          <a:xfrm>
            <a:off x="0" y="6248400"/>
            <a:ext cx="9144000" cy="180975"/>
            <a:chOff x="0" y="816"/>
            <a:chExt cx="5760" cy="114"/>
          </a:xfrm>
        </p:grpSpPr>
        <p:pic>
          <p:nvPicPr>
            <p:cNvPr id="41"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42"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43"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44"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45"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46"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47"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48"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49"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50"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51"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52"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53"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54"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55"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56"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57"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58"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59"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60"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61"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62"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63"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64"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65"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66"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67"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68"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69"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70"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sp>
        <p:nvSpPr>
          <p:cNvPr id="2" name="Title 1"/>
          <p:cNvSpPr>
            <a:spLocks noGrp="1"/>
          </p:cNvSpPr>
          <p:nvPr>
            <p:ph type="title"/>
          </p:nvPr>
        </p:nvSpPr>
        <p:spPr>
          <a:xfrm>
            <a:off x="457200" y="762000"/>
            <a:ext cx="2971800" cy="1219200"/>
          </a:xfrm>
          <a:prstGeom prst="rect">
            <a:avLst/>
          </a:prstGeom>
        </p:spPr>
        <p:txBody>
          <a:bodyPr anchor="b"/>
          <a:lstStyle>
            <a:lvl1pPr algn="l">
              <a:defRPr sz="2000" b="1">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1" y="2057400"/>
            <a:ext cx="2971800" cy="411480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5" name="Picture Placeholder 2"/>
          <p:cNvSpPr>
            <a:spLocks noGrp="1"/>
          </p:cNvSpPr>
          <p:nvPr>
            <p:ph type="pic" idx="1"/>
          </p:nvPr>
        </p:nvSpPr>
        <p:spPr>
          <a:xfrm>
            <a:off x="3581400" y="762000"/>
            <a:ext cx="5410200"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71" name="Rectangle 5"/>
          <p:cNvSpPr>
            <a:spLocks noGrp="1" noChangeArrowheads="1"/>
          </p:cNvSpPr>
          <p:nvPr>
            <p:ph type="ftr" sz="quarter" idx="10"/>
          </p:nvPr>
        </p:nvSpPr>
        <p:spPr/>
        <p:txBody>
          <a:bodyPr/>
          <a:lstStyle>
            <a:lvl1pPr>
              <a:defRPr/>
            </a:lvl1pPr>
          </a:lstStyle>
          <a:p>
            <a:pPr>
              <a:defRPr/>
            </a:pPr>
            <a:r>
              <a:rPr lang="en-US"/>
              <a:t>Northwest Portland Area Indian Health Board</a:t>
            </a:r>
          </a:p>
        </p:txBody>
      </p:sp>
      <p:sp>
        <p:nvSpPr>
          <p:cNvPr id="72" name="Rectangle 4"/>
          <p:cNvSpPr>
            <a:spLocks noGrp="1" noChangeArrowheads="1"/>
          </p:cNvSpPr>
          <p:nvPr>
            <p:ph type="dt" sz="half" idx="11"/>
          </p:nvPr>
        </p:nvSpPr>
        <p:spPr/>
        <p:txBody>
          <a:bodyPr/>
          <a:lstStyle>
            <a:lvl1pPr>
              <a:defRPr/>
            </a:lvl1pPr>
          </a:lstStyle>
          <a:p>
            <a:pPr>
              <a:defRPr/>
            </a:pPr>
            <a:fld id="{11D3D07F-3835-40D7-A82C-B279B5D3BD2C}" type="datetime1">
              <a:rPr lang="en-US"/>
              <a:pPr>
                <a:defRPr/>
              </a:pPr>
              <a:t>1/16/2017</a:t>
            </a:fld>
            <a:endParaRPr lang="en-US" dirty="0"/>
          </a:p>
        </p:txBody>
      </p:sp>
      <p:sp>
        <p:nvSpPr>
          <p:cNvPr id="73" name="Rectangle 72"/>
          <p:cNvSpPr>
            <a:spLocks noGrp="1" noChangeArrowheads="1"/>
          </p:cNvSpPr>
          <p:nvPr>
            <p:ph type="sldNum" sz="quarter" idx="12"/>
          </p:nvPr>
        </p:nvSpPr>
        <p:spPr/>
        <p:txBody>
          <a:bodyPr/>
          <a:lstStyle>
            <a:lvl1pPr>
              <a:defRPr/>
            </a:lvl1pPr>
          </a:lstStyle>
          <a:p>
            <a:pPr>
              <a:defRPr/>
            </a:pPr>
            <a:fld id="{0331DCAE-C361-4A00-AC5F-A732ED1645DB}" type="slidenum">
              <a:rPr lang="en-US"/>
              <a:pPr>
                <a:defRPr/>
              </a:pPr>
              <a:t>‹#›</a:t>
            </a:fld>
            <a:endParaRPr lang="en-US"/>
          </a:p>
        </p:txBody>
      </p:sp>
    </p:spTree>
    <p:extLst>
      <p:ext uri="{BB962C8B-B14F-4D97-AF65-F5344CB8AC3E}">
        <p14:creationId xmlns:p14="http://schemas.microsoft.com/office/powerpoint/2010/main" val="491463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34"/>
          <p:cNvGrpSpPr>
            <a:grpSpLocks/>
          </p:cNvGrpSpPr>
          <p:nvPr/>
        </p:nvGrpSpPr>
        <p:grpSpPr bwMode="auto">
          <a:xfrm>
            <a:off x="0" y="0"/>
            <a:ext cx="9144000" cy="1476375"/>
            <a:chOff x="0" y="0"/>
            <a:chExt cx="9144000" cy="1476375"/>
          </a:xfrm>
        </p:grpSpPr>
        <p:grpSp>
          <p:nvGrpSpPr>
            <p:cNvPr id="5" name="Group 38"/>
            <p:cNvGrpSpPr>
              <a:grpSpLocks/>
            </p:cNvGrpSpPr>
            <p:nvPr/>
          </p:nvGrpSpPr>
          <p:grpSpPr bwMode="auto">
            <a:xfrm>
              <a:off x="0" y="0"/>
              <a:ext cx="9144000" cy="1295400"/>
              <a:chOff x="0" y="0"/>
              <a:chExt cx="9144000" cy="1295400"/>
            </a:xfrm>
          </p:grpSpPr>
          <p:sp>
            <p:nvSpPr>
              <p:cNvPr id="37" name="Rectangle 7"/>
              <p:cNvSpPr>
                <a:spLocks noChangeArrowheads="1"/>
              </p:cNvSpPr>
              <p:nvPr/>
            </p:nvSpPr>
            <p:spPr bwMode="auto">
              <a:xfrm>
                <a:off x="0" y="0"/>
                <a:ext cx="9144000" cy="12954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38" name="Picture 8" descr="NPAIHBtransparentTEAL"/>
              <p:cNvPicPr>
                <a:picLocks noChangeAspect="1" noChangeArrowheads="1"/>
              </p:cNvPicPr>
              <p:nvPr/>
            </p:nvPicPr>
            <p:blipFill>
              <a:blip r:embed="rId2" cstate="print"/>
              <a:srcRect/>
              <a:stretch>
                <a:fillRect/>
              </a:stretch>
            </p:blipFill>
            <p:spPr bwMode="auto">
              <a:xfrm>
                <a:off x="76200" y="228600"/>
                <a:ext cx="1219200" cy="1022350"/>
              </a:xfrm>
              <a:prstGeom prst="rect">
                <a:avLst/>
              </a:prstGeom>
              <a:noFill/>
              <a:ln w="9525">
                <a:noFill/>
                <a:miter lim="800000"/>
                <a:headEnd/>
                <a:tailEnd/>
              </a:ln>
            </p:spPr>
          </p:pic>
        </p:grpSp>
        <p:grpSp>
          <p:nvGrpSpPr>
            <p:cNvPr id="6" name="Group 40"/>
            <p:cNvGrpSpPr>
              <a:grpSpLocks/>
            </p:cNvGrpSpPr>
            <p:nvPr/>
          </p:nvGrpSpPr>
          <p:grpSpPr bwMode="auto">
            <a:xfrm>
              <a:off x="0" y="1295400"/>
              <a:ext cx="9144000" cy="180975"/>
              <a:chOff x="0" y="816"/>
              <a:chExt cx="5760" cy="114"/>
            </a:xfrm>
          </p:grpSpPr>
          <p:pic>
            <p:nvPicPr>
              <p:cNvPr id="7" name="Picture 10"/>
              <p:cNvPicPr>
                <a:picLocks noChangeAspect="1" noChangeArrowheads="1"/>
              </p:cNvPicPr>
              <p:nvPr/>
            </p:nvPicPr>
            <p:blipFill>
              <a:blip r:embed="rId3" cstate="print"/>
              <a:srcRect/>
              <a:stretch>
                <a:fillRect/>
              </a:stretch>
            </p:blipFill>
            <p:spPr bwMode="auto">
              <a:xfrm>
                <a:off x="0" y="816"/>
                <a:ext cx="192" cy="114"/>
              </a:xfrm>
              <a:prstGeom prst="rect">
                <a:avLst/>
              </a:prstGeom>
              <a:noFill/>
              <a:ln w="9525">
                <a:noFill/>
                <a:miter lim="800000"/>
                <a:headEnd/>
                <a:tailEnd/>
              </a:ln>
            </p:spPr>
          </p:pic>
          <p:pic>
            <p:nvPicPr>
              <p:cNvPr id="8" name="Picture 11"/>
              <p:cNvPicPr>
                <a:picLocks noChangeAspect="1" noChangeArrowheads="1"/>
              </p:cNvPicPr>
              <p:nvPr/>
            </p:nvPicPr>
            <p:blipFill>
              <a:blip r:embed="rId4" cstate="print"/>
              <a:srcRect/>
              <a:stretch>
                <a:fillRect/>
              </a:stretch>
            </p:blipFill>
            <p:spPr bwMode="auto">
              <a:xfrm>
                <a:off x="192" y="816"/>
                <a:ext cx="192" cy="114"/>
              </a:xfrm>
              <a:prstGeom prst="rect">
                <a:avLst/>
              </a:prstGeom>
              <a:noFill/>
              <a:ln w="9525">
                <a:noFill/>
                <a:miter lim="800000"/>
                <a:headEnd/>
                <a:tailEnd/>
              </a:ln>
            </p:spPr>
          </p:pic>
          <p:pic>
            <p:nvPicPr>
              <p:cNvPr id="9" name="Picture 12"/>
              <p:cNvPicPr>
                <a:picLocks noChangeAspect="1" noChangeArrowheads="1"/>
              </p:cNvPicPr>
              <p:nvPr/>
            </p:nvPicPr>
            <p:blipFill>
              <a:blip r:embed="rId4" cstate="print"/>
              <a:srcRect/>
              <a:stretch>
                <a:fillRect/>
              </a:stretch>
            </p:blipFill>
            <p:spPr bwMode="auto">
              <a:xfrm>
                <a:off x="384" y="816"/>
                <a:ext cx="192" cy="114"/>
              </a:xfrm>
              <a:prstGeom prst="rect">
                <a:avLst/>
              </a:prstGeom>
              <a:noFill/>
              <a:ln w="9525">
                <a:noFill/>
                <a:miter lim="800000"/>
                <a:headEnd/>
                <a:tailEnd/>
              </a:ln>
            </p:spPr>
          </p:pic>
          <p:pic>
            <p:nvPicPr>
              <p:cNvPr id="10" name="Picture 13"/>
              <p:cNvPicPr>
                <a:picLocks noChangeAspect="1" noChangeArrowheads="1"/>
              </p:cNvPicPr>
              <p:nvPr/>
            </p:nvPicPr>
            <p:blipFill>
              <a:blip r:embed="rId4" cstate="print"/>
              <a:srcRect/>
              <a:stretch>
                <a:fillRect/>
              </a:stretch>
            </p:blipFill>
            <p:spPr bwMode="auto">
              <a:xfrm>
                <a:off x="576" y="816"/>
                <a:ext cx="192" cy="114"/>
              </a:xfrm>
              <a:prstGeom prst="rect">
                <a:avLst/>
              </a:prstGeom>
              <a:noFill/>
              <a:ln w="9525">
                <a:noFill/>
                <a:miter lim="800000"/>
                <a:headEnd/>
                <a:tailEnd/>
              </a:ln>
            </p:spPr>
          </p:pic>
          <p:pic>
            <p:nvPicPr>
              <p:cNvPr id="11" name="Picture 14"/>
              <p:cNvPicPr>
                <a:picLocks noChangeAspect="1" noChangeArrowheads="1"/>
              </p:cNvPicPr>
              <p:nvPr/>
            </p:nvPicPr>
            <p:blipFill>
              <a:blip r:embed="rId4" cstate="print"/>
              <a:srcRect/>
              <a:stretch>
                <a:fillRect/>
              </a:stretch>
            </p:blipFill>
            <p:spPr bwMode="auto">
              <a:xfrm>
                <a:off x="768" y="816"/>
                <a:ext cx="192" cy="114"/>
              </a:xfrm>
              <a:prstGeom prst="rect">
                <a:avLst/>
              </a:prstGeom>
              <a:noFill/>
              <a:ln w="9525">
                <a:noFill/>
                <a:miter lim="800000"/>
                <a:headEnd/>
                <a:tailEnd/>
              </a:ln>
            </p:spPr>
          </p:pic>
          <p:pic>
            <p:nvPicPr>
              <p:cNvPr id="12" name="Picture 15"/>
              <p:cNvPicPr>
                <a:picLocks noChangeAspect="1" noChangeArrowheads="1"/>
              </p:cNvPicPr>
              <p:nvPr/>
            </p:nvPicPr>
            <p:blipFill>
              <a:blip r:embed="rId4" cstate="print"/>
              <a:srcRect/>
              <a:stretch>
                <a:fillRect/>
              </a:stretch>
            </p:blipFill>
            <p:spPr bwMode="auto">
              <a:xfrm>
                <a:off x="960" y="816"/>
                <a:ext cx="192" cy="114"/>
              </a:xfrm>
              <a:prstGeom prst="rect">
                <a:avLst/>
              </a:prstGeom>
              <a:noFill/>
              <a:ln w="9525">
                <a:noFill/>
                <a:miter lim="800000"/>
                <a:headEnd/>
                <a:tailEnd/>
              </a:ln>
            </p:spPr>
          </p:pic>
          <p:pic>
            <p:nvPicPr>
              <p:cNvPr id="13" name="Picture 16"/>
              <p:cNvPicPr>
                <a:picLocks noChangeAspect="1" noChangeArrowheads="1"/>
              </p:cNvPicPr>
              <p:nvPr/>
            </p:nvPicPr>
            <p:blipFill>
              <a:blip r:embed="rId4" cstate="print"/>
              <a:srcRect/>
              <a:stretch>
                <a:fillRect/>
              </a:stretch>
            </p:blipFill>
            <p:spPr bwMode="auto">
              <a:xfrm>
                <a:off x="1152" y="816"/>
                <a:ext cx="192" cy="114"/>
              </a:xfrm>
              <a:prstGeom prst="rect">
                <a:avLst/>
              </a:prstGeom>
              <a:noFill/>
              <a:ln w="9525">
                <a:noFill/>
                <a:miter lim="800000"/>
                <a:headEnd/>
                <a:tailEnd/>
              </a:ln>
            </p:spPr>
          </p:pic>
          <p:pic>
            <p:nvPicPr>
              <p:cNvPr id="14" name="Picture 17"/>
              <p:cNvPicPr>
                <a:picLocks noChangeAspect="1" noChangeArrowheads="1"/>
              </p:cNvPicPr>
              <p:nvPr/>
            </p:nvPicPr>
            <p:blipFill>
              <a:blip r:embed="rId4" cstate="print"/>
              <a:srcRect/>
              <a:stretch>
                <a:fillRect/>
              </a:stretch>
            </p:blipFill>
            <p:spPr bwMode="auto">
              <a:xfrm>
                <a:off x="1344" y="816"/>
                <a:ext cx="192" cy="114"/>
              </a:xfrm>
              <a:prstGeom prst="rect">
                <a:avLst/>
              </a:prstGeom>
              <a:noFill/>
              <a:ln w="9525">
                <a:noFill/>
                <a:miter lim="800000"/>
                <a:headEnd/>
                <a:tailEnd/>
              </a:ln>
            </p:spPr>
          </p:pic>
          <p:pic>
            <p:nvPicPr>
              <p:cNvPr id="15" name="Picture 18"/>
              <p:cNvPicPr>
                <a:picLocks noChangeAspect="1" noChangeArrowheads="1"/>
              </p:cNvPicPr>
              <p:nvPr/>
            </p:nvPicPr>
            <p:blipFill>
              <a:blip r:embed="rId4" cstate="print"/>
              <a:srcRect/>
              <a:stretch>
                <a:fillRect/>
              </a:stretch>
            </p:blipFill>
            <p:spPr bwMode="auto">
              <a:xfrm>
                <a:off x="1536" y="816"/>
                <a:ext cx="192" cy="114"/>
              </a:xfrm>
              <a:prstGeom prst="rect">
                <a:avLst/>
              </a:prstGeom>
              <a:noFill/>
              <a:ln w="9525">
                <a:noFill/>
                <a:miter lim="800000"/>
                <a:headEnd/>
                <a:tailEnd/>
              </a:ln>
            </p:spPr>
          </p:pic>
          <p:pic>
            <p:nvPicPr>
              <p:cNvPr id="16" name="Picture 19"/>
              <p:cNvPicPr>
                <a:picLocks noChangeAspect="1" noChangeArrowheads="1"/>
              </p:cNvPicPr>
              <p:nvPr/>
            </p:nvPicPr>
            <p:blipFill>
              <a:blip r:embed="rId4" cstate="print"/>
              <a:srcRect/>
              <a:stretch>
                <a:fillRect/>
              </a:stretch>
            </p:blipFill>
            <p:spPr bwMode="auto">
              <a:xfrm>
                <a:off x="1728" y="816"/>
                <a:ext cx="192" cy="114"/>
              </a:xfrm>
              <a:prstGeom prst="rect">
                <a:avLst/>
              </a:prstGeom>
              <a:noFill/>
              <a:ln w="9525">
                <a:noFill/>
                <a:miter lim="800000"/>
                <a:headEnd/>
                <a:tailEnd/>
              </a:ln>
            </p:spPr>
          </p:pic>
          <p:pic>
            <p:nvPicPr>
              <p:cNvPr id="17" name="Picture 20"/>
              <p:cNvPicPr>
                <a:picLocks noChangeAspect="1" noChangeArrowheads="1"/>
              </p:cNvPicPr>
              <p:nvPr/>
            </p:nvPicPr>
            <p:blipFill>
              <a:blip r:embed="rId4" cstate="print"/>
              <a:srcRect/>
              <a:stretch>
                <a:fillRect/>
              </a:stretch>
            </p:blipFill>
            <p:spPr bwMode="auto">
              <a:xfrm>
                <a:off x="1920" y="816"/>
                <a:ext cx="192" cy="114"/>
              </a:xfrm>
              <a:prstGeom prst="rect">
                <a:avLst/>
              </a:prstGeom>
              <a:noFill/>
              <a:ln w="9525">
                <a:noFill/>
                <a:miter lim="800000"/>
                <a:headEnd/>
                <a:tailEnd/>
              </a:ln>
            </p:spPr>
          </p:pic>
          <p:pic>
            <p:nvPicPr>
              <p:cNvPr id="18" name="Picture 21"/>
              <p:cNvPicPr>
                <a:picLocks noChangeAspect="1" noChangeArrowheads="1"/>
              </p:cNvPicPr>
              <p:nvPr/>
            </p:nvPicPr>
            <p:blipFill>
              <a:blip r:embed="rId4" cstate="print"/>
              <a:srcRect/>
              <a:stretch>
                <a:fillRect/>
              </a:stretch>
            </p:blipFill>
            <p:spPr bwMode="auto">
              <a:xfrm>
                <a:off x="2112" y="816"/>
                <a:ext cx="192" cy="114"/>
              </a:xfrm>
              <a:prstGeom prst="rect">
                <a:avLst/>
              </a:prstGeom>
              <a:noFill/>
              <a:ln w="9525">
                <a:noFill/>
                <a:miter lim="800000"/>
                <a:headEnd/>
                <a:tailEnd/>
              </a:ln>
            </p:spPr>
          </p:pic>
          <p:pic>
            <p:nvPicPr>
              <p:cNvPr id="19" name="Picture 22"/>
              <p:cNvPicPr>
                <a:picLocks noChangeAspect="1" noChangeArrowheads="1"/>
              </p:cNvPicPr>
              <p:nvPr/>
            </p:nvPicPr>
            <p:blipFill>
              <a:blip r:embed="rId4" cstate="print"/>
              <a:srcRect/>
              <a:stretch>
                <a:fillRect/>
              </a:stretch>
            </p:blipFill>
            <p:spPr bwMode="auto">
              <a:xfrm>
                <a:off x="2304" y="816"/>
                <a:ext cx="192" cy="114"/>
              </a:xfrm>
              <a:prstGeom prst="rect">
                <a:avLst/>
              </a:prstGeom>
              <a:noFill/>
              <a:ln w="9525">
                <a:noFill/>
                <a:miter lim="800000"/>
                <a:headEnd/>
                <a:tailEnd/>
              </a:ln>
            </p:spPr>
          </p:pic>
          <p:pic>
            <p:nvPicPr>
              <p:cNvPr id="20" name="Picture 23"/>
              <p:cNvPicPr>
                <a:picLocks noChangeAspect="1" noChangeArrowheads="1"/>
              </p:cNvPicPr>
              <p:nvPr/>
            </p:nvPicPr>
            <p:blipFill>
              <a:blip r:embed="rId4" cstate="print"/>
              <a:srcRect/>
              <a:stretch>
                <a:fillRect/>
              </a:stretch>
            </p:blipFill>
            <p:spPr bwMode="auto">
              <a:xfrm>
                <a:off x="2496" y="816"/>
                <a:ext cx="192" cy="114"/>
              </a:xfrm>
              <a:prstGeom prst="rect">
                <a:avLst/>
              </a:prstGeom>
              <a:noFill/>
              <a:ln w="9525">
                <a:noFill/>
                <a:miter lim="800000"/>
                <a:headEnd/>
                <a:tailEnd/>
              </a:ln>
            </p:spPr>
          </p:pic>
          <p:pic>
            <p:nvPicPr>
              <p:cNvPr id="21" name="Picture 24"/>
              <p:cNvPicPr>
                <a:picLocks noChangeAspect="1" noChangeArrowheads="1"/>
              </p:cNvPicPr>
              <p:nvPr/>
            </p:nvPicPr>
            <p:blipFill>
              <a:blip r:embed="rId4" cstate="print"/>
              <a:srcRect/>
              <a:stretch>
                <a:fillRect/>
              </a:stretch>
            </p:blipFill>
            <p:spPr bwMode="auto">
              <a:xfrm>
                <a:off x="2688" y="816"/>
                <a:ext cx="192" cy="114"/>
              </a:xfrm>
              <a:prstGeom prst="rect">
                <a:avLst/>
              </a:prstGeom>
              <a:noFill/>
              <a:ln w="9525">
                <a:noFill/>
                <a:miter lim="800000"/>
                <a:headEnd/>
                <a:tailEnd/>
              </a:ln>
            </p:spPr>
          </p:pic>
          <p:pic>
            <p:nvPicPr>
              <p:cNvPr id="22" name="Picture 25"/>
              <p:cNvPicPr>
                <a:picLocks noChangeAspect="1" noChangeArrowheads="1"/>
              </p:cNvPicPr>
              <p:nvPr/>
            </p:nvPicPr>
            <p:blipFill>
              <a:blip r:embed="rId4" cstate="print"/>
              <a:srcRect/>
              <a:stretch>
                <a:fillRect/>
              </a:stretch>
            </p:blipFill>
            <p:spPr bwMode="auto">
              <a:xfrm>
                <a:off x="2880" y="816"/>
                <a:ext cx="192" cy="114"/>
              </a:xfrm>
              <a:prstGeom prst="rect">
                <a:avLst/>
              </a:prstGeom>
              <a:noFill/>
              <a:ln w="9525">
                <a:noFill/>
                <a:miter lim="800000"/>
                <a:headEnd/>
                <a:tailEnd/>
              </a:ln>
            </p:spPr>
          </p:pic>
          <p:pic>
            <p:nvPicPr>
              <p:cNvPr id="23" name="Picture 26"/>
              <p:cNvPicPr>
                <a:picLocks noChangeAspect="1" noChangeArrowheads="1"/>
              </p:cNvPicPr>
              <p:nvPr/>
            </p:nvPicPr>
            <p:blipFill>
              <a:blip r:embed="rId4" cstate="print"/>
              <a:srcRect/>
              <a:stretch>
                <a:fillRect/>
              </a:stretch>
            </p:blipFill>
            <p:spPr bwMode="auto">
              <a:xfrm>
                <a:off x="3072" y="816"/>
                <a:ext cx="192" cy="114"/>
              </a:xfrm>
              <a:prstGeom prst="rect">
                <a:avLst/>
              </a:prstGeom>
              <a:noFill/>
              <a:ln w="9525">
                <a:noFill/>
                <a:miter lim="800000"/>
                <a:headEnd/>
                <a:tailEnd/>
              </a:ln>
            </p:spPr>
          </p:pic>
          <p:pic>
            <p:nvPicPr>
              <p:cNvPr id="24" name="Picture 27"/>
              <p:cNvPicPr>
                <a:picLocks noChangeAspect="1" noChangeArrowheads="1"/>
              </p:cNvPicPr>
              <p:nvPr/>
            </p:nvPicPr>
            <p:blipFill>
              <a:blip r:embed="rId4" cstate="print"/>
              <a:srcRect/>
              <a:stretch>
                <a:fillRect/>
              </a:stretch>
            </p:blipFill>
            <p:spPr bwMode="auto">
              <a:xfrm>
                <a:off x="3264" y="816"/>
                <a:ext cx="192" cy="114"/>
              </a:xfrm>
              <a:prstGeom prst="rect">
                <a:avLst/>
              </a:prstGeom>
              <a:noFill/>
              <a:ln w="9525">
                <a:noFill/>
                <a:miter lim="800000"/>
                <a:headEnd/>
                <a:tailEnd/>
              </a:ln>
            </p:spPr>
          </p:pic>
          <p:pic>
            <p:nvPicPr>
              <p:cNvPr id="25" name="Picture 28"/>
              <p:cNvPicPr>
                <a:picLocks noChangeAspect="1" noChangeArrowheads="1"/>
              </p:cNvPicPr>
              <p:nvPr/>
            </p:nvPicPr>
            <p:blipFill>
              <a:blip r:embed="rId4" cstate="print"/>
              <a:srcRect/>
              <a:stretch>
                <a:fillRect/>
              </a:stretch>
            </p:blipFill>
            <p:spPr bwMode="auto">
              <a:xfrm>
                <a:off x="3456" y="816"/>
                <a:ext cx="192" cy="114"/>
              </a:xfrm>
              <a:prstGeom prst="rect">
                <a:avLst/>
              </a:prstGeom>
              <a:noFill/>
              <a:ln w="9525">
                <a:noFill/>
                <a:miter lim="800000"/>
                <a:headEnd/>
                <a:tailEnd/>
              </a:ln>
            </p:spPr>
          </p:pic>
          <p:pic>
            <p:nvPicPr>
              <p:cNvPr id="26" name="Picture 29"/>
              <p:cNvPicPr>
                <a:picLocks noChangeAspect="1" noChangeArrowheads="1"/>
              </p:cNvPicPr>
              <p:nvPr/>
            </p:nvPicPr>
            <p:blipFill>
              <a:blip r:embed="rId4" cstate="print"/>
              <a:srcRect/>
              <a:stretch>
                <a:fillRect/>
              </a:stretch>
            </p:blipFill>
            <p:spPr bwMode="auto">
              <a:xfrm>
                <a:off x="3648" y="816"/>
                <a:ext cx="192" cy="114"/>
              </a:xfrm>
              <a:prstGeom prst="rect">
                <a:avLst/>
              </a:prstGeom>
              <a:noFill/>
              <a:ln w="9525">
                <a:noFill/>
                <a:miter lim="800000"/>
                <a:headEnd/>
                <a:tailEnd/>
              </a:ln>
            </p:spPr>
          </p:pic>
          <p:pic>
            <p:nvPicPr>
              <p:cNvPr id="27" name="Picture 30"/>
              <p:cNvPicPr>
                <a:picLocks noChangeAspect="1" noChangeArrowheads="1"/>
              </p:cNvPicPr>
              <p:nvPr/>
            </p:nvPicPr>
            <p:blipFill>
              <a:blip r:embed="rId4" cstate="print"/>
              <a:srcRect/>
              <a:stretch>
                <a:fillRect/>
              </a:stretch>
            </p:blipFill>
            <p:spPr bwMode="auto">
              <a:xfrm>
                <a:off x="3840" y="816"/>
                <a:ext cx="192" cy="114"/>
              </a:xfrm>
              <a:prstGeom prst="rect">
                <a:avLst/>
              </a:prstGeom>
              <a:noFill/>
              <a:ln w="9525">
                <a:noFill/>
                <a:miter lim="800000"/>
                <a:headEnd/>
                <a:tailEnd/>
              </a:ln>
            </p:spPr>
          </p:pic>
          <p:pic>
            <p:nvPicPr>
              <p:cNvPr id="28" name="Picture 31"/>
              <p:cNvPicPr>
                <a:picLocks noChangeAspect="1" noChangeArrowheads="1"/>
              </p:cNvPicPr>
              <p:nvPr/>
            </p:nvPicPr>
            <p:blipFill>
              <a:blip r:embed="rId4" cstate="print"/>
              <a:srcRect/>
              <a:stretch>
                <a:fillRect/>
              </a:stretch>
            </p:blipFill>
            <p:spPr bwMode="auto">
              <a:xfrm>
                <a:off x="4032" y="816"/>
                <a:ext cx="192" cy="114"/>
              </a:xfrm>
              <a:prstGeom prst="rect">
                <a:avLst/>
              </a:prstGeom>
              <a:noFill/>
              <a:ln w="9525">
                <a:noFill/>
                <a:miter lim="800000"/>
                <a:headEnd/>
                <a:tailEnd/>
              </a:ln>
            </p:spPr>
          </p:pic>
          <p:pic>
            <p:nvPicPr>
              <p:cNvPr id="29" name="Picture 32"/>
              <p:cNvPicPr>
                <a:picLocks noChangeAspect="1" noChangeArrowheads="1"/>
              </p:cNvPicPr>
              <p:nvPr/>
            </p:nvPicPr>
            <p:blipFill>
              <a:blip r:embed="rId4" cstate="print"/>
              <a:srcRect/>
              <a:stretch>
                <a:fillRect/>
              </a:stretch>
            </p:blipFill>
            <p:spPr bwMode="auto">
              <a:xfrm>
                <a:off x="4224" y="816"/>
                <a:ext cx="192" cy="114"/>
              </a:xfrm>
              <a:prstGeom prst="rect">
                <a:avLst/>
              </a:prstGeom>
              <a:noFill/>
              <a:ln w="9525">
                <a:noFill/>
                <a:miter lim="800000"/>
                <a:headEnd/>
                <a:tailEnd/>
              </a:ln>
            </p:spPr>
          </p:pic>
          <p:pic>
            <p:nvPicPr>
              <p:cNvPr id="30" name="Picture 33"/>
              <p:cNvPicPr>
                <a:picLocks noChangeAspect="1" noChangeArrowheads="1"/>
              </p:cNvPicPr>
              <p:nvPr/>
            </p:nvPicPr>
            <p:blipFill>
              <a:blip r:embed="rId4" cstate="print"/>
              <a:srcRect/>
              <a:stretch>
                <a:fillRect/>
              </a:stretch>
            </p:blipFill>
            <p:spPr bwMode="auto">
              <a:xfrm>
                <a:off x="4416" y="816"/>
                <a:ext cx="192" cy="114"/>
              </a:xfrm>
              <a:prstGeom prst="rect">
                <a:avLst/>
              </a:prstGeom>
              <a:noFill/>
              <a:ln w="9525">
                <a:noFill/>
                <a:miter lim="800000"/>
                <a:headEnd/>
                <a:tailEnd/>
              </a:ln>
            </p:spPr>
          </p:pic>
          <p:pic>
            <p:nvPicPr>
              <p:cNvPr id="31" name="Picture 34"/>
              <p:cNvPicPr>
                <a:picLocks noChangeAspect="1" noChangeArrowheads="1"/>
              </p:cNvPicPr>
              <p:nvPr/>
            </p:nvPicPr>
            <p:blipFill>
              <a:blip r:embed="rId4" cstate="print"/>
              <a:srcRect/>
              <a:stretch>
                <a:fillRect/>
              </a:stretch>
            </p:blipFill>
            <p:spPr bwMode="auto">
              <a:xfrm>
                <a:off x="4608" y="816"/>
                <a:ext cx="192" cy="114"/>
              </a:xfrm>
              <a:prstGeom prst="rect">
                <a:avLst/>
              </a:prstGeom>
              <a:noFill/>
              <a:ln w="9525">
                <a:noFill/>
                <a:miter lim="800000"/>
                <a:headEnd/>
                <a:tailEnd/>
              </a:ln>
            </p:spPr>
          </p:pic>
          <p:pic>
            <p:nvPicPr>
              <p:cNvPr id="32" name="Picture 35"/>
              <p:cNvPicPr>
                <a:picLocks noChangeAspect="1" noChangeArrowheads="1"/>
              </p:cNvPicPr>
              <p:nvPr/>
            </p:nvPicPr>
            <p:blipFill>
              <a:blip r:embed="rId4" cstate="print"/>
              <a:srcRect/>
              <a:stretch>
                <a:fillRect/>
              </a:stretch>
            </p:blipFill>
            <p:spPr bwMode="auto">
              <a:xfrm>
                <a:off x="4800" y="816"/>
                <a:ext cx="192" cy="114"/>
              </a:xfrm>
              <a:prstGeom prst="rect">
                <a:avLst/>
              </a:prstGeom>
              <a:noFill/>
              <a:ln w="9525">
                <a:noFill/>
                <a:miter lim="800000"/>
                <a:headEnd/>
                <a:tailEnd/>
              </a:ln>
            </p:spPr>
          </p:pic>
          <p:pic>
            <p:nvPicPr>
              <p:cNvPr id="33" name="Picture 36"/>
              <p:cNvPicPr>
                <a:picLocks noChangeAspect="1" noChangeArrowheads="1"/>
              </p:cNvPicPr>
              <p:nvPr/>
            </p:nvPicPr>
            <p:blipFill>
              <a:blip r:embed="rId4" cstate="print"/>
              <a:srcRect/>
              <a:stretch>
                <a:fillRect/>
              </a:stretch>
            </p:blipFill>
            <p:spPr bwMode="auto">
              <a:xfrm>
                <a:off x="4992" y="816"/>
                <a:ext cx="192" cy="114"/>
              </a:xfrm>
              <a:prstGeom prst="rect">
                <a:avLst/>
              </a:prstGeom>
              <a:noFill/>
              <a:ln w="9525">
                <a:noFill/>
                <a:miter lim="800000"/>
                <a:headEnd/>
                <a:tailEnd/>
              </a:ln>
            </p:spPr>
          </p:pic>
          <p:pic>
            <p:nvPicPr>
              <p:cNvPr id="34" name="Picture 37"/>
              <p:cNvPicPr>
                <a:picLocks noChangeAspect="1" noChangeArrowheads="1"/>
              </p:cNvPicPr>
              <p:nvPr/>
            </p:nvPicPr>
            <p:blipFill>
              <a:blip r:embed="rId4" cstate="print"/>
              <a:srcRect/>
              <a:stretch>
                <a:fillRect/>
              </a:stretch>
            </p:blipFill>
            <p:spPr bwMode="auto">
              <a:xfrm>
                <a:off x="5184" y="816"/>
                <a:ext cx="192" cy="114"/>
              </a:xfrm>
              <a:prstGeom prst="rect">
                <a:avLst/>
              </a:prstGeom>
              <a:noFill/>
              <a:ln w="9525">
                <a:noFill/>
                <a:miter lim="800000"/>
                <a:headEnd/>
                <a:tailEnd/>
              </a:ln>
            </p:spPr>
          </p:pic>
          <p:pic>
            <p:nvPicPr>
              <p:cNvPr id="35" name="Picture 38"/>
              <p:cNvPicPr>
                <a:picLocks noChangeAspect="1" noChangeArrowheads="1"/>
              </p:cNvPicPr>
              <p:nvPr/>
            </p:nvPicPr>
            <p:blipFill>
              <a:blip r:embed="rId4" cstate="print"/>
              <a:srcRect/>
              <a:stretch>
                <a:fillRect/>
              </a:stretch>
            </p:blipFill>
            <p:spPr bwMode="auto">
              <a:xfrm>
                <a:off x="5376" y="816"/>
                <a:ext cx="192" cy="114"/>
              </a:xfrm>
              <a:prstGeom prst="rect">
                <a:avLst/>
              </a:prstGeom>
              <a:noFill/>
              <a:ln w="9525">
                <a:noFill/>
                <a:miter lim="800000"/>
                <a:headEnd/>
                <a:tailEnd/>
              </a:ln>
            </p:spPr>
          </p:pic>
          <p:pic>
            <p:nvPicPr>
              <p:cNvPr id="36" name="Picture 39"/>
              <p:cNvPicPr>
                <a:picLocks noChangeAspect="1" noChangeArrowheads="1"/>
              </p:cNvPicPr>
              <p:nvPr/>
            </p:nvPicPr>
            <p:blipFill>
              <a:blip r:embed="rId4" cstate="print"/>
              <a:srcRect/>
              <a:stretch>
                <a:fillRect/>
              </a:stretch>
            </p:blipFill>
            <p:spPr bwMode="auto">
              <a:xfrm>
                <a:off x="5568" y="816"/>
                <a:ext cx="192" cy="114"/>
              </a:xfrm>
              <a:prstGeom prst="rect">
                <a:avLst/>
              </a:prstGeom>
              <a:noFill/>
              <a:ln w="9525">
                <a:noFill/>
                <a:miter lim="800000"/>
                <a:headEnd/>
                <a:tailEnd/>
              </a:ln>
            </p:spPr>
          </p:pic>
        </p:grpSp>
      </p:grpSp>
      <p:sp>
        <p:nvSpPr>
          <p:cNvPr id="2" name="Title 1"/>
          <p:cNvSpPr>
            <a:spLocks noGrp="1"/>
          </p:cNvSpPr>
          <p:nvPr>
            <p:ph type="title"/>
          </p:nvPr>
        </p:nvSpPr>
        <p:spPr>
          <a:xfrm>
            <a:off x="1295400" y="152400"/>
            <a:ext cx="7696200" cy="1066800"/>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9" name="Date Placeholder 69"/>
          <p:cNvSpPr>
            <a:spLocks noGrp="1"/>
          </p:cNvSpPr>
          <p:nvPr>
            <p:ph type="dt" sz="half" idx="10"/>
          </p:nvPr>
        </p:nvSpPr>
        <p:spPr/>
        <p:txBody>
          <a:bodyPr/>
          <a:lstStyle>
            <a:lvl1pPr>
              <a:defRPr/>
            </a:lvl1pPr>
          </a:lstStyle>
          <a:p>
            <a:pPr>
              <a:defRPr/>
            </a:pPr>
            <a:fld id="{7388EE67-193F-41AF-BF5F-84B72BD915BE}" type="datetime1">
              <a:rPr lang="en-US"/>
              <a:pPr>
                <a:defRPr/>
              </a:pPr>
              <a:t>1/16/2017</a:t>
            </a:fld>
            <a:endParaRPr lang="en-US" dirty="0"/>
          </a:p>
        </p:txBody>
      </p:sp>
      <p:sp>
        <p:nvSpPr>
          <p:cNvPr id="40" name="Slide Number Placeholder 70"/>
          <p:cNvSpPr>
            <a:spLocks noGrp="1"/>
          </p:cNvSpPr>
          <p:nvPr>
            <p:ph type="sldNum" sz="quarter" idx="11"/>
          </p:nvPr>
        </p:nvSpPr>
        <p:spPr/>
        <p:txBody>
          <a:bodyPr/>
          <a:lstStyle>
            <a:lvl1pPr>
              <a:defRPr/>
            </a:lvl1pPr>
          </a:lstStyle>
          <a:p>
            <a:pPr>
              <a:defRPr/>
            </a:pPr>
            <a:fld id="{51F9AE4C-5693-4CD2-966E-0A68C244430A}" type="slidenum">
              <a:rPr lang="en-US"/>
              <a:pPr>
                <a:defRPr/>
              </a:pPr>
              <a:t>‹#›</a:t>
            </a:fld>
            <a:endParaRPr lang="en-US"/>
          </a:p>
        </p:txBody>
      </p:sp>
      <p:sp>
        <p:nvSpPr>
          <p:cNvPr id="41" name="Footer Placeholder 71"/>
          <p:cNvSpPr>
            <a:spLocks noGrp="1"/>
          </p:cNvSpPr>
          <p:nvPr>
            <p:ph type="ftr" sz="quarter" idx="12"/>
          </p:nvPr>
        </p:nvSpPr>
        <p:spPr/>
        <p:txBody>
          <a:bodyPr/>
          <a:lstStyle>
            <a:lvl1pPr>
              <a:defRPr/>
            </a:lvl1pPr>
          </a:lstStyle>
          <a:p>
            <a:pPr>
              <a:defRPr/>
            </a:pPr>
            <a:r>
              <a:rPr lang="en-US"/>
              <a:t>Northwest Portland Area Indian Health Board</a:t>
            </a:r>
          </a:p>
        </p:txBody>
      </p:sp>
    </p:spTree>
    <p:extLst>
      <p:ext uri="{BB962C8B-B14F-4D97-AF65-F5344CB8AC3E}">
        <p14:creationId xmlns:p14="http://schemas.microsoft.com/office/powerpoint/2010/main" val="2842274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7"/>
          <p:cNvSpPr>
            <a:spLocks noChangeArrowheads="1"/>
          </p:cNvSpPr>
          <p:nvPr/>
        </p:nvSpPr>
        <p:spPr bwMode="auto">
          <a:xfrm>
            <a:off x="7239000" y="0"/>
            <a:ext cx="1905000" cy="6858000"/>
          </a:xfrm>
          <a:prstGeom prst="rect">
            <a:avLst/>
          </a:prstGeom>
          <a:solidFill>
            <a:srgbClr val="FFFFCC"/>
          </a:solidFill>
          <a:ln w="9525">
            <a:noFill/>
            <a:miter lim="800000"/>
            <a:headEnd/>
            <a:tailEnd/>
          </a:ln>
          <a:effectLst/>
        </p:spPr>
        <p:txBody>
          <a:bodyPr wrap="none" anchor="ctr"/>
          <a:lstStyle/>
          <a:p>
            <a:pPr fontAlgn="base">
              <a:spcBef>
                <a:spcPct val="0"/>
              </a:spcBef>
              <a:spcAft>
                <a:spcPct val="0"/>
              </a:spcAft>
              <a:defRPr/>
            </a:pPr>
            <a:endParaRPr lang="en-US" sz="2400">
              <a:solidFill>
                <a:prstClr val="black"/>
              </a:solidFill>
              <a:latin typeface="Times New Roman" pitchFamily="18" charset="0"/>
            </a:endParaRPr>
          </a:p>
        </p:txBody>
      </p:sp>
      <p:pic>
        <p:nvPicPr>
          <p:cNvPr id="5" name="Picture 8" descr="NPAIHBtransparentTEAL"/>
          <p:cNvPicPr>
            <a:picLocks noChangeAspect="1" noChangeArrowheads="1"/>
          </p:cNvPicPr>
          <p:nvPr/>
        </p:nvPicPr>
        <p:blipFill>
          <a:blip r:embed="rId2" cstate="print"/>
          <a:srcRect/>
          <a:stretch>
            <a:fillRect/>
          </a:stretch>
        </p:blipFill>
        <p:spPr bwMode="auto">
          <a:xfrm>
            <a:off x="7620000" y="152400"/>
            <a:ext cx="1219200" cy="1022350"/>
          </a:xfrm>
          <a:prstGeom prst="rect">
            <a:avLst/>
          </a:prstGeom>
          <a:noFill/>
          <a:ln w="9525">
            <a:noFill/>
            <a:miter lim="800000"/>
            <a:headEnd/>
            <a:tailEnd/>
          </a:ln>
          <a:scene3d>
            <a:camera prst="orthographicFront">
              <a:rot lat="0" lon="0" rev="16200000"/>
            </a:camera>
            <a:lightRig rig="threePt" dir="t"/>
          </a:scene3d>
        </p:spPr>
      </p:pic>
      <p:grpSp>
        <p:nvGrpSpPr>
          <p:cNvPr id="6" name="Group 61"/>
          <p:cNvGrpSpPr>
            <a:grpSpLocks/>
          </p:cNvGrpSpPr>
          <p:nvPr/>
        </p:nvGrpSpPr>
        <p:grpSpPr bwMode="auto">
          <a:xfrm>
            <a:off x="7010400" y="47625"/>
            <a:ext cx="304800" cy="6762750"/>
            <a:chOff x="6629400" y="47625"/>
            <a:chExt cx="304800" cy="6762750"/>
          </a:xfrm>
        </p:grpSpPr>
        <p:pic>
          <p:nvPicPr>
            <p:cNvPr id="7" name="Picture 32"/>
            <p:cNvPicPr>
              <a:picLocks noChangeAspect="1" noChangeArrowheads="1"/>
            </p:cNvPicPr>
            <p:nvPr/>
          </p:nvPicPr>
          <p:blipFill>
            <a:blip r:embed="rId3" cstate="print"/>
            <a:srcRect/>
            <a:stretch>
              <a:fillRect/>
            </a:stretch>
          </p:blipFill>
          <p:spPr bwMode="auto">
            <a:xfrm>
              <a:off x="6629400" y="47625"/>
              <a:ext cx="304800" cy="180975"/>
            </a:xfrm>
            <a:prstGeom prst="rect">
              <a:avLst/>
            </a:prstGeom>
            <a:noFill/>
            <a:ln w="9525">
              <a:noFill/>
              <a:miter lim="800000"/>
              <a:headEnd/>
              <a:tailEnd/>
            </a:ln>
            <a:scene3d>
              <a:camera prst="orthographicFront">
                <a:rot lat="0" lon="0" rev="5400000"/>
              </a:camera>
              <a:lightRig rig="threePt" dir="t"/>
            </a:scene3d>
          </p:spPr>
        </p:pic>
        <p:pic>
          <p:nvPicPr>
            <p:cNvPr id="8" name="Picture 32"/>
            <p:cNvPicPr>
              <a:picLocks noChangeAspect="1" noChangeArrowheads="1"/>
            </p:cNvPicPr>
            <p:nvPr/>
          </p:nvPicPr>
          <p:blipFill>
            <a:blip r:embed="rId3" cstate="print"/>
            <a:srcRect/>
            <a:stretch>
              <a:fillRect/>
            </a:stretch>
          </p:blipFill>
          <p:spPr bwMode="auto">
            <a:xfrm>
              <a:off x="6629400" y="352425"/>
              <a:ext cx="304800" cy="180975"/>
            </a:xfrm>
            <a:prstGeom prst="rect">
              <a:avLst/>
            </a:prstGeom>
            <a:noFill/>
            <a:ln w="9525">
              <a:noFill/>
              <a:miter lim="800000"/>
              <a:headEnd/>
              <a:tailEnd/>
            </a:ln>
            <a:scene3d>
              <a:camera prst="orthographicFront">
                <a:rot lat="0" lon="0" rev="5400000"/>
              </a:camera>
              <a:lightRig rig="threePt" dir="t"/>
            </a:scene3d>
          </p:spPr>
        </p:pic>
        <p:pic>
          <p:nvPicPr>
            <p:cNvPr id="9" name="Picture 32"/>
            <p:cNvPicPr>
              <a:picLocks noChangeAspect="1" noChangeArrowheads="1"/>
            </p:cNvPicPr>
            <p:nvPr/>
          </p:nvPicPr>
          <p:blipFill>
            <a:blip r:embed="rId3" cstate="print"/>
            <a:srcRect/>
            <a:stretch>
              <a:fillRect/>
            </a:stretch>
          </p:blipFill>
          <p:spPr bwMode="auto">
            <a:xfrm>
              <a:off x="6629400" y="657225"/>
              <a:ext cx="304800" cy="180975"/>
            </a:xfrm>
            <a:prstGeom prst="rect">
              <a:avLst/>
            </a:prstGeom>
            <a:noFill/>
            <a:ln w="9525">
              <a:noFill/>
              <a:miter lim="800000"/>
              <a:headEnd/>
              <a:tailEnd/>
            </a:ln>
            <a:scene3d>
              <a:camera prst="orthographicFront">
                <a:rot lat="0" lon="0" rev="5400000"/>
              </a:camera>
              <a:lightRig rig="threePt" dir="t"/>
            </a:scene3d>
          </p:spPr>
        </p:pic>
        <p:pic>
          <p:nvPicPr>
            <p:cNvPr id="10" name="Picture 32"/>
            <p:cNvPicPr>
              <a:picLocks noChangeAspect="1" noChangeArrowheads="1"/>
            </p:cNvPicPr>
            <p:nvPr/>
          </p:nvPicPr>
          <p:blipFill>
            <a:blip r:embed="rId3" cstate="print"/>
            <a:srcRect/>
            <a:stretch>
              <a:fillRect/>
            </a:stretch>
          </p:blipFill>
          <p:spPr bwMode="auto">
            <a:xfrm>
              <a:off x="6629400" y="962025"/>
              <a:ext cx="304800" cy="180975"/>
            </a:xfrm>
            <a:prstGeom prst="rect">
              <a:avLst/>
            </a:prstGeom>
            <a:noFill/>
            <a:ln w="9525">
              <a:noFill/>
              <a:miter lim="800000"/>
              <a:headEnd/>
              <a:tailEnd/>
            </a:ln>
            <a:scene3d>
              <a:camera prst="orthographicFront">
                <a:rot lat="0" lon="0" rev="5400000"/>
              </a:camera>
              <a:lightRig rig="threePt" dir="t"/>
            </a:scene3d>
          </p:spPr>
        </p:pic>
        <p:pic>
          <p:nvPicPr>
            <p:cNvPr id="11" name="Picture 32"/>
            <p:cNvPicPr>
              <a:picLocks noChangeAspect="1" noChangeArrowheads="1"/>
            </p:cNvPicPr>
            <p:nvPr/>
          </p:nvPicPr>
          <p:blipFill>
            <a:blip r:embed="rId3" cstate="print"/>
            <a:srcRect/>
            <a:stretch>
              <a:fillRect/>
            </a:stretch>
          </p:blipFill>
          <p:spPr bwMode="auto">
            <a:xfrm>
              <a:off x="6629400" y="1266825"/>
              <a:ext cx="304800" cy="180975"/>
            </a:xfrm>
            <a:prstGeom prst="rect">
              <a:avLst/>
            </a:prstGeom>
            <a:noFill/>
            <a:ln w="9525">
              <a:noFill/>
              <a:miter lim="800000"/>
              <a:headEnd/>
              <a:tailEnd/>
            </a:ln>
            <a:scene3d>
              <a:camera prst="orthographicFront">
                <a:rot lat="0" lon="0" rev="5400000"/>
              </a:camera>
              <a:lightRig rig="threePt" dir="t"/>
            </a:scene3d>
          </p:spPr>
        </p:pic>
        <p:pic>
          <p:nvPicPr>
            <p:cNvPr id="12" name="Picture 32"/>
            <p:cNvPicPr>
              <a:picLocks noChangeAspect="1" noChangeArrowheads="1"/>
            </p:cNvPicPr>
            <p:nvPr/>
          </p:nvPicPr>
          <p:blipFill>
            <a:blip r:embed="rId3" cstate="print"/>
            <a:srcRect/>
            <a:stretch>
              <a:fillRect/>
            </a:stretch>
          </p:blipFill>
          <p:spPr bwMode="auto">
            <a:xfrm>
              <a:off x="6629400" y="1571625"/>
              <a:ext cx="304800" cy="180975"/>
            </a:xfrm>
            <a:prstGeom prst="rect">
              <a:avLst/>
            </a:prstGeom>
            <a:noFill/>
            <a:ln w="9525">
              <a:noFill/>
              <a:miter lim="800000"/>
              <a:headEnd/>
              <a:tailEnd/>
            </a:ln>
            <a:scene3d>
              <a:camera prst="orthographicFront">
                <a:rot lat="0" lon="0" rev="5400000"/>
              </a:camera>
              <a:lightRig rig="threePt" dir="t"/>
            </a:scene3d>
          </p:spPr>
        </p:pic>
        <p:pic>
          <p:nvPicPr>
            <p:cNvPr id="13" name="Picture 32"/>
            <p:cNvPicPr>
              <a:picLocks noChangeAspect="1" noChangeArrowheads="1"/>
            </p:cNvPicPr>
            <p:nvPr/>
          </p:nvPicPr>
          <p:blipFill>
            <a:blip r:embed="rId3" cstate="print"/>
            <a:srcRect/>
            <a:stretch>
              <a:fillRect/>
            </a:stretch>
          </p:blipFill>
          <p:spPr bwMode="auto">
            <a:xfrm>
              <a:off x="6629400" y="1876425"/>
              <a:ext cx="304800" cy="180975"/>
            </a:xfrm>
            <a:prstGeom prst="rect">
              <a:avLst/>
            </a:prstGeom>
            <a:noFill/>
            <a:ln w="9525">
              <a:noFill/>
              <a:miter lim="800000"/>
              <a:headEnd/>
              <a:tailEnd/>
            </a:ln>
            <a:scene3d>
              <a:camera prst="orthographicFront">
                <a:rot lat="0" lon="0" rev="5400000"/>
              </a:camera>
              <a:lightRig rig="threePt" dir="t"/>
            </a:scene3d>
          </p:spPr>
        </p:pic>
        <p:pic>
          <p:nvPicPr>
            <p:cNvPr id="14" name="Picture 32"/>
            <p:cNvPicPr>
              <a:picLocks noChangeAspect="1" noChangeArrowheads="1"/>
            </p:cNvPicPr>
            <p:nvPr/>
          </p:nvPicPr>
          <p:blipFill>
            <a:blip r:embed="rId3" cstate="print"/>
            <a:srcRect/>
            <a:stretch>
              <a:fillRect/>
            </a:stretch>
          </p:blipFill>
          <p:spPr bwMode="auto">
            <a:xfrm>
              <a:off x="6629400" y="2181225"/>
              <a:ext cx="304800" cy="180975"/>
            </a:xfrm>
            <a:prstGeom prst="rect">
              <a:avLst/>
            </a:prstGeom>
            <a:noFill/>
            <a:ln w="9525">
              <a:noFill/>
              <a:miter lim="800000"/>
              <a:headEnd/>
              <a:tailEnd/>
            </a:ln>
            <a:scene3d>
              <a:camera prst="orthographicFront">
                <a:rot lat="0" lon="0" rev="5400000"/>
              </a:camera>
              <a:lightRig rig="threePt" dir="t"/>
            </a:scene3d>
          </p:spPr>
        </p:pic>
        <p:pic>
          <p:nvPicPr>
            <p:cNvPr id="15" name="Picture 32"/>
            <p:cNvPicPr>
              <a:picLocks noChangeAspect="1" noChangeArrowheads="1"/>
            </p:cNvPicPr>
            <p:nvPr/>
          </p:nvPicPr>
          <p:blipFill>
            <a:blip r:embed="rId3" cstate="print"/>
            <a:srcRect/>
            <a:stretch>
              <a:fillRect/>
            </a:stretch>
          </p:blipFill>
          <p:spPr bwMode="auto">
            <a:xfrm>
              <a:off x="6629400" y="2486025"/>
              <a:ext cx="304800" cy="180975"/>
            </a:xfrm>
            <a:prstGeom prst="rect">
              <a:avLst/>
            </a:prstGeom>
            <a:noFill/>
            <a:ln w="9525">
              <a:noFill/>
              <a:miter lim="800000"/>
              <a:headEnd/>
              <a:tailEnd/>
            </a:ln>
            <a:scene3d>
              <a:camera prst="orthographicFront">
                <a:rot lat="0" lon="0" rev="5400000"/>
              </a:camera>
              <a:lightRig rig="threePt" dir="t"/>
            </a:scene3d>
          </p:spPr>
        </p:pic>
        <p:pic>
          <p:nvPicPr>
            <p:cNvPr id="16" name="Picture 32"/>
            <p:cNvPicPr>
              <a:picLocks noChangeAspect="1" noChangeArrowheads="1"/>
            </p:cNvPicPr>
            <p:nvPr/>
          </p:nvPicPr>
          <p:blipFill>
            <a:blip r:embed="rId3" cstate="print"/>
            <a:srcRect/>
            <a:stretch>
              <a:fillRect/>
            </a:stretch>
          </p:blipFill>
          <p:spPr bwMode="auto">
            <a:xfrm>
              <a:off x="6629400" y="2743200"/>
              <a:ext cx="304800" cy="180975"/>
            </a:xfrm>
            <a:prstGeom prst="rect">
              <a:avLst/>
            </a:prstGeom>
            <a:noFill/>
            <a:ln w="9525">
              <a:noFill/>
              <a:miter lim="800000"/>
              <a:headEnd/>
              <a:tailEnd/>
            </a:ln>
            <a:scene3d>
              <a:camera prst="orthographicFront">
                <a:rot lat="0" lon="0" rev="5400000"/>
              </a:camera>
              <a:lightRig rig="threePt" dir="t"/>
            </a:scene3d>
          </p:spPr>
        </p:pic>
        <p:pic>
          <p:nvPicPr>
            <p:cNvPr id="17" name="Picture 32"/>
            <p:cNvPicPr>
              <a:picLocks noChangeAspect="1" noChangeArrowheads="1"/>
            </p:cNvPicPr>
            <p:nvPr/>
          </p:nvPicPr>
          <p:blipFill>
            <a:blip r:embed="rId3" cstate="print"/>
            <a:srcRect/>
            <a:stretch>
              <a:fillRect/>
            </a:stretch>
          </p:blipFill>
          <p:spPr bwMode="auto">
            <a:xfrm>
              <a:off x="6629400" y="3048000"/>
              <a:ext cx="304800" cy="180975"/>
            </a:xfrm>
            <a:prstGeom prst="rect">
              <a:avLst/>
            </a:prstGeom>
            <a:noFill/>
            <a:ln w="9525">
              <a:noFill/>
              <a:miter lim="800000"/>
              <a:headEnd/>
              <a:tailEnd/>
            </a:ln>
            <a:scene3d>
              <a:camera prst="orthographicFront">
                <a:rot lat="0" lon="0" rev="5400000"/>
              </a:camera>
              <a:lightRig rig="threePt" dir="t"/>
            </a:scene3d>
          </p:spPr>
        </p:pic>
        <p:pic>
          <p:nvPicPr>
            <p:cNvPr id="18" name="Picture 32"/>
            <p:cNvPicPr>
              <a:picLocks noChangeAspect="1" noChangeArrowheads="1"/>
            </p:cNvPicPr>
            <p:nvPr/>
          </p:nvPicPr>
          <p:blipFill>
            <a:blip r:embed="rId3" cstate="print"/>
            <a:srcRect/>
            <a:stretch>
              <a:fillRect/>
            </a:stretch>
          </p:blipFill>
          <p:spPr bwMode="auto">
            <a:xfrm>
              <a:off x="6629400" y="3352800"/>
              <a:ext cx="304800" cy="180975"/>
            </a:xfrm>
            <a:prstGeom prst="rect">
              <a:avLst/>
            </a:prstGeom>
            <a:noFill/>
            <a:ln w="9525">
              <a:noFill/>
              <a:miter lim="800000"/>
              <a:headEnd/>
              <a:tailEnd/>
            </a:ln>
            <a:scene3d>
              <a:camera prst="orthographicFront">
                <a:rot lat="0" lon="0" rev="5400000"/>
              </a:camera>
              <a:lightRig rig="threePt" dir="t"/>
            </a:scene3d>
          </p:spPr>
        </p:pic>
        <p:pic>
          <p:nvPicPr>
            <p:cNvPr id="19" name="Picture 32"/>
            <p:cNvPicPr>
              <a:picLocks noChangeAspect="1" noChangeArrowheads="1"/>
            </p:cNvPicPr>
            <p:nvPr/>
          </p:nvPicPr>
          <p:blipFill>
            <a:blip r:embed="rId3" cstate="print"/>
            <a:srcRect/>
            <a:stretch>
              <a:fillRect/>
            </a:stretch>
          </p:blipFill>
          <p:spPr bwMode="auto">
            <a:xfrm>
              <a:off x="6629400" y="3657600"/>
              <a:ext cx="304800" cy="180975"/>
            </a:xfrm>
            <a:prstGeom prst="rect">
              <a:avLst/>
            </a:prstGeom>
            <a:noFill/>
            <a:ln w="9525">
              <a:noFill/>
              <a:miter lim="800000"/>
              <a:headEnd/>
              <a:tailEnd/>
            </a:ln>
            <a:scene3d>
              <a:camera prst="orthographicFront">
                <a:rot lat="0" lon="0" rev="5400000"/>
              </a:camera>
              <a:lightRig rig="threePt" dir="t"/>
            </a:scene3d>
          </p:spPr>
        </p:pic>
        <p:pic>
          <p:nvPicPr>
            <p:cNvPr id="20" name="Picture 32"/>
            <p:cNvPicPr>
              <a:picLocks noChangeAspect="1" noChangeArrowheads="1"/>
            </p:cNvPicPr>
            <p:nvPr/>
          </p:nvPicPr>
          <p:blipFill>
            <a:blip r:embed="rId3" cstate="print"/>
            <a:srcRect/>
            <a:stretch>
              <a:fillRect/>
            </a:stretch>
          </p:blipFill>
          <p:spPr bwMode="auto">
            <a:xfrm>
              <a:off x="6629400" y="3962400"/>
              <a:ext cx="304800" cy="180975"/>
            </a:xfrm>
            <a:prstGeom prst="rect">
              <a:avLst/>
            </a:prstGeom>
            <a:noFill/>
            <a:ln w="9525">
              <a:noFill/>
              <a:miter lim="800000"/>
              <a:headEnd/>
              <a:tailEnd/>
            </a:ln>
            <a:scene3d>
              <a:camera prst="orthographicFront">
                <a:rot lat="0" lon="0" rev="5400000"/>
              </a:camera>
              <a:lightRig rig="threePt" dir="t"/>
            </a:scene3d>
          </p:spPr>
        </p:pic>
        <p:pic>
          <p:nvPicPr>
            <p:cNvPr id="21" name="Picture 32"/>
            <p:cNvPicPr>
              <a:picLocks noChangeAspect="1" noChangeArrowheads="1"/>
            </p:cNvPicPr>
            <p:nvPr/>
          </p:nvPicPr>
          <p:blipFill>
            <a:blip r:embed="rId3" cstate="print"/>
            <a:srcRect/>
            <a:stretch>
              <a:fillRect/>
            </a:stretch>
          </p:blipFill>
          <p:spPr bwMode="auto">
            <a:xfrm>
              <a:off x="6629400" y="4267200"/>
              <a:ext cx="304800" cy="180975"/>
            </a:xfrm>
            <a:prstGeom prst="rect">
              <a:avLst/>
            </a:prstGeom>
            <a:noFill/>
            <a:ln w="9525">
              <a:noFill/>
              <a:miter lim="800000"/>
              <a:headEnd/>
              <a:tailEnd/>
            </a:ln>
            <a:scene3d>
              <a:camera prst="orthographicFront">
                <a:rot lat="0" lon="0" rev="5400000"/>
              </a:camera>
              <a:lightRig rig="threePt" dir="t"/>
            </a:scene3d>
          </p:spPr>
        </p:pic>
        <p:pic>
          <p:nvPicPr>
            <p:cNvPr id="22" name="Picture 32"/>
            <p:cNvPicPr>
              <a:picLocks noChangeAspect="1" noChangeArrowheads="1"/>
            </p:cNvPicPr>
            <p:nvPr/>
          </p:nvPicPr>
          <p:blipFill>
            <a:blip r:embed="rId3" cstate="print"/>
            <a:srcRect/>
            <a:stretch>
              <a:fillRect/>
            </a:stretch>
          </p:blipFill>
          <p:spPr bwMode="auto">
            <a:xfrm>
              <a:off x="6629400" y="4543425"/>
              <a:ext cx="304800" cy="180975"/>
            </a:xfrm>
            <a:prstGeom prst="rect">
              <a:avLst/>
            </a:prstGeom>
            <a:noFill/>
            <a:ln w="9525">
              <a:noFill/>
              <a:miter lim="800000"/>
              <a:headEnd/>
              <a:tailEnd/>
            </a:ln>
            <a:scene3d>
              <a:camera prst="orthographicFront">
                <a:rot lat="0" lon="0" rev="5400000"/>
              </a:camera>
              <a:lightRig rig="threePt" dir="t"/>
            </a:scene3d>
          </p:spPr>
        </p:pic>
        <p:pic>
          <p:nvPicPr>
            <p:cNvPr id="23" name="Picture 32"/>
            <p:cNvPicPr>
              <a:picLocks noChangeAspect="1" noChangeArrowheads="1"/>
            </p:cNvPicPr>
            <p:nvPr/>
          </p:nvPicPr>
          <p:blipFill>
            <a:blip r:embed="rId3" cstate="print"/>
            <a:srcRect/>
            <a:stretch>
              <a:fillRect/>
            </a:stretch>
          </p:blipFill>
          <p:spPr bwMode="auto">
            <a:xfrm>
              <a:off x="6629400" y="4848225"/>
              <a:ext cx="304800" cy="180975"/>
            </a:xfrm>
            <a:prstGeom prst="rect">
              <a:avLst/>
            </a:prstGeom>
            <a:noFill/>
            <a:ln w="9525">
              <a:noFill/>
              <a:miter lim="800000"/>
              <a:headEnd/>
              <a:tailEnd/>
            </a:ln>
            <a:scene3d>
              <a:camera prst="orthographicFront">
                <a:rot lat="0" lon="0" rev="5400000"/>
              </a:camera>
              <a:lightRig rig="threePt" dir="t"/>
            </a:scene3d>
          </p:spPr>
        </p:pic>
        <p:pic>
          <p:nvPicPr>
            <p:cNvPr id="24" name="Picture 32"/>
            <p:cNvPicPr>
              <a:picLocks noChangeAspect="1" noChangeArrowheads="1"/>
            </p:cNvPicPr>
            <p:nvPr/>
          </p:nvPicPr>
          <p:blipFill>
            <a:blip r:embed="rId3" cstate="print"/>
            <a:srcRect/>
            <a:stretch>
              <a:fillRect/>
            </a:stretch>
          </p:blipFill>
          <p:spPr bwMode="auto">
            <a:xfrm>
              <a:off x="6629400" y="5153025"/>
              <a:ext cx="304800" cy="180975"/>
            </a:xfrm>
            <a:prstGeom prst="rect">
              <a:avLst/>
            </a:prstGeom>
            <a:noFill/>
            <a:ln w="9525">
              <a:noFill/>
              <a:miter lim="800000"/>
              <a:headEnd/>
              <a:tailEnd/>
            </a:ln>
            <a:scene3d>
              <a:camera prst="orthographicFront">
                <a:rot lat="0" lon="0" rev="5400000"/>
              </a:camera>
              <a:lightRig rig="threePt" dir="t"/>
            </a:scene3d>
          </p:spPr>
        </p:pic>
        <p:pic>
          <p:nvPicPr>
            <p:cNvPr id="25" name="Picture 32"/>
            <p:cNvPicPr>
              <a:picLocks noChangeAspect="1" noChangeArrowheads="1"/>
            </p:cNvPicPr>
            <p:nvPr/>
          </p:nvPicPr>
          <p:blipFill>
            <a:blip r:embed="rId3" cstate="print"/>
            <a:srcRect/>
            <a:stretch>
              <a:fillRect/>
            </a:stretch>
          </p:blipFill>
          <p:spPr bwMode="auto">
            <a:xfrm>
              <a:off x="6629400" y="5457825"/>
              <a:ext cx="304800" cy="180975"/>
            </a:xfrm>
            <a:prstGeom prst="rect">
              <a:avLst/>
            </a:prstGeom>
            <a:noFill/>
            <a:ln w="9525">
              <a:noFill/>
              <a:miter lim="800000"/>
              <a:headEnd/>
              <a:tailEnd/>
            </a:ln>
            <a:scene3d>
              <a:camera prst="orthographicFront">
                <a:rot lat="0" lon="0" rev="5400000"/>
              </a:camera>
              <a:lightRig rig="threePt" dir="t"/>
            </a:scene3d>
          </p:spPr>
        </p:pic>
        <p:pic>
          <p:nvPicPr>
            <p:cNvPr id="26" name="Picture 32"/>
            <p:cNvPicPr>
              <a:picLocks noChangeAspect="1" noChangeArrowheads="1"/>
            </p:cNvPicPr>
            <p:nvPr/>
          </p:nvPicPr>
          <p:blipFill>
            <a:blip r:embed="rId3" cstate="print"/>
            <a:srcRect/>
            <a:stretch>
              <a:fillRect/>
            </a:stretch>
          </p:blipFill>
          <p:spPr bwMode="auto">
            <a:xfrm>
              <a:off x="6629400" y="5762625"/>
              <a:ext cx="304800" cy="180975"/>
            </a:xfrm>
            <a:prstGeom prst="rect">
              <a:avLst/>
            </a:prstGeom>
            <a:noFill/>
            <a:ln w="9525">
              <a:noFill/>
              <a:miter lim="800000"/>
              <a:headEnd/>
              <a:tailEnd/>
            </a:ln>
            <a:scene3d>
              <a:camera prst="orthographicFront">
                <a:rot lat="0" lon="0" rev="5400000"/>
              </a:camera>
              <a:lightRig rig="threePt" dir="t"/>
            </a:scene3d>
          </p:spPr>
        </p:pic>
        <p:pic>
          <p:nvPicPr>
            <p:cNvPr id="27" name="Picture 32"/>
            <p:cNvPicPr>
              <a:picLocks noChangeAspect="1" noChangeArrowheads="1"/>
            </p:cNvPicPr>
            <p:nvPr/>
          </p:nvPicPr>
          <p:blipFill>
            <a:blip r:embed="rId3" cstate="print"/>
            <a:srcRect/>
            <a:stretch>
              <a:fillRect/>
            </a:stretch>
          </p:blipFill>
          <p:spPr bwMode="auto">
            <a:xfrm>
              <a:off x="6629400" y="6067425"/>
              <a:ext cx="304800" cy="180975"/>
            </a:xfrm>
            <a:prstGeom prst="rect">
              <a:avLst/>
            </a:prstGeom>
            <a:noFill/>
            <a:ln w="9525">
              <a:noFill/>
              <a:miter lim="800000"/>
              <a:headEnd/>
              <a:tailEnd/>
            </a:ln>
            <a:scene3d>
              <a:camera prst="orthographicFront">
                <a:rot lat="0" lon="0" rev="5400000"/>
              </a:camera>
              <a:lightRig rig="threePt" dir="t"/>
            </a:scene3d>
          </p:spPr>
        </p:pic>
        <p:pic>
          <p:nvPicPr>
            <p:cNvPr id="28" name="Picture 32"/>
            <p:cNvPicPr>
              <a:picLocks noChangeAspect="1" noChangeArrowheads="1"/>
            </p:cNvPicPr>
            <p:nvPr/>
          </p:nvPicPr>
          <p:blipFill>
            <a:blip r:embed="rId3" cstate="print"/>
            <a:srcRect/>
            <a:stretch>
              <a:fillRect/>
            </a:stretch>
          </p:blipFill>
          <p:spPr bwMode="auto">
            <a:xfrm>
              <a:off x="6629400" y="6372225"/>
              <a:ext cx="304800" cy="180975"/>
            </a:xfrm>
            <a:prstGeom prst="rect">
              <a:avLst/>
            </a:prstGeom>
            <a:noFill/>
            <a:ln w="9525">
              <a:noFill/>
              <a:miter lim="800000"/>
              <a:headEnd/>
              <a:tailEnd/>
            </a:ln>
            <a:scene3d>
              <a:camera prst="orthographicFront">
                <a:rot lat="0" lon="0" rev="5400000"/>
              </a:camera>
              <a:lightRig rig="threePt" dir="t"/>
            </a:scene3d>
          </p:spPr>
        </p:pic>
        <p:pic>
          <p:nvPicPr>
            <p:cNvPr id="29" name="Picture 32"/>
            <p:cNvPicPr>
              <a:picLocks noChangeAspect="1" noChangeArrowheads="1"/>
            </p:cNvPicPr>
            <p:nvPr/>
          </p:nvPicPr>
          <p:blipFill>
            <a:blip r:embed="rId3" cstate="print"/>
            <a:srcRect/>
            <a:stretch>
              <a:fillRect/>
            </a:stretch>
          </p:blipFill>
          <p:spPr bwMode="auto">
            <a:xfrm>
              <a:off x="6629400" y="6629400"/>
              <a:ext cx="304800" cy="180975"/>
            </a:xfrm>
            <a:prstGeom prst="rect">
              <a:avLst/>
            </a:prstGeom>
            <a:noFill/>
            <a:ln w="9525">
              <a:noFill/>
              <a:miter lim="800000"/>
              <a:headEnd/>
              <a:tailEnd/>
            </a:ln>
            <a:scene3d>
              <a:camera prst="orthographicFront">
                <a:rot lat="0" lon="0" rev="5400000"/>
              </a:camera>
              <a:lightRig rig="threePt" dir="t"/>
            </a:scene3d>
          </p:spPr>
        </p:pic>
      </p:grpSp>
      <p:sp>
        <p:nvSpPr>
          <p:cNvPr id="2" name="Vertical Title 1"/>
          <p:cNvSpPr>
            <a:spLocks noGrp="1"/>
          </p:cNvSpPr>
          <p:nvPr>
            <p:ph type="title" orient="vert"/>
          </p:nvPr>
        </p:nvSpPr>
        <p:spPr>
          <a:xfrm>
            <a:off x="7239000" y="1600200"/>
            <a:ext cx="1905000" cy="4876800"/>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0" y="457200"/>
            <a:ext cx="6934200" cy="5791200"/>
          </a:xfrm>
        </p:spPr>
        <p:txBody>
          <a:bodyPr vert="eaVert"/>
          <a:lstStyle>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Date Placeholder 62"/>
          <p:cNvSpPr>
            <a:spLocks noGrp="1"/>
          </p:cNvSpPr>
          <p:nvPr>
            <p:ph type="dt" sz="half" idx="10"/>
          </p:nvPr>
        </p:nvSpPr>
        <p:spPr/>
        <p:txBody>
          <a:bodyPr/>
          <a:lstStyle>
            <a:lvl1pPr>
              <a:defRPr/>
            </a:lvl1pPr>
          </a:lstStyle>
          <a:p>
            <a:pPr>
              <a:defRPr/>
            </a:pPr>
            <a:fld id="{E253DE7B-745C-42BE-BC43-20FB2A747D52}" type="datetime1">
              <a:rPr lang="en-US"/>
              <a:pPr>
                <a:defRPr/>
              </a:pPr>
              <a:t>1/16/2017</a:t>
            </a:fld>
            <a:endParaRPr lang="en-US" dirty="0"/>
          </a:p>
        </p:txBody>
      </p:sp>
      <p:sp>
        <p:nvSpPr>
          <p:cNvPr id="31" name="Slide Number Placeholder 63"/>
          <p:cNvSpPr>
            <a:spLocks noGrp="1"/>
          </p:cNvSpPr>
          <p:nvPr>
            <p:ph type="sldNum" sz="quarter" idx="11"/>
          </p:nvPr>
        </p:nvSpPr>
        <p:spPr/>
        <p:txBody>
          <a:bodyPr/>
          <a:lstStyle>
            <a:lvl1pPr>
              <a:defRPr/>
            </a:lvl1pPr>
          </a:lstStyle>
          <a:p>
            <a:pPr>
              <a:defRPr/>
            </a:pPr>
            <a:fld id="{5B00CDE4-46D5-40E2-8287-C94D0F6386C6}" type="slidenum">
              <a:rPr lang="en-US"/>
              <a:pPr>
                <a:defRPr/>
              </a:pPr>
              <a:t>‹#›</a:t>
            </a:fld>
            <a:endParaRPr lang="en-US"/>
          </a:p>
        </p:txBody>
      </p:sp>
      <p:sp>
        <p:nvSpPr>
          <p:cNvPr id="32" name="Footer Placeholder 64"/>
          <p:cNvSpPr>
            <a:spLocks noGrp="1"/>
          </p:cNvSpPr>
          <p:nvPr>
            <p:ph type="ftr" sz="quarter" idx="12"/>
          </p:nvPr>
        </p:nvSpPr>
        <p:spPr/>
        <p:txBody>
          <a:bodyPr/>
          <a:lstStyle>
            <a:lvl1pPr>
              <a:defRPr/>
            </a:lvl1pPr>
          </a:lstStyle>
          <a:p>
            <a:pPr>
              <a:defRPr/>
            </a:pPr>
            <a:r>
              <a:rPr lang="en-US"/>
              <a:t>Northwest Portland Area Indian Health Board</a:t>
            </a:r>
          </a:p>
        </p:txBody>
      </p:sp>
    </p:spTree>
    <p:extLst>
      <p:ext uri="{BB962C8B-B14F-4D97-AF65-F5344CB8AC3E}">
        <p14:creationId xmlns:p14="http://schemas.microsoft.com/office/powerpoint/2010/main" val="795369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pPr fontAlgn="base">
              <a:spcBef>
                <a:spcPct val="0"/>
              </a:spcBef>
              <a:spcAft>
                <a:spcPct val="0"/>
              </a:spcAft>
              <a:defRPr/>
            </a:pPr>
            <a:r>
              <a:rPr lang="en-US" smtClean="0"/>
              <a:t>Northwest Portland Area Indian Health Board</a:t>
            </a:r>
            <a:endParaRPr lang="en-US"/>
          </a:p>
        </p:txBody>
      </p:sp>
      <p:sp>
        <p:nvSpPr>
          <p:cNvPr id="5" name="Date Placeholder 4"/>
          <p:cNvSpPr>
            <a:spLocks noGrp="1"/>
          </p:cNvSpPr>
          <p:nvPr>
            <p:ph type="dt" sz="half" idx="11"/>
          </p:nvPr>
        </p:nvSpPr>
        <p:spPr/>
        <p:txBody>
          <a:bodyPr/>
          <a:lstStyle/>
          <a:p>
            <a:pPr fontAlgn="base">
              <a:spcBef>
                <a:spcPct val="0"/>
              </a:spcBef>
              <a:spcAft>
                <a:spcPct val="0"/>
              </a:spcAft>
              <a:defRPr/>
            </a:pPr>
            <a:fld id="{11B48FDB-D342-4F06-80C3-CC7634C7F97A}" type="datetime1">
              <a:rPr lang="en-US" smtClean="0"/>
              <a:pPr fontAlgn="base">
                <a:spcBef>
                  <a:spcPct val="0"/>
                </a:spcBef>
                <a:spcAft>
                  <a:spcPct val="0"/>
                </a:spcAft>
                <a:defRPr/>
              </a:pPr>
              <a:t>1/16/2017</a:t>
            </a:fld>
            <a:endParaRPr lang="en-US" dirty="0"/>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7AD814E6-D563-43F1-AFB9-B14F28545724}"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240612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sym typeface="Gill Sans" charset="0"/>
            </a:endParaRPr>
          </a:p>
        </p:txBody>
      </p:sp>
      <p:cxnSp>
        <p:nvCxnSpPr>
          <p:cNvPr id="5" name="Straight Connector 4"/>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rgbClr val="000000"/>
              </a:solidFill>
              <a:cs typeface="Tunga" pitchFamily="2"/>
              <a:sym typeface="Gill Sans" charset="0"/>
            </a:endParaRPr>
          </a:p>
        </p:txBody>
      </p:sp>
      <p:sp>
        <p:nvSpPr>
          <p:cNvPr id="7" name="Oval 6"/>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8" name="Picture 13"/>
          <p:cNvPicPr>
            <a:picLocks noChangeAspect="1" noChangeArrowheads="1"/>
          </p:cNvPicPr>
          <p:nvPr userDrawn="1"/>
        </p:nvPicPr>
        <p:blipFill>
          <a:blip r:embed="rId2">
            <a:extLst>
              <a:ext uri="{28A0092B-C50C-407E-A947-70E740481C1C}">
                <a14:useLocalDpi xmlns:a14="http://schemas.microsoft.com/office/drawing/2010/main" val="0"/>
              </a:ext>
            </a:extLst>
          </a:blip>
          <a:srcRect b="14285"/>
          <a:stretch>
            <a:fillRect/>
          </a:stretch>
        </p:blipFill>
        <p:spPr bwMode="auto">
          <a:xfrm>
            <a:off x="152400" y="6124575"/>
            <a:ext cx="5410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l="4225" b="11395"/>
          <a:stretch>
            <a:fillRect/>
          </a:stretch>
        </p:blipFill>
        <p:spPr bwMode="auto">
          <a:xfrm>
            <a:off x="3810000" y="6121400"/>
            <a:ext cx="5181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9"/>
          <p:cNvGrpSpPr>
            <a:grpSpLocks/>
          </p:cNvGrpSpPr>
          <p:nvPr userDrawn="1"/>
        </p:nvGrpSpPr>
        <p:grpSpPr bwMode="auto">
          <a:xfrm>
            <a:off x="4046538" y="1905000"/>
            <a:ext cx="1076325" cy="1074738"/>
            <a:chOff x="1143000" y="228600"/>
            <a:chExt cx="762000" cy="762000"/>
          </a:xfrm>
        </p:grpSpPr>
        <p:sp>
          <p:nvSpPr>
            <p:cNvPr id="11" name="Oval 1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13" name="Oval 12"/>
            <p:cNvSpPr/>
            <p:nvPr/>
          </p:nvSpPr>
          <p:spPr>
            <a:xfrm>
              <a:off x="1220548" y="313017"/>
              <a:ext cx="591168" cy="592041"/>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14" name="Picture 13"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5" name="Picture 38"/>
          <p:cNvPicPr>
            <a:picLocks noChangeAspect="1" noChangeArrowheads="1"/>
          </p:cNvPicPr>
          <p:nvPr userDrawn="1"/>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77100" y="470535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6" name="Date Placeholder 10"/>
          <p:cNvSpPr>
            <a:spLocks noGrp="1"/>
          </p:cNvSpPr>
          <p:nvPr>
            <p:ph type="dt" sz="half" idx="10"/>
          </p:nvPr>
        </p:nvSpPr>
        <p:spPr bwMode="black"/>
        <p:txBody>
          <a:bodyPr/>
          <a:lstStyle>
            <a:lvl1pPr>
              <a:defRPr>
                <a:ea typeface="ヒラギノ角ゴ ProN W3" charset="-128"/>
              </a:defRPr>
            </a:lvl1pPr>
          </a:lstStyle>
          <a:p>
            <a:pPr>
              <a:defRPr/>
            </a:pPr>
            <a:fld id="{98F1DB48-3414-4CD1-8C9F-B557908F4C0B}" type="datetimeFigureOut">
              <a:rPr lang="en-US"/>
              <a:pPr>
                <a:defRPr/>
              </a:pPr>
              <a:t>1/16/2017</a:t>
            </a:fld>
            <a:endParaRPr lang="en-US"/>
          </a:p>
        </p:txBody>
      </p:sp>
      <p:sp>
        <p:nvSpPr>
          <p:cNvPr id="17" name="Slide Number Placeholder 16"/>
          <p:cNvSpPr>
            <a:spLocks noGrp="1"/>
          </p:cNvSpPr>
          <p:nvPr>
            <p:ph type="sldNum" sz="quarter" idx="11"/>
          </p:nvPr>
        </p:nvSpPr>
        <p:spPr/>
        <p:txBody>
          <a:bodyPr/>
          <a:lstStyle>
            <a:lvl1pPr>
              <a:defRPr>
                <a:ea typeface="ヒラギノ角ゴ ProN W3" charset="-128"/>
              </a:defRPr>
            </a:lvl1pPr>
          </a:lstStyle>
          <a:p>
            <a:pPr>
              <a:defRPr/>
            </a:pPr>
            <a:fld id="{F42298A6-F864-46F0-8796-9DFD16C0603D}" type="slidenum">
              <a:rPr lang="en-US"/>
              <a:pPr>
                <a:defRPr/>
              </a:pPr>
              <a:t>‹#›</a:t>
            </a:fld>
            <a:endParaRPr lang="en-US" dirty="0"/>
          </a:p>
        </p:txBody>
      </p:sp>
      <p:sp>
        <p:nvSpPr>
          <p:cNvPr id="18" name="Footer Placeholder 18"/>
          <p:cNvSpPr>
            <a:spLocks noGrp="1"/>
          </p:cNvSpPr>
          <p:nvPr>
            <p:ph type="ftr" sz="quarter" idx="12"/>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4177899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ea typeface="ヒラギノ角ゴ ProN W3" charset="-128"/>
              </a:defRPr>
            </a:lvl1pPr>
          </a:lstStyle>
          <a:p>
            <a:pPr>
              <a:defRPr/>
            </a:pPr>
            <a:fld id="{F833AF3F-4D00-4AF4-8C20-F671A8A5CA9B}" type="datetimeFigureOut">
              <a:rPr lang="en-US"/>
              <a:pPr>
                <a:defRPr/>
              </a:pPr>
              <a:t>1/16/2017</a:t>
            </a:fld>
            <a:endParaRPr lang="en-US"/>
          </a:p>
        </p:txBody>
      </p:sp>
      <p:sp>
        <p:nvSpPr>
          <p:cNvPr id="5" name="Footer Placeholder 4"/>
          <p:cNvSpPr>
            <a:spLocks noGrp="1"/>
          </p:cNvSpPr>
          <p:nvPr>
            <p:ph type="ftr" sz="quarter" idx="15"/>
          </p:nvPr>
        </p:nvSpPr>
        <p:spPr/>
        <p:txBody>
          <a:bodyPr/>
          <a:lstStyle>
            <a:lvl1pPr>
              <a:defRPr>
                <a:ea typeface="ヒラギノ角ゴ ProN W3" charset="-128"/>
              </a:defRPr>
            </a:lvl1pPr>
          </a:lstStyle>
          <a:p>
            <a:pPr>
              <a:defRPr/>
            </a:pPr>
            <a:endParaRPr lang="en-US"/>
          </a:p>
        </p:txBody>
      </p:sp>
      <p:sp>
        <p:nvSpPr>
          <p:cNvPr id="6" name="Slide Number Placeholder 5"/>
          <p:cNvSpPr>
            <a:spLocks noGrp="1"/>
          </p:cNvSpPr>
          <p:nvPr>
            <p:ph type="sldNum" sz="quarter" idx="16"/>
          </p:nvPr>
        </p:nvSpPr>
        <p:spPr/>
        <p:txBody>
          <a:bodyPr/>
          <a:lstStyle>
            <a:lvl1pPr>
              <a:defRPr>
                <a:ea typeface="ヒラギノ角ゴ ProN W3" charset="-128"/>
              </a:defRPr>
            </a:lvl1pPr>
          </a:lstStyle>
          <a:p>
            <a:pPr>
              <a:defRPr/>
            </a:pPr>
            <a:fld id="{ED68FD29-3205-4C55-AD9F-921ADAFAC17D}" type="slidenum">
              <a:rPr lang="en-US"/>
              <a:pPr>
                <a:defRPr/>
              </a:pPr>
              <a:t>‹#›</a:t>
            </a:fld>
            <a:endParaRPr lang="en-US" dirty="0"/>
          </a:p>
        </p:txBody>
      </p:sp>
    </p:spTree>
    <p:extLst>
      <p:ext uri="{BB962C8B-B14F-4D97-AF65-F5344CB8AC3E}">
        <p14:creationId xmlns:p14="http://schemas.microsoft.com/office/powerpoint/2010/main" val="3106189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sym typeface="Gill Sans" charset="0"/>
            </a:endParaRPr>
          </a:p>
        </p:txBody>
      </p:sp>
      <p:cxnSp>
        <p:nvCxnSpPr>
          <p:cNvPr id="5" name="Straight Connector 4"/>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rgbClr val="FFFFFF"/>
              </a:solidFill>
              <a:cs typeface="Tunga" pitchFamily="2"/>
              <a:sym typeface="Gill Sans" charset="0"/>
            </a:endParaRPr>
          </a:p>
        </p:txBody>
      </p:sp>
      <p:grpSp>
        <p:nvGrpSpPr>
          <p:cNvPr id="7" name="Group 15"/>
          <p:cNvGrpSpPr>
            <a:grpSpLocks/>
          </p:cNvGrpSpPr>
          <p:nvPr userDrawn="1"/>
        </p:nvGrpSpPr>
        <p:grpSpPr bwMode="auto">
          <a:xfrm>
            <a:off x="4038600" y="1879600"/>
            <a:ext cx="1058863" cy="1057275"/>
            <a:chOff x="1143000" y="228600"/>
            <a:chExt cx="762000" cy="762000"/>
          </a:xfrm>
        </p:grpSpPr>
        <p:sp>
          <p:nvSpPr>
            <p:cNvPr id="8" name="Oval 7"/>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11" name="Oval 10"/>
            <p:cNvSpPr/>
            <p:nvPr/>
          </p:nvSpPr>
          <p:spPr>
            <a:xfrm>
              <a:off x="1220685" y="313267"/>
              <a:ext cx="591778" cy="591523"/>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12" name="Picture 11"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3" name="Picture 14"/>
          <p:cNvPicPr>
            <a:picLocks noChangeAspect="1" noChangeArrowheads="1"/>
          </p:cNvPicPr>
          <p:nvPr userDrawn="1"/>
        </p:nvPicPr>
        <p:blipFill>
          <a:blip r:embed="rId4">
            <a:extLst>
              <a:ext uri="{28A0092B-C50C-407E-A947-70E740481C1C}">
                <a14:useLocalDpi xmlns:a14="http://schemas.microsoft.com/office/drawing/2010/main" val="0"/>
              </a:ext>
            </a:extLst>
          </a:blip>
          <a:srcRect b="14285"/>
          <a:stretch>
            <a:fillRect/>
          </a:stretch>
        </p:blipFill>
        <p:spPr bwMode="auto">
          <a:xfrm>
            <a:off x="152400" y="6124575"/>
            <a:ext cx="54102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userDrawn="1"/>
        </p:nvPicPr>
        <p:blipFill>
          <a:blip r:embed="rId4">
            <a:extLst>
              <a:ext uri="{28A0092B-C50C-407E-A947-70E740481C1C}">
                <a14:useLocalDpi xmlns:a14="http://schemas.microsoft.com/office/drawing/2010/main" val="0"/>
              </a:ext>
            </a:extLst>
          </a:blip>
          <a:srcRect l="8450" b="8948"/>
          <a:stretch>
            <a:fillRect/>
          </a:stretch>
        </p:blipFill>
        <p:spPr bwMode="auto">
          <a:xfrm>
            <a:off x="4038600" y="6121400"/>
            <a:ext cx="4953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8"/>
          <p:cNvPicPr>
            <a:picLocks noChangeAspect="1" noChangeArrowheads="1"/>
          </p:cNvPicPr>
          <p:nvPr userDrawn="1"/>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77100" y="472440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2"/>
          <p:cNvSpPr>
            <a:spLocks noGrp="1"/>
          </p:cNvSpPr>
          <p:nvPr>
            <p:ph type="dt" sz="half" idx="10"/>
          </p:nvPr>
        </p:nvSpPr>
        <p:spPr/>
        <p:txBody>
          <a:bodyPr/>
          <a:lstStyle>
            <a:lvl1pPr>
              <a:defRPr>
                <a:solidFill>
                  <a:srgbClr val="000000"/>
                </a:solidFill>
                <a:ea typeface="ヒラギノ角ゴ ProN W3" charset="-128"/>
              </a:defRPr>
            </a:lvl1pPr>
          </a:lstStyle>
          <a:p>
            <a:pPr>
              <a:defRPr/>
            </a:pPr>
            <a:fld id="{ED64CC64-6BA3-451A-9470-5238052AABCB}" type="datetimeFigureOut">
              <a:rPr lang="en-US"/>
              <a:pPr>
                <a:defRPr/>
              </a:pPr>
              <a:t>1/16/2017</a:t>
            </a:fld>
            <a:endParaRPr lang="en-US"/>
          </a:p>
        </p:txBody>
      </p:sp>
      <p:sp>
        <p:nvSpPr>
          <p:cNvPr id="17" name="Slide Number Placeholder 13"/>
          <p:cNvSpPr>
            <a:spLocks noGrp="1"/>
          </p:cNvSpPr>
          <p:nvPr>
            <p:ph type="sldNum" sz="quarter" idx="11"/>
          </p:nvPr>
        </p:nvSpPr>
        <p:spPr/>
        <p:txBody>
          <a:bodyPr/>
          <a:lstStyle>
            <a:lvl1pPr>
              <a:defRPr>
                <a:solidFill>
                  <a:srgbClr val="000000"/>
                </a:solidFill>
                <a:ea typeface="ヒラギノ角ゴ ProN W3" charset="-128"/>
              </a:defRPr>
            </a:lvl1pPr>
          </a:lstStyle>
          <a:p>
            <a:pPr>
              <a:defRPr/>
            </a:pPr>
            <a:fld id="{92C678FE-F229-4397-A7F1-7F359BEA9DED}" type="slidenum">
              <a:rPr lang="en-US"/>
              <a:pPr>
                <a:defRPr/>
              </a:pPr>
              <a:t>‹#›</a:t>
            </a:fld>
            <a:endParaRPr lang="en-US" dirty="0"/>
          </a:p>
        </p:txBody>
      </p:sp>
      <p:sp>
        <p:nvSpPr>
          <p:cNvPr id="18" name="Footer Placeholder 14"/>
          <p:cNvSpPr>
            <a:spLocks noGrp="1"/>
          </p:cNvSpPr>
          <p:nvPr>
            <p:ph type="ftr" sz="quarter" idx="12"/>
          </p:nvPr>
        </p:nvSpPr>
        <p:spPr/>
        <p:txBody>
          <a:bodyPr/>
          <a:lstStyle>
            <a:lvl1pPr>
              <a:defRPr>
                <a:solidFill>
                  <a:srgbClr val="000000"/>
                </a:solidFill>
                <a:ea typeface="ヒラギノ角ゴ ProN W3" charset="-128"/>
              </a:defRPr>
            </a:lvl1pPr>
          </a:lstStyle>
          <a:p>
            <a:pPr>
              <a:defRPr/>
            </a:pPr>
            <a:endParaRPr lang="en-US"/>
          </a:p>
        </p:txBody>
      </p:sp>
    </p:spTree>
    <p:extLst>
      <p:ext uri="{BB962C8B-B14F-4D97-AF65-F5344CB8AC3E}">
        <p14:creationId xmlns:p14="http://schemas.microsoft.com/office/powerpoint/2010/main" val="231593410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8"/>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43700" y="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6" name="Date Placeholder 8"/>
          <p:cNvSpPr>
            <a:spLocks noGrp="1"/>
          </p:cNvSpPr>
          <p:nvPr>
            <p:ph type="dt" sz="half" idx="15"/>
          </p:nvPr>
        </p:nvSpPr>
        <p:spPr/>
        <p:txBody>
          <a:bodyPr/>
          <a:lstStyle>
            <a:lvl1pPr>
              <a:defRPr>
                <a:ea typeface="ヒラギノ角ゴ ProN W3" charset="-128"/>
              </a:defRPr>
            </a:lvl1pPr>
          </a:lstStyle>
          <a:p>
            <a:pPr>
              <a:defRPr/>
            </a:pPr>
            <a:fld id="{13C44FBA-F86E-4938-ACC5-199FA2126BA6}" type="datetimeFigureOut">
              <a:rPr lang="en-US"/>
              <a:pPr>
                <a:defRPr/>
              </a:pPr>
              <a:t>1/16/2017</a:t>
            </a:fld>
            <a:endParaRPr lang="en-US"/>
          </a:p>
        </p:txBody>
      </p:sp>
      <p:sp>
        <p:nvSpPr>
          <p:cNvPr id="7" name="Slide Number Placeholder 11"/>
          <p:cNvSpPr>
            <a:spLocks noGrp="1"/>
          </p:cNvSpPr>
          <p:nvPr>
            <p:ph type="sldNum" sz="quarter" idx="16"/>
          </p:nvPr>
        </p:nvSpPr>
        <p:spPr/>
        <p:txBody>
          <a:bodyPr/>
          <a:lstStyle>
            <a:lvl1pPr>
              <a:defRPr>
                <a:ea typeface="ヒラギノ角ゴ ProN W3" charset="-128"/>
              </a:defRPr>
            </a:lvl1pPr>
          </a:lstStyle>
          <a:p>
            <a:pPr>
              <a:defRPr/>
            </a:pPr>
            <a:fld id="{D1836D42-E207-4425-80C3-EF80A59F5577}" type="slidenum">
              <a:rPr lang="en-US"/>
              <a:pPr>
                <a:defRPr/>
              </a:pPr>
              <a:t>‹#›</a:t>
            </a:fld>
            <a:endParaRPr lang="en-US" dirty="0"/>
          </a:p>
        </p:txBody>
      </p:sp>
      <p:sp>
        <p:nvSpPr>
          <p:cNvPr id="8" name="Footer Placeholder 12"/>
          <p:cNvSpPr>
            <a:spLocks noGrp="1"/>
          </p:cNvSpPr>
          <p:nvPr>
            <p:ph type="ftr" sz="quarter" idx="17"/>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1850234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9"/>
          <p:cNvGrpSpPr>
            <a:grpSpLocks/>
          </p:cNvGrpSpPr>
          <p:nvPr userDrawn="1"/>
        </p:nvGrpSpPr>
        <p:grpSpPr bwMode="auto">
          <a:xfrm>
            <a:off x="4208463" y="6096000"/>
            <a:ext cx="762000" cy="762000"/>
            <a:chOff x="1143000" y="228600"/>
            <a:chExt cx="762000" cy="762000"/>
          </a:xfrm>
        </p:grpSpPr>
        <p:sp>
          <p:nvSpPr>
            <p:cNvPr id="8" name="Oval 7"/>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9" name="Oval 8"/>
            <p:cNvSpPr/>
            <p:nvPr/>
          </p:nvSpPr>
          <p:spPr>
            <a:xfrm>
              <a:off x="1220787"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10" name="Picture 9"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11" name="Picture 38"/>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43700" y="0"/>
            <a:ext cx="24003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12" name="Date Placeholder 10"/>
          <p:cNvSpPr>
            <a:spLocks noGrp="1"/>
          </p:cNvSpPr>
          <p:nvPr>
            <p:ph type="dt" sz="half" idx="16"/>
          </p:nvPr>
        </p:nvSpPr>
        <p:spPr/>
        <p:txBody>
          <a:bodyPr/>
          <a:lstStyle>
            <a:lvl1pPr>
              <a:defRPr>
                <a:ea typeface="ヒラギノ角ゴ ProN W3" charset="-128"/>
              </a:defRPr>
            </a:lvl1pPr>
          </a:lstStyle>
          <a:p>
            <a:pPr>
              <a:defRPr/>
            </a:pPr>
            <a:fld id="{5AD8F36A-E5C5-4E7F-90B8-218387EAB3FA}" type="datetimeFigureOut">
              <a:rPr lang="en-US"/>
              <a:pPr>
                <a:defRPr/>
              </a:pPr>
              <a:t>1/16/2017</a:t>
            </a:fld>
            <a:endParaRPr lang="en-US"/>
          </a:p>
        </p:txBody>
      </p:sp>
      <p:sp>
        <p:nvSpPr>
          <p:cNvPr id="13" name="Slide Number Placeholder 11"/>
          <p:cNvSpPr>
            <a:spLocks noGrp="1"/>
          </p:cNvSpPr>
          <p:nvPr>
            <p:ph type="sldNum" sz="quarter" idx="17"/>
          </p:nvPr>
        </p:nvSpPr>
        <p:spPr/>
        <p:txBody>
          <a:bodyPr/>
          <a:lstStyle>
            <a:lvl1pPr>
              <a:defRPr>
                <a:ea typeface="ヒラギノ角ゴ ProN W3" charset="-128"/>
              </a:defRPr>
            </a:lvl1pPr>
          </a:lstStyle>
          <a:p>
            <a:pPr>
              <a:defRPr/>
            </a:pPr>
            <a:fld id="{C0D6E9BF-C9A9-4C7E-8DB9-0EF673659D6C}" type="slidenum">
              <a:rPr lang="en-US"/>
              <a:pPr>
                <a:defRPr/>
              </a:pPr>
              <a:t>‹#›</a:t>
            </a:fld>
            <a:endParaRPr lang="en-US" dirty="0"/>
          </a:p>
        </p:txBody>
      </p:sp>
      <p:sp>
        <p:nvSpPr>
          <p:cNvPr id="14" name="Footer Placeholder 12"/>
          <p:cNvSpPr>
            <a:spLocks noGrp="1"/>
          </p:cNvSpPr>
          <p:nvPr>
            <p:ph type="ftr" sz="quarter" idx="18"/>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1928561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ea typeface="ヒラギノ角ゴ ProN W3" charset="-128"/>
              </a:defRPr>
            </a:lvl1pPr>
          </a:lstStyle>
          <a:p>
            <a:pPr>
              <a:defRPr/>
            </a:pPr>
            <a:fld id="{8315D283-1558-4C84-9999-D438E6CFDFD5}" type="datetimeFigureOut">
              <a:rPr lang="en-US"/>
              <a:pPr>
                <a:defRPr/>
              </a:pPr>
              <a:t>1/16/2017</a:t>
            </a:fld>
            <a:endParaRPr lang="en-US"/>
          </a:p>
        </p:txBody>
      </p:sp>
      <p:sp>
        <p:nvSpPr>
          <p:cNvPr id="4" name="Footer Placeholder 4"/>
          <p:cNvSpPr>
            <a:spLocks noGrp="1"/>
          </p:cNvSpPr>
          <p:nvPr>
            <p:ph type="ftr" sz="quarter" idx="11"/>
          </p:nvPr>
        </p:nvSpPr>
        <p:spPr/>
        <p:txBody>
          <a:bodyPr/>
          <a:lstStyle>
            <a:lvl1pPr>
              <a:defRPr>
                <a:ea typeface="ヒラギノ角ゴ ProN W3" charset="-128"/>
              </a:defRPr>
            </a:lvl1pPr>
          </a:lstStyle>
          <a:p>
            <a:pPr>
              <a:defRPr/>
            </a:pPr>
            <a:endParaRPr lang="en-US"/>
          </a:p>
        </p:txBody>
      </p:sp>
      <p:sp>
        <p:nvSpPr>
          <p:cNvPr id="5" name="Slide Number Placeholder 5"/>
          <p:cNvSpPr>
            <a:spLocks noGrp="1"/>
          </p:cNvSpPr>
          <p:nvPr>
            <p:ph type="sldNum" sz="quarter" idx="12"/>
          </p:nvPr>
        </p:nvSpPr>
        <p:spPr/>
        <p:txBody>
          <a:bodyPr/>
          <a:lstStyle>
            <a:lvl1pPr>
              <a:defRPr>
                <a:ea typeface="ヒラギノ角ゴ ProN W3" charset="-128"/>
              </a:defRPr>
            </a:lvl1pPr>
          </a:lstStyle>
          <a:p>
            <a:pPr>
              <a:defRPr/>
            </a:pPr>
            <a:fld id="{470990D8-2DB9-4715-902A-9A58E5588B4F}" type="slidenum">
              <a:rPr lang="en-US"/>
              <a:pPr>
                <a:defRPr/>
              </a:pPr>
              <a:t>‹#›</a:t>
            </a:fld>
            <a:endParaRPr lang="en-US" dirty="0"/>
          </a:p>
        </p:txBody>
      </p:sp>
    </p:spTree>
    <p:extLst>
      <p:ext uri="{BB962C8B-B14F-4D97-AF65-F5344CB8AC3E}">
        <p14:creationId xmlns:p14="http://schemas.microsoft.com/office/powerpoint/2010/main" val="2669204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1/16/2017</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4"/>
          <p:cNvGrpSpPr>
            <a:grpSpLocks/>
          </p:cNvGrpSpPr>
          <p:nvPr userDrawn="1"/>
        </p:nvGrpSpPr>
        <p:grpSpPr bwMode="auto">
          <a:xfrm>
            <a:off x="4351338" y="6103938"/>
            <a:ext cx="762000" cy="762000"/>
            <a:chOff x="1143000" y="228600"/>
            <a:chExt cx="762000" cy="762000"/>
          </a:xfrm>
        </p:grpSpPr>
        <p:sp>
          <p:nvSpPr>
            <p:cNvPr id="3" name="Oval 2"/>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4" name="Oval 3"/>
            <p:cNvSpPr/>
            <p:nvPr/>
          </p:nvSpPr>
          <p:spPr>
            <a:xfrm>
              <a:off x="1220787" y="312737"/>
              <a:ext cx="590550" cy="59213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5" name="Picture 4"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6" name="Date Placeholder 6"/>
          <p:cNvSpPr>
            <a:spLocks noGrp="1"/>
          </p:cNvSpPr>
          <p:nvPr>
            <p:ph type="dt" sz="half" idx="10"/>
          </p:nvPr>
        </p:nvSpPr>
        <p:spPr/>
        <p:txBody>
          <a:bodyPr/>
          <a:lstStyle>
            <a:lvl1pPr>
              <a:defRPr>
                <a:ea typeface="ヒラギノ角ゴ ProN W3" charset="-128"/>
              </a:defRPr>
            </a:lvl1pPr>
          </a:lstStyle>
          <a:p>
            <a:pPr>
              <a:defRPr/>
            </a:pPr>
            <a:fld id="{AD0563DE-7D1F-4931-B4CB-74EF68659645}" type="datetimeFigureOut">
              <a:rPr lang="en-US"/>
              <a:pPr>
                <a:defRPr/>
              </a:pPr>
              <a:t>1/16/2017</a:t>
            </a:fld>
            <a:endParaRPr lang="en-US"/>
          </a:p>
        </p:txBody>
      </p:sp>
      <p:sp>
        <p:nvSpPr>
          <p:cNvPr id="7" name="Slide Number Placeholder 7"/>
          <p:cNvSpPr>
            <a:spLocks noGrp="1"/>
          </p:cNvSpPr>
          <p:nvPr>
            <p:ph type="sldNum" sz="quarter" idx="11"/>
          </p:nvPr>
        </p:nvSpPr>
        <p:spPr/>
        <p:txBody>
          <a:bodyPr/>
          <a:lstStyle>
            <a:lvl1pPr>
              <a:defRPr>
                <a:ea typeface="ヒラギノ角ゴ ProN W3" charset="-128"/>
              </a:defRPr>
            </a:lvl1pPr>
          </a:lstStyle>
          <a:p>
            <a:pPr>
              <a:defRPr/>
            </a:pPr>
            <a:fld id="{93EC905D-1492-47ED-A0D8-008712071C03}" type="slidenum">
              <a:rPr lang="en-US"/>
              <a:pPr>
                <a:defRPr/>
              </a:pPr>
              <a:t>‹#›</a:t>
            </a:fld>
            <a:endParaRPr lang="en-US" dirty="0"/>
          </a:p>
        </p:txBody>
      </p:sp>
      <p:sp>
        <p:nvSpPr>
          <p:cNvPr id="8" name="Footer Placeholder 8"/>
          <p:cNvSpPr>
            <a:spLocks noGrp="1"/>
          </p:cNvSpPr>
          <p:nvPr>
            <p:ph type="ftr" sz="quarter" idx="12"/>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288101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4"/>
          <p:cNvPicPr>
            <a:picLocks noChangeAspect="1" noChangeArrowheads="1"/>
          </p:cNvPicPr>
          <p:nvPr userDrawn="1"/>
        </p:nvPicPr>
        <p:blipFill>
          <a:blip r:embed="rId2">
            <a:extLst>
              <a:ext uri="{28A0092B-C50C-407E-A947-70E740481C1C}">
                <a14:useLocalDpi xmlns:a14="http://schemas.microsoft.com/office/drawing/2010/main" val="0"/>
              </a:ext>
            </a:extLst>
          </a:blip>
          <a:srcRect t="82979" r="44348" b="4256"/>
          <a:stretch>
            <a:fillRect/>
          </a:stretch>
        </p:blipFill>
        <p:spPr bwMode="auto">
          <a:xfrm>
            <a:off x="152400" y="6248400"/>
            <a:ext cx="2743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1143000" y="228600"/>
            <a:ext cx="762000" cy="762000"/>
            <a:chOff x="1143000" y="228600"/>
            <a:chExt cx="762000" cy="762000"/>
          </a:xfrm>
        </p:grpSpPr>
        <p:sp>
          <p:nvSpPr>
            <p:cNvPr id="7" name="Oval 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8" name="Oval 7"/>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9" name="Picture 8"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10" name="TextBox 9"/>
          <p:cNvSpPr txBox="1">
            <a:spLocks noChangeArrowheads="1"/>
          </p:cNvSpPr>
          <p:nvPr userDrawn="1"/>
        </p:nvSpPr>
        <p:spPr bwMode="auto">
          <a:xfrm>
            <a:off x="381000" y="5046663"/>
            <a:ext cx="2362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fontAlgn="base" hangingPunct="1">
              <a:spcBef>
                <a:spcPct val="20000"/>
              </a:spcBef>
              <a:spcAft>
                <a:spcPts val="1000"/>
              </a:spcAft>
              <a:buClr>
                <a:srgbClr val="6F6F74"/>
              </a:buClr>
              <a:buSzPct val="85000"/>
              <a:buFont typeface="Wingdings 2" pitchFamily="18" charset="2"/>
              <a:buNone/>
              <a:defRPr/>
            </a:pPr>
            <a:r>
              <a:rPr lang="en-US" sz="1400" i="1" smtClean="0">
                <a:solidFill>
                  <a:srgbClr val="FFFFFF"/>
                </a:solidFill>
                <a:latin typeface="Corbel" pitchFamily="34" charset="0"/>
                <a:cs typeface="Arial" pitchFamily="34" charset="0"/>
              </a:rPr>
              <a:t>2121 SW Broadway, Suite 300 </a:t>
            </a:r>
            <a:br>
              <a:rPr lang="en-US" sz="1400" i="1" smtClean="0">
                <a:solidFill>
                  <a:srgbClr val="FFFFFF"/>
                </a:solidFill>
                <a:latin typeface="Corbel" pitchFamily="34" charset="0"/>
                <a:cs typeface="Arial" pitchFamily="34" charset="0"/>
              </a:rPr>
            </a:br>
            <a:r>
              <a:rPr lang="en-US" sz="1400" i="1" smtClean="0">
                <a:solidFill>
                  <a:srgbClr val="FFFFFF"/>
                </a:solidFill>
                <a:latin typeface="Corbel" pitchFamily="34" charset="0"/>
                <a:cs typeface="Arial" pitchFamily="34" charset="0"/>
              </a:rPr>
              <a:t>Portland, Oregon 97201 </a:t>
            </a:r>
            <a:br>
              <a:rPr lang="en-US" sz="1400" i="1" smtClean="0">
                <a:solidFill>
                  <a:srgbClr val="FFFFFF"/>
                </a:solidFill>
                <a:latin typeface="Corbel" pitchFamily="34" charset="0"/>
                <a:cs typeface="Arial" pitchFamily="34" charset="0"/>
              </a:rPr>
            </a:br>
            <a:r>
              <a:rPr lang="en-US" sz="1400" i="1" smtClean="0">
                <a:solidFill>
                  <a:srgbClr val="FFFFFF"/>
                </a:solidFill>
                <a:latin typeface="Corbel" pitchFamily="34" charset="0"/>
                <a:cs typeface="Arial" pitchFamily="34" charset="0"/>
              </a:rPr>
              <a:t>Phone: (503) 228-4185 </a:t>
            </a:r>
            <a:br>
              <a:rPr lang="en-US" sz="1400" i="1" smtClean="0">
                <a:solidFill>
                  <a:srgbClr val="FFFFFF"/>
                </a:solidFill>
                <a:latin typeface="Corbel" pitchFamily="34" charset="0"/>
                <a:cs typeface="Arial" pitchFamily="34" charset="0"/>
              </a:rPr>
            </a:br>
            <a:r>
              <a:rPr lang="en-US" sz="1400" i="1" smtClean="0">
                <a:solidFill>
                  <a:srgbClr val="FFFFFF"/>
                </a:solidFill>
                <a:latin typeface="Corbel" pitchFamily="34" charset="0"/>
                <a:cs typeface="Arial" pitchFamily="34" charset="0"/>
              </a:rPr>
              <a:t>Fax: (503) 228-8182 </a:t>
            </a:r>
            <a:br>
              <a:rPr lang="en-US" sz="1400" i="1" smtClean="0">
                <a:solidFill>
                  <a:srgbClr val="FFFFFF"/>
                </a:solidFill>
                <a:latin typeface="Corbel" pitchFamily="34" charset="0"/>
                <a:cs typeface="Arial" pitchFamily="34" charset="0"/>
              </a:rPr>
            </a:br>
            <a:endParaRPr lang="en-US" sz="1400" i="1" u="sng" smtClean="0">
              <a:solidFill>
                <a:srgbClr val="695942"/>
              </a:solidFill>
              <a:latin typeface="Corbel" pitchFamily="34" charset="0"/>
              <a:cs typeface="Arial" pitchFamily="34" charset="0"/>
            </a:endParaRPr>
          </a:p>
          <a:p>
            <a:pPr eaLnBrk="1" fontAlgn="base" hangingPunct="1">
              <a:spcBef>
                <a:spcPct val="0"/>
              </a:spcBef>
              <a:spcAft>
                <a:spcPct val="0"/>
              </a:spcAft>
              <a:defRPr/>
            </a:pPr>
            <a:endParaRPr lang="en-US" sz="1800" smtClean="0">
              <a:solidFill>
                <a:srgbClr val="FFFFFF"/>
              </a:solidFill>
              <a:latin typeface="Garamond" pitchFamily="18" charset="0"/>
              <a:cs typeface="Arial" pitchFamily="34" charset="0"/>
            </a:endParaRPr>
          </a:p>
        </p:txBody>
      </p:sp>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2" name="Date Placeholder 15"/>
          <p:cNvSpPr>
            <a:spLocks noGrp="1"/>
          </p:cNvSpPr>
          <p:nvPr>
            <p:ph type="dt" sz="half" idx="15"/>
          </p:nvPr>
        </p:nvSpPr>
        <p:spPr/>
        <p:txBody>
          <a:bodyPr/>
          <a:lstStyle>
            <a:lvl1pPr>
              <a:defRPr>
                <a:ea typeface="ヒラギノ角ゴ ProN W3" charset="-128"/>
              </a:defRPr>
            </a:lvl1pPr>
          </a:lstStyle>
          <a:p>
            <a:pPr>
              <a:defRPr/>
            </a:pPr>
            <a:fld id="{D084E9CE-39F5-4279-BA18-22769088E290}" type="datetimeFigureOut">
              <a:rPr lang="en-US"/>
              <a:pPr>
                <a:defRPr/>
              </a:pPr>
              <a:t>1/16/2017</a:t>
            </a:fld>
            <a:endParaRPr lang="en-US"/>
          </a:p>
        </p:txBody>
      </p:sp>
      <p:sp>
        <p:nvSpPr>
          <p:cNvPr id="15" name="Slide Number Placeholder 18"/>
          <p:cNvSpPr>
            <a:spLocks noGrp="1"/>
          </p:cNvSpPr>
          <p:nvPr>
            <p:ph type="sldNum" sz="quarter" idx="16"/>
          </p:nvPr>
        </p:nvSpPr>
        <p:spPr/>
        <p:txBody>
          <a:bodyPr/>
          <a:lstStyle>
            <a:lvl1pPr>
              <a:defRPr>
                <a:ea typeface="ヒラギノ角ゴ ProN W3" charset="-128"/>
              </a:defRPr>
            </a:lvl1pPr>
          </a:lstStyle>
          <a:p>
            <a:pPr>
              <a:defRPr/>
            </a:pPr>
            <a:fld id="{A64B0963-74E0-4212-9687-2256E854B207}" type="slidenum">
              <a:rPr lang="en-US"/>
              <a:pPr>
                <a:defRPr/>
              </a:pPr>
              <a:t>‹#›</a:t>
            </a:fld>
            <a:endParaRPr lang="en-US" dirty="0"/>
          </a:p>
        </p:txBody>
      </p:sp>
      <p:sp>
        <p:nvSpPr>
          <p:cNvPr id="16" name="Footer Placeholder 22"/>
          <p:cNvSpPr>
            <a:spLocks noGrp="1"/>
          </p:cNvSpPr>
          <p:nvPr>
            <p:ph type="ftr" sz="quarter" idx="17"/>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232444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1219200" y="152400"/>
            <a:ext cx="762000" cy="762000"/>
            <a:chOff x="1143000" y="228600"/>
            <a:chExt cx="762000" cy="762000"/>
          </a:xfrm>
        </p:grpSpPr>
        <p:sp>
          <p:nvSpPr>
            <p:cNvPr id="6" name="Oval 5"/>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7" name="Oval 6"/>
            <p:cNvSpPr/>
            <p:nvPr/>
          </p:nvSpPr>
          <p:spPr>
            <a:xfrm>
              <a:off x="1220788" y="312738"/>
              <a:ext cx="590550" cy="59213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sym typeface="Gill Sans" charset="0"/>
              </a:endParaRPr>
            </a:p>
          </p:txBody>
        </p:sp>
        <p:pic>
          <p:nvPicPr>
            <p:cNvPr id="8" name="Picture 7"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9" name="Date Placeholder 12"/>
          <p:cNvSpPr>
            <a:spLocks noGrp="1"/>
          </p:cNvSpPr>
          <p:nvPr>
            <p:ph type="dt" sz="half" idx="14"/>
          </p:nvPr>
        </p:nvSpPr>
        <p:spPr/>
        <p:txBody>
          <a:bodyPr/>
          <a:lstStyle>
            <a:lvl1pPr>
              <a:defRPr>
                <a:ea typeface="ヒラギノ角ゴ ProN W3" charset="-128"/>
              </a:defRPr>
            </a:lvl1pPr>
          </a:lstStyle>
          <a:p>
            <a:pPr>
              <a:defRPr/>
            </a:pPr>
            <a:fld id="{83856DCE-D16A-4039-AD9C-C1B32F3DBD66}" type="datetimeFigureOut">
              <a:rPr lang="en-US"/>
              <a:pPr>
                <a:defRPr/>
              </a:pPr>
              <a:t>1/16/2017</a:t>
            </a:fld>
            <a:endParaRPr lang="en-US"/>
          </a:p>
        </p:txBody>
      </p:sp>
      <p:sp>
        <p:nvSpPr>
          <p:cNvPr id="10" name="Slide Number Placeholder 13"/>
          <p:cNvSpPr>
            <a:spLocks noGrp="1"/>
          </p:cNvSpPr>
          <p:nvPr>
            <p:ph type="sldNum" sz="quarter" idx="15"/>
          </p:nvPr>
        </p:nvSpPr>
        <p:spPr/>
        <p:txBody>
          <a:bodyPr/>
          <a:lstStyle>
            <a:lvl1pPr>
              <a:defRPr>
                <a:ea typeface="ヒラギノ角ゴ ProN W3" charset="-128"/>
              </a:defRPr>
            </a:lvl1pPr>
          </a:lstStyle>
          <a:p>
            <a:pPr>
              <a:defRPr/>
            </a:pPr>
            <a:fld id="{71CD4AE1-6773-4B1E-B057-B069A2D2E821}" type="slidenum">
              <a:rPr lang="en-US"/>
              <a:pPr>
                <a:defRPr/>
              </a:pPr>
              <a:t>‹#›</a:t>
            </a:fld>
            <a:endParaRPr lang="en-US" dirty="0"/>
          </a:p>
        </p:txBody>
      </p:sp>
      <p:sp>
        <p:nvSpPr>
          <p:cNvPr id="11" name="Footer Placeholder 14"/>
          <p:cNvSpPr>
            <a:spLocks noGrp="1"/>
          </p:cNvSpPr>
          <p:nvPr>
            <p:ph type="ftr" sz="quarter" idx="16"/>
          </p:nvPr>
        </p:nvSpPr>
        <p:spPr/>
        <p:txBody>
          <a:bodyPr/>
          <a:lstStyle>
            <a:lvl1pPr>
              <a:defRPr>
                <a:ea typeface="ヒラギノ角ゴ ProN W3" charset="-128"/>
              </a:defRPr>
            </a:lvl1pPr>
          </a:lstStyle>
          <a:p>
            <a:pPr>
              <a:defRPr/>
            </a:pPr>
            <a:endParaRPr lang="en-US"/>
          </a:p>
        </p:txBody>
      </p:sp>
    </p:spTree>
    <p:extLst>
      <p:ext uri="{BB962C8B-B14F-4D97-AF65-F5344CB8AC3E}">
        <p14:creationId xmlns:p14="http://schemas.microsoft.com/office/powerpoint/2010/main" val="629319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ea typeface="ヒラギノ角ゴ ProN W3" charset="-128"/>
              </a:defRPr>
            </a:lvl1pPr>
          </a:lstStyle>
          <a:p>
            <a:pPr>
              <a:defRPr/>
            </a:pPr>
            <a:fld id="{662ED38F-FFC5-49DB-9923-B328A9913A53}" type="datetimeFigureOut">
              <a:rPr lang="en-US"/>
              <a:pPr>
                <a:defRPr/>
              </a:pPr>
              <a:t>1/16/2017</a:t>
            </a:fld>
            <a:endParaRPr lang="en-US"/>
          </a:p>
        </p:txBody>
      </p:sp>
      <p:sp>
        <p:nvSpPr>
          <p:cNvPr id="6" name="Footer Placeholder 4"/>
          <p:cNvSpPr>
            <a:spLocks noGrp="1"/>
          </p:cNvSpPr>
          <p:nvPr>
            <p:ph type="ftr" sz="quarter" idx="11"/>
          </p:nvPr>
        </p:nvSpPr>
        <p:spPr/>
        <p:txBody>
          <a:bodyPr/>
          <a:lstStyle>
            <a:lvl1pPr>
              <a:defRPr>
                <a:ea typeface="ヒラギノ角ゴ ProN W3" charset="-128"/>
              </a:defRPr>
            </a:lvl1pPr>
          </a:lstStyle>
          <a:p>
            <a:pPr>
              <a:defRPr/>
            </a:pPr>
            <a:endParaRPr lang="en-US"/>
          </a:p>
        </p:txBody>
      </p:sp>
      <p:sp>
        <p:nvSpPr>
          <p:cNvPr id="7" name="Slide Number Placeholder 5"/>
          <p:cNvSpPr>
            <a:spLocks noGrp="1"/>
          </p:cNvSpPr>
          <p:nvPr>
            <p:ph type="sldNum" sz="quarter" idx="12"/>
          </p:nvPr>
        </p:nvSpPr>
        <p:spPr/>
        <p:txBody>
          <a:bodyPr/>
          <a:lstStyle>
            <a:lvl1pPr>
              <a:defRPr>
                <a:ea typeface="ヒラギノ角ゴ ProN W3" charset="-128"/>
              </a:defRPr>
            </a:lvl1pPr>
          </a:lstStyle>
          <a:p>
            <a:pPr>
              <a:defRPr/>
            </a:pPr>
            <a:fld id="{E247D289-A085-488B-B44C-C77C254A979D}" type="slidenum">
              <a:rPr lang="en-US"/>
              <a:pPr>
                <a:defRPr/>
              </a:pPr>
              <a:t>‹#›</a:t>
            </a:fld>
            <a:endParaRPr lang="en-US"/>
          </a:p>
        </p:txBody>
      </p:sp>
    </p:spTree>
    <p:extLst>
      <p:ext uri="{BB962C8B-B14F-4D97-AF65-F5344CB8AC3E}">
        <p14:creationId xmlns:p14="http://schemas.microsoft.com/office/powerpoint/2010/main" val="2052984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
        <p:nvSpPr>
          <p:cNvPr id="6" name="Date Placeholder 3"/>
          <p:cNvSpPr>
            <a:spLocks noGrp="1"/>
          </p:cNvSpPr>
          <p:nvPr>
            <p:ph type="dt" sz="half" idx="10"/>
          </p:nvPr>
        </p:nvSpPr>
        <p:spPr/>
        <p:txBody>
          <a:bodyPr/>
          <a:lstStyle>
            <a:lvl1pPr>
              <a:defRPr>
                <a:ea typeface="ヒラギノ角ゴ ProN W3" charset="-128"/>
              </a:defRPr>
            </a:lvl1pPr>
          </a:lstStyle>
          <a:p>
            <a:pPr>
              <a:defRPr/>
            </a:pPr>
            <a:fld id="{05432325-FB45-41BB-8162-1846E54C6292}" type="datetimeFigureOut">
              <a:rPr lang="en-US"/>
              <a:pPr>
                <a:defRPr/>
              </a:pPr>
              <a:t>1/16/2017</a:t>
            </a:fld>
            <a:endParaRPr lang="en-US"/>
          </a:p>
        </p:txBody>
      </p:sp>
      <p:sp>
        <p:nvSpPr>
          <p:cNvPr id="7" name="Footer Placeholder 4"/>
          <p:cNvSpPr>
            <a:spLocks noGrp="1"/>
          </p:cNvSpPr>
          <p:nvPr>
            <p:ph type="ftr" sz="quarter" idx="11"/>
          </p:nvPr>
        </p:nvSpPr>
        <p:spPr/>
        <p:txBody>
          <a:bodyPr/>
          <a:lstStyle>
            <a:lvl1pPr>
              <a:defRPr>
                <a:ea typeface="ヒラギノ角ゴ ProN W3" charset="-128"/>
              </a:defRPr>
            </a:lvl1pPr>
          </a:lstStyle>
          <a:p>
            <a:pPr>
              <a:defRPr/>
            </a:pPr>
            <a:endParaRPr lang="en-US"/>
          </a:p>
        </p:txBody>
      </p:sp>
      <p:sp>
        <p:nvSpPr>
          <p:cNvPr id="8" name="Slide Number Placeholder 5"/>
          <p:cNvSpPr>
            <a:spLocks noGrp="1"/>
          </p:cNvSpPr>
          <p:nvPr>
            <p:ph type="sldNum" sz="quarter" idx="12"/>
          </p:nvPr>
        </p:nvSpPr>
        <p:spPr/>
        <p:txBody>
          <a:bodyPr/>
          <a:lstStyle>
            <a:lvl1pPr>
              <a:defRPr>
                <a:ea typeface="ヒラギノ角ゴ ProN W3" charset="-128"/>
              </a:defRPr>
            </a:lvl1pPr>
          </a:lstStyle>
          <a:p>
            <a:pPr>
              <a:defRPr/>
            </a:pPr>
            <a:fld id="{F20D76A2-C773-4550-9719-F0426C02A8CE}" type="slidenum">
              <a:rPr lang="en-US"/>
              <a:pPr>
                <a:defRPr/>
              </a:pPr>
              <a:t>‹#›</a:t>
            </a:fld>
            <a:endParaRPr lang="en-US"/>
          </a:p>
        </p:txBody>
      </p:sp>
    </p:spTree>
    <p:extLst>
      <p:ext uri="{BB962C8B-B14F-4D97-AF65-F5344CB8AC3E}">
        <p14:creationId xmlns:p14="http://schemas.microsoft.com/office/powerpoint/2010/main" val="1105186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A8C014EE-5C5C-4570-B3B6-B2DC1275CCD7}" type="datetimeFigureOut">
              <a:rPr lang="en-US"/>
              <a:pPr>
                <a:defRPr/>
              </a:pPr>
              <a:t>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31A30410-0B87-4FE1-AB26-03DC18B631C5}" type="slidenum">
              <a:rPr lang="en-US"/>
              <a:pPr>
                <a:defRPr/>
              </a:pPr>
              <a:t>‹#›</a:t>
            </a:fld>
            <a:endParaRPr lang="en-US"/>
          </a:p>
        </p:txBody>
      </p:sp>
    </p:spTree>
    <p:extLst>
      <p:ext uri="{BB962C8B-B14F-4D97-AF65-F5344CB8AC3E}">
        <p14:creationId xmlns:p14="http://schemas.microsoft.com/office/powerpoint/2010/main" val="163262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4FEFBA9F-17F3-4D20-B5B7-EED42A70CF7D}" type="datetimeFigureOut">
              <a:rPr lang="en-US"/>
              <a:pPr>
                <a:defRPr/>
              </a:pPr>
              <a:t>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C4C56845-C4C0-481E-8F83-AC8AD9D734D2}" type="slidenum">
              <a:rPr lang="en-US"/>
              <a:pPr>
                <a:defRPr/>
              </a:pPr>
              <a:t>‹#›</a:t>
            </a:fld>
            <a:endParaRPr lang="en-US"/>
          </a:p>
        </p:txBody>
      </p:sp>
    </p:spTree>
    <p:extLst>
      <p:ext uri="{BB962C8B-B14F-4D97-AF65-F5344CB8AC3E}">
        <p14:creationId xmlns:p14="http://schemas.microsoft.com/office/powerpoint/2010/main" val="18243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EB17FECA-2C4D-434F-98D3-E471D838313E}" type="datetimeFigureOut">
              <a:rPr lang="en-US"/>
              <a:pPr>
                <a:defRPr/>
              </a:pPr>
              <a:t>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3EC361E7-EC5C-42CC-B4A7-22C0F2805B76}" type="slidenum">
              <a:rPr lang="en-US"/>
              <a:pPr>
                <a:defRPr/>
              </a:pPr>
              <a:t>‹#›</a:t>
            </a:fld>
            <a:endParaRPr lang="en-US"/>
          </a:p>
        </p:txBody>
      </p:sp>
    </p:spTree>
    <p:extLst>
      <p:ext uri="{BB962C8B-B14F-4D97-AF65-F5344CB8AC3E}">
        <p14:creationId xmlns:p14="http://schemas.microsoft.com/office/powerpoint/2010/main" val="2578201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47BDAFA3-4B9A-459F-AA84-FF075B8B082A}" type="datetimeFigureOut">
              <a:rPr lang="en-US"/>
              <a:pPr>
                <a:defRPr/>
              </a:pPr>
              <a:t>1/16/2017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7E4AD8AE-4541-4052-925B-8E010F2B5741}" type="slidenum">
              <a:rPr lang="en-US"/>
              <a:pPr>
                <a:defRPr/>
              </a:pPr>
              <a:t>‹#›</a:t>
            </a:fld>
            <a:endParaRPr lang="en-US"/>
          </a:p>
        </p:txBody>
      </p:sp>
    </p:spTree>
    <p:extLst>
      <p:ext uri="{BB962C8B-B14F-4D97-AF65-F5344CB8AC3E}">
        <p14:creationId xmlns:p14="http://schemas.microsoft.com/office/powerpoint/2010/main" val="1481868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3F6FBA48-0D13-40CC-8E6C-F666C5701177}" type="datetimeFigureOut">
              <a:rPr lang="en-US"/>
              <a:pPr>
                <a:defRPr/>
              </a:pPr>
              <a:t>1/16/2017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592F1966-CE4C-4CF8-A715-89C4F639836A}" type="slidenum">
              <a:rPr lang="en-US"/>
              <a:pPr>
                <a:defRPr/>
              </a:pPr>
              <a:t>‹#›</a:t>
            </a:fld>
            <a:endParaRPr lang="en-US"/>
          </a:p>
        </p:txBody>
      </p:sp>
    </p:spTree>
    <p:extLst>
      <p:ext uri="{BB962C8B-B14F-4D97-AF65-F5344CB8AC3E}">
        <p14:creationId xmlns:p14="http://schemas.microsoft.com/office/powerpoint/2010/main" val="3153845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1/16/2017</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F05020E7-63B4-4E82-8C23-8223C7A8F582}" type="datetimeFigureOut">
              <a:rPr lang="en-US"/>
              <a:pPr>
                <a:defRPr/>
              </a:pPr>
              <a:t>1/16/2017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E099366F-6F91-49BB-B029-A8B1AF4530FF}" type="slidenum">
              <a:rPr lang="en-US"/>
              <a:pPr>
                <a:defRPr/>
              </a:pPr>
              <a:t>‹#›</a:t>
            </a:fld>
            <a:endParaRPr lang="en-US"/>
          </a:p>
        </p:txBody>
      </p:sp>
    </p:spTree>
    <p:extLst>
      <p:ext uri="{BB962C8B-B14F-4D97-AF65-F5344CB8AC3E}">
        <p14:creationId xmlns:p14="http://schemas.microsoft.com/office/powerpoint/2010/main" val="42814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3F82D537-E6D0-4926-9E0B-CEEE7D755ECE}" type="datetimeFigureOut">
              <a:rPr lang="en-US"/>
              <a:pPr>
                <a:defRPr/>
              </a:pPr>
              <a:t>1/16/2017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B9D24656-8FD1-4CA3-9488-EB136851E26B}" type="slidenum">
              <a:rPr lang="en-US"/>
              <a:pPr>
                <a:defRPr/>
              </a:pPr>
              <a:t>‹#›</a:t>
            </a:fld>
            <a:endParaRPr lang="en-US"/>
          </a:p>
        </p:txBody>
      </p:sp>
    </p:spTree>
    <p:extLst>
      <p:ext uri="{BB962C8B-B14F-4D97-AF65-F5344CB8AC3E}">
        <p14:creationId xmlns:p14="http://schemas.microsoft.com/office/powerpoint/2010/main" val="4051021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D62DBE7C-CA6F-4071-829B-318C3131B842}" type="datetimeFigureOut">
              <a:rPr lang="en-US"/>
              <a:pPr>
                <a:defRPr/>
              </a:pPr>
              <a:t>1/16/2017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2B861B7D-76AE-439A-A736-0113F68CE69E}" type="slidenum">
              <a:rPr lang="en-US"/>
              <a:pPr>
                <a:defRPr/>
              </a:pPr>
              <a:t>‹#›</a:t>
            </a:fld>
            <a:endParaRPr lang="en-US"/>
          </a:p>
        </p:txBody>
      </p:sp>
    </p:spTree>
    <p:extLst>
      <p:ext uri="{BB962C8B-B14F-4D97-AF65-F5344CB8AC3E}">
        <p14:creationId xmlns:p14="http://schemas.microsoft.com/office/powerpoint/2010/main" val="606739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C72587F7-4FB5-44D1-9EB2-C45FFC7CDC6B}" type="datetimeFigureOut">
              <a:rPr lang="en-US"/>
              <a:pPr>
                <a:defRPr/>
              </a:pPr>
              <a:t>1/16/2017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E785A86E-6898-4154-9154-4AB59EB547FB}" type="slidenum">
              <a:rPr lang="en-US"/>
              <a:pPr>
                <a:defRPr/>
              </a:pPr>
              <a:t>‹#›</a:t>
            </a:fld>
            <a:endParaRPr lang="en-US"/>
          </a:p>
        </p:txBody>
      </p:sp>
    </p:spTree>
    <p:extLst>
      <p:ext uri="{BB962C8B-B14F-4D97-AF65-F5344CB8AC3E}">
        <p14:creationId xmlns:p14="http://schemas.microsoft.com/office/powerpoint/2010/main" val="3994446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00C6662D-4BD1-4FE2-A88C-1677865BC84D}" type="datetimeFigureOut">
              <a:rPr lang="en-US"/>
              <a:pPr>
                <a:defRPr/>
              </a:pPr>
              <a:t>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2D0D7AF7-3718-4D8B-9FFD-D2621C0BC91D}" type="slidenum">
              <a:rPr lang="en-US"/>
              <a:pPr>
                <a:defRPr/>
              </a:pPr>
              <a:t>‹#›</a:t>
            </a:fld>
            <a:endParaRPr lang="en-US"/>
          </a:p>
        </p:txBody>
      </p:sp>
    </p:spTree>
    <p:extLst>
      <p:ext uri="{BB962C8B-B14F-4D97-AF65-F5344CB8AC3E}">
        <p14:creationId xmlns:p14="http://schemas.microsoft.com/office/powerpoint/2010/main" val="1897547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Gill Sans" charset="0"/>
                <a:ea typeface="ヒラギノ角ゴ ProN W3" charset="-128"/>
              </a:defRPr>
            </a:lvl1pPr>
          </a:lstStyle>
          <a:p>
            <a:pPr>
              <a:defRPr/>
            </a:pPr>
            <a:fld id="{90D766A4-901B-4C55-B395-C49FAA89528F}" type="datetimeFigureOut">
              <a:rPr lang="en-US"/>
              <a:pPr>
                <a:defRPr/>
              </a:pPr>
              <a:t>1/16/2017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Gill Sans" charset="0"/>
                <a:ea typeface="ヒラギノ角ゴ ProN W3"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Gill Sans" charset="0"/>
                <a:ea typeface="ヒラギノ角ゴ ProN W3" charset="-128"/>
              </a:defRPr>
            </a:lvl1pPr>
          </a:lstStyle>
          <a:p>
            <a:pPr>
              <a:defRPr/>
            </a:pPr>
            <a:fld id="{D340407F-D265-4884-B3CA-F6B592B667A4}" type="slidenum">
              <a:rPr lang="en-US"/>
              <a:pPr>
                <a:defRPr/>
              </a:pPr>
              <a:t>‹#›</a:t>
            </a:fld>
            <a:endParaRPr lang="en-US"/>
          </a:p>
        </p:txBody>
      </p:sp>
    </p:spTree>
    <p:extLst>
      <p:ext uri="{BB962C8B-B14F-4D97-AF65-F5344CB8AC3E}">
        <p14:creationId xmlns:p14="http://schemas.microsoft.com/office/powerpoint/2010/main" val="157635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1/16/2017</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1/16/2017</a:t>
            </a:fld>
            <a:endParaRPr lang="en-US"/>
          </a:p>
        </p:txBody>
      </p:sp>
      <p:sp>
        <p:nvSpPr>
          <p:cNvPr id="4" name="Footer Placeholder 3"/>
          <p:cNvSpPr>
            <a:spLocks noGrp="1"/>
          </p:cNvSpPr>
          <p:nvPr>
            <p:ph type="ftr" sz="quarter" idx="11"/>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97C6D424-DE00-4962-B9C4-D78CC5BE0C50}" type="datetimeFigureOut">
              <a:rPr lang="en-US" smtClean="0"/>
              <a:pPr/>
              <a:t>1/16/2017</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97C6D424-DE00-4962-B9C4-D78CC5BE0C50}" type="datetimeFigureOut">
              <a:rPr lang="en-US" smtClean="0"/>
              <a:pPr/>
              <a:t>1/16/2017</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1000"/>
              </a:spcAft>
              <a:buClr>
                <a:schemeClr val="accent1"/>
              </a:buClr>
              <a:buSzPct val="85000"/>
              <a:buFont typeface="Wingdings 2"/>
              <a:buNone/>
              <a:tabLst/>
              <a:defRPr/>
            </a:pPr>
            <a:r>
              <a:rPr kumimoji="0" lang="en-US" sz="1400" i="1" kern="1200" dirty="0" smtClean="0">
                <a:solidFill>
                  <a:schemeClr val="tx1">
                    <a:lumMod val="95000"/>
                    <a:lumOff val="5000"/>
                  </a:schemeClr>
                </a:solidFill>
                <a:latin typeface="Corbel" pitchFamily="34" charset="0"/>
                <a:ea typeface="+mn-ea"/>
                <a:cs typeface="+mn-cs"/>
              </a:rPr>
              <a:t>2121</a:t>
            </a:r>
            <a:r>
              <a:rPr kumimoji="0" lang="en-US" sz="1400" i="1" kern="1200" baseline="0" dirty="0" smtClean="0">
                <a:solidFill>
                  <a:schemeClr val="tx1">
                    <a:lumMod val="95000"/>
                    <a:lumOff val="5000"/>
                  </a:schemeClr>
                </a:solidFill>
                <a:latin typeface="Corbel" pitchFamily="34" charset="0"/>
                <a:ea typeface="+mn-ea"/>
                <a:cs typeface="+mn-cs"/>
              </a:rPr>
              <a:t> SW Broadway</a:t>
            </a:r>
            <a:r>
              <a:rPr kumimoji="0" lang="en-US" sz="1400" i="1" kern="1200" dirty="0" smtClean="0">
                <a:solidFill>
                  <a:schemeClr val="tx1">
                    <a:lumMod val="95000"/>
                    <a:lumOff val="5000"/>
                  </a:schemeClr>
                </a:solidFill>
                <a:latin typeface="Corbel" pitchFamily="34" charset="0"/>
                <a:ea typeface="+mn-ea"/>
                <a:cs typeface="+mn-cs"/>
              </a:rPr>
              <a:t>, Suite 300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Portland, Oregon 97201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Phone: (503) 228-4185 </a:t>
            </a:r>
            <a:br>
              <a:rPr kumimoji="0" lang="en-US" sz="1400" i="1" kern="1200" dirty="0" smtClean="0">
                <a:solidFill>
                  <a:schemeClr val="tx1">
                    <a:lumMod val="95000"/>
                    <a:lumOff val="5000"/>
                  </a:schemeClr>
                </a:solidFill>
                <a:latin typeface="Corbel" pitchFamily="34" charset="0"/>
                <a:ea typeface="+mn-ea"/>
                <a:cs typeface="+mn-cs"/>
              </a:rPr>
            </a:br>
            <a:r>
              <a:rPr kumimoji="0" lang="en-US" sz="1400" i="1" kern="1200" dirty="0" smtClean="0">
                <a:solidFill>
                  <a:schemeClr val="tx1">
                    <a:lumMod val="95000"/>
                    <a:lumOff val="5000"/>
                  </a:schemeClr>
                </a:solidFill>
                <a:latin typeface="Corbel" pitchFamily="34" charset="0"/>
                <a:ea typeface="+mn-ea"/>
                <a:cs typeface="+mn-cs"/>
              </a:rPr>
              <a:t>Fax: (503) 228-8182 </a:t>
            </a:r>
            <a:br>
              <a:rPr kumimoji="0" lang="en-US" sz="1400" i="1" kern="1200" dirty="0" smtClean="0">
                <a:solidFill>
                  <a:schemeClr val="tx1">
                    <a:lumMod val="95000"/>
                    <a:lumOff val="5000"/>
                  </a:schemeClr>
                </a:solidFill>
                <a:latin typeface="Corbel" pitchFamily="34" charset="0"/>
                <a:ea typeface="+mn-ea"/>
                <a:cs typeface="+mn-cs"/>
              </a:rPr>
            </a:br>
            <a:endParaRPr kumimoji="0" lang="en-US" sz="1400" i="1" u="sng" kern="1200" dirty="0" smtClean="0">
              <a:solidFill>
                <a:schemeClr val="accent3">
                  <a:lumMod val="50000"/>
                </a:schemeClr>
              </a:solidFill>
              <a:latin typeface="Corbel" pitchFamily="34" charset="0"/>
              <a:ea typeface="+mn-ea"/>
              <a:cs typeface="+mn-cs"/>
            </a:endParaRPr>
          </a:p>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1/16/2017</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1/16/2017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1"/>
          <p:cNvSpPr>
            <a:spLocks noGrp="1" noChangeArrowheads="1"/>
          </p:cNvSpPr>
          <p:nvPr>
            <p:ph type="body" idx="1"/>
          </p:nvPr>
        </p:nvSpPr>
        <p:spPr bwMode="auto">
          <a:xfrm>
            <a:off x="457200" y="16002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 Fourth level</a:t>
            </a:r>
          </a:p>
          <a:p>
            <a:pPr lvl="4"/>
            <a:r>
              <a:rPr lang="en-US" smtClean="0"/>
              <a:t> Fifth level</a:t>
            </a:r>
          </a:p>
        </p:txBody>
      </p:sp>
      <p:sp>
        <p:nvSpPr>
          <p:cNvPr id="1027" name="Rectangle 2"/>
          <p:cNvSpPr>
            <a:spLocks noGrp="1" noChangeArrowheads="1"/>
          </p:cNvSpPr>
          <p:nvPr>
            <p:ph type="title"/>
          </p:nvPr>
        </p:nvSpPr>
        <p:spPr bwMode="auto">
          <a:xfrm>
            <a:off x="1371600" y="7620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5" name="Rectangle 5"/>
          <p:cNvSpPr>
            <a:spLocks noGrp="1" noChangeArrowheads="1"/>
          </p:cNvSpPr>
          <p:nvPr>
            <p:ph type="ftr" sz="quarter" idx="3"/>
          </p:nvPr>
        </p:nvSpPr>
        <p:spPr bwMode="auto">
          <a:xfrm>
            <a:off x="2667000" y="6461125"/>
            <a:ext cx="3810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800000"/>
                </a:solidFill>
                <a:latin typeface="Gill Sans MT" pitchFamily="34" charset="0"/>
              </a:defRPr>
            </a:lvl1pPr>
          </a:lstStyle>
          <a:p>
            <a:pPr fontAlgn="base">
              <a:spcBef>
                <a:spcPct val="0"/>
              </a:spcBef>
              <a:spcAft>
                <a:spcPct val="0"/>
              </a:spcAft>
              <a:defRPr/>
            </a:pPr>
            <a:r>
              <a:rPr lang="en-US"/>
              <a:t>Northwest Portland Area Indian Health Board</a:t>
            </a:r>
          </a:p>
        </p:txBody>
      </p:sp>
      <p:sp>
        <p:nvSpPr>
          <p:cNvPr id="66" name="Rectangle 4"/>
          <p:cNvSpPr>
            <a:spLocks noGrp="1" noChangeArrowheads="1"/>
          </p:cNvSpPr>
          <p:nvPr>
            <p:ph type="dt" sz="half" idx="2"/>
          </p:nvPr>
        </p:nvSpPr>
        <p:spPr bwMode="auto">
          <a:xfrm>
            <a:off x="457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800000"/>
                </a:solidFill>
                <a:latin typeface="Gill Sans MT" pitchFamily="34" charset="0"/>
              </a:defRPr>
            </a:lvl1pPr>
          </a:lstStyle>
          <a:p>
            <a:pPr fontAlgn="base">
              <a:spcBef>
                <a:spcPct val="0"/>
              </a:spcBef>
              <a:spcAft>
                <a:spcPct val="0"/>
              </a:spcAft>
              <a:defRPr/>
            </a:pPr>
            <a:fld id="{11B48FDB-D342-4F06-80C3-CC7634C7F97A}" type="datetime1">
              <a:rPr lang="en-US"/>
              <a:pPr fontAlgn="base">
                <a:spcBef>
                  <a:spcPct val="0"/>
                </a:spcBef>
                <a:spcAft>
                  <a:spcPct val="0"/>
                </a:spcAft>
                <a:defRPr/>
              </a:pPr>
              <a:t>1/16/2017</a:t>
            </a:fld>
            <a:endParaRPr lang="en-US" dirty="0"/>
          </a:p>
        </p:txBody>
      </p:sp>
      <p:sp>
        <p:nvSpPr>
          <p:cNvPr id="67" name="Rectangle 6"/>
          <p:cNvSpPr>
            <a:spLocks noGrp="1" noChangeArrowheads="1"/>
          </p:cNvSpPr>
          <p:nvPr>
            <p:ph type="sldNum" sz="quarter" idx="4"/>
          </p:nvPr>
        </p:nvSpPr>
        <p:spPr bwMode="auto">
          <a:xfrm>
            <a:off x="6553200" y="6461125"/>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800000"/>
                </a:solidFill>
                <a:latin typeface="Georgia" pitchFamily="18" charset="0"/>
              </a:defRPr>
            </a:lvl1pPr>
          </a:lstStyle>
          <a:p>
            <a:pPr fontAlgn="base">
              <a:spcBef>
                <a:spcPct val="0"/>
              </a:spcBef>
              <a:spcAft>
                <a:spcPct val="0"/>
              </a:spcAft>
              <a:defRPr/>
            </a:pPr>
            <a:fld id="{7AD814E6-D563-43F1-AFB9-B14F2854572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5442745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1" r:id="rId11"/>
  </p:sldLayoutIdLst>
  <p:hf hdr="0"/>
  <p:txStyles>
    <p:titleStyle>
      <a:lvl1pPr algn="l" rtl="0" eaLnBrk="1" fontAlgn="base" hangingPunct="1">
        <a:spcBef>
          <a:spcPct val="0"/>
        </a:spcBef>
        <a:spcAft>
          <a:spcPct val="0"/>
        </a:spcAft>
        <a:defRPr sz="4000">
          <a:solidFill>
            <a:srgbClr val="990000"/>
          </a:solidFill>
          <a:latin typeface="Georgia" pitchFamily="18" charset="0"/>
          <a:ea typeface="+mj-ea"/>
          <a:cs typeface="+mj-cs"/>
        </a:defRPr>
      </a:lvl1pPr>
      <a:lvl2pPr algn="l" rtl="0" eaLnBrk="1" fontAlgn="base" hangingPunct="1">
        <a:spcBef>
          <a:spcPct val="0"/>
        </a:spcBef>
        <a:spcAft>
          <a:spcPct val="0"/>
        </a:spcAft>
        <a:defRPr sz="4000">
          <a:solidFill>
            <a:srgbClr val="990000"/>
          </a:solidFill>
          <a:latin typeface="Georgia" pitchFamily="18" charset="0"/>
        </a:defRPr>
      </a:lvl2pPr>
      <a:lvl3pPr algn="l" rtl="0" eaLnBrk="1" fontAlgn="base" hangingPunct="1">
        <a:spcBef>
          <a:spcPct val="0"/>
        </a:spcBef>
        <a:spcAft>
          <a:spcPct val="0"/>
        </a:spcAft>
        <a:defRPr sz="4000">
          <a:solidFill>
            <a:srgbClr val="990000"/>
          </a:solidFill>
          <a:latin typeface="Georgia" pitchFamily="18" charset="0"/>
        </a:defRPr>
      </a:lvl3pPr>
      <a:lvl4pPr algn="l" rtl="0" eaLnBrk="1" fontAlgn="base" hangingPunct="1">
        <a:spcBef>
          <a:spcPct val="0"/>
        </a:spcBef>
        <a:spcAft>
          <a:spcPct val="0"/>
        </a:spcAft>
        <a:defRPr sz="4000">
          <a:solidFill>
            <a:srgbClr val="990000"/>
          </a:solidFill>
          <a:latin typeface="Georgia" pitchFamily="18" charset="0"/>
        </a:defRPr>
      </a:lvl4pPr>
      <a:lvl5pPr algn="l" rtl="0" eaLnBrk="1" fontAlgn="base" hangingPunct="1">
        <a:spcBef>
          <a:spcPct val="0"/>
        </a:spcBef>
        <a:spcAft>
          <a:spcPct val="0"/>
        </a:spcAft>
        <a:defRPr sz="4000">
          <a:solidFill>
            <a:srgbClr val="990000"/>
          </a:solidFill>
          <a:latin typeface="Georgia" pitchFamily="18" charset="0"/>
        </a:defRPr>
      </a:lvl5pPr>
      <a:lvl6pPr marL="457200" algn="ctr" rtl="0" eaLnBrk="1" fontAlgn="base" hangingPunct="1">
        <a:spcBef>
          <a:spcPct val="0"/>
        </a:spcBef>
        <a:spcAft>
          <a:spcPct val="0"/>
        </a:spcAft>
        <a:defRPr sz="4400" u="sng">
          <a:solidFill>
            <a:srgbClr val="990000"/>
          </a:solidFill>
          <a:latin typeface="Arial Black" pitchFamily="34" charset="0"/>
        </a:defRPr>
      </a:lvl6pPr>
      <a:lvl7pPr marL="914400" algn="ctr" rtl="0" eaLnBrk="1" fontAlgn="base" hangingPunct="1">
        <a:spcBef>
          <a:spcPct val="0"/>
        </a:spcBef>
        <a:spcAft>
          <a:spcPct val="0"/>
        </a:spcAft>
        <a:defRPr sz="4400" u="sng">
          <a:solidFill>
            <a:srgbClr val="990000"/>
          </a:solidFill>
          <a:latin typeface="Arial Black" pitchFamily="34" charset="0"/>
        </a:defRPr>
      </a:lvl7pPr>
      <a:lvl8pPr marL="1371600" algn="ctr" rtl="0" eaLnBrk="1" fontAlgn="base" hangingPunct="1">
        <a:spcBef>
          <a:spcPct val="0"/>
        </a:spcBef>
        <a:spcAft>
          <a:spcPct val="0"/>
        </a:spcAft>
        <a:defRPr sz="4400" u="sng">
          <a:solidFill>
            <a:srgbClr val="990000"/>
          </a:solidFill>
          <a:latin typeface="Arial Black" pitchFamily="34" charset="0"/>
        </a:defRPr>
      </a:lvl8pPr>
      <a:lvl9pPr marL="1828800" algn="ctr" rtl="0" eaLnBrk="1" fontAlgn="base" hangingPunct="1">
        <a:spcBef>
          <a:spcPct val="0"/>
        </a:spcBef>
        <a:spcAft>
          <a:spcPct val="0"/>
        </a:spcAft>
        <a:defRPr sz="4400" u="sng">
          <a:solidFill>
            <a:srgbClr val="990000"/>
          </a:solidFill>
          <a:latin typeface="Arial Black" pitchFamily="34" charset="0"/>
        </a:defRPr>
      </a:lvl9pPr>
    </p:titleStyle>
    <p:bodyStyle>
      <a:lvl1pPr marL="342900" indent="-342900" algn="l" rtl="0" eaLnBrk="1" fontAlgn="base" hangingPunct="1">
        <a:spcBef>
          <a:spcPct val="20000"/>
        </a:spcBef>
        <a:spcAft>
          <a:spcPct val="0"/>
        </a:spcAft>
        <a:buClr>
          <a:srgbClr val="715C29"/>
        </a:buClr>
        <a:buSzPct val="95000"/>
        <a:buFont typeface="Arial" charset="0"/>
        <a:buChar char="•"/>
        <a:defRPr sz="3600">
          <a:solidFill>
            <a:schemeClr val="tx1"/>
          </a:solidFill>
          <a:latin typeface="Trebuchet MS" pitchFamily="34" charset="0"/>
          <a:ea typeface="+mn-ea"/>
          <a:cs typeface="+mn-cs"/>
        </a:defRPr>
      </a:lvl1pPr>
      <a:lvl2pPr marL="742950" indent="-285750" algn="l" rtl="0" eaLnBrk="1" fontAlgn="base" hangingPunct="1">
        <a:spcBef>
          <a:spcPct val="20000"/>
        </a:spcBef>
        <a:spcAft>
          <a:spcPct val="0"/>
        </a:spcAft>
        <a:buClr>
          <a:srgbClr val="008080"/>
        </a:buClr>
        <a:buSzPct val="100000"/>
        <a:buFont typeface="Wingdings" pitchFamily="2" charset="2"/>
        <a:buChar char="§"/>
        <a:defRPr lang="en-US" sz="3400" dirty="0">
          <a:solidFill>
            <a:schemeClr val="tx1"/>
          </a:solidFill>
          <a:latin typeface="Trebuchet MS" pitchFamily="34" charset="0"/>
        </a:defRPr>
      </a:lvl2pPr>
      <a:lvl3pPr marL="1143000" indent="-228600" algn="l" rtl="0" eaLnBrk="1" fontAlgn="base" hangingPunct="1">
        <a:spcBef>
          <a:spcPct val="20000"/>
        </a:spcBef>
        <a:spcAft>
          <a:spcPct val="0"/>
        </a:spcAft>
        <a:buClr>
          <a:srgbClr val="B40000"/>
        </a:buClr>
        <a:buSzPct val="100000"/>
        <a:buFont typeface="Arial" charset="0"/>
        <a:buChar char="•"/>
        <a:defRPr sz="2800">
          <a:solidFill>
            <a:schemeClr val="tx1"/>
          </a:solidFill>
          <a:latin typeface="Trebuchet MS" pitchFamily="34" charset="0"/>
        </a:defRPr>
      </a:lvl3pPr>
      <a:lvl4pPr marL="1600200" indent="-228600" algn="l" rtl="0" eaLnBrk="1" fontAlgn="base" hangingPunct="1">
        <a:spcBef>
          <a:spcPct val="20000"/>
        </a:spcBef>
        <a:spcAft>
          <a:spcPct val="0"/>
        </a:spcAft>
        <a:buClr>
          <a:srgbClr val="644646"/>
        </a:buClr>
        <a:buSzPct val="100000"/>
        <a:buFont typeface="Trebuchet MS" pitchFamily="34" charset="0"/>
        <a:buChar char="—"/>
        <a:defRPr sz="2800" i="1">
          <a:solidFill>
            <a:schemeClr val="tx1"/>
          </a:solidFill>
          <a:latin typeface="Trebuchet MS" pitchFamily="34" charset="0"/>
        </a:defRPr>
      </a:lvl4pPr>
      <a:lvl5pPr marL="2057400" indent="-228600" algn="l" rtl="0" eaLnBrk="1" fontAlgn="base" hangingPunct="1">
        <a:spcBef>
          <a:spcPct val="20000"/>
        </a:spcBef>
        <a:spcAft>
          <a:spcPct val="0"/>
        </a:spcAft>
        <a:buFont typeface="Trebuchet MS" pitchFamily="34" charset="0"/>
        <a:buChar char="—"/>
        <a:defRPr sz="2400" i="1">
          <a:solidFill>
            <a:schemeClr val="tx1"/>
          </a:solidFill>
          <a:latin typeface="Trebuchet MS" pitchFamily="34" charset="0"/>
        </a:defRPr>
      </a:lvl5pPr>
      <a:lvl6pPr marL="2514600" indent="-228600" algn="l" rtl="0" eaLnBrk="1" fontAlgn="base" hangingPunct="1">
        <a:spcBef>
          <a:spcPct val="20000"/>
        </a:spcBef>
        <a:spcAft>
          <a:spcPct val="0"/>
        </a:spcAft>
        <a:buBlip>
          <a:blip r:embed="rId13"/>
        </a:buBlip>
        <a:defRPr sz="3200" i="1">
          <a:solidFill>
            <a:schemeClr val="tx1"/>
          </a:solidFill>
          <a:latin typeface="+mn-lt"/>
        </a:defRPr>
      </a:lvl6pPr>
      <a:lvl7pPr marL="2971800" indent="-228600" algn="l" rtl="0" eaLnBrk="1" fontAlgn="base" hangingPunct="1">
        <a:spcBef>
          <a:spcPct val="20000"/>
        </a:spcBef>
        <a:spcAft>
          <a:spcPct val="0"/>
        </a:spcAft>
        <a:buBlip>
          <a:blip r:embed="rId13"/>
        </a:buBlip>
        <a:defRPr sz="3200" i="1">
          <a:solidFill>
            <a:schemeClr val="tx1"/>
          </a:solidFill>
          <a:latin typeface="+mn-lt"/>
        </a:defRPr>
      </a:lvl7pPr>
      <a:lvl8pPr marL="3429000" indent="-228600" algn="l" rtl="0" eaLnBrk="1" fontAlgn="base" hangingPunct="1">
        <a:spcBef>
          <a:spcPct val="20000"/>
        </a:spcBef>
        <a:spcAft>
          <a:spcPct val="0"/>
        </a:spcAft>
        <a:buBlip>
          <a:blip r:embed="rId13"/>
        </a:buBlip>
        <a:defRPr sz="3200" i="1">
          <a:solidFill>
            <a:schemeClr val="tx1"/>
          </a:solidFill>
          <a:latin typeface="+mn-lt"/>
        </a:defRPr>
      </a:lvl8pPr>
      <a:lvl9pPr marL="3886200" indent="-228600" algn="l" rtl="0" eaLnBrk="1" fontAlgn="base" hangingPunct="1">
        <a:spcBef>
          <a:spcPct val="20000"/>
        </a:spcBef>
        <a:spcAft>
          <a:spcPct val="0"/>
        </a:spcAft>
        <a:buBlip>
          <a:blip r:embed="rId13"/>
        </a:buBlip>
        <a:defRPr sz="32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sym typeface="Gill Sans" charset="0"/>
            </a:endParaRPr>
          </a:p>
        </p:txBody>
      </p:sp>
      <p:sp>
        <p:nvSpPr>
          <p:cNvPr id="3" name="Text Placeholder 2"/>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fontAlgn="auto">
              <a:spcBef>
                <a:spcPts val="0"/>
              </a:spcBef>
              <a:spcAft>
                <a:spcPts val="0"/>
              </a:spcAft>
              <a:defRPr sz="1200" b="0" cap="all" spc="300" baseline="0">
                <a:solidFill>
                  <a:srgbClr val="FFFFFF"/>
                </a:solidFill>
                <a:latin typeface="+mn-lt"/>
                <a:ea typeface="+mn-ea"/>
                <a:cs typeface="+mn-cs"/>
              </a:defRPr>
            </a:lvl1pPr>
          </a:lstStyle>
          <a:p>
            <a:pPr>
              <a:defRPr/>
            </a:pPr>
            <a:fld id="{B631CCA0-30C0-4163-909F-D1F1D1451DE9}" type="datetimeFigureOut">
              <a:rPr lang="en-US">
                <a:sym typeface="Gill Sans" charset="0"/>
              </a:rPr>
              <a:pPr>
                <a:defRPr/>
              </a:pPr>
              <a:t>1/16/2017</a:t>
            </a:fld>
            <a:endParaRPr lang="en-US">
              <a:sym typeface="Gill Sans" charset="0"/>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fontAlgn="auto">
              <a:spcBef>
                <a:spcPts val="0"/>
              </a:spcBef>
              <a:spcAft>
                <a:spcPts val="0"/>
              </a:spcAft>
              <a:defRPr sz="1100" b="0" cap="all" spc="300" baseline="0">
                <a:solidFill>
                  <a:srgbClr val="FFFFFF"/>
                </a:solidFill>
                <a:latin typeface="+mn-lt"/>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fontAlgn="auto">
              <a:spcBef>
                <a:spcPts val="0"/>
              </a:spcBef>
              <a:spcAft>
                <a:spcPts val="0"/>
              </a:spcAft>
              <a:defRPr sz="1200" b="1">
                <a:solidFill>
                  <a:srgbClr val="FFFFFF"/>
                </a:solidFill>
                <a:latin typeface="+mn-lt"/>
                <a:ea typeface="+mn-ea"/>
                <a:cs typeface="+mn-cs"/>
              </a:defRPr>
            </a:lvl1pPr>
          </a:lstStyle>
          <a:p>
            <a:pPr>
              <a:defRPr/>
            </a:pPr>
            <a:fld id="{CB407299-5350-41CF-AD98-E632A4B143B4}" type="slidenum">
              <a:rPr lang="en-US">
                <a:sym typeface="Gill Sans" charset="0"/>
              </a:rPr>
              <a:pPr>
                <a:defRPr/>
              </a:pPr>
              <a:t>‹#›</a:t>
            </a:fld>
            <a:endParaRPr lang="en-US" dirty="0">
              <a:sym typeface="Gill Sans" charset="0"/>
            </a:endParaRPr>
          </a:p>
        </p:txBody>
      </p:sp>
      <p:cxnSp>
        <p:nvCxnSpPr>
          <p:cNvPr id="10" name="Straight Connector 9"/>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568869658"/>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ts val="400"/>
        </a:spcBef>
        <a:spcAft>
          <a:spcPct val="0"/>
        </a:spcAft>
        <a:defRPr b="1" kern="1200" cap="all">
          <a:solidFill>
            <a:srgbClr val="404040"/>
          </a:solidFill>
          <a:latin typeface="+mj-lt"/>
          <a:ea typeface="+mj-ea"/>
          <a:cs typeface="Tunga" pitchFamily="2"/>
        </a:defRPr>
      </a:lvl1pPr>
      <a:lvl2pPr algn="ctr" rtl="0" eaLnBrk="0" fontAlgn="base" hangingPunct="0">
        <a:spcBef>
          <a:spcPts val="400"/>
        </a:spcBef>
        <a:spcAft>
          <a:spcPct val="0"/>
        </a:spcAft>
        <a:defRPr b="1">
          <a:solidFill>
            <a:srgbClr val="404040"/>
          </a:solidFill>
          <a:latin typeface="Garamond" pitchFamily="18" charset="0"/>
          <a:cs typeface="Tunga" pitchFamily="2" charset="0"/>
        </a:defRPr>
      </a:lvl2pPr>
      <a:lvl3pPr algn="ctr" rtl="0" eaLnBrk="0" fontAlgn="base" hangingPunct="0">
        <a:spcBef>
          <a:spcPts val="400"/>
        </a:spcBef>
        <a:spcAft>
          <a:spcPct val="0"/>
        </a:spcAft>
        <a:defRPr b="1">
          <a:solidFill>
            <a:srgbClr val="404040"/>
          </a:solidFill>
          <a:latin typeface="Garamond" pitchFamily="18" charset="0"/>
          <a:cs typeface="Tunga" pitchFamily="2" charset="0"/>
        </a:defRPr>
      </a:lvl3pPr>
      <a:lvl4pPr algn="ctr" rtl="0" eaLnBrk="0" fontAlgn="base" hangingPunct="0">
        <a:spcBef>
          <a:spcPts val="400"/>
        </a:spcBef>
        <a:spcAft>
          <a:spcPct val="0"/>
        </a:spcAft>
        <a:defRPr b="1">
          <a:solidFill>
            <a:srgbClr val="404040"/>
          </a:solidFill>
          <a:latin typeface="Garamond" pitchFamily="18" charset="0"/>
          <a:cs typeface="Tunga" pitchFamily="2" charset="0"/>
        </a:defRPr>
      </a:lvl4pPr>
      <a:lvl5pPr algn="ctr" rtl="0" eaLnBrk="0" fontAlgn="base" hangingPunct="0">
        <a:spcBef>
          <a:spcPts val="400"/>
        </a:spcBef>
        <a:spcAft>
          <a:spcPct val="0"/>
        </a:spcAft>
        <a:defRPr b="1">
          <a:solidFill>
            <a:srgbClr val="404040"/>
          </a:solidFill>
          <a:latin typeface="Garamond" pitchFamily="18" charset="0"/>
          <a:cs typeface="Tunga" pitchFamily="2" charset="0"/>
        </a:defRPr>
      </a:lvl5pPr>
      <a:lvl6pPr marL="457200" algn="ctr" rtl="0" fontAlgn="base">
        <a:spcBef>
          <a:spcPts val="400"/>
        </a:spcBef>
        <a:spcAft>
          <a:spcPct val="0"/>
        </a:spcAft>
        <a:defRPr b="1">
          <a:solidFill>
            <a:srgbClr val="404040"/>
          </a:solidFill>
          <a:latin typeface="Garamond" pitchFamily="18" charset="0"/>
          <a:cs typeface="Tunga" pitchFamily="2" charset="0"/>
        </a:defRPr>
      </a:lvl6pPr>
      <a:lvl7pPr marL="914400" algn="ctr" rtl="0" fontAlgn="base">
        <a:spcBef>
          <a:spcPts val="400"/>
        </a:spcBef>
        <a:spcAft>
          <a:spcPct val="0"/>
        </a:spcAft>
        <a:defRPr b="1">
          <a:solidFill>
            <a:srgbClr val="404040"/>
          </a:solidFill>
          <a:latin typeface="Garamond" pitchFamily="18" charset="0"/>
          <a:cs typeface="Tunga" pitchFamily="2" charset="0"/>
        </a:defRPr>
      </a:lvl7pPr>
      <a:lvl8pPr marL="1371600" algn="ctr" rtl="0" fontAlgn="base">
        <a:spcBef>
          <a:spcPts val="400"/>
        </a:spcBef>
        <a:spcAft>
          <a:spcPct val="0"/>
        </a:spcAft>
        <a:defRPr b="1">
          <a:solidFill>
            <a:srgbClr val="404040"/>
          </a:solidFill>
          <a:latin typeface="Garamond" pitchFamily="18" charset="0"/>
          <a:cs typeface="Tunga" pitchFamily="2" charset="0"/>
        </a:defRPr>
      </a:lvl8pPr>
      <a:lvl9pPr marL="1828800" algn="ctr" rtl="0" fontAlgn="base">
        <a:spcBef>
          <a:spcPts val="400"/>
        </a:spcBef>
        <a:spcAft>
          <a:spcPct val="0"/>
        </a:spcAft>
        <a:defRPr b="1">
          <a:solidFill>
            <a:srgbClr val="404040"/>
          </a:solidFill>
          <a:latin typeface="Garamond" pitchFamily="18" charset="0"/>
          <a:cs typeface="Tunga" pitchFamily="2" charset="0"/>
        </a:defRPr>
      </a:lvl9pPr>
    </p:titleStyle>
    <p:bodyStyle>
      <a:lvl1pPr marL="342900" indent="-342900"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marL="742950" indent="-285750"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marL="1143000" indent="-228600"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marL="1600200" indent="-228600"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marL="2057400" indent="-228600"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a:defRPr/>
            </a:pPr>
            <a:fld id="{911A21F1-42F0-4B07-AFB1-1D1964BBA8B8}" type="datetimeFigureOut">
              <a:rPr lang="en-US">
                <a:sym typeface="Gill Sans" charset="0"/>
              </a:rPr>
              <a:pPr>
                <a:defRPr/>
              </a:pPr>
              <a:t>1/16/2017</a:t>
            </a:fld>
            <a:endParaRPr lang="en-US">
              <a:sym typeface="Gill Sans"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a:defRPr/>
            </a:pPr>
            <a:fld id="{5D651C2E-2C53-4E68-8859-B5B0E950DF15}" type="slidenum">
              <a:rPr lang="en-US">
                <a:sym typeface="Gill Sans" charset="0"/>
              </a:rPr>
              <a:pPr>
                <a:defRPr/>
              </a:pPr>
              <a:t>‹#›</a:t>
            </a:fld>
            <a:endParaRPr lang="en-US">
              <a:sym typeface="Gill Sans" charset="0"/>
            </a:endParaRPr>
          </a:p>
        </p:txBody>
      </p:sp>
    </p:spTree>
    <p:extLst>
      <p:ext uri="{BB962C8B-B14F-4D97-AF65-F5344CB8AC3E}">
        <p14:creationId xmlns:p14="http://schemas.microsoft.com/office/powerpoint/2010/main" val="143912773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1.xml"/><Relationship Id="rId1" Type="http://schemas.openxmlformats.org/officeDocument/2006/relationships/tags" Target="../tags/tag3.xml"/><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4.jpe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hyperlink" Target="http://wernative.org/MakingDifference.aspx" TargetMode="External"/><Relationship Id="rId3" Type="http://schemas.openxmlformats.org/officeDocument/2006/relationships/hyperlink" Target="https://www.facebook.com/pages/We-R-Native/247261648626123" TargetMode="External"/><Relationship Id="rId7" Type="http://schemas.openxmlformats.org/officeDocument/2006/relationships/hyperlink" Target="http://wernative.org/become_ambassador.aspx" TargetMode="Externa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hyperlink" Target="https://www.instagram.com/wernative/" TargetMode="External"/><Relationship Id="rId5" Type="http://schemas.openxmlformats.org/officeDocument/2006/relationships/hyperlink" Target="http://www.youtube.com/user/weRnative" TargetMode="External"/><Relationship Id="rId4" Type="http://schemas.openxmlformats.org/officeDocument/2006/relationships/hyperlink" Target="https://twitter.com/weRnative" TargetMode="Externa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mailto:tghostdog@npaihb.or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D7rlAjgb3t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tghostdog@npaihb.org" TargetMode="External"/><Relationship Id="rId5" Type="http://schemas.openxmlformats.org/officeDocument/2006/relationships/hyperlink" Target="https://youtu.be/gOGCVSFVX1M%201:53" TargetMode="External"/><Relationship Id="rId4" Type="http://schemas.openxmlformats.org/officeDocument/2006/relationships/hyperlink" Target="https://youtu.be/X7k1h9FPLK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singerm@ohsu.edu"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mailto:Lauri.Turkovsky@doh.wa.gov"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wernativ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livingworks.net/" TargetMode="External"/><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mailto:ccaughlan@npaihb.org" TargetMode="External"/><Relationship Id="rId5" Type="http://schemas.openxmlformats.org/officeDocument/2006/relationships/hyperlink" Target="http://www.qprinstitute.com/" TargetMode="External"/><Relationship Id="rId4" Type="http://schemas.openxmlformats.org/officeDocument/2006/relationships/hyperlink" Target="http://www.carsonjspencer.or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surveymonkey.com/r/SupportParentingTeens"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openxmlformats.org/officeDocument/2006/relationships/hyperlink" Target="mailto:dstephens@npaihb.org" TargetMode="External"/><Relationship Id="rId3" Type="http://schemas.openxmlformats.org/officeDocument/2006/relationships/notesSlide" Target="../notesSlides/notesSlide25.xml"/><Relationship Id="rId7" Type="http://schemas.openxmlformats.org/officeDocument/2006/relationships/hyperlink" Target="mailto:agaston@npaihb.org" TargetMode="External"/><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hyperlink" Target="mailto:cmccray@npaihb.org" TargetMode="External"/><Relationship Id="rId11" Type="http://schemas.openxmlformats.org/officeDocument/2006/relationships/hyperlink" Target="https://www.youtube.com/watch?v=BFredCvSXDg" TargetMode="External"/><Relationship Id="rId5" Type="http://schemas.openxmlformats.org/officeDocument/2006/relationships/hyperlink" Target="mailto:ccaughlan@npaihb.org" TargetMode="External"/><Relationship Id="rId10" Type="http://schemas.openxmlformats.org/officeDocument/2006/relationships/hyperlink" Target="mailto:jleston@npaihb.org" TargetMode="External"/><Relationship Id="rId4" Type="http://schemas.openxmlformats.org/officeDocument/2006/relationships/hyperlink" Target="mailto:scraig@npaihb.org" TargetMode="External"/><Relationship Id="rId9" Type="http://schemas.openxmlformats.org/officeDocument/2006/relationships/hyperlink" Target="mailto:tghostdog@npaihb.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urveymonkey.com/r/SupportParentingTeens"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mailto:ccaughlan@npaihb.org"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mailto:cmccray@npaihb.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17067909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170679097"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hyperlink" Target="https://www.youtube.com/watch?v=hIfpvtw1qCA"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8600" y="3048000"/>
            <a:ext cx="8534400" cy="2133600"/>
          </a:xfrm>
        </p:spPr>
        <p:txBody>
          <a:bodyPr>
            <a:noAutofit/>
          </a:bodyPr>
          <a:lstStyle/>
          <a:p>
            <a:pPr>
              <a:spcBef>
                <a:spcPct val="0"/>
              </a:spcBef>
              <a:defRPr/>
            </a:pPr>
            <a:r>
              <a:rPr lang="en-US" sz="3600" dirty="0" smtClean="0">
                <a:latin typeface="+mj-lt"/>
                <a:ea typeface="Calibri"/>
                <a:cs typeface="Times New Roman"/>
              </a:rPr>
              <a:t>Thrive</a:t>
            </a:r>
          </a:p>
          <a:p>
            <a:pPr>
              <a:spcBef>
                <a:spcPct val="0"/>
              </a:spcBef>
              <a:defRPr/>
            </a:pPr>
            <a:r>
              <a:rPr lang="en-US" sz="3600" dirty="0" smtClean="0">
                <a:latin typeface="+mj-lt"/>
                <a:ea typeface="Calibri"/>
                <a:cs typeface="Times New Roman"/>
              </a:rPr>
              <a:t>We </a:t>
            </a:r>
            <a:r>
              <a:rPr lang="en-US" sz="3600" dirty="0">
                <a:latin typeface="+mj-lt"/>
                <a:ea typeface="Calibri"/>
                <a:cs typeface="Times New Roman"/>
              </a:rPr>
              <a:t>R </a:t>
            </a:r>
            <a:r>
              <a:rPr lang="en-US" sz="3600" dirty="0" smtClean="0">
                <a:latin typeface="+mj-lt"/>
                <a:ea typeface="Calibri"/>
                <a:cs typeface="Times New Roman"/>
              </a:rPr>
              <a:t>Native</a:t>
            </a:r>
          </a:p>
          <a:p>
            <a:pPr>
              <a:spcBef>
                <a:spcPct val="0"/>
              </a:spcBef>
              <a:defRPr/>
            </a:pPr>
            <a:r>
              <a:rPr lang="en-US" sz="3600" dirty="0" smtClean="0">
                <a:latin typeface="+mj-lt"/>
                <a:ea typeface="Calibri"/>
                <a:cs typeface="Times New Roman"/>
              </a:rPr>
              <a:t>Project Red talon</a:t>
            </a:r>
            <a:endParaRPr lang="en-US" sz="3600" dirty="0">
              <a:latin typeface="+mj-lt"/>
              <a:ea typeface="Calibri"/>
              <a:cs typeface="Times New Roman"/>
            </a:endParaRPr>
          </a:p>
        </p:txBody>
      </p:sp>
      <p:sp>
        <p:nvSpPr>
          <p:cNvPr id="5" name="Title 4"/>
          <p:cNvSpPr>
            <a:spLocks noGrp="1"/>
          </p:cNvSpPr>
          <p:nvPr>
            <p:ph type="title"/>
          </p:nvPr>
        </p:nvSpPr>
        <p:spPr>
          <a:xfrm>
            <a:off x="609600" y="381000"/>
            <a:ext cx="7885113" cy="1143000"/>
          </a:xfrm>
        </p:spPr>
        <p:txBody>
          <a:bodyPr/>
          <a:lstStyle/>
          <a:p>
            <a:r>
              <a:rPr lang="en-US" dirty="0" smtClean="0"/>
              <a:t/>
            </a:r>
            <a:br>
              <a:rPr lang="en-US" dirty="0" smtClean="0"/>
            </a:br>
            <a:r>
              <a:rPr lang="en-US" sz="5400" dirty="0" smtClean="0"/>
              <a:t>NPAIHB QBM</a:t>
            </a:r>
            <a:endParaRPr lang="en-US" sz="5400" dirty="0"/>
          </a:p>
        </p:txBody>
      </p:sp>
      <p:sp>
        <p:nvSpPr>
          <p:cNvPr id="3" name="Rectangle 2"/>
          <p:cNvSpPr/>
          <p:nvPr/>
        </p:nvSpPr>
        <p:spPr>
          <a:xfrm>
            <a:off x="152400" y="5562600"/>
            <a:ext cx="8839200" cy="400110"/>
          </a:xfrm>
          <a:prstGeom prst="rect">
            <a:avLst/>
          </a:prstGeom>
        </p:spPr>
        <p:txBody>
          <a:bodyPr wrap="square">
            <a:spAutoFit/>
          </a:bodyPr>
          <a:lstStyle/>
          <a:p>
            <a:pPr lvl="0" algn="ctr">
              <a:spcBef>
                <a:spcPct val="20000"/>
              </a:spcBef>
              <a:buClr>
                <a:srgbClr val="D16349"/>
              </a:buClr>
              <a:buSzPct val="85000"/>
            </a:pPr>
            <a:r>
              <a:rPr lang="en-US" sz="2000" b="1" cap="all" spc="250" dirty="0" err="1" smtClean="0">
                <a:solidFill>
                  <a:srgbClr val="8C7B70">
                    <a:lumMod val="75000"/>
                  </a:srgbClr>
                </a:solidFill>
              </a:rPr>
              <a:t>january</a:t>
            </a:r>
            <a:r>
              <a:rPr lang="en-US" sz="2000" b="1" cap="all" spc="250" dirty="0" smtClean="0">
                <a:solidFill>
                  <a:srgbClr val="8C7B70">
                    <a:lumMod val="75000"/>
                  </a:srgbClr>
                </a:solidFill>
              </a:rPr>
              <a:t> 2017</a:t>
            </a:r>
          </a:p>
        </p:txBody>
      </p:sp>
    </p:spTree>
    <p:extLst>
      <p:ext uri="{BB962C8B-B14F-4D97-AF65-F5344CB8AC3E}">
        <p14:creationId xmlns:p14="http://schemas.microsoft.com/office/powerpoint/2010/main" val="2393992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0"/>
            <a:ext cx="8839200" cy="3048000"/>
          </a:xfrm>
        </p:spPr>
        <p:txBody>
          <a:bodyPr/>
          <a:lstStyle/>
          <a:p>
            <a:pPr eaLnBrk="1" hangingPunct="1">
              <a:defRPr/>
            </a:pPr>
            <a:r>
              <a:rPr lang="en-US" sz="4000" dirty="0" smtClean="0">
                <a:solidFill>
                  <a:schemeClr val="accent1">
                    <a:lumMod val="75000"/>
                  </a:schemeClr>
                </a:solidFill>
              </a:rPr>
              <a:t> </a:t>
            </a:r>
            <a:r>
              <a:rPr lang="en-US" sz="4600" b="1" dirty="0" smtClean="0">
                <a:solidFill>
                  <a:schemeClr val="accent1">
                    <a:lumMod val="75000"/>
                  </a:schemeClr>
                </a:solidFill>
              </a:rPr>
              <a:t>LGBTQ, TWO SPIRIT</a:t>
            </a:r>
            <a:br>
              <a:rPr lang="en-US" sz="4600" b="1" dirty="0" smtClean="0">
                <a:solidFill>
                  <a:schemeClr val="accent1">
                    <a:lumMod val="75000"/>
                  </a:schemeClr>
                </a:solidFill>
              </a:rPr>
            </a:br>
            <a:r>
              <a:rPr lang="en-US" sz="4600" b="1" dirty="0" smtClean="0">
                <a:solidFill>
                  <a:schemeClr val="accent1">
                    <a:lumMod val="75000"/>
                  </a:schemeClr>
                </a:solidFill>
              </a:rPr>
              <a:t>Social Marketing Campaign</a:t>
            </a:r>
            <a:br>
              <a:rPr lang="en-US" sz="4600" b="1" dirty="0" smtClean="0">
                <a:solidFill>
                  <a:schemeClr val="accent1">
                    <a:lumMod val="75000"/>
                  </a:schemeClr>
                </a:solidFill>
              </a:rPr>
            </a:br>
            <a:r>
              <a:rPr lang="en-US" sz="4000" dirty="0" smtClean="0">
                <a:solidFill>
                  <a:schemeClr val="accent1">
                    <a:lumMod val="75000"/>
                  </a:schemeClr>
                </a:solidFill>
              </a:rPr>
              <a:t/>
            </a:r>
            <a:br>
              <a:rPr lang="en-US" sz="4000" dirty="0" smtClean="0">
                <a:solidFill>
                  <a:schemeClr val="accent1">
                    <a:lumMod val="75000"/>
                  </a:schemeClr>
                </a:solidFill>
              </a:rPr>
            </a:br>
            <a:r>
              <a:rPr lang="en-US" sz="4000" dirty="0" smtClean="0">
                <a:solidFill>
                  <a:schemeClr val="accent1">
                    <a:lumMod val="75000"/>
                  </a:schemeClr>
                </a:solidFill>
              </a:rPr>
              <a:t>LOVED &amp; ACCEPTED</a:t>
            </a:r>
            <a:br>
              <a:rPr lang="en-US" sz="4000" dirty="0" smtClean="0">
                <a:solidFill>
                  <a:schemeClr val="accent1">
                    <a:lumMod val="75000"/>
                  </a:schemeClr>
                </a:solidFill>
              </a:rPr>
            </a:br>
            <a:r>
              <a:rPr lang="en-US" sz="4000" dirty="0" smtClean="0">
                <a:solidFill>
                  <a:schemeClr val="accent1">
                    <a:lumMod val="75000"/>
                  </a:schemeClr>
                </a:solidFill>
              </a:rPr>
              <a:t>#WE NEED YOU HERE</a:t>
            </a:r>
            <a:endParaRPr lang="en-US" sz="4000" dirty="0" smtClean="0"/>
          </a:p>
        </p:txBody>
      </p:sp>
      <p:sp>
        <p:nvSpPr>
          <p:cNvPr id="3" name="Title 1"/>
          <p:cNvSpPr txBox="1">
            <a:spLocks/>
          </p:cNvSpPr>
          <p:nvPr/>
        </p:nvSpPr>
        <p:spPr>
          <a:xfrm>
            <a:off x="152400" y="-24740"/>
            <a:ext cx="8839200" cy="1548740"/>
          </a:xfrm>
          <a:prstGeom prst="rect">
            <a:avLst/>
          </a:prstGeom>
        </p:spPr>
        <p:txBody>
          <a:bodyPr vert="horz" anchor="ctr">
            <a:noAutofit/>
          </a:bodyPr>
          <a:lstStyle>
            <a:lvl1pPr algn="ctr" rtl="0" eaLnBrk="1" latinLnBrk="0" hangingPunct="1">
              <a:spcBef>
                <a:spcPct val="0"/>
              </a:spcBef>
              <a:buNone/>
              <a:defRPr kumimoji="0" sz="4400" kern="1200">
                <a:solidFill>
                  <a:schemeClr val="accent3">
                    <a:shade val="75000"/>
                  </a:schemeClr>
                </a:solidFill>
                <a:latin typeface="+mj-lt"/>
                <a:ea typeface="+mj-ea"/>
                <a:cs typeface="+mj-cs"/>
              </a:defRPr>
            </a:lvl1pPr>
          </a:lstStyle>
          <a:p>
            <a:pPr>
              <a:defRPr/>
            </a:pPr>
            <a:r>
              <a:rPr lang="en-US" sz="4000" dirty="0" smtClean="0">
                <a:solidFill>
                  <a:schemeClr val="accent1">
                    <a:lumMod val="75000"/>
                  </a:schemeClr>
                </a:solidFill>
              </a:rPr>
              <a:t> </a:t>
            </a:r>
            <a:endParaRPr lang="en-US" sz="4000" dirty="0" smtClean="0"/>
          </a:p>
        </p:txBody>
      </p:sp>
    </p:spTree>
    <p:extLst>
      <p:ext uri="{BB962C8B-B14F-4D97-AF65-F5344CB8AC3E}">
        <p14:creationId xmlns:p14="http://schemas.microsoft.com/office/powerpoint/2010/main" val="1422668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5257800" y="74180"/>
            <a:ext cx="3352800" cy="3293209"/>
          </a:xfrm>
          <a:prstGeom prst="rect">
            <a:avLst/>
          </a:prstGeom>
          <a:noFill/>
        </p:spPr>
        <p:txBody>
          <a:bodyPr wrap="square" rtlCol="0">
            <a:spAutoFit/>
          </a:bodyPr>
          <a:lstStyle/>
          <a:p>
            <a:pPr>
              <a:spcAft>
                <a:spcPts val="1200"/>
              </a:spcAft>
            </a:pPr>
            <a:r>
              <a:rPr lang="en-US" sz="2800" dirty="0" smtClean="0">
                <a:solidFill>
                  <a:prstClr val="black"/>
                </a:solidFill>
                <a:latin typeface="Georgia" panose="02040502050405020303" pitchFamily="18" charset="0"/>
              </a:rPr>
              <a:t>Posters</a:t>
            </a:r>
          </a:p>
          <a:p>
            <a:pPr>
              <a:spcAft>
                <a:spcPts val="1200"/>
              </a:spcAft>
            </a:pPr>
            <a:r>
              <a:rPr lang="en-US" sz="2800" dirty="0" smtClean="0">
                <a:solidFill>
                  <a:prstClr val="black"/>
                </a:solidFill>
                <a:latin typeface="Georgia" panose="02040502050405020303" pitchFamily="18" charset="0"/>
              </a:rPr>
              <a:t>Rack Card</a:t>
            </a:r>
          </a:p>
          <a:p>
            <a:pPr>
              <a:spcAft>
                <a:spcPts val="1200"/>
              </a:spcAft>
            </a:pPr>
            <a:r>
              <a:rPr lang="en-US" sz="2800" dirty="0" smtClean="0">
                <a:solidFill>
                  <a:prstClr val="black"/>
                </a:solidFill>
                <a:latin typeface="Georgia" panose="02040502050405020303" pitchFamily="18" charset="0"/>
              </a:rPr>
              <a:t>Tip Card</a:t>
            </a:r>
          </a:p>
          <a:p>
            <a:pPr>
              <a:spcAft>
                <a:spcPts val="1200"/>
              </a:spcAft>
            </a:pPr>
            <a:r>
              <a:rPr lang="en-US" sz="2800" dirty="0" smtClean="0">
                <a:solidFill>
                  <a:prstClr val="black"/>
                </a:solidFill>
                <a:latin typeface="Georgia" panose="02040502050405020303" pitchFamily="18" charset="0"/>
              </a:rPr>
              <a:t>Radio PSA </a:t>
            </a:r>
          </a:p>
          <a:p>
            <a:pPr>
              <a:spcAft>
                <a:spcPts val="1200"/>
              </a:spcAft>
            </a:pPr>
            <a:r>
              <a:rPr lang="en-US" sz="2800" i="1" dirty="0" smtClean="0">
                <a:solidFill>
                  <a:prstClr val="black"/>
                </a:solidFill>
                <a:latin typeface="Georgia" panose="02040502050405020303" pitchFamily="18" charset="0"/>
              </a:rPr>
              <a:t>Lived Experience Videos</a:t>
            </a:r>
            <a:endParaRPr lang="en-US" sz="2000" i="1" dirty="0">
              <a:solidFill>
                <a:prstClr val="black"/>
              </a:solidFill>
              <a:latin typeface="Georgia" panose="02040502050405020303" pitchFamily="18" charset="0"/>
            </a:endParaRPr>
          </a:p>
        </p:txBody>
      </p:sp>
      <p:pic>
        <p:nvPicPr>
          <p:cNvPr id="8" name="Picture 2" descr="C:\Users\cmccray\AppData\Local\Temp\LGBTQ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36007" cy="7052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922" y="3367389"/>
            <a:ext cx="4041078" cy="3566251"/>
          </a:xfrm>
          <a:prstGeom prst="rect">
            <a:avLst/>
          </a:prstGeom>
        </p:spPr>
      </p:pic>
    </p:spTree>
    <p:custDataLst>
      <p:tags r:id="rId1"/>
    </p:custDataLst>
    <p:extLst>
      <p:ext uri="{BB962C8B-B14F-4D97-AF65-F5344CB8AC3E}">
        <p14:creationId xmlns:p14="http://schemas.microsoft.com/office/powerpoint/2010/main" val="57271922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05000"/>
            <a:ext cx="8839200" cy="3657600"/>
          </a:xfrm>
        </p:spPr>
        <p:txBody>
          <a:bodyPr/>
          <a:lstStyle/>
          <a:p>
            <a:pPr eaLnBrk="1" hangingPunct="1">
              <a:defRPr/>
            </a:pPr>
            <a:r>
              <a:rPr lang="en-US" sz="3600" b="1" dirty="0">
                <a:solidFill>
                  <a:schemeClr val="accent1">
                    <a:lumMod val="75000"/>
                  </a:schemeClr>
                </a:solidFill>
              </a:rPr>
              <a:t>Native Veterans Suicide Prevention</a:t>
            </a:r>
            <a:r>
              <a:rPr lang="en-US" sz="3600" b="1" dirty="0" smtClean="0">
                <a:solidFill>
                  <a:schemeClr val="accent1">
                    <a:lumMod val="75000"/>
                  </a:schemeClr>
                </a:solidFill>
              </a:rPr>
              <a:t/>
            </a:r>
            <a:br>
              <a:rPr lang="en-US" sz="3600" b="1" dirty="0" smtClean="0">
                <a:solidFill>
                  <a:schemeClr val="accent1">
                    <a:lumMod val="75000"/>
                  </a:schemeClr>
                </a:solidFill>
              </a:rPr>
            </a:br>
            <a:r>
              <a:rPr lang="en-US" sz="3600" b="1" dirty="0" smtClean="0">
                <a:solidFill>
                  <a:schemeClr val="accent1">
                    <a:lumMod val="75000"/>
                  </a:schemeClr>
                </a:solidFill>
              </a:rPr>
              <a:t>Social Marketing Campaign</a:t>
            </a:r>
            <a:br>
              <a:rPr lang="en-US" sz="3600" b="1" dirty="0" smtClean="0">
                <a:solidFill>
                  <a:schemeClr val="accent1">
                    <a:lumMod val="75000"/>
                  </a:schemeClr>
                </a:solidFill>
              </a:rPr>
            </a:br>
            <a:r>
              <a:rPr lang="en-US" sz="2800" dirty="0" smtClean="0">
                <a:solidFill>
                  <a:schemeClr val="accent1">
                    <a:lumMod val="75000"/>
                  </a:schemeClr>
                </a:solidFill>
              </a:rPr>
              <a:t/>
            </a:r>
            <a:br>
              <a:rPr lang="en-US" sz="2800" dirty="0" smtClean="0">
                <a:solidFill>
                  <a:schemeClr val="accent1">
                    <a:lumMod val="75000"/>
                  </a:schemeClr>
                </a:solidFill>
              </a:rPr>
            </a:br>
            <a:r>
              <a:rPr lang="en-US" sz="3200" dirty="0" smtClean="0">
                <a:solidFill>
                  <a:schemeClr val="accent1">
                    <a:lumMod val="75000"/>
                  </a:schemeClr>
                </a:solidFill>
              </a:rPr>
              <a:t>Please fill out the paper survey</a:t>
            </a:r>
            <a:br>
              <a:rPr lang="en-US" sz="3200" dirty="0" smtClean="0">
                <a:solidFill>
                  <a:schemeClr val="accent1">
                    <a:lumMod val="75000"/>
                  </a:schemeClr>
                </a:solidFill>
              </a:rPr>
            </a:br>
            <a:r>
              <a:rPr lang="en-US" sz="3200" dirty="0" smtClean="0">
                <a:solidFill>
                  <a:schemeClr val="accent1">
                    <a:lumMod val="75000"/>
                  </a:schemeClr>
                </a:solidFill>
              </a:rPr>
              <a:t>Put in the box labeled “Veteran Surveys”</a:t>
            </a:r>
            <a:br>
              <a:rPr lang="en-US" sz="3200" dirty="0" smtClean="0">
                <a:solidFill>
                  <a:schemeClr val="accent1">
                    <a:lumMod val="75000"/>
                  </a:schemeClr>
                </a:solidFill>
              </a:rPr>
            </a:br>
            <a:r>
              <a:rPr lang="en-US" sz="3200" dirty="0" smtClean="0">
                <a:solidFill>
                  <a:schemeClr val="accent1">
                    <a:lumMod val="75000"/>
                  </a:schemeClr>
                </a:solidFill>
              </a:rPr>
              <a:t>Fax </a:t>
            </a:r>
            <a:r>
              <a:rPr lang="en-US" sz="3200" dirty="0" err="1" smtClean="0">
                <a:solidFill>
                  <a:schemeClr val="accent1">
                    <a:lumMod val="75000"/>
                  </a:schemeClr>
                </a:solidFill>
              </a:rPr>
              <a:t>attn:</a:t>
            </a:r>
            <a:r>
              <a:rPr lang="en-US" sz="3200" dirty="0" smtClean="0">
                <a:solidFill>
                  <a:schemeClr val="accent1">
                    <a:lumMod val="75000"/>
                  </a:schemeClr>
                </a:solidFill>
              </a:rPr>
              <a:t> THRIVE to 503-228-4801</a:t>
            </a:r>
            <a:br>
              <a:rPr lang="en-US" sz="3200" dirty="0" smtClean="0">
                <a:solidFill>
                  <a:schemeClr val="accent1">
                    <a:lumMod val="75000"/>
                  </a:schemeClr>
                </a:solidFill>
              </a:rPr>
            </a:br>
            <a:r>
              <a:rPr lang="en-US" sz="3200" dirty="0" smtClean="0">
                <a:solidFill>
                  <a:schemeClr val="accent1">
                    <a:lumMod val="75000"/>
                  </a:schemeClr>
                </a:solidFill>
              </a:rPr>
              <a:t>Deadline: Friday January 20, 2017</a:t>
            </a:r>
            <a:endParaRPr lang="en-US" sz="4000" dirty="0" smtClean="0"/>
          </a:p>
        </p:txBody>
      </p:sp>
      <p:sp>
        <p:nvSpPr>
          <p:cNvPr id="3" name="Title 1"/>
          <p:cNvSpPr txBox="1">
            <a:spLocks/>
          </p:cNvSpPr>
          <p:nvPr/>
        </p:nvSpPr>
        <p:spPr>
          <a:xfrm>
            <a:off x="152400" y="-24740"/>
            <a:ext cx="8839200" cy="1548740"/>
          </a:xfrm>
          <a:prstGeom prst="rect">
            <a:avLst/>
          </a:prstGeom>
        </p:spPr>
        <p:txBody>
          <a:bodyPr vert="horz" anchor="ctr">
            <a:noAutofit/>
          </a:bodyPr>
          <a:lstStyle>
            <a:lvl1pPr algn="ctr" rtl="0" eaLnBrk="1" latinLnBrk="0" hangingPunct="1">
              <a:spcBef>
                <a:spcPct val="0"/>
              </a:spcBef>
              <a:buNone/>
              <a:defRPr kumimoji="0" sz="4400" kern="1200">
                <a:solidFill>
                  <a:schemeClr val="accent3">
                    <a:shade val="75000"/>
                  </a:schemeClr>
                </a:solidFill>
                <a:latin typeface="+mj-lt"/>
                <a:ea typeface="+mj-ea"/>
                <a:cs typeface="+mj-cs"/>
              </a:defRPr>
            </a:lvl1pPr>
          </a:lstStyle>
          <a:p>
            <a:pPr>
              <a:defRPr/>
            </a:pPr>
            <a:r>
              <a:rPr lang="en-US" sz="4000" dirty="0" smtClean="0">
                <a:solidFill>
                  <a:schemeClr val="accent1">
                    <a:lumMod val="75000"/>
                  </a:schemeClr>
                </a:solidFill>
              </a:rPr>
              <a:t> </a:t>
            </a:r>
            <a:r>
              <a:rPr lang="en-US" sz="4600" b="1" dirty="0" smtClean="0">
                <a:solidFill>
                  <a:schemeClr val="accent1">
                    <a:lumMod val="75000"/>
                  </a:schemeClr>
                </a:solidFill>
              </a:rPr>
              <a:t>Developing the. . . .</a:t>
            </a:r>
            <a:endParaRPr lang="en-US" sz="4000" dirty="0" smtClean="0"/>
          </a:p>
        </p:txBody>
      </p:sp>
    </p:spTree>
    <p:extLst>
      <p:ext uri="{BB962C8B-B14F-4D97-AF65-F5344CB8AC3E}">
        <p14:creationId xmlns:p14="http://schemas.microsoft.com/office/powerpoint/2010/main" val="3856112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 t="11183" r="44960" b="10107"/>
          <a:stretch/>
        </p:blipFill>
        <p:spPr bwMode="auto">
          <a:xfrm>
            <a:off x="1" y="0"/>
            <a:ext cx="9143999" cy="76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813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4">
            <a:extLst>
              <a:ext uri="{28A0092B-C50C-407E-A947-70E740481C1C}">
                <a14:useLocalDpi xmlns:a14="http://schemas.microsoft.com/office/drawing/2010/main" val="0"/>
              </a:ext>
            </a:extLst>
          </a:blip>
          <a:srcRect l="52121" b="20280"/>
          <a:stretch>
            <a:fillRect/>
          </a:stretch>
        </p:blipFill>
        <p:spPr bwMode="auto">
          <a:xfrm>
            <a:off x="-47624" y="-228600"/>
            <a:ext cx="9166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7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89" y="981071"/>
            <a:ext cx="4726984" cy="630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0" name="Picture 5"/>
          <p:cNvPicPr>
            <a:picLocks noChangeAspect="1"/>
          </p:cNvPicPr>
          <p:nvPr/>
        </p:nvPicPr>
        <p:blipFill>
          <a:blip r:embed="rId6">
            <a:extLst>
              <a:ext uri="{28A0092B-C50C-407E-A947-70E740481C1C}">
                <a14:useLocalDpi xmlns:a14="http://schemas.microsoft.com/office/drawing/2010/main" val="0"/>
              </a:ext>
            </a:extLst>
          </a:blip>
          <a:srcRect t="12289"/>
          <a:stretch>
            <a:fillRect/>
          </a:stretch>
        </p:blipFill>
        <p:spPr bwMode="auto">
          <a:xfrm>
            <a:off x="4633910" y="3835397"/>
            <a:ext cx="4648201" cy="305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1" name="Picture 6"/>
          <p:cNvPicPr>
            <a:picLocks noChangeAspect="1"/>
          </p:cNvPicPr>
          <p:nvPr/>
        </p:nvPicPr>
        <p:blipFill>
          <a:blip r:embed="rId7">
            <a:extLst>
              <a:ext uri="{28A0092B-C50C-407E-A947-70E740481C1C}">
                <a14:useLocalDpi xmlns:a14="http://schemas.microsoft.com/office/drawing/2010/main" val="0"/>
              </a:ext>
            </a:extLst>
          </a:blip>
          <a:srcRect t="7141" b="7802"/>
          <a:stretch>
            <a:fillRect/>
          </a:stretch>
        </p:blipFill>
        <p:spPr bwMode="auto">
          <a:xfrm>
            <a:off x="4633911" y="981071"/>
            <a:ext cx="4569418" cy="291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5591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3687" y="1295400"/>
            <a:ext cx="8534400" cy="5647700"/>
          </a:xfrm>
          <a:prstGeom prst="rect">
            <a:avLst/>
          </a:prstGeom>
          <a:noFill/>
        </p:spPr>
        <p:txBody>
          <a:bodyPr wrap="square" rtlCol="0">
            <a:spAutoFit/>
          </a:bodyPr>
          <a:lstStyle/>
          <a:p>
            <a:pPr marL="457200" indent="-457200">
              <a:spcAft>
                <a:spcPts val="1200"/>
              </a:spcAft>
              <a:buFont typeface="+mj-lt"/>
              <a:buAutoNum type="arabicPeriod"/>
            </a:pPr>
            <a:r>
              <a:rPr lang="en-US" sz="2400" dirty="0" smtClean="0"/>
              <a:t>Like </a:t>
            </a:r>
            <a:r>
              <a:rPr lang="en-US" sz="2400" dirty="0"/>
              <a:t>us on </a:t>
            </a:r>
            <a:r>
              <a:rPr lang="en-US" sz="2400" dirty="0" smtClean="0">
                <a:hlinkClick r:id="rId3"/>
              </a:rPr>
              <a:t>Facebook</a:t>
            </a:r>
            <a:endParaRPr lang="en-US" sz="2400" dirty="0"/>
          </a:p>
          <a:p>
            <a:pPr marL="457200" indent="-457200">
              <a:spcAft>
                <a:spcPts val="1200"/>
              </a:spcAft>
              <a:buFont typeface="+mj-lt"/>
              <a:buAutoNum type="arabicPeriod"/>
            </a:pPr>
            <a:r>
              <a:rPr lang="en-US" sz="2400" dirty="0" smtClean="0"/>
              <a:t>Follow </a:t>
            </a:r>
            <a:r>
              <a:rPr lang="en-US" sz="2400" dirty="0"/>
              <a:t>us on </a:t>
            </a:r>
            <a:r>
              <a:rPr lang="en-US" sz="2400" dirty="0" smtClean="0">
                <a:hlinkClick r:id="rId4"/>
              </a:rPr>
              <a:t>Twitter</a:t>
            </a:r>
            <a:endParaRPr lang="en-US" sz="2400" dirty="0" smtClean="0"/>
          </a:p>
          <a:p>
            <a:pPr marL="457200" indent="-457200">
              <a:spcAft>
                <a:spcPts val="1200"/>
              </a:spcAft>
              <a:buFont typeface="+mj-lt"/>
              <a:buAutoNum type="arabicPeriod"/>
            </a:pPr>
            <a:r>
              <a:rPr lang="en-US" sz="2400" dirty="0" smtClean="0"/>
              <a:t>Subscribe </a:t>
            </a:r>
            <a:r>
              <a:rPr lang="en-US" sz="2400" dirty="0"/>
              <a:t>to our </a:t>
            </a:r>
            <a:r>
              <a:rPr lang="en-US" sz="2400" dirty="0">
                <a:hlinkClick r:id="rId5"/>
              </a:rPr>
              <a:t>YouTube </a:t>
            </a:r>
            <a:r>
              <a:rPr lang="en-US" sz="2400" dirty="0" smtClean="0">
                <a:hlinkClick r:id="rId5"/>
              </a:rPr>
              <a:t>Channel</a:t>
            </a:r>
            <a:endParaRPr lang="en-US" sz="2400" dirty="0" smtClean="0"/>
          </a:p>
          <a:p>
            <a:pPr marL="457200" indent="-457200">
              <a:spcAft>
                <a:spcPts val="1200"/>
              </a:spcAft>
              <a:buFont typeface="+mj-lt"/>
              <a:buAutoNum type="arabicPeriod"/>
            </a:pPr>
            <a:r>
              <a:rPr lang="en-US" sz="2400" dirty="0" smtClean="0"/>
              <a:t>Follow us on </a:t>
            </a:r>
            <a:r>
              <a:rPr lang="en-US" sz="2400" dirty="0" smtClean="0">
                <a:hlinkClick r:id="rId6"/>
              </a:rPr>
              <a:t>Instagram</a:t>
            </a:r>
            <a:endParaRPr lang="en-US" sz="2400" dirty="0" smtClean="0"/>
          </a:p>
          <a:p>
            <a:pPr marL="457200" indent="-457200">
              <a:spcAft>
                <a:spcPts val="1200"/>
              </a:spcAft>
              <a:buFont typeface="+mj-lt"/>
              <a:buAutoNum type="arabicPeriod"/>
            </a:pPr>
            <a:r>
              <a:rPr lang="en-US" sz="2400" dirty="0" smtClean="0"/>
              <a:t>Text “HEALTHY” </a:t>
            </a:r>
            <a:r>
              <a:rPr lang="en-US" sz="2400" dirty="0"/>
              <a:t>to </a:t>
            </a:r>
            <a:r>
              <a:rPr lang="en-US" sz="2400" dirty="0" smtClean="0"/>
              <a:t>97779 </a:t>
            </a:r>
            <a:r>
              <a:rPr lang="en-US" sz="2400" dirty="0"/>
              <a:t>to </a:t>
            </a:r>
            <a:r>
              <a:rPr lang="en-US" sz="2400" dirty="0" smtClean="0"/>
              <a:t>get the latest health curricula and resources for Native youth!</a:t>
            </a:r>
          </a:p>
          <a:p>
            <a:pPr marL="457200" indent="-457200">
              <a:spcAft>
                <a:spcPts val="600"/>
              </a:spcAft>
              <a:buFont typeface="+mj-lt"/>
              <a:buAutoNum type="arabicPeriod"/>
            </a:pPr>
            <a:r>
              <a:rPr lang="en-US" sz="2400" dirty="0" smtClean="0"/>
              <a:t>If you’re a young person:</a:t>
            </a:r>
          </a:p>
          <a:p>
            <a:pPr marL="914400" lvl="1" indent="-457200">
              <a:spcAft>
                <a:spcPts val="600"/>
              </a:spcAft>
              <a:buFont typeface="Arial" panose="020B0604020202020204" pitchFamily="34" charset="0"/>
              <a:buChar char="•"/>
            </a:pPr>
            <a:r>
              <a:rPr lang="en-US" sz="2400" dirty="0" smtClean="0"/>
              <a:t>Text “NATIVE” to </a:t>
            </a:r>
            <a:r>
              <a:rPr lang="en-US" sz="2400" dirty="0"/>
              <a:t>97779 to receive weekly health tips, contest, and life advice</a:t>
            </a:r>
            <a:endParaRPr lang="en-US" sz="2400" dirty="0" smtClean="0"/>
          </a:p>
          <a:p>
            <a:pPr marL="914400" lvl="1" indent="-457200">
              <a:spcAft>
                <a:spcPts val="600"/>
              </a:spcAft>
              <a:buFont typeface="Arial" panose="020B0604020202020204" pitchFamily="34" charset="0"/>
              <a:buChar char="•"/>
            </a:pPr>
            <a:r>
              <a:rPr lang="en-US" sz="2400" dirty="0" smtClean="0"/>
              <a:t>Become </a:t>
            </a:r>
            <a:r>
              <a:rPr lang="en-US" sz="2400" dirty="0"/>
              <a:t>a </a:t>
            </a:r>
            <a:r>
              <a:rPr lang="en-US" sz="2400" dirty="0">
                <a:hlinkClick r:id="rId7"/>
              </a:rPr>
              <a:t>WRN </a:t>
            </a:r>
            <a:r>
              <a:rPr lang="en-US" sz="2400" dirty="0" smtClean="0">
                <a:hlinkClick r:id="rId7"/>
              </a:rPr>
              <a:t>Youth Ambassador </a:t>
            </a:r>
            <a:endParaRPr lang="en-US" dirty="0" smtClean="0"/>
          </a:p>
          <a:p>
            <a:pPr marL="914400" lvl="1" indent="-457200">
              <a:spcAft>
                <a:spcPts val="600"/>
              </a:spcAft>
              <a:buFont typeface="Arial" panose="020B0604020202020204" pitchFamily="34" charset="0"/>
              <a:buChar char="•"/>
            </a:pPr>
            <a:r>
              <a:rPr lang="en-US" sz="2400" dirty="0"/>
              <a:t>Make a positive difference in your community. </a:t>
            </a:r>
            <a:r>
              <a:rPr lang="en-US" sz="2400" dirty="0">
                <a:hlinkClick r:id="rId8"/>
              </a:rPr>
              <a:t>Apply for up to $</a:t>
            </a:r>
            <a:r>
              <a:rPr lang="en-US" sz="2400" dirty="0" smtClean="0">
                <a:hlinkClick r:id="rId8"/>
              </a:rPr>
              <a:t>475</a:t>
            </a:r>
            <a:endParaRPr lang="en-US" sz="2400" dirty="0" smtClean="0"/>
          </a:p>
        </p:txBody>
      </p:sp>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l="52121" b="20280"/>
          <a:stretch>
            <a:fillRect/>
          </a:stretch>
        </p:blipFill>
        <p:spPr bwMode="auto">
          <a:xfrm>
            <a:off x="-22225" y="-141289"/>
            <a:ext cx="9166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671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sz="3200" dirty="0">
                <a:sym typeface="Gill Sans" charset="0"/>
              </a:rPr>
              <a:t>Gen-I Social Media Boot Camps</a:t>
            </a:r>
            <a:endParaRPr lang="en-US" sz="3200" dirty="0"/>
          </a:p>
        </p:txBody>
      </p:sp>
      <p:sp>
        <p:nvSpPr>
          <p:cNvPr id="4" name="Content Placeholder 3"/>
          <p:cNvSpPr>
            <a:spLocks noGrp="1"/>
          </p:cNvSpPr>
          <p:nvPr>
            <p:ph sz="half" idx="1"/>
          </p:nvPr>
        </p:nvSpPr>
        <p:spPr>
          <a:xfrm>
            <a:off x="301752" y="1371600"/>
            <a:ext cx="4038600" cy="5029200"/>
          </a:xfrm>
        </p:spPr>
        <p:txBody>
          <a:bodyPr>
            <a:normAutofit fontScale="92500"/>
          </a:bodyPr>
          <a:lstStyle/>
          <a:p>
            <a:r>
              <a:rPr lang="en-US" dirty="0" err="1" smtClean="0"/>
              <a:t>WeRNative</a:t>
            </a:r>
            <a:r>
              <a:rPr lang="en-US" dirty="0" smtClean="0"/>
              <a:t> Training</a:t>
            </a:r>
          </a:p>
          <a:p>
            <a:pPr lvl="1"/>
            <a:r>
              <a:rPr lang="en-US" dirty="0" smtClean="0"/>
              <a:t>Leadership Skills</a:t>
            </a:r>
          </a:p>
          <a:p>
            <a:pPr lvl="1"/>
            <a:r>
              <a:rPr lang="en-US" dirty="0" smtClean="0"/>
              <a:t>Youth Driven Social Marketing Project</a:t>
            </a:r>
          </a:p>
          <a:p>
            <a:pPr lvl="1"/>
            <a:r>
              <a:rPr lang="en-US" dirty="0" smtClean="0"/>
              <a:t>Health Activism</a:t>
            </a:r>
          </a:p>
          <a:p>
            <a:r>
              <a:rPr lang="en-US" dirty="0"/>
              <a:t>Site’s Role</a:t>
            </a:r>
          </a:p>
          <a:p>
            <a:pPr lvl="1"/>
            <a:r>
              <a:rPr lang="en-US" dirty="0"/>
              <a:t>Schedule 2 full days</a:t>
            </a:r>
          </a:p>
          <a:p>
            <a:pPr lvl="1"/>
            <a:r>
              <a:rPr lang="en-US" dirty="0"/>
              <a:t>Recruit 15-20 AI/AN youth</a:t>
            </a:r>
          </a:p>
          <a:p>
            <a:pPr lvl="1"/>
            <a:r>
              <a:rPr lang="en-US" dirty="0"/>
              <a:t>Schedule a facility</a:t>
            </a:r>
          </a:p>
          <a:p>
            <a:pPr lvl="1"/>
            <a:r>
              <a:rPr lang="en-US" dirty="0"/>
              <a:t>Provide adult chaperones to assist WRN </a:t>
            </a:r>
            <a:r>
              <a:rPr lang="en-US" dirty="0" smtClean="0"/>
              <a:t>staff</a:t>
            </a:r>
            <a:endParaRPr lang="en-US" dirty="0"/>
          </a:p>
        </p:txBody>
      </p:sp>
      <p:sp>
        <p:nvSpPr>
          <p:cNvPr id="5" name="Content Placeholder 4"/>
          <p:cNvSpPr>
            <a:spLocks noGrp="1"/>
          </p:cNvSpPr>
          <p:nvPr>
            <p:ph sz="half" idx="2"/>
          </p:nvPr>
        </p:nvSpPr>
        <p:spPr>
          <a:xfrm>
            <a:off x="4800600" y="1371600"/>
            <a:ext cx="4038600" cy="5029200"/>
          </a:xfrm>
        </p:spPr>
        <p:txBody>
          <a:bodyPr>
            <a:normAutofit fontScale="92500"/>
          </a:bodyPr>
          <a:lstStyle/>
          <a:p>
            <a:r>
              <a:rPr lang="en-US" dirty="0"/>
              <a:t>Topics</a:t>
            </a:r>
          </a:p>
          <a:p>
            <a:pPr lvl="1"/>
            <a:r>
              <a:rPr lang="en-US" dirty="0"/>
              <a:t>Cultural identity &amp; resilience</a:t>
            </a:r>
          </a:p>
          <a:p>
            <a:pPr lvl="1"/>
            <a:r>
              <a:rPr lang="en-US" dirty="0"/>
              <a:t>Substance abuse prevention</a:t>
            </a:r>
          </a:p>
          <a:p>
            <a:pPr lvl="1"/>
            <a:r>
              <a:rPr lang="en-US" dirty="0"/>
              <a:t>Suicide prevention</a:t>
            </a:r>
          </a:p>
          <a:p>
            <a:r>
              <a:rPr lang="en-US" dirty="0" smtClean="0"/>
              <a:t>WRN Role</a:t>
            </a:r>
          </a:p>
          <a:p>
            <a:pPr lvl="1"/>
            <a:r>
              <a:rPr lang="en-US" dirty="0" smtClean="0"/>
              <a:t>Lead or contract a facilitator</a:t>
            </a:r>
          </a:p>
          <a:p>
            <a:pPr lvl="1"/>
            <a:r>
              <a:rPr lang="en-US" dirty="0" smtClean="0"/>
              <a:t>Contract a professional media company</a:t>
            </a:r>
          </a:p>
          <a:p>
            <a:pPr lvl="1"/>
            <a:r>
              <a:rPr lang="en-US" dirty="0" smtClean="0"/>
              <a:t>Edit the final social marketing project</a:t>
            </a:r>
          </a:p>
          <a:p>
            <a:r>
              <a:rPr lang="en-US" dirty="0" smtClean="0"/>
              <a:t>Offering 2-3 </a:t>
            </a:r>
            <a:r>
              <a:rPr lang="en-US" dirty="0"/>
              <a:t>in 2017</a:t>
            </a:r>
          </a:p>
          <a:p>
            <a:pPr lvl="1"/>
            <a:r>
              <a:rPr lang="en-US" dirty="0"/>
              <a:t>Contact Tommy </a:t>
            </a:r>
            <a:r>
              <a:rPr lang="en-US" dirty="0" err="1"/>
              <a:t>Ghostdog</a:t>
            </a:r>
            <a:r>
              <a:rPr lang="en-US" dirty="0"/>
              <a:t> Jr. at </a:t>
            </a:r>
            <a:r>
              <a:rPr lang="en-US" dirty="0">
                <a:hlinkClick r:id="rId3"/>
              </a:rPr>
              <a:t>tghostdog@npaihb.org</a:t>
            </a:r>
            <a:r>
              <a:rPr lang="en-US" dirty="0"/>
              <a:t> </a:t>
            </a:r>
          </a:p>
        </p:txBody>
      </p:sp>
    </p:spTree>
    <p:extLst>
      <p:ext uri="{BB962C8B-B14F-4D97-AF65-F5344CB8AC3E}">
        <p14:creationId xmlns:p14="http://schemas.microsoft.com/office/powerpoint/2010/main" val="2866236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2016 Bootcamps</a:t>
            </a:r>
            <a:endParaRPr lang="en-US" dirty="0"/>
          </a:p>
        </p:txBody>
      </p:sp>
      <p:sp>
        <p:nvSpPr>
          <p:cNvPr id="5" name="Content Placeholder 4"/>
          <p:cNvSpPr>
            <a:spLocks noGrp="1"/>
          </p:cNvSpPr>
          <p:nvPr>
            <p:ph sz="quarter" idx="1"/>
          </p:nvPr>
        </p:nvSpPr>
        <p:spPr/>
        <p:txBody>
          <a:bodyPr>
            <a:normAutofit fontScale="92500" lnSpcReduction="10000"/>
          </a:bodyPr>
          <a:lstStyle/>
          <a:p>
            <a:pPr lvl="0">
              <a:buFont typeface="Arial" panose="020B0604020202020204" pitchFamily="34" charset="0"/>
              <a:buChar char="•"/>
            </a:pPr>
            <a:r>
              <a:rPr lang="en-US" dirty="0" smtClean="0"/>
              <a:t>We </a:t>
            </a:r>
            <a:r>
              <a:rPr lang="en-US" dirty="0"/>
              <a:t>R Native Youth Ambassadors (Drug/Alcohol Prevention PSA</a:t>
            </a:r>
            <a:r>
              <a:rPr lang="en-US" dirty="0" smtClean="0"/>
              <a:t>) </a:t>
            </a:r>
            <a:r>
              <a:rPr lang="en-US" dirty="0"/>
              <a:t>- </a:t>
            </a:r>
            <a:r>
              <a:rPr lang="en-US" dirty="0">
                <a:hlinkClick r:id="rId3"/>
              </a:rPr>
              <a:t>https://</a:t>
            </a:r>
            <a:r>
              <a:rPr lang="en-US" dirty="0" smtClean="0">
                <a:hlinkClick r:id="rId3"/>
              </a:rPr>
              <a:t>youtu.be/D7rlAjgb3tI</a:t>
            </a:r>
            <a:r>
              <a:rPr lang="en-US" dirty="0" smtClean="0"/>
              <a:t> 1:27</a:t>
            </a:r>
          </a:p>
          <a:p>
            <a:pPr lvl="0">
              <a:buFont typeface="Arial" panose="020B0604020202020204" pitchFamily="34" charset="0"/>
              <a:buChar char="•"/>
            </a:pPr>
            <a:endParaRPr lang="en-US" dirty="0"/>
          </a:p>
          <a:p>
            <a:pPr lvl="0">
              <a:buFont typeface="Arial" panose="020B0604020202020204" pitchFamily="34" charset="0"/>
              <a:buChar char="•"/>
            </a:pPr>
            <a:r>
              <a:rPr lang="en-US" dirty="0"/>
              <a:t>Olympia Area Youth (Suicide Prevention PSA) - </a:t>
            </a:r>
            <a:r>
              <a:rPr lang="en-US" dirty="0">
                <a:hlinkClick r:id="rId4"/>
              </a:rPr>
              <a:t>https://</a:t>
            </a:r>
            <a:r>
              <a:rPr lang="en-US" dirty="0" smtClean="0">
                <a:hlinkClick r:id="rId4"/>
              </a:rPr>
              <a:t>youtu.be/X7k1h9FPLK0</a:t>
            </a:r>
            <a:r>
              <a:rPr lang="en-US" dirty="0" smtClean="0"/>
              <a:t> 1:42</a:t>
            </a:r>
            <a:endParaRPr lang="en-US" dirty="0"/>
          </a:p>
          <a:p>
            <a:pPr lvl="0">
              <a:buFont typeface="Arial" panose="020B0604020202020204" pitchFamily="34" charset="0"/>
              <a:buChar char="•"/>
            </a:pPr>
            <a:endParaRPr lang="en-US" dirty="0" smtClean="0"/>
          </a:p>
          <a:p>
            <a:pPr lvl="0">
              <a:buFont typeface="Arial" panose="020B0604020202020204" pitchFamily="34" charset="0"/>
              <a:buChar char="•"/>
            </a:pPr>
            <a:r>
              <a:rPr lang="en-US" dirty="0" smtClean="0"/>
              <a:t>Quileute </a:t>
            </a:r>
            <a:r>
              <a:rPr lang="en-US" dirty="0"/>
              <a:t>Youth (Culture/Native Pride PSA) - </a:t>
            </a:r>
            <a:r>
              <a:rPr lang="en-US" dirty="0">
                <a:hlinkClick r:id="rId5"/>
              </a:rPr>
              <a:t>https://youtu.be/gOGCVSFVX1M </a:t>
            </a:r>
            <a:r>
              <a:rPr lang="en-US" dirty="0" smtClean="0">
                <a:hlinkClick r:id="rId5"/>
              </a:rPr>
              <a:t>1:53</a:t>
            </a:r>
            <a:endParaRPr lang="en-US" dirty="0" smtClean="0"/>
          </a:p>
          <a:p>
            <a:pPr marL="0" lvl="0" indent="0">
              <a:buNone/>
            </a:pPr>
            <a:endParaRPr lang="en-US" dirty="0" smtClean="0"/>
          </a:p>
          <a:p>
            <a:pPr lvl="0">
              <a:buFont typeface="Arial" panose="020B0604020202020204" pitchFamily="34" charset="0"/>
              <a:buChar char="•"/>
            </a:pPr>
            <a:r>
              <a:rPr lang="en-US" dirty="0" smtClean="0"/>
              <a:t>Interested? Contact Tommy </a:t>
            </a:r>
            <a:r>
              <a:rPr lang="en-US" dirty="0" err="1" smtClean="0"/>
              <a:t>Ghostdog</a:t>
            </a:r>
            <a:r>
              <a:rPr lang="en-US" dirty="0" smtClean="0"/>
              <a:t> Jr. at </a:t>
            </a:r>
            <a:r>
              <a:rPr lang="en-US" dirty="0" smtClean="0">
                <a:hlinkClick r:id="rId6"/>
              </a:rPr>
              <a:t>tghostdog@npaihb.org</a:t>
            </a:r>
            <a:r>
              <a:rPr lang="en-US" dirty="0" smtClean="0"/>
              <a:t> </a:t>
            </a:r>
            <a:endParaRPr lang="en-US" dirty="0"/>
          </a:p>
        </p:txBody>
      </p:sp>
    </p:spTree>
    <p:extLst>
      <p:ext uri="{BB962C8B-B14F-4D97-AF65-F5344CB8AC3E}">
        <p14:creationId xmlns:p14="http://schemas.microsoft.com/office/powerpoint/2010/main" val="3338204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7532"/>
          <a:stretch/>
        </p:blipFill>
        <p:spPr>
          <a:xfrm>
            <a:off x="-304800" y="1295400"/>
            <a:ext cx="9626851" cy="3903023"/>
          </a:xfrm>
          <a:prstGeom prst="rect">
            <a:avLst/>
          </a:prstGeom>
        </p:spPr>
      </p:pic>
    </p:spTree>
    <p:extLst>
      <p:ext uri="{BB962C8B-B14F-4D97-AF65-F5344CB8AC3E}">
        <p14:creationId xmlns:p14="http://schemas.microsoft.com/office/powerpoint/2010/main" val="3601642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Native STAND</a:t>
            </a:r>
          </a:p>
          <a:p>
            <a:pPr lvl="1"/>
            <a:r>
              <a:rPr lang="en-US" dirty="0" smtClean="0"/>
              <a:t>Students Together Against Negative Decision Making (STAND)</a:t>
            </a:r>
          </a:p>
          <a:p>
            <a:pPr lvl="1"/>
            <a:r>
              <a:rPr lang="en-US" dirty="0" smtClean="0"/>
              <a:t>Recruiting 25 Tribes or AI/AN organizations for the final year</a:t>
            </a:r>
          </a:p>
          <a:p>
            <a:pPr lvl="1"/>
            <a:r>
              <a:rPr lang="en-US" dirty="0" smtClean="0"/>
              <a:t>Mandatory training week, June 26-30, 2017 in Portland</a:t>
            </a:r>
          </a:p>
          <a:p>
            <a:pPr lvl="1"/>
            <a:r>
              <a:rPr lang="en-US" dirty="0" smtClean="0"/>
              <a:t>Application deadline is Mar. 1</a:t>
            </a:r>
          </a:p>
          <a:p>
            <a:r>
              <a:rPr lang="en-US" dirty="0" smtClean="0"/>
              <a:t>Contact: Michelle Singer</a:t>
            </a:r>
          </a:p>
          <a:p>
            <a:pPr lvl="1"/>
            <a:r>
              <a:rPr lang="en-US" dirty="0" smtClean="0"/>
              <a:t>Native STAND Project Manager</a:t>
            </a:r>
          </a:p>
          <a:p>
            <a:pPr lvl="1"/>
            <a:r>
              <a:rPr lang="en-US" dirty="0" smtClean="0"/>
              <a:t>Oregon Health and Science University</a:t>
            </a:r>
          </a:p>
          <a:p>
            <a:pPr lvl="1"/>
            <a:r>
              <a:rPr lang="en-US" dirty="0" smtClean="0"/>
              <a:t>Phone: 503-418-2199</a:t>
            </a:r>
          </a:p>
          <a:p>
            <a:pPr lvl="1"/>
            <a:r>
              <a:rPr lang="en-US" dirty="0" smtClean="0"/>
              <a:t>Email: </a:t>
            </a:r>
            <a:r>
              <a:rPr lang="en-US" dirty="0" smtClean="0">
                <a:hlinkClick r:id="rId3"/>
              </a:rPr>
              <a:t>singerm@ohsu.edu</a:t>
            </a:r>
            <a:r>
              <a:rPr lang="en-US" dirty="0" smtClean="0"/>
              <a:t> </a:t>
            </a:r>
            <a:endParaRPr lang="en-US" dirty="0"/>
          </a:p>
        </p:txBody>
      </p:sp>
      <p:sp>
        <p:nvSpPr>
          <p:cNvPr id="5" name="Content Placeholder 4"/>
          <p:cNvSpPr>
            <a:spLocks noGrp="1"/>
          </p:cNvSpPr>
          <p:nvPr>
            <p:ph sz="half" idx="2"/>
          </p:nvPr>
        </p:nvSpPr>
        <p:spPr>
          <a:xfrm>
            <a:off x="4800600" y="1676400"/>
            <a:ext cx="4038600" cy="4681728"/>
          </a:xfrm>
        </p:spPr>
        <p:txBody>
          <a:bodyPr>
            <a:normAutofit fontScale="85000" lnSpcReduction="20000"/>
          </a:bodyPr>
          <a:lstStyle/>
          <a:p>
            <a:r>
              <a:rPr lang="en-US" dirty="0" smtClean="0"/>
              <a:t>PREP in WA State</a:t>
            </a:r>
          </a:p>
          <a:p>
            <a:pPr lvl="1"/>
            <a:r>
              <a:rPr lang="en-US" dirty="0" smtClean="0"/>
              <a:t>Personal Responsibility Education Program (PREP)</a:t>
            </a:r>
          </a:p>
          <a:p>
            <a:pPr lvl="1"/>
            <a:r>
              <a:rPr lang="en-US" dirty="0" smtClean="0"/>
              <a:t>Recruiting sites</a:t>
            </a:r>
          </a:p>
          <a:p>
            <a:pPr lvl="1"/>
            <a:r>
              <a:rPr lang="en-US" dirty="0" smtClean="0"/>
              <a:t>Hoping tribal sites identify curricula from the </a:t>
            </a:r>
            <a:r>
              <a:rPr lang="en-US" i="1" dirty="0" smtClean="0"/>
              <a:t>Healthy Native Youth</a:t>
            </a:r>
            <a:r>
              <a:rPr lang="en-US" dirty="0"/>
              <a:t> </a:t>
            </a:r>
            <a:r>
              <a:rPr lang="en-US" dirty="0" smtClean="0"/>
              <a:t>website (description next slide)</a:t>
            </a:r>
          </a:p>
          <a:p>
            <a:pPr lvl="1"/>
            <a:r>
              <a:rPr lang="en-US" dirty="0" smtClean="0"/>
              <a:t>Letters of Interest due Feb. 10</a:t>
            </a:r>
          </a:p>
          <a:p>
            <a:r>
              <a:rPr lang="en-US" sz="2400" dirty="0" smtClean="0"/>
              <a:t>Contact: </a:t>
            </a:r>
            <a:r>
              <a:rPr lang="en-US" sz="2400" dirty="0"/>
              <a:t>Lauri </a:t>
            </a:r>
            <a:r>
              <a:rPr lang="en-US" sz="2400" dirty="0" err="1"/>
              <a:t>Turkovsky</a:t>
            </a:r>
            <a:r>
              <a:rPr lang="en-US" sz="2400" dirty="0"/>
              <a:t>, </a:t>
            </a:r>
            <a:r>
              <a:rPr lang="en-US" sz="2400" dirty="0" err="1" smtClean="0"/>
              <a:t>EdD</a:t>
            </a:r>
            <a:endParaRPr lang="en-US" sz="2400" dirty="0"/>
          </a:p>
          <a:p>
            <a:pPr lvl="1"/>
            <a:r>
              <a:rPr lang="en-US" dirty="0" smtClean="0"/>
              <a:t>PREP </a:t>
            </a:r>
            <a:r>
              <a:rPr lang="en-US" dirty="0"/>
              <a:t>Grant </a:t>
            </a:r>
            <a:r>
              <a:rPr lang="en-US" dirty="0" smtClean="0"/>
              <a:t>Coordinator</a:t>
            </a:r>
          </a:p>
          <a:p>
            <a:pPr lvl="1"/>
            <a:r>
              <a:rPr lang="en-US" dirty="0" smtClean="0"/>
              <a:t>WA Dept. of Health</a:t>
            </a:r>
          </a:p>
          <a:p>
            <a:pPr lvl="1"/>
            <a:r>
              <a:rPr lang="en-US" dirty="0" smtClean="0"/>
              <a:t>Phone:  360.236.3538</a:t>
            </a:r>
            <a:r>
              <a:rPr lang="en-US" dirty="0"/>
              <a:t> </a:t>
            </a:r>
            <a:endParaRPr lang="en-US" dirty="0" smtClean="0"/>
          </a:p>
          <a:p>
            <a:pPr lvl="1"/>
            <a:r>
              <a:rPr lang="en-US" dirty="0" smtClean="0"/>
              <a:t>Email: </a:t>
            </a:r>
            <a:r>
              <a:rPr lang="en-US" u="sng" dirty="0" smtClean="0">
                <a:hlinkClick r:id="rId4"/>
              </a:rPr>
              <a:t>Lauri.Turkovsky@doh.wa.gov</a:t>
            </a:r>
            <a:endParaRPr lang="en-US" dirty="0"/>
          </a:p>
        </p:txBody>
      </p:sp>
    </p:spTree>
    <p:extLst>
      <p:ext uri="{BB962C8B-B14F-4D97-AF65-F5344CB8AC3E}">
        <p14:creationId xmlns:p14="http://schemas.microsoft.com/office/powerpoint/2010/main" val="1400609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4294967295"/>
          </p:nvPr>
        </p:nvSpPr>
        <p:spPr>
          <a:xfrm>
            <a:off x="396815" y="1543320"/>
            <a:ext cx="8369360" cy="4476480"/>
          </a:xfrm>
          <a:prstGeom prst="rect">
            <a:avLst/>
          </a:prstGeom>
        </p:spPr>
        <p:txBody>
          <a:bodyPr>
            <a:noAutofit/>
          </a:bodyPr>
          <a:lstStyle/>
          <a:p>
            <a:pPr>
              <a:spcBef>
                <a:spcPts val="0"/>
              </a:spcBef>
              <a:spcAft>
                <a:spcPts val="600"/>
              </a:spcAft>
            </a:pPr>
            <a:r>
              <a:rPr lang="en-US" sz="2400" dirty="0" smtClean="0"/>
              <a:t>Grant help - Support </a:t>
            </a:r>
            <a:r>
              <a:rPr lang="en-US" sz="2400" dirty="0"/>
              <a:t>for Expectant and Parenting Teens, Women, Fathers, and Their Families</a:t>
            </a:r>
          </a:p>
          <a:p>
            <a:pPr>
              <a:spcBef>
                <a:spcPts val="0"/>
              </a:spcBef>
              <a:spcAft>
                <a:spcPts val="600"/>
              </a:spcAft>
            </a:pPr>
            <a:r>
              <a:rPr lang="en-US" sz="2400" dirty="0" smtClean="0"/>
              <a:t>THRIVE updates</a:t>
            </a:r>
          </a:p>
          <a:p>
            <a:pPr lvl="1">
              <a:spcBef>
                <a:spcPts val="0"/>
              </a:spcBef>
              <a:spcAft>
                <a:spcPts val="600"/>
              </a:spcAft>
            </a:pPr>
            <a:r>
              <a:rPr lang="en-US" sz="2000" dirty="0" smtClean="0"/>
              <a:t>Suicide Prevention Signs</a:t>
            </a:r>
          </a:p>
          <a:p>
            <a:pPr lvl="1">
              <a:spcBef>
                <a:spcPts val="0"/>
              </a:spcBef>
              <a:spcAft>
                <a:spcPts val="600"/>
              </a:spcAft>
            </a:pPr>
            <a:r>
              <a:rPr lang="en-US" sz="2000" dirty="0" smtClean="0"/>
              <a:t>Zero Suicide Sites</a:t>
            </a:r>
          </a:p>
          <a:p>
            <a:pPr lvl="1">
              <a:spcBef>
                <a:spcPts val="0"/>
              </a:spcBef>
              <a:spcAft>
                <a:spcPts val="600"/>
              </a:spcAft>
            </a:pPr>
            <a:r>
              <a:rPr lang="en-US" sz="2000" dirty="0" smtClean="0"/>
              <a:t>WRN collaboration update on Concerning Post Webinar</a:t>
            </a:r>
          </a:p>
          <a:p>
            <a:pPr lvl="1">
              <a:spcBef>
                <a:spcPts val="0"/>
              </a:spcBef>
              <a:spcAft>
                <a:spcPts val="600"/>
              </a:spcAft>
            </a:pPr>
            <a:r>
              <a:rPr lang="en-US" sz="2000" dirty="0" smtClean="0"/>
              <a:t>Social Marketing Campaigns</a:t>
            </a:r>
          </a:p>
          <a:p>
            <a:pPr>
              <a:spcBef>
                <a:spcPts val="0"/>
              </a:spcBef>
              <a:spcAft>
                <a:spcPts val="600"/>
              </a:spcAft>
            </a:pPr>
            <a:r>
              <a:rPr lang="en-US" sz="2400" dirty="0" smtClean="0"/>
              <a:t>Project Red Talon and We R Native Updates</a:t>
            </a:r>
          </a:p>
          <a:p>
            <a:pPr lvl="1">
              <a:spcBef>
                <a:spcPts val="0"/>
              </a:spcBef>
              <a:spcAft>
                <a:spcPts val="600"/>
              </a:spcAft>
            </a:pPr>
            <a:r>
              <a:rPr lang="en-US" sz="2000" dirty="0" smtClean="0">
                <a:hlinkClick r:id="rId3"/>
              </a:rPr>
              <a:t>www.wernative.org</a:t>
            </a:r>
            <a:endParaRPr lang="en-US" sz="2000" dirty="0" smtClean="0"/>
          </a:p>
          <a:p>
            <a:pPr lvl="1">
              <a:spcBef>
                <a:spcPts val="0"/>
              </a:spcBef>
              <a:spcAft>
                <a:spcPts val="600"/>
              </a:spcAft>
            </a:pPr>
            <a:r>
              <a:rPr lang="en-US" sz="2000" dirty="0" smtClean="0"/>
              <a:t>Gen – I Bootcamps</a:t>
            </a:r>
          </a:p>
          <a:p>
            <a:pPr lvl="1">
              <a:spcBef>
                <a:spcPts val="0"/>
              </a:spcBef>
              <a:spcAft>
                <a:spcPts val="600"/>
              </a:spcAft>
            </a:pPr>
            <a:r>
              <a:rPr lang="en-US" sz="2000" dirty="0" smtClean="0"/>
              <a:t>Healthy Native Youth Portal</a:t>
            </a:r>
          </a:p>
          <a:p>
            <a:pPr lvl="1">
              <a:spcBef>
                <a:spcPts val="0"/>
              </a:spcBef>
              <a:spcAft>
                <a:spcPts val="600"/>
              </a:spcAft>
            </a:pPr>
            <a:endParaRPr lang="en-US" sz="2000" dirty="0" smtClean="0"/>
          </a:p>
          <a:p>
            <a:pPr>
              <a:spcBef>
                <a:spcPts val="0"/>
              </a:spcBef>
              <a:spcAft>
                <a:spcPts val="600"/>
              </a:spcAft>
            </a:pPr>
            <a:endParaRPr lang="en-US" sz="2400" dirty="0" smtClean="0"/>
          </a:p>
          <a:p>
            <a:pPr>
              <a:spcBef>
                <a:spcPts val="0"/>
              </a:spcBef>
              <a:spcAft>
                <a:spcPts val="600"/>
              </a:spcAft>
            </a:pPr>
            <a:endParaRPr lang="en-US" sz="2400" dirty="0"/>
          </a:p>
        </p:txBody>
      </p:sp>
      <p:sp>
        <p:nvSpPr>
          <p:cNvPr id="4" name="Title 3"/>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3349078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Take Out Your Phones</a:t>
            </a:r>
            <a:endParaRPr lang="en-US"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867" y="1559512"/>
            <a:ext cx="4205131" cy="43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44" y="2283608"/>
            <a:ext cx="5046155" cy="2816616"/>
          </a:xfrm>
          <a:prstGeom prst="rect">
            <a:avLst/>
          </a:prstGeom>
        </p:spPr>
      </p:pic>
    </p:spTree>
    <p:extLst>
      <p:ext uri="{BB962C8B-B14F-4D97-AF65-F5344CB8AC3E}">
        <p14:creationId xmlns:p14="http://schemas.microsoft.com/office/powerpoint/2010/main" val="4165410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15" t="5902" r="50000" b="11913"/>
          <a:stretch/>
        </p:blipFill>
        <p:spPr bwMode="auto">
          <a:xfrm>
            <a:off x="0" y="-49807"/>
            <a:ext cx="9296400" cy="1026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9582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63" t="6833" r="44125" b="16500"/>
          <a:stretch/>
        </p:blipFill>
        <p:spPr bwMode="auto">
          <a:xfrm>
            <a:off x="-537210" y="0"/>
            <a:ext cx="10214610" cy="893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028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Training</a:t>
            </a:r>
            <a:r>
              <a:rPr lang="en-US" dirty="0" smtClean="0">
                <a:solidFill>
                  <a:schemeClr val="accent1">
                    <a:lumMod val="75000"/>
                  </a:schemeClr>
                </a:solidFill>
              </a:rPr>
              <a:t> </a:t>
            </a:r>
            <a:r>
              <a:rPr lang="en-US" dirty="0"/>
              <a:t>Opportunities</a:t>
            </a:r>
          </a:p>
        </p:txBody>
      </p:sp>
      <p:sp>
        <p:nvSpPr>
          <p:cNvPr id="8" name="Content Placeholder 7"/>
          <p:cNvSpPr>
            <a:spLocks noGrp="1"/>
          </p:cNvSpPr>
          <p:nvPr>
            <p:ph sz="quarter" idx="1"/>
          </p:nvPr>
        </p:nvSpPr>
        <p:spPr/>
        <p:txBody>
          <a:bodyPr>
            <a:normAutofit fontScale="70000" lnSpcReduction="20000"/>
          </a:bodyPr>
          <a:lstStyle/>
          <a:p>
            <a:r>
              <a:rPr lang="en-US" sz="2900" dirty="0" smtClean="0"/>
              <a:t>Applied Suicide Intervention Skills Training (ASIST)</a:t>
            </a:r>
          </a:p>
          <a:p>
            <a:pPr lvl="5"/>
            <a:r>
              <a:rPr lang="en-US" sz="2900" dirty="0" smtClean="0">
                <a:hlinkClick r:id="rId3"/>
              </a:rPr>
              <a:t>www.livingworks.net</a:t>
            </a:r>
            <a:endParaRPr lang="en-US" sz="2900" dirty="0" smtClean="0"/>
          </a:p>
          <a:p>
            <a:pPr lvl="5"/>
            <a:r>
              <a:rPr lang="en-US" sz="2900" dirty="0" smtClean="0"/>
              <a:t>2 full days, CEUs offered (no fee for specific professions in some states)</a:t>
            </a:r>
          </a:p>
          <a:p>
            <a:pPr marL="0" indent="0">
              <a:buNone/>
            </a:pPr>
            <a:endParaRPr lang="en-US" sz="2900" dirty="0" smtClean="0"/>
          </a:p>
          <a:p>
            <a:r>
              <a:rPr lang="en-US" sz="2900" dirty="0" smtClean="0"/>
              <a:t>Working Minds – Suicide Prevention in the Workplace</a:t>
            </a:r>
          </a:p>
          <a:p>
            <a:pPr lvl="5"/>
            <a:r>
              <a:rPr lang="en-US" sz="2900" dirty="0" smtClean="0">
                <a:hlinkClick r:id="rId4"/>
              </a:rPr>
              <a:t>www.CarsonJSpencer.org</a:t>
            </a:r>
            <a:r>
              <a:rPr lang="en-US" sz="2900" dirty="0" smtClean="0"/>
              <a:t> </a:t>
            </a:r>
          </a:p>
          <a:p>
            <a:pPr lvl="5"/>
            <a:r>
              <a:rPr lang="en-US" sz="2900" dirty="0" smtClean="0"/>
              <a:t>You pick a 2 or 4 hour training</a:t>
            </a:r>
          </a:p>
          <a:p>
            <a:pPr marL="0" indent="0">
              <a:buNone/>
            </a:pPr>
            <a:endParaRPr lang="en-US" sz="2900" dirty="0" smtClean="0"/>
          </a:p>
          <a:p>
            <a:r>
              <a:rPr lang="en-US" sz="2900" dirty="0" smtClean="0"/>
              <a:t>Question </a:t>
            </a:r>
            <a:r>
              <a:rPr lang="en-US" sz="2900" dirty="0"/>
              <a:t>Persuade Refer (QPR)</a:t>
            </a:r>
          </a:p>
          <a:p>
            <a:pPr lvl="5"/>
            <a:r>
              <a:rPr lang="en-US" sz="2900" dirty="0">
                <a:hlinkClick r:id="rId5"/>
              </a:rPr>
              <a:t>www.qprinstitute.com</a:t>
            </a:r>
            <a:endParaRPr lang="en-US" sz="2900" dirty="0"/>
          </a:p>
          <a:p>
            <a:pPr lvl="5"/>
            <a:r>
              <a:rPr lang="en-US" sz="2900" dirty="0"/>
              <a:t>2-3 hours, CEUs </a:t>
            </a:r>
            <a:r>
              <a:rPr lang="en-US" sz="2900" dirty="0" smtClean="0"/>
              <a:t>offered for a fee</a:t>
            </a:r>
          </a:p>
          <a:p>
            <a:pPr marL="0" indent="0">
              <a:buNone/>
            </a:pPr>
            <a:endParaRPr lang="en-US" sz="2900" dirty="0" smtClean="0"/>
          </a:p>
          <a:p>
            <a:r>
              <a:rPr lang="en-US" sz="2900" dirty="0" smtClean="0"/>
              <a:t>Request any of the listed trainings by contacting Colbie Caughlan at </a:t>
            </a:r>
            <a:r>
              <a:rPr lang="en-US" sz="2900" dirty="0" smtClean="0">
                <a:hlinkClick r:id="rId6"/>
              </a:rPr>
              <a:t>ccaughlan@npaihb.org</a:t>
            </a:r>
            <a:r>
              <a:rPr lang="en-US" sz="2900" dirty="0" smtClean="0"/>
              <a:t> or calling 503-416-3284</a:t>
            </a:r>
            <a:endParaRPr lang="en-US" sz="2900" dirty="0"/>
          </a:p>
          <a:p>
            <a:pPr lvl="1"/>
            <a:endParaRPr lang="en-US" dirty="0" smtClean="0"/>
          </a:p>
          <a:p>
            <a:pPr lvl="1"/>
            <a:endParaRPr lang="en-US" dirty="0"/>
          </a:p>
        </p:txBody>
      </p:sp>
      <p:pic>
        <p:nvPicPr>
          <p:cNvPr id="9" name="Picture 8" descr="Icon_A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0593" y="1828800"/>
            <a:ext cx="914401" cy="92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6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800" b="1" dirty="0"/>
              <a:t>Support for Expectant and Parenting Teens, Women, Fathers, and Their Families</a:t>
            </a:r>
            <a:endParaRPr lang="en-US" sz="2800" dirty="0"/>
          </a:p>
        </p:txBody>
      </p:sp>
      <p:sp>
        <p:nvSpPr>
          <p:cNvPr id="6" name="Content Placeholder 5"/>
          <p:cNvSpPr>
            <a:spLocks noGrp="1"/>
          </p:cNvSpPr>
          <p:nvPr>
            <p:ph type="body" idx="1"/>
          </p:nvPr>
        </p:nvSpPr>
        <p:spPr/>
        <p:txBody>
          <a:bodyPr/>
          <a:lstStyle/>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sz="2400" u="sng" dirty="0" smtClean="0">
              <a:hlinkClick r:id="rId3"/>
            </a:endParaRPr>
          </a:p>
          <a:p>
            <a:pPr marL="0" indent="0">
              <a:buNone/>
            </a:pPr>
            <a:r>
              <a:rPr lang="en-US" sz="2400" u="sng" dirty="0" smtClean="0">
                <a:hlinkClick r:id="rId3"/>
              </a:rPr>
              <a:t>https</a:t>
            </a:r>
            <a:r>
              <a:rPr lang="en-US" sz="2400" u="sng" dirty="0">
                <a:hlinkClick r:id="rId3"/>
              </a:rPr>
              <a:t>://www.surveymonkey.com/r/SupportParentingTeens</a:t>
            </a:r>
            <a:r>
              <a:rPr lang="en-US" sz="2400" dirty="0"/>
              <a:t> </a:t>
            </a:r>
          </a:p>
        </p:txBody>
      </p:sp>
      <p:pic>
        <p:nvPicPr>
          <p:cNvPr id="7" name="Content Placeholder 6"/>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970087" y="1371600"/>
            <a:ext cx="5268913" cy="3944570"/>
          </a:xfrm>
        </p:spPr>
      </p:pic>
    </p:spTree>
    <p:extLst>
      <p:ext uri="{BB962C8B-B14F-4D97-AF65-F5344CB8AC3E}">
        <p14:creationId xmlns:p14="http://schemas.microsoft.com/office/powerpoint/2010/main" val="343361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971800" y="685800"/>
            <a:ext cx="6096000" cy="5638800"/>
          </a:xfrm>
          <a:solidFill>
            <a:schemeClr val="bg1"/>
          </a:solidFill>
        </p:spPr>
        <p:txBody>
          <a:bodyPr>
            <a:normAutofit fontScale="77500" lnSpcReduction="20000"/>
          </a:bodyPr>
          <a:lstStyle/>
          <a:p>
            <a:pPr marL="0" indent="0" eaLnBrk="1" fontAlgn="auto" hangingPunct="1">
              <a:lnSpc>
                <a:spcPct val="80000"/>
              </a:lnSpc>
              <a:spcAft>
                <a:spcPts val="0"/>
              </a:spcAft>
              <a:buFont typeface="Wingdings 2"/>
              <a:buNone/>
              <a:defRPr/>
            </a:pPr>
            <a:r>
              <a:rPr lang="en-US" sz="2200" b="1" dirty="0" smtClean="0"/>
              <a:t>Stephanie Craig Rushing, PhD, MPH</a:t>
            </a:r>
            <a:endParaRPr lang="en-US" sz="2200" dirty="0" smtClean="0"/>
          </a:p>
          <a:p>
            <a:pPr marL="0" indent="0" eaLnBrk="1" fontAlgn="auto" hangingPunct="1">
              <a:lnSpc>
                <a:spcPct val="80000"/>
              </a:lnSpc>
              <a:spcAft>
                <a:spcPts val="0"/>
              </a:spcAft>
              <a:buFont typeface="Wingdings 2"/>
              <a:buNone/>
              <a:defRPr/>
            </a:pPr>
            <a:r>
              <a:rPr lang="en-US" sz="2200" dirty="0" smtClean="0"/>
              <a:t>Director – Project Red Talon &amp; THRIVE</a:t>
            </a:r>
          </a:p>
          <a:p>
            <a:pPr marL="0" indent="0" eaLnBrk="1" fontAlgn="auto" hangingPunct="1">
              <a:lnSpc>
                <a:spcPct val="80000"/>
              </a:lnSpc>
              <a:spcAft>
                <a:spcPts val="0"/>
              </a:spcAft>
              <a:buFont typeface="Wingdings 2"/>
              <a:buNone/>
              <a:defRPr/>
            </a:pPr>
            <a:r>
              <a:rPr lang="en-US" sz="2200" dirty="0" smtClean="0">
                <a:hlinkClick r:id="rId4"/>
              </a:rPr>
              <a:t>scraig@npaihb.org</a:t>
            </a:r>
            <a:endParaRPr lang="en-US" sz="2200" dirty="0" smtClean="0"/>
          </a:p>
          <a:p>
            <a:pPr marL="0" indent="0" eaLnBrk="1" fontAlgn="auto" hangingPunct="1">
              <a:lnSpc>
                <a:spcPct val="80000"/>
              </a:lnSpc>
              <a:spcAft>
                <a:spcPts val="0"/>
              </a:spcAft>
              <a:buFont typeface="Wingdings 2"/>
              <a:buNone/>
              <a:defRPr/>
            </a:pPr>
            <a:endParaRPr lang="en-US" sz="2200" dirty="0" smtClean="0">
              <a:solidFill>
                <a:srgbClr val="7030A0"/>
              </a:solidFill>
            </a:endParaRPr>
          </a:p>
          <a:p>
            <a:pPr marL="0" indent="0" eaLnBrk="1" fontAlgn="auto" hangingPunct="1">
              <a:lnSpc>
                <a:spcPct val="80000"/>
              </a:lnSpc>
              <a:spcAft>
                <a:spcPts val="0"/>
              </a:spcAft>
              <a:buFont typeface="Wingdings 2"/>
              <a:buNone/>
              <a:defRPr/>
            </a:pPr>
            <a:r>
              <a:rPr lang="en-US" sz="2200" b="1" dirty="0" smtClean="0"/>
              <a:t>Colbie Caughlan, MPH</a:t>
            </a:r>
          </a:p>
          <a:p>
            <a:pPr marL="0" indent="0" eaLnBrk="1" fontAlgn="auto" hangingPunct="1">
              <a:lnSpc>
                <a:spcPct val="80000"/>
              </a:lnSpc>
              <a:spcAft>
                <a:spcPts val="0"/>
              </a:spcAft>
              <a:buFont typeface="Wingdings 2"/>
              <a:buNone/>
              <a:defRPr/>
            </a:pPr>
            <a:r>
              <a:rPr lang="en-US" sz="2200" dirty="0" smtClean="0"/>
              <a:t>THRIVE Project Manager  </a:t>
            </a:r>
          </a:p>
          <a:p>
            <a:pPr marL="0" indent="0" eaLnBrk="1" fontAlgn="auto" hangingPunct="1">
              <a:lnSpc>
                <a:spcPct val="80000"/>
              </a:lnSpc>
              <a:spcAft>
                <a:spcPts val="0"/>
              </a:spcAft>
              <a:buFont typeface="Wingdings 2"/>
              <a:buNone/>
              <a:defRPr/>
            </a:pPr>
            <a:r>
              <a:rPr lang="en-US" sz="2200" dirty="0" smtClean="0">
                <a:hlinkClick r:id="rId5"/>
              </a:rPr>
              <a:t>ccaughlan@npaihb.org</a:t>
            </a:r>
            <a:endParaRPr lang="en-US" sz="2200" dirty="0" smtClean="0"/>
          </a:p>
          <a:p>
            <a:pPr marL="0" indent="0" eaLnBrk="1" fontAlgn="auto" hangingPunct="1">
              <a:lnSpc>
                <a:spcPct val="80000"/>
              </a:lnSpc>
              <a:spcAft>
                <a:spcPts val="0"/>
              </a:spcAft>
              <a:buFont typeface="Wingdings 2"/>
              <a:buNone/>
              <a:defRPr/>
            </a:pPr>
            <a:endParaRPr lang="en-US" sz="2200" dirty="0" smtClean="0"/>
          </a:p>
          <a:p>
            <a:pPr marL="609600" indent="-609600">
              <a:lnSpc>
                <a:spcPct val="80000"/>
              </a:lnSpc>
              <a:buNone/>
              <a:defRPr/>
            </a:pPr>
            <a:r>
              <a:rPr lang="en-US" sz="2200" b="1" dirty="0"/>
              <a:t>Celena McCray	</a:t>
            </a:r>
          </a:p>
          <a:p>
            <a:pPr marL="609600" indent="-609600">
              <a:lnSpc>
                <a:spcPct val="80000"/>
              </a:lnSpc>
              <a:buNone/>
              <a:defRPr/>
            </a:pPr>
            <a:r>
              <a:rPr lang="en-US" sz="2200" dirty="0"/>
              <a:t>THRIVE Coordinator  		</a:t>
            </a:r>
          </a:p>
          <a:p>
            <a:pPr marL="609600" indent="-609600">
              <a:lnSpc>
                <a:spcPct val="80000"/>
              </a:lnSpc>
              <a:buNone/>
              <a:defRPr/>
            </a:pPr>
            <a:r>
              <a:rPr lang="en-US" sz="2200" dirty="0">
                <a:hlinkClick r:id="rId6"/>
              </a:rPr>
              <a:t>cmccray@npaihb.org</a:t>
            </a:r>
            <a:r>
              <a:rPr lang="en-US" sz="2200" dirty="0"/>
              <a:t> </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smtClean="0"/>
              <a:t>Amanda </a:t>
            </a:r>
            <a:r>
              <a:rPr lang="en-US" sz="2200" b="1" dirty="0"/>
              <a:t>Gaston, MAT</a:t>
            </a:r>
          </a:p>
          <a:p>
            <a:pPr marL="0" indent="0">
              <a:lnSpc>
                <a:spcPct val="80000"/>
              </a:lnSpc>
              <a:buNone/>
              <a:defRPr/>
            </a:pPr>
            <a:r>
              <a:rPr lang="en-US" sz="2200" dirty="0"/>
              <a:t>Ask Auntie</a:t>
            </a:r>
          </a:p>
          <a:p>
            <a:pPr marL="609600" indent="-609600">
              <a:lnSpc>
                <a:spcPct val="80000"/>
              </a:lnSpc>
              <a:buNone/>
              <a:defRPr/>
            </a:pPr>
            <a:r>
              <a:rPr lang="en-US" sz="2200" dirty="0" smtClean="0">
                <a:hlinkClick r:id="rId7"/>
              </a:rPr>
              <a:t>agaston@npaihb.org</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a:t>David Stephens, RN</a:t>
            </a:r>
          </a:p>
          <a:p>
            <a:pPr marL="0" indent="0">
              <a:lnSpc>
                <a:spcPct val="80000"/>
              </a:lnSpc>
              <a:buNone/>
              <a:defRPr/>
            </a:pPr>
            <a:r>
              <a:rPr lang="en-US" sz="2200" dirty="0" smtClean="0"/>
              <a:t>HCV RN Project Manager</a:t>
            </a:r>
            <a:endParaRPr lang="en-US" sz="2200" dirty="0"/>
          </a:p>
          <a:p>
            <a:pPr marL="609600" indent="-609600">
              <a:lnSpc>
                <a:spcPct val="80000"/>
              </a:lnSpc>
              <a:buNone/>
              <a:defRPr/>
            </a:pPr>
            <a:r>
              <a:rPr lang="en-US" sz="2200" dirty="0">
                <a:hlinkClick r:id="rId8"/>
              </a:rPr>
              <a:t>dstephens@npaihb.org</a:t>
            </a:r>
            <a:r>
              <a:rPr lang="en-US" sz="2200" dirty="0"/>
              <a:t> </a:t>
            </a:r>
          </a:p>
          <a:p>
            <a:pPr marL="609600" indent="-609600">
              <a:lnSpc>
                <a:spcPct val="80000"/>
              </a:lnSpc>
              <a:buNone/>
              <a:defRPr/>
            </a:pPr>
            <a:endParaRPr lang="en-US" sz="2200" dirty="0"/>
          </a:p>
          <a:p>
            <a:pPr marL="609600" indent="-609600">
              <a:lnSpc>
                <a:spcPct val="80000"/>
              </a:lnSpc>
              <a:buNone/>
              <a:defRPr/>
            </a:pPr>
            <a:r>
              <a:rPr lang="en-US" sz="2200" b="1" dirty="0"/>
              <a:t>Tommy Ghost Dog		</a:t>
            </a:r>
          </a:p>
          <a:p>
            <a:pPr marL="609600" indent="-609600">
              <a:lnSpc>
                <a:spcPct val="80000"/>
              </a:lnSpc>
              <a:buNone/>
              <a:defRPr/>
            </a:pPr>
            <a:r>
              <a:rPr lang="en-US" sz="2200" dirty="0"/>
              <a:t>PRT Assistant			</a:t>
            </a:r>
          </a:p>
          <a:p>
            <a:pPr marL="609600" indent="-609600">
              <a:lnSpc>
                <a:spcPct val="80000"/>
              </a:lnSpc>
              <a:buNone/>
              <a:defRPr/>
            </a:pPr>
            <a:r>
              <a:rPr lang="en-US" sz="2200" dirty="0" smtClean="0">
                <a:hlinkClick r:id="rId9"/>
              </a:rPr>
              <a:t>tghostdog@npaihb.org</a:t>
            </a:r>
            <a:endParaRPr lang="en-US" sz="2200" dirty="0" smtClean="0"/>
          </a:p>
          <a:p>
            <a:pPr marL="609600" indent="-609600">
              <a:lnSpc>
                <a:spcPct val="80000"/>
              </a:lnSpc>
              <a:buNone/>
              <a:defRPr/>
            </a:pPr>
            <a:r>
              <a:rPr lang="en-US" sz="2200" dirty="0" smtClean="0"/>
              <a:t> </a:t>
            </a:r>
            <a:endParaRPr lang="en-US" sz="2200" dirty="0"/>
          </a:p>
          <a:p>
            <a:pPr marL="0" indent="0" eaLnBrk="1" fontAlgn="auto" hangingPunct="1">
              <a:lnSpc>
                <a:spcPct val="80000"/>
              </a:lnSpc>
              <a:spcAft>
                <a:spcPts val="0"/>
              </a:spcAft>
              <a:buFont typeface="Wingdings 2"/>
              <a:buNone/>
              <a:defRPr/>
            </a:pPr>
            <a:r>
              <a:rPr lang="en-US" sz="2200" b="1" dirty="0" smtClean="0"/>
              <a:t>Jessica Leston, MPH</a:t>
            </a:r>
          </a:p>
          <a:p>
            <a:pPr marL="0" indent="0" eaLnBrk="1" fontAlgn="auto" hangingPunct="1">
              <a:lnSpc>
                <a:spcPct val="80000"/>
              </a:lnSpc>
              <a:spcAft>
                <a:spcPts val="0"/>
              </a:spcAft>
              <a:buFont typeface="Wingdings 2"/>
              <a:buNone/>
              <a:defRPr/>
            </a:pPr>
            <a:r>
              <a:rPr lang="en-US" sz="2200" dirty="0" smtClean="0"/>
              <a:t>HIV/HCV/STI Clinical Services Director</a:t>
            </a:r>
          </a:p>
          <a:p>
            <a:pPr marL="0" indent="0" eaLnBrk="1" fontAlgn="auto" hangingPunct="1">
              <a:lnSpc>
                <a:spcPct val="80000"/>
              </a:lnSpc>
              <a:spcAft>
                <a:spcPts val="0"/>
              </a:spcAft>
              <a:buFont typeface="Wingdings 2"/>
              <a:buNone/>
              <a:defRPr/>
            </a:pPr>
            <a:r>
              <a:rPr lang="en-US" sz="2200" dirty="0" smtClean="0">
                <a:hlinkClick r:id="rId10"/>
              </a:rPr>
              <a:t>jleston@npaihb.org</a:t>
            </a:r>
            <a:endParaRPr lang="en-US" sz="2200" dirty="0" smtClean="0"/>
          </a:p>
          <a:p>
            <a:pPr marL="0" indent="0" eaLnBrk="1" fontAlgn="auto" hangingPunct="1">
              <a:lnSpc>
                <a:spcPct val="80000"/>
              </a:lnSpc>
              <a:spcAft>
                <a:spcPts val="0"/>
              </a:spcAft>
              <a:buFont typeface="Wingdings 2"/>
              <a:buNone/>
              <a:defRPr/>
            </a:pPr>
            <a:endParaRPr lang="en-US" sz="2200" b="1" dirty="0" smtClean="0"/>
          </a:p>
          <a:p>
            <a:pPr marL="609600" indent="-609600">
              <a:lnSpc>
                <a:spcPct val="80000"/>
              </a:lnSpc>
              <a:buNone/>
              <a:defRPr/>
            </a:pPr>
            <a:endParaRPr lang="en-US" sz="2200" b="1" dirty="0" smtClean="0"/>
          </a:p>
          <a:p>
            <a:pPr marL="609600" indent="-60960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a:p>
          <a:p>
            <a:pPr marL="0" indent="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smtClean="0"/>
          </a:p>
          <a:p>
            <a:pPr marL="274320" indent="-274320" eaLnBrk="1" fontAlgn="auto" hangingPunct="1">
              <a:spcAft>
                <a:spcPts val="0"/>
              </a:spcAft>
              <a:buFont typeface="Wingdings 2"/>
              <a:buChar char=""/>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hlinkClick r:id="rId11"/>
              </a:rPr>
              <a:t>Northwest Portland Area Indian Health Board</a:t>
            </a:r>
            <a:endParaRPr lang="en-US" dirty="0"/>
          </a:p>
        </p:txBody>
      </p:sp>
      <p:sp>
        <p:nvSpPr>
          <p:cNvPr id="3" name="Text Placeholder 2"/>
          <p:cNvSpPr>
            <a:spLocks noGrp="1"/>
          </p:cNvSpPr>
          <p:nvPr>
            <p:ph type="body" idx="2"/>
          </p:nvPr>
        </p:nvSpPr>
        <p:spPr>
          <a:xfrm>
            <a:off x="381000" y="2514600"/>
            <a:ext cx="2362200" cy="609600"/>
          </a:xfrm>
        </p:spPr>
        <p:txBody>
          <a:bodyPr>
            <a:normAutofit/>
          </a:bodyPr>
          <a:lstStyle/>
          <a:p>
            <a:pPr eaLnBrk="1" fontAlgn="auto" hangingPunct="1">
              <a:buFont typeface="Wingdings 2"/>
              <a:buNone/>
              <a:defRPr/>
            </a:pPr>
            <a:r>
              <a:rPr lang="en-US" dirty="0" smtClean="0"/>
              <a:t>Indian Leadership for Indian Health</a:t>
            </a:r>
            <a:endParaRPr lang="en-US" dirty="0"/>
          </a:p>
        </p:txBody>
      </p:sp>
    </p:spTree>
    <p:custDataLst>
      <p:tags r:id="rId1"/>
    </p:custDataLst>
    <p:extLst>
      <p:ext uri="{BB962C8B-B14F-4D97-AF65-F5344CB8AC3E}">
        <p14:creationId xmlns:p14="http://schemas.microsoft.com/office/powerpoint/2010/main" val="3363218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800" b="1" dirty="0"/>
              <a:t>Support for Expectant and Parenting Teens, Women, Fathers, and Their Families</a:t>
            </a:r>
            <a:endParaRPr lang="en-US" sz="2800" dirty="0"/>
          </a:p>
        </p:txBody>
      </p:sp>
      <p:sp>
        <p:nvSpPr>
          <p:cNvPr id="6" name="Content Placeholder 5"/>
          <p:cNvSpPr>
            <a:spLocks noGrp="1"/>
          </p:cNvSpPr>
          <p:nvPr>
            <p:ph type="body" idx="1"/>
          </p:nvPr>
        </p:nvSpPr>
        <p:spPr/>
        <p:txBody>
          <a:bodyPr/>
          <a:lstStyle/>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u="sng" dirty="0">
              <a:hlinkClick r:id="rId3"/>
            </a:endParaRPr>
          </a:p>
          <a:p>
            <a:pPr marL="0" indent="0">
              <a:buNone/>
            </a:pPr>
            <a:endParaRPr lang="en-US" u="sng" dirty="0" smtClean="0">
              <a:hlinkClick r:id="rId3"/>
            </a:endParaRPr>
          </a:p>
          <a:p>
            <a:pPr marL="0" indent="0">
              <a:buNone/>
            </a:pPr>
            <a:endParaRPr lang="en-US" sz="2400" u="sng" dirty="0" smtClean="0">
              <a:hlinkClick r:id="rId3"/>
            </a:endParaRPr>
          </a:p>
          <a:p>
            <a:pPr marL="0" indent="0">
              <a:buNone/>
            </a:pPr>
            <a:r>
              <a:rPr lang="en-US" sz="2400" u="sng" dirty="0" smtClean="0">
                <a:hlinkClick r:id="rId3"/>
              </a:rPr>
              <a:t>https</a:t>
            </a:r>
            <a:r>
              <a:rPr lang="en-US" sz="2400" u="sng" dirty="0">
                <a:hlinkClick r:id="rId3"/>
              </a:rPr>
              <a:t>://www.surveymonkey.com/r/SupportParentingTeens</a:t>
            </a:r>
            <a:r>
              <a:rPr lang="en-US" sz="2400" dirty="0"/>
              <a:t> </a:t>
            </a:r>
          </a:p>
        </p:txBody>
      </p:sp>
      <p:pic>
        <p:nvPicPr>
          <p:cNvPr id="7" name="Content Placeholder 6"/>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1970087" y="1371600"/>
            <a:ext cx="5268913" cy="3944570"/>
          </a:xfrm>
        </p:spPr>
      </p:pic>
    </p:spTree>
    <p:extLst>
      <p:ext uri="{BB962C8B-B14F-4D97-AF65-F5344CB8AC3E}">
        <p14:creationId xmlns:p14="http://schemas.microsoft.com/office/powerpoint/2010/main" val="3986187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Suicide Prevention Signs</a:t>
            </a:r>
            <a:endParaRPr lang="en-US" dirty="0"/>
          </a:p>
        </p:txBody>
      </p:sp>
      <p:sp>
        <p:nvSpPr>
          <p:cNvPr id="3" name="Content Placeholder 2"/>
          <p:cNvSpPr>
            <a:spLocks noGrp="1"/>
          </p:cNvSpPr>
          <p:nvPr>
            <p:ph sz="half" idx="1"/>
          </p:nvPr>
        </p:nvSpPr>
        <p:spPr/>
        <p:txBody>
          <a:bodyPr>
            <a:normAutofit fontScale="92500"/>
          </a:bodyPr>
          <a:lstStyle/>
          <a:p>
            <a:r>
              <a:rPr lang="en-US" dirty="0" smtClean="0"/>
              <a:t>Dissemination by summer</a:t>
            </a:r>
          </a:p>
          <a:p>
            <a:r>
              <a:rPr lang="en-US" dirty="0" smtClean="0"/>
              <a:t>Signs &amp; Poles if wanted</a:t>
            </a:r>
          </a:p>
          <a:p>
            <a:r>
              <a:rPr lang="en-US" dirty="0" smtClean="0"/>
              <a:t>10-11 trigger locks and resource list</a:t>
            </a:r>
          </a:p>
          <a:p>
            <a:r>
              <a:rPr lang="en-US" dirty="0" smtClean="0"/>
              <a:t>Contact info. to order large amounts of trigger locks</a:t>
            </a:r>
          </a:p>
          <a:p>
            <a:r>
              <a:rPr lang="en-US" dirty="0" smtClean="0"/>
              <a:t>Contact Colbie or Celena for the signs and locks</a:t>
            </a:r>
          </a:p>
          <a:p>
            <a:pPr lvl="1"/>
            <a:r>
              <a:rPr lang="en-US" dirty="0" smtClean="0">
                <a:hlinkClick r:id="rId3"/>
              </a:rPr>
              <a:t>ccaughlan@npaihb.org</a:t>
            </a:r>
            <a:r>
              <a:rPr lang="en-US" dirty="0" smtClean="0"/>
              <a:t> or 503-416-3284</a:t>
            </a:r>
          </a:p>
          <a:p>
            <a:pPr lvl="1"/>
            <a:r>
              <a:rPr lang="en-US" dirty="0" smtClean="0">
                <a:hlinkClick r:id="rId4"/>
              </a:rPr>
              <a:t>cmccray@npaihb.org</a:t>
            </a:r>
            <a:r>
              <a:rPr lang="en-US" dirty="0" smtClean="0"/>
              <a:t> or 503-416-3270</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828800"/>
            <a:ext cx="27432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3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Suicide</a:t>
            </a:r>
            <a:endParaRPr lang="en-US" dirty="0"/>
          </a:p>
        </p:txBody>
      </p:sp>
      <p:sp>
        <p:nvSpPr>
          <p:cNvPr id="3" name="Content Placeholder 2"/>
          <p:cNvSpPr>
            <a:spLocks noGrp="1"/>
          </p:cNvSpPr>
          <p:nvPr>
            <p:ph sz="quarter" idx="1"/>
          </p:nvPr>
        </p:nvSpPr>
        <p:spPr>
          <a:xfrm>
            <a:off x="301752" y="1527048"/>
            <a:ext cx="8503920" cy="4949952"/>
          </a:xfrm>
        </p:spPr>
        <p:txBody>
          <a:bodyPr>
            <a:normAutofit/>
          </a:bodyPr>
          <a:lstStyle/>
          <a:p>
            <a:r>
              <a:rPr lang="en-US" sz="3200" dirty="0" smtClean="0"/>
              <a:t>3 NW Tribes continue to pilot the implementation</a:t>
            </a:r>
          </a:p>
          <a:p>
            <a:r>
              <a:rPr lang="en-US" sz="3200" dirty="0" smtClean="0"/>
              <a:t>3 additional Tribes hoping to begin the process</a:t>
            </a:r>
          </a:p>
          <a:p>
            <a:r>
              <a:rPr lang="en-US" sz="3200" dirty="0" smtClean="0"/>
              <a:t>Workforce Surveys</a:t>
            </a:r>
          </a:p>
          <a:p>
            <a:r>
              <a:rPr lang="en-US" sz="3200" dirty="0" smtClean="0"/>
              <a:t>Trainings</a:t>
            </a:r>
          </a:p>
          <a:p>
            <a:r>
              <a:rPr lang="en-US" sz="3200" dirty="0" smtClean="0"/>
              <a:t>Challenges</a:t>
            </a:r>
          </a:p>
          <a:p>
            <a:r>
              <a:rPr lang="en-US" sz="3200" dirty="0" smtClean="0"/>
              <a:t>Successes</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28" t="13082" r="18632" b="5913"/>
          <a:stretch/>
        </p:blipFill>
        <p:spPr bwMode="auto">
          <a:xfrm>
            <a:off x="4166608" y="3149380"/>
            <a:ext cx="4812185" cy="354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521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B9899"/>
                </a:solidFill>
              </a:rPr>
              <a:t>Coming Soon. . .</a:t>
            </a:r>
            <a:endParaRPr lang="en-US" dirty="0">
              <a:solidFill>
                <a:srgbClr val="7B9899"/>
              </a:solidFill>
            </a:endParaRPr>
          </a:p>
        </p:txBody>
      </p:sp>
      <p:sp>
        <p:nvSpPr>
          <p:cNvPr id="3" name="Content Placeholder 2"/>
          <p:cNvSpPr>
            <a:spLocks noGrp="1"/>
          </p:cNvSpPr>
          <p:nvPr>
            <p:ph sz="quarter" idx="1"/>
          </p:nvPr>
        </p:nvSpPr>
        <p:spPr>
          <a:xfrm>
            <a:off x="1676400" y="1600200"/>
            <a:ext cx="5715000" cy="4572000"/>
          </a:xfrm>
        </p:spPr>
        <p:txBody>
          <a:bodyPr/>
          <a:lstStyle/>
          <a:p>
            <a:pPr marL="0" indent="0" algn="ctr">
              <a:buNone/>
            </a:pPr>
            <a:r>
              <a:rPr lang="en-US" dirty="0" smtClean="0">
                <a:solidFill>
                  <a:schemeClr val="accent1">
                    <a:lumMod val="75000"/>
                  </a:schemeClr>
                </a:solidFill>
              </a:rPr>
              <a:t>Tool to help educators (or any caring adult) respond to concerning </a:t>
            </a:r>
            <a:r>
              <a:rPr lang="en-US" dirty="0">
                <a:solidFill>
                  <a:schemeClr val="accent1">
                    <a:lumMod val="75000"/>
                  </a:schemeClr>
                </a:solidFill>
              </a:rPr>
              <a:t>p</a:t>
            </a:r>
            <a:r>
              <a:rPr lang="en-US" dirty="0" smtClean="0">
                <a:solidFill>
                  <a:schemeClr val="accent1">
                    <a:lumMod val="75000"/>
                  </a:schemeClr>
                </a:solidFill>
              </a:rPr>
              <a:t>osts seen on </a:t>
            </a:r>
            <a:r>
              <a:rPr lang="en-US" dirty="0">
                <a:solidFill>
                  <a:schemeClr val="accent1">
                    <a:lumMod val="75000"/>
                  </a:schemeClr>
                </a:solidFill>
              </a:rPr>
              <a:t>s</a:t>
            </a:r>
            <a:r>
              <a:rPr lang="en-US" dirty="0" smtClean="0">
                <a:solidFill>
                  <a:schemeClr val="accent1">
                    <a:lumMod val="75000"/>
                  </a:schemeClr>
                </a:solidFill>
              </a:rPr>
              <a:t>ocial </a:t>
            </a:r>
            <a:r>
              <a:rPr lang="en-US" dirty="0">
                <a:solidFill>
                  <a:schemeClr val="accent1">
                    <a:lumMod val="75000"/>
                  </a:schemeClr>
                </a:solidFill>
              </a:rPr>
              <a:t>m</a:t>
            </a:r>
            <a:r>
              <a:rPr lang="en-US" dirty="0" smtClean="0">
                <a:solidFill>
                  <a:schemeClr val="accent1">
                    <a:lumMod val="75000"/>
                  </a:schemeClr>
                </a:solidFill>
              </a:rPr>
              <a:t>edia</a:t>
            </a:r>
            <a:endParaRPr lang="en-US" dirty="0">
              <a:solidFill>
                <a:schemeClr val="accent1">
                  <a:lumMod val="75000"/>
                </a:schemeClr>
              </a:solidFill>
            </a:endParaRPr>
          </a:p>
          <a:p>
            <a:pPr marL="0" indent="0" algn="ctr">
              <a:buNone/>
            </a:pPr>
            <a:endParaRPr lang="en-US" dirty="0" smtClean="0">
              <a:solidFill>
                <a:schemeClr val="accent1">
                  <a:lumMod val="75000"/>
                </a:schemeClr>
              </a:solidFill>
            </a:endParaRPr>
          </a:p>
          <a:p>
            <a:pPr marL="0" indent="0" algn="ctr">
              <a:buNone/>
            </a:pPr>
            <a:r>
              <a:rPr lang="en-US" sz="2000" dirty="0" smtClean="0">
                <a:solidFill>
                  <a:schemeClr val="accent1">
                    <a:lumMod val="75000"/>
                  </a:schemeClr>
                </a:solidFill>
              </a:rPr>
              <a:t>Developed by NPAIHB </a:t>
            </a:r>
            <a:r>
              <a:rPr lang="en-US" sz="2000" dirty="0">
                <a:solidFill>
                  <a:schemeClr val="accent1">
                    <a:lumMod val="75000"/>
                  </a:schemeClr>
                </a:solidFill>
              </a:rPr>
              <a:t>and the Social Media and Adolescent Health Research Team </a:t>
            </a:r>
            <a:r>
              <a:rPr lang="en-US" sz="2000" dirty="0" smtClean="0">
                <a:solidFill>
                  <a:schemeClr val="accent1">
                    <a:lumMod val="75000"/>
                  </a:schemeClr>
                </a:solidFill>
              </a:rPr>
              <a:t>(SMAHRT)</a:t>
            </a:r>
          </a:p>
          <a:p>
            <a:pPr marL="0" indent="0" algn="ctr">
              <a:buNone/>
            </a:pPr>
            <a:endParaRPr lang="en-US" dirty="0" smtClean="0">
              <a:solidFill>
                <a:schemeClr val="accent1">
                  <a:lumMod val="75000"/>
                </a:schemeClr>
              </a:solidFill>
            </a:endParaRPr>
          </a:p>
          <a:p>
            <a:pPr marL="0" indent="0" algn="ctr">
              <a:buNone/>
            </a:pPr>
            <a:r>
              <a:rPr lang="en-US" sz="2400" u="sng" dirty="0">
                <a:solidFill>
                  <a:schemeClr val="accent1">
                    <a:lumMod val="75000"/>
                  </a:schemeClr>
                </a:solidFill>
                <a:hlinkClick r:id="rId3"/>
              </a:rPr>
              <a:t>https://</a:t>
            </a:r>
            <a:r>
              <a:rPr lang="en-US" sz="2400" u="sng" dirty="0" smtClean="0">
                <a:solidFill>
                  <a:schemeClr val="accent1">
                    <a:lumMod val="75000"/>
                  </a:schemeClr>
                </a:solidFill>
                <a:hlinkClick r:id="rId3"/>
              </a:rPr>
              <a:t>vimeo.com/170679097</a:t>
            </a:r>
            <a:endParaRPr lang="en-US" sz="2400" u="sng" dirty="0">
              <a:solidFill>
                <a:schemeClr val="accent1">
                  <a:lumMod val="75000"/>
                </a:schemeClr>
              </a:solidFill>
            </a:endParaRPr>
          </a:p>
          <a:p>
            <a:pPr marL="0" indent="0" algn="ctr">
              <a:buNone/>
            </a:pPr>
            <a:endParaRPr lang="en-US" dirty="0">
              <a:solidFill>
                <a:schemeClr val="accent1">
                  <a:lumMod val="75000"/>
                </a:schemeClr>
              </a:solidFill>
            </a:endParaRPr>
          </a:p>
        </p:txBody>
      </p:sp>
    </p:spTree>
    <p:extLst>
      <p:ext uri="{BB962C8B-B14F-4D97-AF65-F5344CB8AC3E}">
        <p14:creationId xmlns:p14="http://schemas.microsoft.com/office/powerpoint/2010/main" val="2686550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784848" cy="758952"/>
          </a:xfrm>
        </p:spPr>
        <p:txBody>
          <a:bodyPr/>
          <a:lstStyle/>
          <a:p>
            <a:r>
              <a:rPr lang="en-US" dirty="0" smtClean="0"/>
              <a:t>Concerning Posts Webinar</a:t>
            </a:r>
            <a:endParaRPr lang="en-US" dirty="0"/>
          </a:p>
        </p:txBody>
      </p:sp>
      <p:sp>
        <p:nvSpPr>
          <p:cNvPr id="3" name="Content Placeholder 2"/>
          <p:cNvSpPr>
            <a:spLocks noGrp="1"/>
          </p:cNvSpPr>
          <p:nvPr>
            <p:ph sz="half" idx="1"/>
          </p:nvPr>
        </p:nvSpPr>
        <p:spPr>
          <a:xfrm>
            <a:off x="304800" y="1752600"/>
            <a:ext cx="4038600" cy="4681728"/>
          </a:xfrm>
        </p:spPr>
        <p:txBody>
          <a:bodyPr>
            <a:normAutofit fontScale="92500" lnSpcReduction="10000"/>
          </a:bodyPr>
          <a:lstStyle/>
          <a:p>
            <a:r>
              <a:rPr lang="en-US" dirty="0" smtClean="0"/>
              <a:t>Partnership with SMHRT </a:t>
            </a:r>
          </a:p>
          <a:p>
            <a:r>
              <a:rPr lang="en-US" dirty="0" smtClean="0"/>
              <a:t>Introduction to the topic and webinar</a:t>
            </a:r>
          </a:p>
          <a:p>
            <a:r>
              <a:rPr lang="en-US" dirty="0" smtClean="0"/>
              <a:t>Real life experiences</a:t>
            </a:r>
          </a:p>
          <a:p>
            <a:pPr lvl="1"/>
            <a:r>
              <a:rPr lang="en-US" dirty="0" smtClean="0"/>
              <a:t>Suicide or self-harm posted on social media</a:t>
            </a:r>
          </a:p>
          <a:p>
            <a:pPr lvl="1"/>
            <a:r>
              <a:rPr lang="en-US" dirty="0" smtClean="0"/>
              <a:t>Responses to posts</a:t>
            </a:r>
          </a:p>
          <a:p>
            <a:r>
              <a:rPr lang="en-US" dirty="0" smtClean="0"/>
              <a:t>Goals of the webinar</a:t>
            </a:r>
          </a:p>
          <a:p>
            <a:r>
              <a:rPr lang="en-US" dirty="0" smtClean="0"/>
              <a:t>Statistics</a:t>
            </a:r>
          </a:p>
          <a:p>
            <a:r>
              <a:rPr lang="en-US" dirty="0" smtClean="0"/>
              <a:t>Study </a:t>
            </a:r>
            <a:r>
              <a:rPr lang="en-US" i="1" dirty="0" smtClean="0"/>
              <a:t>before</a:t>
            </a:r>
            <a:r>
              <a:rPr lang="en-US" dirty="0" smtClean="0"/>
              <a:t> the webinar</a:t>
            </a:r>
          </a:p>
          <a:p>
            <a:pPr marL="0" indent="0">
              <a:buNone/>
            </a:pPr>
            <a:endParaRPr lang="en-US" dirty="0"/>
          </a:p>
          <a:p>
            <a:pPr marL="0" indent="0">
              <a:buNone/>
            </a:pPr>
            <a:r>
              <a:rPr lang="en-US" sz="2000" u="sng" dirty="0">
                <a:solidFill>
                  <a:schemeClr val="accent1">
                    <a:lumMod val="75000"/>
                  </a:schemeClr>
                </a:solidFill>
                <a:hlinkClick r:id="rId3"/>
              </a:rPr>
              <a:t>https://vimeo.com/170679097</a:t>
            </a:r>
            <a:endParaRPr lang="en-US" sz="2000" u="sng" dirty="0">
              <a:solidFill>
                <a:schemeClr val="accent1">
                  <a:lumMod val="75000"/>
                </a:schemeClr>
              </a:solidFill>
            </a:endParaRPr>
          </a:p>
          <a:p>
            <a:pPr marL="0" indent="0">
              <a:buNone/>
            </a:pPr>
            <a:endParaRPr lang="en-US" dirty="0" smtClean="0"/>
          </a:p>
        </p:txBody>
      </p:sp>
      <p:sp>
        <p:nvSpPr>
          <p:cNvPr id="4" name="Content Placeholder 3"/>
          <p:cNvSpPr>
            <a:spLocks noGrp="1"/>
          </p:cNvSpPr>
          <p:nvPr>
            <p:ph sz="half" idx="2"/>
          </p:nvPr>
        </p:nvSpPr>
        <p:spPr>
          <a:xfrm>
            <a:off x="4724400" y="1752600"/>
            <a:ext cx="4038600" cy="4681728"/>
          </a:xfrm>
        </p:spPr>
        <p:txBody>
          <a:bodyPr>
            <a:normAutofit fontScale="92500" lnSpcReduction="10000"/>
          </a:bodyPr>
          <a:lstStyle/>
          <a:p>
            <a:r>
              <a:rPr lang="en-US" dirty="0"/>
              <a:t>Tools for </a:t>
            </a:r>
            <a:r>
              <a:rPr lang="en-US" dirty="0" smtClean="0"/>
              <a:t>educators/adults</a:t>
            </a:r>
          </a:p>
          <a:p>
            <a:r>
              <a:rPr lang="en-US" dirty="0" smtClean="0"/>
              <a:t>Resources</a:t>
            </a:r>
          </a:p>
          <a:p>
            <a:pPr lvl="1"/>
            <a:r>
              <a:rPr lang="en-US" dirty="0" smtClean="0"/>
              <a:t>QPR</a:t>
            </a:r>
          </a:p>
          <a:p>
            <a:pPr lvl="1"/>
            <a:r>
              <a:rPr lang="en-US" dirty="0" smtClean="0"/>
              <a:t>Factsheets</a:t>
            </a:r>
          </a:p>
          <a:p>
            <a:pPr lvl="1"/>
            <a:r>
              <a:rPr lang="en-US" dirty="0" smtClean="0"/>
              <a:t>Websites</a:t>
            </a:r>
          </a:p>
          <a:p>
            <a:pPr lvl="1"/>
            <a:r>
              <a:rPr lang="en-US" dirty="0" smtClean="0"/>
              <a:t>Videos</a:t>
            </a:r>
          </a:p>
          <a:p>
            <a:r>
              <a:rPr lang="en-US" dirty="0" smtClean="0"/>
              <a:t>Completing IRB </a:t>
            </a:r>
          </a:p>
          <a:p>
            <a:r>
              <a:rPr lang="en-US" dirty="0" smtClean="0"/>
              <a:t>Available for pilot testing Mar-May 2017</a:t>
            </a:r>
          </a:p>
          <a:p>
            <a:r>
              <a:rPr lang="en-US" dirty="0" smtClean="0"/>
              <a:t>Who is interested??</a:t>
            </a:r>
            <a:endParaRPr lang="en-US" dirty="0"/>
          </a:p>
          <a:p>
            <a:endParaRPr lang="en-US" dirty="0"/>
          </a:p>
        </p:txBody>
      </p:sp>
    </p:spTree>
    <p:extLst>
      <p:ext uri="{BB962C8B-B14F-4D97-AF65-F5344CB8AC3E}">
        <p14:creationId xmlns:p14="http://schemas.microsoft.com/office/powerpoint/2010/main" val="1542404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19200"/>
            <a:ext cx="8839200" cy="4495800"/>
          </a:xfrm>
        </p:spPr>
        <p:txBody>
          <a:bodyPr/>
          <a:lstStyle/>
          <a:p>
            <a:pPr eaLnBrk="1" hangingPunct="1">
              <a:defRPr/>
            </a:pPr>
            <a:r>
              <a:rPr lang="en-US" sz="4000" dirty="0" smtClean="0">
                <a:solidFill>
                  <a:schemeClr val="accent1">
                    <a:lumMod val="75000"/>
                  </a:schemeClr>
                </a:solidFill>
              </a:rPr>
              <a:t> </a:t>
            </a:r>
            <a:r>
              <a:rPr lang="en-US" sz="4600" b="1" dirty="0" smtClean="0">
                <a:solidFill>
                  <a:schemeClr val="accent1">
                    <a:lumMod val="75000"/>
                  </a:schemeClr>
                </a:solidFill>
              </a:rPr>
              <a:t>Suicide Prevention </a:t>
            </a:r>
            <a:br>
              <a:rPr lang="en-US" sz="4600" b="1" dirty="0" smtClean="0">
                <a:solidFill>
                  <a:schemeClr val="accent1">
                    <a:lumMod val="75000"/>
                  </a:schemeClr>
                </a:solidFill>
              </a:rPr>
            </a:br>
            <a:r>
              <a:rPr lang="en-US" sz="4600" b="1" dirty="0" smtClean="0">
                <a:solidFill>
                  <a:schemeClr val="accent1">
                    <a:lumMod val="75000"/>
                  </a:schemeClr>
                </a:solidFill>
              </a:rPr>
              <a:t>Social Marketing Campaign</a:t>
            </a:r>
            <a:br>
              <a:rPr lang="en-US" sz="4600" b="1" dirty="0" smtClean="0">
                <a:solidFill>
                  <a:schemeClr val="accent1">
                    <a:lumMod val="75000"/>
                  </a:schemeClr>
                </a:solidFill>
              </a:rPr>
            </a:br>
            <a:r>
              <a:rPr lang="en-US" sz="4000" dirty="0" smtClean="0">
                <a:solidFill>
                  <a:schemeClr val="accent1">
                    <a:lumMod val="75000"/>
                  </a:schemeClr>
                </a:solidFill>
              </a:rPr>
              <a:t/>
            </a:r>
            <a:br>
              <a:rPr lang="en-US" sz="4000" dirty="0" smtClean="0">
                <a:solidFill>
                  <a:schemeClr val="accent1">
                    <a:lumMod val="75000"/>
                  </a:schemeClr>
                </a:solidFill>
              </a:rPr>
            </a:br>
            <a:r>
              <a:rPr lang="en-US" sz="4000" dirty="0" smtClean="0">
                <a:solidFill>
                  <a:schemeClr val="accent1">
                    <a:lumMod val="75000"/>
                  </a:schemeClr>
                </a:solidFill>
              </a:rPr>
              <a:t>WE ARE CONNECTED.</a:t>
            </a:r>
            <a:br>
              <a:rPr lang="en-US" sz="4000" dirty="0" smtClean="0">
                <a:solidFill>
                  <a:schemeClr val="accent1">
                    <a:lumMod val="75000"/>
                  </a:schemeClr>
                </a:solidFill>
              </a:rPr>
            </a:br>
            <a:r>
              <a:rPr lang="en-US" sz="4000" dirty="0" smtClean="0">
                <a:solidFill>
                  <a:schemeClr val="accent1">
                    <a:lumMod val="75000"/>
                  </a:schemeClr>
                </a:solidFill>
              </a:rPr>
              <a:t>#WE NEED YOU HERE.</a:t>
            </a:r>
            <a:endParaRPr lang="en-US" sz="4000" dirty="0" smtClean="0"/>
          </a:p>
        </p:txBody>
      </p:sp>
    </p:spTree>
    <p:extLst>
      <p:ext uri="{BB962C8B-B14F-4D97-AF65-F5344CB8AC3E}">
        <p14:creationId xmlns:p14="http://schemas.microsoft.com/office/powerpoint/2010/main" val="3482653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THRIVE logo.jpg"/>
          <p:cNvPicPr>
            <a:picLocks noChangeAspect="1"/>
          </p:cNvPicPr>
          <p:nvPr/>
        </p:nvPicPr>
        <p:blipFill>
          <a:blip r:embed="rId4" cstate="print"/>
          <a:stretch>
            <a:fillRect/>
          </a:stretch>
        </p:blipFill>
        <p:spPr>
          <a:xfrm>
            <a:off x="6039349" y="5033509"/>
            <a:ext cx="2807568" cy="1824490"/>
          </a:xfrm>
          <a:prstGeom prst="rect">
            <a:avLst/>
          </a:prstGeom>
        </p:spPr>
      </p:pic>
      <p:sp>
        <p:nvSpPr>
          <p:cNvPr id="7" name="TextBox 6"/>
          <p:cNvSpPr txBox="1"/>
          <p:nvPr/>
        </p:nvSpPr>
        <p:spPr>
          <a:xfrm>
            <a:off x="5791199" y="74181"/>
            <a:ext cx="3023061" cy="5632311"/>
          </a:xfrm>
          <a:prstGeom prst="rect">
            <a:avLst/>
          </a:prstGeom>
          <a:noFill/>
        </p:spPr>
        <p:txBody>
          <a:bodyPr wrap="square" rtlCol="0">
            <a:spAutoFit/>
          </a:bodyPr>
          <a:lstStyle/>
          <a:p>
            <a:pPr>
              <a:spcAft>
                <a:spcPts val="1200"/>
              </a:spcAft>
            </a:pPr>
            <a:r>
              <a:rPr lang="en-US" sz="2800" dirty="0" smtClean="0">
                <a:solidFill>
                  <a:prstClr val="black"/>
                </a:solidFill>
              </a:rPr>
              <a:t>Posters</a:t>
            </a:r>
          </a:p>
          <a:p>
            <a:pPr>
              <a:spcAft>
                <a:spcPts val="1200"/>
              </a:spcAft>
            </a:pPr>
            <a:r>
              <a:rPr lang="en-US" sz="2800" dirty="0" smtClean="0">
                <a:solidFill>
                  <a:prstClr val="black"/>
                </a:solidFill>
              </a:rPr>
              <a:t>Blank Flyer</a:t>
            </a:r>
          </a:p>
          <a:p>
            <a:pPr>
              <a:spcAft>
                <a:spcPts val="1200"/>
              </a:spcAft>
            </a:pPr>
            <a:r>
              <a:rPr lang="en-US" sz="2800" dirty="0" smtClean="0">
                <a:solidFill>
                  <a:prstClr val="black"/>
                </a:solidFill>
              </a:rPr>
              <a:t>Rack Card</a:t>
            </a:r>
          </a:p>
          <a:p>
            <a:pPr>
              <a:spcAft>
                <a:spcPts val="1200"/>
              </a:spcAft>
            </a:pPr>
            <a:r>
              <a:rPr lang="en-US" sz="2800" dirty="0" smtClean="0">
                <a:solidFill>
                  <a:prstClr val="black"/>
                </a:solidFill>
              </a:rPr>
              <a:t>Tip Card</a:t>
            </a:r>
          </a:p>
          <a:p>
            <a:pPr>
              <a:spcAft>
                <a:spcPts val="1200"/>
              </a:spcAft>
            </a:pPr>
            <a:r>
              <a:rPr lang="en-US" sz="2800" dirty="0" smtClean="0">
                <a:solidFill>
                  <a:prstClr val="black"/>
                </a:solidFill>
              </a:rPr>
              <a:t>Lanyard</a:t>
            </a:r>
          </a:p>
          <a:p>
            <a:pPr>
              <a:spcAft>
                <a:spcPts val="1200"/>
              </a:spcAft>
            </a:pPr>
            <a:r>
              <a:rPr lang="en-US" sz="2800" dirty="0" smtClean="0">
                <a:solidFill>
                  <a:prstClr val="black"/>
                </a:solidFill>
              </a:rPr>
              <a:t>Flash Drives</a:t>
            </a:r>
          </a:p>
          <a:p>
            <a:pPr>
              <a:spcAft>
                <a:spcPts val="1200"/>
              </a:spcAft>
            </a:pPr>
            <a:r>
              <a:rPr lang="en-US" sz="2800" dirty="0" smtClean="0">
                <a:solidFill>
                  <a:prstClr val="black"/>
                </a:solidFill>
              </a:rPr>
              <a:t>Radio PSAs</a:t>
            </a:r>
          </a:p>
          <a:p>
            <a:pPr>
              <a:spcAft>
                <a:spcPts val="1200"/>
              </a:spcAft>
            </a:pPr>
            <a:r>
              <a:rPr lang="en-US" sz="2800" dirty="0" smtClean="0">
                <a:solidFill>
                  <a:prstClr val="black"/>
                </a:solidFill>
              </a:rPr>
              <a:t>T-shirts</a:t>
            </a:r>
          </a:p>
          <a:p>
            <a:pPr>
              <a:spcAft>
                <a:spcPts val="1200"/>
              </a:spcAft>
            </a:pPr>
            <a:r>
              <a:rPr lang="en-US" sz="2800" i="1" dirty="0" smtClean="0">
                <a:solidFill>
                  <a:prstClr val="black"/>
                </a:solidFill>
              </a:rPr>
              <a:t>Lived Experience </a:t>
            </a:r>
            <a:r>
              <a:rPr lang="en-US" sz="2800" i="1" dirty="0" smtClean="0">
                <a:solidFill>
                  <a:prstClr val="black"/>
                </a:solidFill>
                <a:hlinkClick r:id="rId5"/>
              </a:rPr>
              <a:t>Videos</a:t>
            </a:r>
            <a:endParaRPr lang="en-US" sz="2800" i="1" dirty="0">
              <a:solidFill>
                <a:prstClr val="black"/>
              </a:solidFill>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46667"/>
          <a:stretch/>
        </p:blipFill>
        <p:spPr>
          <a:xfrm>
            <a:off x="-2" y="-57020"/>
            <a:ext cx="5695926" cy="6915019"/>
          </a:xfrm>
          <a:prstGeom prst="rect">
            <a:avLst/>
          </a:prstGeom>
        </p:spPr>
      </p:pic>
    </p:spTree>
    <p:custDataLst>
      <p:tags r:id="rId1"/>
    </p:custDataLst>
    <p:extLst>
      <p:ext uri="{BB962C8B-B14F-4D97-AF65-F5344CB8AC3E}">
        <p14:creationId xmlns:p14="http://schemas.microsoft.com/office/powerpoint/2010/main" val="4879401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POWERPOINTVERSION" val="14.0"/>
  <p:tag name="TASKPANEKEY" val="331a7e86-707b-4175-a12d-ab538d5f50f0"/>
  <p:tag name="TPFULLVERSION" val="4.3.2.1178"/>
  <p:tag name="EXPANDSHOWBAR" val="True"/>
  <p:tag name="LUIDIAENABLED"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valancheTemplate_9703">
  <a:themeElements>
    <a:clrScheme name="Custom 2">
      <a:dk1>
        <a:sysClr val="windowText" lastClr="000000"/>
      </a:dk1>
      <a:lt1>
        <a:sysClr val="window" lastClr="FFFFFF"/>
      </a:lt1>
      <a:dk2>
        <a:srgbClr val="4F271C"/>
      </a:dk2>
      <a:lt2>
        <a:srgbClr val="F8EDC5"/>
      </a:lt2>
      <a:accent1>
        <a:srgbClr val="3891A7"/>
      </a:accent1>
      <a:accent2>
        <a:srgbClr val="F1DB8C"/>
      </a:accent2>
      <a:accent3>
        <a:srgbClr val="C32D2E"/>
      </a:accent3>
      <a:accent4>
        <a:srgbClr val="637F26"/>
      </a:accent4>
      <a:accent5>
        <a:srgbClr val="964305"/>
      </a:accent5>
      <a:accent6>
        <a:srgbClr val="475A8D"/>
      </a:accent6>
      <a:hlink>
        <a:srgbClr val="4F271C"/>
      </a:hlink>
      <a:folHlink>
        <a:srgbClr val="AA8A14"/>
      </a:folHlink>
    </a:clrScheme>
    <a:fontScheme name="NPAIHB1">
      <a:majorFont>
        <a:latin typeface="Georgia"/>
        <a:ea typeface=""/>
        <a:cs typeface=""/>
      </a:majorFont>
      <a:minorFont>
        <a:latin typeface="Trebuchet MS"/>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emplate>Civic</Template>
  <TotalTime>8677</TotalTime>
  <Words>2376</Words>
  <Application>Microsoft Office PowerPoint</Application>
  <PresentationFormat>On-screen Show (4:3)</PresentationFormat>
  <Paragraphs>349</Paragraphs>
  <Slides>25</Slides>
  <Notes>25</Notes>
  <HiddenSlides>0</HiddenSlides>
  <MMClips>0</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Civic</vt:lpstr>
      <vt:lpstr>AvalancheTemplate_9703</vt:lpstr>
      <vt:lpstr>BlackTie</vt:lpstr>
      <vt:lpstr>2_Office Theme</vt:lpstr>
      <vt:lpstr> NPAIHB QBM</vt:lpstr>
      <vt:lpstr>Agenda</vt:lpstr>
      <vt:lpstr>Support for Expectant and Parenting Teens, Women, Fathers, and Their Families</vt:lpstr>
      <vt:lpstr>Suicide Prevention Signs</vt:lpstr>
      <vt:lpstr>Zero Suicide</vt:lpstr>
      <vt:lpstr>Coming Soon. . .</vt:lpstr>
      <vt:lpstr>Concerning Posts Webinar</vt:lpstr>
      <vt:lpstr> Suicide Prevention  Social Marketing Campaign  WE ARE CONNECTED. #WE NEED YOU HERE.</vt:lpstr>
      <vt:lpstr>PowerPoint Presentation</vt:lpstr>
      <vt:lpstr> LGBTQ, TWO SPIRIT Social Marketing Campaign  LOVED &amp; ACCEPTED #WE NEED YOU HERE</vt:lpstr>
      <vt:lpstr>PowerPoint Presentation</vt:lpstr>
      <vt:lpstr>Native Veterans Suicide Prevention Social Marketing Campaign  Please fill out the paper survey Put in the box labeled “Veteran Surveys” Fax attn: THRIVE to 503-228-4801 Deadline: Friday January 20, 2017</vt:lpstr>
      <vt:lpstr>PowerPoint Presentation</vt:lpstr>
      <vt:lpstr>PowerPoint Presentation</vt:lpstr>
      <vt:lpstr>PowerPoint Presentation</vt:lpstr>
      <vt:lpstr>Gen-I Social Media Boot Camps</vt:lpstr>
      <vt:lpstr>2016 Bootcamps</vt:lpstr>
      <vt:lpstr>PowerPoint Presentation</vt:lpstr>
      <vt:lpstr>Opportunities</vt:lpstr>
      <vt:lpstr>Take Out Your Phones</vt:lpstr>
      <vt:lpstr>Healthy Native Youth Website</vt:lpstr>
      <vt:lpstr>Healthy Native Youth Website</vt:lpstr>
      <vt:lpstr>Training Opportunities</vt:lpstr>
      <vt:lpstr>Support for Expectant and Parenting Teens, Women, Fathers, and Their Families</vt:lpstr>
      <vt:lpstr>Northwest Portland Area Indian Health Board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Lisa Griggs</cp:lastModifiedBy>
  <cp:revision>457</cp:revision>
  <cp:lastPrinted>2016-04-28T23:04:04Z</cp:lastPrinted>
  <dcterms:created xsi:type="dcterms:W3CDTF">2012-02-04T16:52:15Z</dcterms:created>
  <dcterms:modified xsi:type="dcterms:W3CDTF">2017-01-16T18:18:00Z</dcterms:modified>
</cp:coreProperties>
</file>