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98" r:id="rId17"/>
    <p:sldId id="299" r:id="rId18"/>
    <p:sldId id="300" r:id="rId19"/>
    <p:sldId id="301" r:id="rId20"/>
    <p:sldId id="302" r:id="rId21"/>
    <p:sldId id="303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54" autoAdjust="0"/>
  </p:normalViewPr>
  <p:slideViewPr>
    <p:cSldViewPr snapToGrid="0" snapToObjects="1">
      <p:cViewPr>
        <p:scale>
          <a:sx n="70" d="100"/>
          <a:sy n="70" d="100"/>
        </p:scale>
        <p:origin x="-54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2DF4875-2416-8D40-8C3B-1ABB6A4BAAC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E23275-7EEF-AC40-8D47-E014B6C45747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sidhu@salud.unm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Psychotropic Medications in Kids and Teens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 S. Sidhu, M.D., F.A.P.A.</a:t>
            </a:r>
          </a:p>
        </p:txBody>
      </p:sp>
    </p:spTree>
    <p:extLst>
      <p:ext uri="{BB962C8B-B14F-4D97-AF65-F5344CB8AC3E}">
        <p14:creationId xmlns:p14="http://schemas.microsoft.com/office/powerpoint/2010/main" val="23525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Parent: “What Do You Think About Therapy?”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potential reaches of therapy are even broader than medications</a:t>
            </a:r>
          </a:p>
          <a:p>
            <a:pPr marL="0" indent="0">
              <a:buNone/>
            </a:pPr>
            <a:r>
              <a:rPr lang="en-US" dirty="0" smtClean="0"/>
              <a:t>In non-emergent cases, and especially in children, often therapy is the best first approach</a:t>
            </a:r>
          </a:p>
          <a:p>
            <a:pPr marL="0" indent="0">
              <a:buNone/>
            </a:pPr>
            <a:r>
              <a:rPr lang="en-US" dirty="0" smtClean="0"/>
              <a:t>For most conditions, the best results are obtained when therapy is combined with medications</a:t>
            </a:r>
          </a:p>
          <a:p>
            <a:pPr marL="0" indent="0">
              <a:buNone/>
            </a:pPr>
            <a:r>
              <a:rPr lang="en-US" dirty="0" smtClean="0"/>
              <a:t>Sometimes medications allow the facilitation of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Parent: “Do Medications Even Work?”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Each medication class is given a grade of evidence for a particular condition</a:t>
            </a:r>
          </a:p>
          <a:p>
            <a:r>
              <a:rPr lang="en-US" dirty="0" smtClean="0"/>
              <a:t>More experimental medications will have a lower grade of evidence</a:t>
            </a:r>
          </a:p>
          <a:p>
            <a:r>
              <a:rPr lang="en-US" dirty="0" smtClean="0"/>
              <a:t>Each child is unique and not all individuals respond the same way to medications</a:t>
            </a:r>
          </a:p>
          <a:p>
            <a:r>
              <a:rPr lang="en-US" dirty="0" smtClean="0"/>
              <a:t>May need to try several medications before you find the right one for each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89" y="1371600"/>
            <a:ext cx="9415725" cy="1447800"/>
          </a:xfrm>
        </p:spPr>
        <p:txBody>
          <a:bodyPr/>
          <a:lstStyle/>
          <a:p>
            <a:r>
              <a:rPr lang="en-US" sz="4000" dirty="0" smtClean="0"/>
              <a:t>Parent: “How Long Will My Child Need to Take Medications?”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Depends on the condition and the student’s progress</a:t>
            </a:r>
          </a:p>
          <a:p>
            <a:r>
              <a:rPr lang="en-US" dirty="0" smtClean="0"/>
              <a:t>ADHD course typically stabilizes by mid-20s</a:t>
            </a:r>
          </a:p>
          <a:p>
            <a:r>
              <a:rPr lang="en-US" dirty="0" smtClean="0"/>
              <a:t>Depression/Anxiety: risk of remission reduces greatly with approximately 1 year of treatment (some studies showing as little as six months)</a:t>
            </a:r>
          </a:p>
          <a:p>
            <a:r>
              <a:rPr lang="en-US" dirty="0"/>
              <a:t>C</a:t>
            </a:r>
            <a:r>
              <a:rPr lang="en-US" dirty="0" smtClean="0"/>
              <a:t>ases of severe psychosis/Schizophrenia or Bipolar Disorder may require lifetime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65610"/>
            <a:ext cx="7716838" cy="3388658"/>
          </a:xfrm>
        </p:spPr>
        <p:txBody>
          <a:bodyPr>
            <a:noAutofit/>
          </a:bodyPr>
          <a:lstStyle/>
          <a:p>
            <a:r>
              <a:rPr lang="en-US" dirty="0" smtClean="0"/>
              <a:t>Start Low, Go Slow (especially in kids)</a:t>
            </a:r>
          </a:p>
          <a:p>
            <a:r>
              <a:rPr lang="en-US" dirty="0" smtClean="0"/>
              <a:t>Find the lowest possible therapeutic dose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polypharmacy</a:t>
            </a:r>
            <a:r>
              <a:rPr lang="en-US" dirty="0" smtClean="0"/>
              <a:t> whenever possible </a:t>
            </a:r>
            <a:r>
              <a:rPr lang="en-US" sz="2000" dirty="0" smtClean="0"/>
              <a:t>(maximize single agents before combining agents)</a:t>
            </a:r>
          </a:p>
          <a:p>
            <a:pPr lvl="1"/>
            <a:r>
              <a:rPr lang="en-US" dirty="0" smtClean="0"/>
              <a:t>Difficult to assess effectiveness of any one agent</a:t>
            </a:r>
          </a:p>
          <a:p>
            <a:pPr lvl="1"/>
            <a:r>
              <a:rPr lang="en-US" dirty="0" smtClean="0"/>
              <a:t>Drug-drug interactions increase the risk of side effects</a:t>
            </a:r>
          </a:p>
          <a:p>
            <a:pPr lvl="1"/>
            <a:r>
              <a:rPr lang="en-US" dirty="0" smtClean="0"/>
              <a:t>Providers end up with laundry lists over years</a:t>
            </a:r>
          </a:p>
        </p:txBody>
      </p:sp>
    </p:spTree>
    <p:extLst>
      <p:ext uri="{BB962C8B-B14F-4D97-AF65-F5344CB8AC3E}">
        <p14:creationId xmlns:p14="http://schemas.microsoft.com/office/powerpoint/2010/main" val="15631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Psychotropics</a:t>
            </a:r>
            <a:r>
              <a:rPr lang="en-US" dirty="0" smtClean="0"/>
              <a:t> and Street Drugs/</a:t>
            </a:r>
            <a:r>
              <a:rPr lang="en-US" dirty="0" err="1" smtClean="0"/>
              <a:t>Alcoholl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Some medications are more harmful to use with street drugs/alcohol than others. Similarly, some street drugs are more dangerous to use with psychotropic medications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dirty="0" smtClean="0"/>
              <a:t>Meth/Cocaine + stimulants: cardiac/stroke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Meth/Cocaine + anti-depressants: serotonin syndrome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Opiates (heroin) + anxiolytics: dangerous drops in blood pressure</a:t>
            </a:r>
          </a:p>
          <a:p>
            <a:pPr marL="0" indent="0">
              <a:buNone/>
            </a:pPr>
            <a:r>
              <a:rPr lang="en-US" sz="1400" dirty="0" smtClean="0"/>
              <a:t>	Alcohol + Lithium: risk of kidney failure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Psychotropic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INCREDIBLY important</a:t>
            </a:r>
          </a:p>
          <a:p>
            <a:pPr lvl="1"/>
            <a:r>
              <a:rPr lang="en-US" dirty="0" smtClean="0"/>
              <a:t>Input from teachers is VERY valuable in diagnosing children (teachers see children more than parents)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Wrong Diagnosis = Wrong Meds </a:t>
            </a:r>
          </a:p>
          <a:p>
            <a:pPr lvl="1"/>
            <a:r>
              <a:rPr lang="en-US" dirty="0" smtClean="0"/>
              <a:t>Decreases trust with parents</a:t>
            </a:r>
          </a:p>
          <a:p>
            <a:pPr lvl="1"/>
            <a:r>
              <a:rPr lang="en-US" dirty="0" smtClean="0"/>
              <a:t>Unnecessarily exposes children to unneeded meds</a:t>
            </a:r>
          </a:p>
        </p:txBody>
      </p:sp>
    </p:spTree>
    <p:extLst>
      <p:ext uri="{BB962C8B-B14F-4D97-AF65-F5344CB8AC3E}">
        <p14:creationId xmlns:p14="http://schemas.microsoft.com/office/powerpoint/2010/main" val="31616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Psychotropic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Anti-Depressants</a:t>
            </a:r>
          </a:p>
          <a:p>
            <a:r>
              <a:rPr lang="en-US" dirty="0" smtClean="0"/>
              <a:t>Anxiolytics</a:t>
            </a:r>
          </a:p>
          <a:p>
            <a:r>
              <a:rPr lang="en-US" dirty="0" smtClean="0"/>
              <a:t>Stimulants/Non-Stimulants</a:t>
            </a:r>
          </a:p>
          <a:p>
            <a:r>
              <a:rPr lang="en-US" dirty="0" smtClean="0"/>
              <a:t>Mood Stabilizers</a:t>
            </a:r>
          </a:p>
          <a:p>
            <a:r>
              <a:rPr lang="en-US" dirty="0" smtClean="0"/>
              <a:t>Anti-Psychotics</a:t>
            </a:r>
          </a:p>
          <a:p>
            <a:pPr marL="0" indent="0">
              <a:buNone/>
            </a:pPr>
            <a:r>
              <a:rPr lang="en-US" dirty="0" smtClean="0"/>
              <a:t>*All of these groups have newer and older meds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Headache, upset stomach, and sleep changes are common in most psych meds</a:t>
            </a:r>
          </a:p>
          <a:p>
            <a:r>
              <a:rPr lang="en-US" dirty="0" smtClean="0"/>
              <a:t>All psych meds can theoretically lower the seizure threshold</a:t>
            </a:r>
          </a:p>
          <a:p>
            <a:r>
              <a:rPr lang="en-US" dirty="0" smtClean="0"/>
              <a:t>Many psych meds can alter heart rhythms, especially mood stabilizers and antipsychotics</a:t>
            </a:r>
          </a:p>
          <a:p>
            <a:r>
              <a:rPr lang="en-US" dirty="0" smtClean="0"/>
              <a:t>Some psych meds interact with other meds</a:t>
            </a:r>
          </a:p>
          <a:p>
            <a:r>
              <a:rPr lang="en-US" dirty="0" smtClean="0"/>
              <a:t>Stimulants cause reduced appetite and insomnia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Serious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rare, need to make sure the psych meds are not making depression/SI worse</a:t>
            </a:r>
          </a:p>
          <a:p>
            <a:r>
              <a:rPr lang="en-US" dirty="0" smtClean="0"/>
              <a:t>Anti-psychotics and mood stabilizers are known to cause significant weight gain, blood cell problems, endocrine problems, and even hormonal problems. These medications should only be used when absolutely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end, if a child’s level of function has deteriorated consider medications as a </a:t>
            </a:r>
            <a:r>
              <a:rPr lang="en-US" u="sng" dirty="0" smtClean="0"/>
              <a:t>PART</a:t>
            </a:r>
            <a:r>
              <a:rPr lang="en-US" dirty="0" smtClean="0"/>
              <a:t>, but </a:t>
            </a:r>
            <a:r>
              <a:rPr lang="en-US" u="sng" dirty="0" smtClean="0"/>
              <a:t>NOT</a:t>
            </a:r>
            <a:r>
              <a:rPr lang="en-US" dirty="0" smtClean="0"/>
              <a:t> the </a:t>
            </a:r>
            <a:r>
              <a:rPr lang="en-US" u="sng" dirty="0" smtClean="0"/>
              <a:t>entire solution</a:t>
            </a:r>
          </a:p>
          <a:p>
            <a:r>
              <a:rPr lang="en-US" dirty="0" smtClean="0"/>
              <a:t>Ask the Psychiatrist if both medical and non-medical alternatives exist. Be sure to voice your opinion if you feel the plan revolves too much around medications rather than a comprehensive approach.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Sidhu receives royalties for writing continuing medical education questions for the American Psychiatric Association and </a:t>
            </a:r>
            <a:r>
              <a:rPr lang="en-US" i="1" dirty="0" smtClean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40346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mental health diagnoses look similar, but have very different treatments. For example, Bipolar Disorder is traditionally over-diagnosed in children, and the medications have many side effects.</a:t>
            </a:r>
          </a:p>
          <a:p>
            <a:r>
              <a:rPr lang="en-US" dirty="0"/>
              <a:t>S</a:t>
            </a:r>
            <a:r>
              <a:rPr lang="en-US" dirty="0" smtClean="0"/>
              <a:t>ome culturally-appropriate beliefs may appear abnormal to a Psychiatrist who is unfamiliar</a:t>
            </a:r>
          </a:p>
          <a:p>
            <a:r>
              <a:rPr lang="en-US" dirty="0"/>
              <a:t>Ask Psychiatrists for a detailed description of the child’s diagnosis and choice of medications</a:t>
            </a:r>
          </a:p>
        </p:txBody>
      </p:sp>
    </p:spTree>
    <p:extLst>
      <p:ext uri="{BB962C8B-B14F-4D97-AF65-F5344CB8AC3E}">
        <p14:creationId xmlns:p14="http://schemas.microsoft.com/office/powerpoint/2010/main" val="34975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underestimate the power of a child’s environment on his/her mental and emotional well-being</a:t>
            </a:r>
          </a:p>
          <a:p>
            <a:r>
              <a:rPr lang="en-US" dirty="0" smtClean="0"/>
              <a:t>Often times helping families communicate in a healthier way can be incredibly helpful </a:t>
            </a:r>
          </a:p>
          <a:p>
            <a:r>
              <a:rPr lang="en-US" dirty="0" smtClean="0"/>
              <a:t>Cultural ceremonies/rituals and involvement can also be very helpful </a:t>
            </a:r>
            <a:r>
              <a:rPr lang="en-US" smtClean="0"/>
              <a:t>for children </a:t>
            </a:r>
            <a:r>
              <a:rPr lang="en-US" dirty="0" smtClean="0"/>
              <a:t>and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ssidhu@salud.unm.edu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Upon completion of this session, participants will be able to better understand:</a:t>
            </a:r>
          </a:p>
          <a:p>
            <a:pPr marL="0" indent="0">
              <a:buNone/>
            </a:pPr>
            <a:r>
              <a:rPr lang="en-US" dirty="0" smtClean="0"/>
              <a:t>1) When medications are worth considering</a:t>
            </a:r>
          </a:p>
          <a:p>
            <a:pPr marL="0" indent="0">
              <a:buNone/>
            </a:pPr>
            <a:r>
              <a:rPr lang="en-US" dirty="0" smtClean="0"/>
              <a:t>2) Non-medical approaches worth trying</a:t>
            </a:r>
          </a:p>
          <a:p>
            <a:pPr marL="0" indent="0">
              <a:buNone/>
            </a:pPr>
            <a:r>
              <a:rPr lang="en-US" dirty="0" smtClean="0"/>
              <a:t>3) Risks and benefits of certain medication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9" y="1330632"/>
            <a:ext cx="8700078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Might You Urgently Consult a Mental Health Provider?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Acute/Precipitous Change in Functioning</a:t>
            </a:r>
          </a:p>
          <a:p>
            <a:pPr marL="0" indent="0">
              <a:buNone/>
            </a:pPr>
            <a:r>
              <a:rPr lang="en-US" dirty="0" smtClean="0"/>
              <a:t>Concerns Over Safety of Home Life</a:t>
            </a:r>
          </a:p>
          <a:p>
            <a:pPr marL="0" indent="0">
              <a:buNone/>
            </a:pPr>
            <a:r>
              <a:rPr lang="en-US" dirty="0" smtClean="0"/>
              <a:t>Suicidal/Homicidal Statements</a:t>
            </a:r>
          </a:p>
          <a:p>
            <a:pPr marL="0" indent="0">
              <a:buNone/>
            </a:pPr>
            <a:r>
              <a:rPr lang="en-US" dirty="0" smtClean="0"/>
              <a:t>Concerns of Psychosis/Hallucinations</a:t>
            </a:r>
          </a:p>
          <a:p>
            <a:pPr marL="0" indent="0">
              <a:buNone/>
            </a:pPr>
            <a:r>
              <a:rPr lang="en-US" dirty="0" smtClean="0"/>
              <a:t>Concern for Abuse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Medications Generally Necessary?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Medications Generally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“Inability to function”</a:t>
            </a:r>
          </a:p>
          <a:p>
            <a:pPr marL="0" indent="0">
              <a:buNone/>
            </a:pPr>
            <a:r>
              <a:rPr lang="en-US" dirty="0" smtClean="0"/>
              <a:t>	Poor academic functioning (failure)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Poor social functioning in the classroom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Significant classroom disruption</a:t>
            </a:r>
          </a:p>
          <a:p>
            <a:pPr marL="0" indent="0">
              <a:buNone/>
            </a:pPr>
            <a:r>
              <a:rPr lang="en-US" dirty="0" smtClean="0"/>
              <a:t>	Concerns about emotional/mental wellbeing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Ethical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178284"/>
            <a:ext cx="7716838" cy="3124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Provider Beneficence versus Patient Autonomy (in the case of children Patient Autonomy is most often represented by the wishes of the parents)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State laws vary significantly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with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421614"/>
            <a:ext cx="7716838" cy="1201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First get the family’s opinion on how the child is doing and what they think would make things better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4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with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Next, discuss non-medical solutions to improve the child’s level of functioning: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Behavioral Classroom Interventions</a:t>
            </a:r>
          </a:p>
          <a:p>
            <a:pPr marL="0" indent="0">
              <a:buNone/>
            </a:pPr>
            <a:r>
              <a:rPr lang="en-US" sz="2200" dirty="0" smtClean="0"/>
              <a:t>	School/Individual/Family Counseling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Speech &amp; Language/OT/Academic Skills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Social Skills Training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504/IEP interventions, possible 1:1 aides</a:t>
            </a:r>
          </a:p>
        </p:txBody>
      </p:sp>
    </p:spTree>
    <p:extLst>
      <p:ext uri="{BB962C8B-B14F-4D97-AF65-F5344CB8AC3E}">
        <p14:creationId xmlns:p14="http://schemas.microsoft.com/office/powerpoint/2010/main" val="6155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4910</TotalTime>
  <Words>769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Sky</vt:lpstr>
      <vt:lpstr>Psychotropic Medications in Kids and Teens</vt:lpstr>
      <vt:lpstr>Disclosures</vt:lpstr>
      <vt:lpstr>Objectives</vt:lpstr>
      <vt:lpstr>When Might You Urgently Consult a Mental Health Provider?</vt:lpstr>
      <vt:lpstr>When Are Medications Generally Necessary?</vt:lpstr>
      <vt:lpstr>When Are Medications Generally Necessary?</vt:lpstr>
      <vt:lpstr>Core Ethical Dilemma</vt:lpstr>
      <vt:lpstr>Discussion with Parents</vt:lpstr>
      <vt:lpstr>Discussion with Parents</vt:lpstr>
      <vt:lpstr>Parent: “What Do You Think About Therapy?”</vt:lpstr>
      <vt:lpstr>Parent: “Do Medications Even Work?”</vt:lpstr>
      <vt:lpstr>Parent: “How Long Will My Child Need to Take Medications?”</vt:lpstr>
      <vt:lpstr>Philosophical Approach</vt:lpstr>
      <vt:lpstr>Psychotropics and Street Drugs/Alcoholl</vt:lpstr>
      <vt:lpstr>Psychotropic Medications</vt:lpstr>
      <vt:lpstr>Common Psychotropic Medications</vt:lpstr>
      <vt:lpstr>Common Side Effects</vt:lpstr>
      <vt:lpstr>More Serious Side Effects</vt:lpstr>
      <vt:lpstr>SUMMARY</vt:lpstr>
      <vt:lpstr>SUMMARY</vt:lpstr>
      <vt:lpstr>SUMMARY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Psychotropic Medications in the Classroom</dc:title>
  <dc:creator>Simerjeet Brar</dc:creator>
  <cp:lastModifiedBy>Lisa Griggs</cp:lastModifiedBy>
  <cp:revision>75</cp:revision>
  <dcterms:created xsi:type="dcterms:W3CDTF">2015-04-09T20:16:38Z</dcterms:created>
  <dcterms:modified xsi:type="dcterms:W3CDTF">2017-04-13T14:59:31Z</dcterms:modified>
</cp:coreProperties>
</file>