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83" r:id="rId3"/>
    <p:sldId id="290" r:id="rId4"/>
    <p:sldId id="260" r:id="rId5"/>
    <p:sldId id="275" r:id="rId6"/>
    <p:sldId id="273" r:id="rId7"/>
    <p:sldId id="270" r:id="rId8"/>
    <p:sldId id="280" r:id="rId9"/>
    <p:sldId id="262" r:id="rId10"/>
    <p:sldId id="284" r:id="rId11"/>
    <p:sldId id="286" r:id="rId12"/>
    <p:sldId id="287" r:id="rId13"/>
    <p:sldId id="288" r:id="rId14"/>
    <p:sldId id="289" r:id="rId15"/>
    <p:sldId id="285" r:id="rId16"/>
    <p:sldId id="291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79" autoAdjust="0"/>
  </p:normalViewPr>
  <p:slideViewPr>
    <p:cSldViewPr showGuides="1">
      <p:cViewPr>
        <p:scale>
          <a:sx n="79" d="100"/>
          <a:sy n="79" d="100"/>
        </p:scale>
        <p:origin x="-74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server\epishare\IDEA-NW\Evaluation\Pre%20Post%20Linkage%20Results\CDRI%202008-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7174103237096E-2"/>
          <c:y val="5.1400554097404488E-2"/>
          <c:w val="0.89146254136711167"/>
          <c:h val="0.85576771653543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Sheet1!$B$31</c:f>
              <c:strCache>
                <c:ptCount val="1"/>
                <c:pt idx="0">
                  <c:v>Prelink AI/AN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Sheet1!$F$32:$F$36</c:f>
                <c:numCache>
                  <c:formatCode>General</c:formatCode>
                  <c:ptCount val="5"/>
                  <c:pt idx="0">
                    <c:v>40.734699999999997</c:v>
                  </c:pt>
                  <c:pt idx="1">
                    <c:v>29.629000000000001</c:v>
                  </c:pt>
                  <c:pt idx="2">
                    <c:v>42.035899999999998</c:v>
                  </c:pt>
                  <c:pt idx="3">
                    <c:v>19.500599999999999</c:v>
                  </c:pt>
                  <c:pt idx="4">
                    <c:v>19.594799999999999</c:v>
                  </c:pt>
                </c:numCache>
              </c:numRef>
            </c:plus>
            <c:minus>
              <c:numRef>
                <c:f>Sheet1!$E$32:$E$36</c:f>
                <c:numCache>
                  <c:formatCode>General</c:formatCode>
                  <c:ptCount val="5"/>
                  <c:pt idx="0">
                    <c:v>35.3949</c:v>
                  </c:pt>
                  <c:pt idx="1">
                    <c:v>19.9786</c:v>
                  </c:pt>
                  <c:pt idx="2">
                    <c:v>27.282599999999999</c:v>
                  </c:pt>
                  <c:pt idx="3">
                    <c:v>13.328900000000001</c:v>
                  </c:pt>
                  <c:pt idx="4">
                    <c:v>13.578099999999999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/>
                </a:solidFill>
                <a:prstDash val="solid"/>
              </a:ln>
              <a:effectLst/>
            </c:spPr>
          </c:errBars>
          <c:cat>
            <c:strRef>
              <c:f>Sheet1!$A$32:$A$36</c:f>
              <c:strCache>
                <c:ptCount val="5"/>
                <c:pt idx="0">
                  <c:v>All Invasive</c:v>
                </c:pt>
                <c:pt idx="1">
                  <c:v>Female Breast</c:v>
                </c:pt>
                <c:pt idx="2">
                  <c:v>Prostate</c:v>
                </c:pt>
                <c:pt idx="3">
                  <c:v>Lung</c:v>
                </c:pt>
                <c:pt idx="4">
                  <c:v>Colorectal</c:v>
                </c:pt>
              </c:strCache>
            </c:strRef>
          </c:cat>
          <c:val>
            <c:numRef>
              <c:f>Sheet1!$B$32:$B$36</c:f>
              <c:numCache>
                <c:formatCode>0.0</c:formatCode>
                <c:ptCount val="5"/>
                <c:pt idx="0">
                  <c:v>263.15699999999998</c:v>
                </c:pt>
                <c:pt idx="1">
                  <c:v>62.764000000000003</c:v>
                </c:pt>
                <c:pt idx="2">
                  <c:v>72.572999999999993</c:v>
                </c:pt>
                <c:pt idx="3">
                  <c:v>37.865000000000002</c:v>
                </c:pt>
                <c:pt idx="4">
                  <c:v>40.860999999999997</c:v>
                </c:pt>
              </c:numCache>
            </c:numRef>
          </c:val>
        </c:ser>
        <c:ser>
          <c:idx val="1"/>
          <c:order val="1"/>
          <c:tx>
            <c:strRef>
              <c:f>Sheet1!$C$31</c:f>
              <c:strCache>
                <c:ptCount val="1"/>
                <c:pt idx="0">
                  <c:v>Postlink AI/AN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Sheet1!$H$32:$H$36</c:f>
                <c:numCache>
                  <c:formatCode>General</c:formatCode>
                  <c:ptCount val="5"/>
                  <c:pt idx="0">
                    <c:v>45.294499999999999</c:v>
                  </c:pt>
                  <c:pt idx="1">
                    <c:v>33.526000000000003</c:v>
                  </c:pt>
                  <c:pt idx="2">
                    <c:v>43.6736</c:v>
                  </c:pt>
                  <c:pt idx="3">
                    <c:v>22.226900000000001</c:v>
                  </c:pt>
                  <c:pt idx="4">
                    <c:v>20.378699999999998</c:v>
                  </c:pt>
                </c:numCache>
              </c:numRef>
            </c:plus>
            <c:minus>
              <c:numRef>
                <c:f>Sheet1!$G$32:$G$36</c:f>
                <c:numCache>
                  <c:formatCode>General</c:formatCode>
                  <c:ptCount val="5"/>
                  <c:pt idx="0">
                    <c:v>40.038600000000002</c:v>
                  </c:pt>
                  <c:pt idx="1">
                    <c:v>23.924800000000001</c:v>
                  </c:pt>
                  <c:pt idx="2">
                    <c:v>29.838100000000001</c:v>
                  </c:pt>
                  <c:pt idx="3">
                    <c:v>16.035799999999998</c:v>
                  </c:pt>
                  <c:pt idx="4">
                    <c:v>14.4693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/>
                </a:solidFill>
                <a:prstDash val="solid"/>
              </a:ln>
              <a:effectLst/>
            </c:spPr>
          </c:errBars>
          <c:cat>
            <c:strRef>
              <c:f>Sheet1!$A$32:$A$36</c:f>
              <c:strCache>
                <c:ptCount val="5"/>
                <c:pt idx="0">
                  <c:v>All Invasive</c:v>
                </c:pt>
                <c:pt idx="1">
                  <c:v>Female Breast</c:v>
                </c:pt>
                <c:pt idx="2">
                  <c:v>Prostate</c:v>
                </c:pt>
                <c:pt idx="3">
                  <c:v>Lung</c:v>
                </c:pt>
                <c:pt idx="4">
                  <c:v>Colorectal</c:v>
                </c:pt>
              </c:strCache>
            </c:strRef>
          </c:cat>
          <c:val>
            <c:numRef>
              <c:f>Sheet1!$C$32:$C$36</c:f>
              <c:numCache>
                <c:formatCode>0.0</c:formatCode>
                <c:ptCount val="5"/>
                <c:pt idx="0">
                  <c:v>339.851</c:v>
                </c:pt>
                <c:pt idx="1">
                  <c:v>83.468000000000004</c:v>
                </c:pt>
                <c:pt idx="2">
                  <c:v>94.596000000000004</c:v>
                </c:pt>
                <c:pt idx="3">
                  <c:v>50.701999999999998</c:v>
                </c:pt>
                <c:pt idx="4">
                  <c:v>46.76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85266944"/>
        <c:axId val="89678976"/>
      </c:barChart>
      <c:catAx>
        <c:axId val="85266944"/>
        <c:scaling>
          <c:orientation val="minMax"/>
        </c:scaling>
        <c:delete val="0"/>
        <c:axPos val="b"/>
        <c:majorTickMark val="out"/>
        <c:minorTickMark val="none"/>
        <c:tickLblPos val="nextTo"/>
        <c:crossAx val="89678976"/>
        <c:crosses val="autoZero"/>
        <c:auto val="1"/>
        <c:lblAlgn val="ctr"/>
        <c:lblOffset val="100"/>
        <c:noMultiLvlLbl val="0"/>
      </c:catAx>
      <c:valAx>
        <c:axId val="896789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Age-adjusted incidence rate (cases per 100,000)</a:t>
                </a:r>
              </a:p>
            </c:rich>
          </c:tx>
          <c:layout>
            <c:manualLayout>
              <c:xMode val="edge"/>
              <c:yMode val="edge"/>
              <c:x val="7.0775287704421559E-3"/>
              <c:y val="0.1230344786447148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8526694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5893472555061048"/>
          <c:y val="0.22840496500437446"/>
          <c:w val="0.18550419539526475"/>
          <c:h val="0.1140485564304461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2C79B-DFE1-4A3F-8E7E-E55981F88794}" type="doc">
      <dgm:prSet loTypeId="urn:microsoft.com/office/officeart/2005/8/layout/radial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11E00BE-FEF9-4AA6-82AB-F74C7E3D59F1}">
      <dgm:prSet phldrT="[Text]"/>
      <dgm:spPr/>
      <dgm:t>
        <a:bodyPr/>
        <a:lstStyle/>
        <a:p>
          <a:r>
            <a:rPr lang="en-US" dirty="0" smtClean="0"/>
            <a:t>Northwest Tribal EpiCenter</a:t>
          </a:r>
          <a:endParaRPr lang="en-US" dirty="0"/>
        </a:p>
      </dgm:t>
    </dgm:pt>
    <dgm:pt modelId="{7E75B70F-4A3A-4A2F-963C-5D468089CD3E}" type="parTrans" cxnId="{94EE7777-A76F-4B02-86E6-4FC4EE2068AE}">
      <dgm:prSet/>
      <dgm:spPr/>
      <dgm:t>
        <a:bodyPr/>
        <a:lstStyle/>
        <a:p>
          <a:endParaRPr lang="en-US"/>
        </a:p>
      </dgm:t>
    </dgm:pt>
    <dgm:pt modelId="{BB5758E4-2738-4C5E-A89E-1EC76A483FAC}" type="sibTrans" cxnId="{94EE7777-A76F-4B02-86E6-4FC4EE2068AE}">
      <dgm:prSet/>
      <dgm:spPr/>
      <dgm:t>
        <a:bodyPr/>
        <a:lstStyle/>
        <a:p>
          <a:endParaRPr lang="en-US"/>
        </a:p>
      </dgm:t>
    </dgm:pt>
    <dgm:pt modelId="{86890DA9-29A9-4EA2-BE92-76867DE522FC}">
      <dgm:prSet phldrT="[Text]" custT="1"/>
      <dgm:spPr/>
      <dgm:t>
        <a:bodyPr/>
        <a:lstStyle/>
        <a:p>
          <a:r>
            <a:rPr lang="en-US" sz="1400" dirty="0" smtClean="0"/>
            <a:t>Injury Prevention</a:t>
          </a:r>
          <a:endParaRPr lang="en-US" sz="1400" dirty="0"/>
        </a:p>
      </dgm:t>
    </dgm:pt>
    <dgm:pt modelId="{F38C10CC-F4B3-4FD8-9600-02EA5DFB3F3C}" type="parTrans" cxnId="{85904420-A9FF-474A-8C3D-9BAB29A08A43}">
      <dgm:prSet/>
      <dgm:spPr/>
      <dgm:t>
        <a:bodyPr/>
        <a:lstStyle/>
        <a:p>
          <a:endParaRPr lang="en-US"/>
        </a:p>
      </dgm:t>
    </dgm:pt>
    <dgm:pt modelId="{ABC2B0AC-5CFC-4737-9B97-2E9EF95C4A7E}" type="sibTrans" cxnId="{85904420-A9FF-474A-8C3D-9BAB29A08A43}">
      <dgm:prSet/>
      <dgm:spPr/>
      <dgm:t>
        <a:bodyPr/>
        <a:lstStyle/>
        <a:p>
          <a:endParaRPr lang="en-US"/>
        </a:p>
      </dgm:t>
    </dgm:pt>
    <dgm:pt modelId="{C080C207-6240-4C3F-AFF8-8085E79B6341}">
      <dgm:prSet phldrT="[Text]" custT="1"/>
      <dgm:spPr/>
      <dgm:t>
        <a:bodyPr/>
        <a:lstStyle/>
        <a:p>
          <a:r>
            <a:rPr lang="en-US" sz="1400" dirty="0" smtClean="0"/>
            <a:t>Sexual Health &amp; STD/HIV Prevention</a:t>
          </a:r>
          <a:endParaRPr lang="en-US" sz="1400" dirty="0"/>
        </a:p>
      </dgm:t>
    </dgm:pt>
    <dgm:pt modelId="{1A58777F-6BE9-4B53-A303-DFA3E618CECA}" type="parTrans" cxnId="{718A75D4-CF78-43DA-8995-B0CB62C1F31C}">
      <dgm:prSet/>
      <dgm:spPr/>
      <dgm:t>
        <a:bodyPr/>
        <a:lstStyle/>
        <a:p>
          <a:endParaRPr lang="en-US"/>
        </a:p>
      </dgm:t>
    </dgm:pt>
    <dgm:pt modelId="{002DB02C-D2D9-4000-A585-C8B23E99AEDE}" type="sibTrans" cxnId="{718A75D4-CF78-43DA-8995-B0CB62C1F31C}">
      <dgm:prSet/>
      <dgm:spPr/>
      <dgm:t>
        <a:bodyPr/>
        <a:lstStyle/>
        <a:p>
          <a:endParaRPr lang="en-US"/>
        </a:p>
      </dgm:t>
    </dgm:pt>
    <dgm:pt modelId="{3321D7E7-A0AD-4BE9-B889-152357BD1051}">
      <dgm:prSet phldrT="[Text]" custT="1"/>
      <dgm:spPr/>
      <dgm:t>
        <a:bodyPr/>
        <a:lstStyle/>
        <a:p>
          <a:r>
            <a:rPr lang="en-US" sz="1400" dirty="0" smtClean="0"/>
            <a:t>Clinical Support &amp; Preventive Care</a:t>
          </a:r>
          <a:endParaRPr lang="en-US" sz="1400" dirty="0"/>
        </a:p>
      </dgm:t>
    </dgm:pt>
    <dgm:pt modelId="{7B052F90-5EC4-430A-8181-A67E15EFF9E7}" type="parTrans" cxnId="{49B7B77E-9414-492A-AF2D-1F5CCA0FAF3E}">
      <dgm:prSet/>
      <dgm:spPr/>
      <dgm:t>
        <a:bodyPr/>
        <a:lstStyle/>
        <a:p>
          <a:endParaRPr lang="en-US"/>
        </a:p>
      </dgm:t>
    </dgm:pt>
    <dgm:pt modelId="{8F7D01B7-2AB8-46B7-A03C-B2E7D64AF992}" type="sibTrans" cxnId="{49B7B77E-9414-492A-AF2D-1F5CCA0FAF3E}">
      <dgm:prSet/>
      <dgm:spPr/>
      <dgm:t>
        <a:bodyPr/>
        <a:lstStyle/>
        <a:p>
          <a:endParaRPr lang="en-US"/>
        </a:p>
      </dgm:t>
    </dgm:pt>
    <dgm:pt modelId="{9527A6F1-FB36-4C2D-BC30-C0AFD7F6C4BC}">
      <dgm:prSet phldrT="[Text]" custT="1"/>
      <dgm:spPr/>
      <dgm:t>
        <a:bodyPr/>
        <a:lstStyle/>
        <a:p>
          <a:r>
            <a:rPr lang="en-US" sz="1400" dirty="0" smtClean="0"/>
            <a:t>Health Surveillance</a:t>
          </a:r>
          <a:endParaRPr lang="en-US" sz="1400" dirty="0"/>
        </a:p>
      </dgm:t>
    </dgm:pt>
    <dgm:pt modelId="{AAFC237B-86E5-4186-8779-278BEC741045}" type="parTrans" cxnId="{0D97C239-F9F5-4EBA-9758-8DAA0F9361E5}">
      <dgm:prSet/>
      <dgm:spPr/>
      <dgm:t>
        <a:bodyPr/>
        <a:lstStyle/>
        <a:p>
          <a:endParaRPr lang="en-US"/>
        </a:p>
      </dgm:t>
    </dgm:pt>
    <dgm:pt modelId="{6D0C5589-A3ED-4005-91BC-2145BC6A55BD}" type="sibTrans" cxnId="{0D97C239-F9F5-4EBA-9758-8DAA0F9361E5}">
      <dgm:prSet/>
      <dgm:spPr/>
      <dgm:t>
        <a:bodyPr/>
        <a:lstStyle/>
        <a:p>
          <a:endParaRPr lang="en-US"/>
        </a:p>
      </dgm:t>
    </dgm:pt>
    <dgm:pt modelId="{7517AAF9-297F-441F-8C21-48984BBB8DC6}">
      <dgm:prSet phldrT="[Text]" custT="1"/>
      <dgm:spPr/>
      <dgm:t>
        <a:bodyPr/>
        <a:lstStyle/>
        <a:p>
          <a:r>
            <a:rPr lang="en-US" sz="1400" dirty="0" smtClean="0"/>
            <a:t>Cancer &amp; Chronic Diseases</a:t>
          </a:r>
          <a:endParaRPr lang="en-US" sz="1400" dirty="0"/>
        </a:p>
      </dgm:t>
    </dgm:pt>
    <dgm:pt modelId="{EC7FE5E4-62BF-45BA-BE02-B4E71AD03E1B}" type="parTrans" cxnId="{76BEAF28-1E71-4245-9E16-1189716AA55C}">
      <dgm:prSet/>
      <dgm:spPr/>
      <dgm:t>
        <a:bodyPr/>
        <a:lstStyle/>
        <a:p>
          <a:endParaRPr lang="en-US"/>
        </a:p>
      </dgm:t>
    </dgm:pt>
    <dgm:pt modelId="{1B0EDD91-44E7-4E2D-A181-7796978B3409}" type="sibTrans" cxnId="{76BEAF28-1E71-4245-9E16-1189716AA55C}">
      <dgm:prSet/>
      <dgm:spPr/>
      <dgm:t>
        <a:bodyPr/>
        <a:lstStyle/>
        <a:p>
          <a:endParaRPr lang="en-US"/>
        </a:p>
      </dgm:t>
    </dgm:pt>
    <dgm:pt modelId="{FD87C2D6-4074-461E-8EBE-FF2A8BAE791C}" type="pres">
      <dgm:prSet presAssocID="{F492C79B-DFE1-4A3F-8E7E-E55981F887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57AE6E-FAF1-4A2F-9684-7742202D2C3E}" type="pres">
      <dgm:prSet presAssocID="{F492C79B-DFE1-4A3F-8E7E-E55981F88794}" presName="radial" presStyleCnt="0">
        <dgm:presLayoutVars>
          <dgm:animLvl val="ctr"/>
        </dgm:presLayoutVars>
      </dgm:prSet>
      <dgm:spPr/>
    </dgm:pt>
    <dgm:pt modelId="{3E9FCA9C-D6AC-482F-82C1-AEC221A8665C}" type="pres">
      <dgm:prSet presAssocID="{811E00BE-FEF9-4AA6-82AB-F74C7E3D59F1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2A1349B5-265E-45E5-A391-1C4BD8AFCC17}" type="pres">
      <dgm:prSet presAssocID="{86890DA9-29A9-4EA2-BE92-76867DE522FC}" presName="node" presStyleLbl="vennNode1" presStyleIdx="1" presStyleCnt="6" custRadScaleRad="104743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258CD-694B-4773-9487-9E2747D0C9F0}" type="pres">
      <dgm:prSet presAssocID="{7517AAF9-297F-441F-8C21-48984BBB8DC6}" presName="node" presStyleLbl="vennNode1" presStyleIdx="2" presStyleCnt="6" custRadScaleRad="104159" custRadScaleInc="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C38AB-6456-4150-9546-1A57318AACDF}" type="pres">
      <dgm:prSet presAssocID="{C080C207-6240-4C3F-AFF8-8085E79B6341}" presName="node" presStyleLbl="vennNode1" presStyleIdx="3" presStyleCnt="6" custRadScaleRad="102859" custRadScaleInc="-2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F83A5-E1F2-4748-AB5E-A9C3673AF85B}" type="pres">
      <dgm:prSet presAssocID="{3321D7E7-A0AD-4BE9-B889-152357BD1051}" presName="node" presStyleLbl="vennNode1" presStyleIdx="4" presStyleCnt="6" custRadScaleRad="102905" custRadScaleInc="2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B6B1F-B41D-488A-8462-1BD076120AB4}" type="pres">
      <dgm:prSet presAssocID="{9527A6F1-FB36-4C2D-BC30-C0AFD7F6C4BC}" presName="node" presStyleLbl="vennNode1" presStyleIdx="5" presStyleCnt="6" custRadScaleRad="103065" custRadScaleInc="-3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8A75D4-CF78-43DA-8995-B0CB62C1F31C}" srcId="{811E00BE-FEF9-4AA6-82AB-F74C7E3D59F1}" destId="{C080C207-6240-4C3F-AFF8-8085E79B6341}" srcOrd="2" destOrd="0" parTransId="{1A58777F-6BE9-4B53-A303-DFA3E618CECA}" sibTransId="{002DB02C-D2D9-4000-A585-C8B23E99AEDE}"/>
    <dgm:cxn modelId="{E049C56D-5C2E-43BC-AE0D-16FFF7F25E76}" type="presOf" srcId="{C080C207-6240-4C3F-AFF8-8085E79B6341}" destId="{45BC38AB-6456-4150-9546-1A57318AACDF}" srcOrd="0" destOrd="0" presId="urn:microsoft.com/office/officeart/2005/8/layout/radial3"/>
    <dgm:cxn modelId="{85904420-A9FF-474A-8C3D-9BAB29A08A43}" srcId="{811E00BE-FEF9-4AA6-82AB-F74C7E3D59F1}" destId="{86890DA9-29A9-4EA2-BE92-76867DE522FC}" srcOrd="0" destOrd="0" parTransId="{F38C10CC-F4B3-4FD8-9600-02EA5DFB3F3C}" sibTransId="{ABC2B0AC-5CFC-4737-9B97-2E9EF95C4A7E}"/>
    <dgm:cxn modelId="{76BEAF28-1E71-4245-9E16-1189716AA55C}" srcId="{811E00BE-FEF9-4AA6-82AB-F74C7E3D59F1}" destId="{7517AAF9-297F-441F-8C21-48984BBB8DC6}" srcOrd="1" destOrd="0" parTransId="{EC7FE5E4-62BF-45BA-BE02-B4E71AD03E1B}" sibTransId="{1B0EDD91-44E7-4E2D-A181-7796978B3409}"/>
    <dgm:cxn modelId="{0D97C239-F9F5-4EBA-9758-8DAA0F9361E5}" srcId="{811E00BE-FEF9-4AA6-82AB-F74C7E3D59F1}" destId="{9527A6F1-FB36-4C2D-BC30-C0AFD7F6C4BC}" srcOrd="4" destOrd="0" parTransId="{AAFC237B-86E5-4186-8779-278BEC741045}" sibTransId="{6D0C5589-A3ED-4005-91BC-2145BC6A55BD}"/>
    <dgm:cxn modelId="{A62FB2B9-820A-4FB6-B9EF-DC9844720803}" type="presOf" srcId="{86890DA9-29A9-4EA2-BE92-76867DE522FC}" destId="{2A1349B5-265E-45E5-A391-1C4BD8AFCC17}" srcOrd="0" destOrd="0" presId="urn:microsoft.com/office/officeart/2005/8/layout/radial3"/>
    <dgm:cxn modelId="{24E4EAFB-3794-47F9-89B5-A99314DA011A}" type="presOf" srcId="{7517AAF9-297F-441F-8C21-48984BBB8DC6}" destId="{0AE258CD-694B-4773-9487-9E2747D0C9F0}" srcOrd="0" destOrd="0" presId="urn:microsoft.com/office/officeart/2005/8/layout/radial3"/>
    <dgm:cxn modelId="{B4504202-BB59-49F4-A10A-1D197558D8DC}" type="presOf" srcId="{3321D7E7-A0AD-4BE9-B889-152357BD1051}" destId="{446F83A5-E1F2-4748-AB5E-A9C3673AF85B}" srcOrd="0" destOrd="0" presId="urn:microsoft.com/office/officeart/2005/8/layout/radial3"/>
    <dgm:cxn modelId="{94EE7777-A76F-4B02-86E6-4FC4EE2068AE}" srcId="{F492C79B-DFE1-4A3F-8E7E-E55981F88794}" destId="{811E00BE-FEF9-4AA6-82AB-F74C7E3D59F1}" srcOrd="0" destOrd="0" parTransId="{7E75B70F-4A3A-4A2F-963C-5D468089CD3E}" sibTransId="{BB5758E4-2738-4C5E-A89E-1EC76A483FAC}"/>
    <dgm:cxn modelId="{C740F4BE-FB1B-47A9-9AAE-BCCB41094E00}" type="presOf" srcId="{811E00BE-FEF9-4AA6-82AB-F74C7E3D59F1}" destId="{3E9FCA9C-D6AC-482F-82C1-AEC221A8665C}" srcOrd="0" destOrd="0" presId="urn:microsoft.com/office/officeart/2005/8/layout/radial3"/>
    <dgm:cxn modelId="{49B7B77E-9414-492A-AF2D-1F5CCA0FAF3E}" srcId="{811E00BE-FEF9-4AA6-82AB-F74C7E3D59F1}" destId="{3321D7E7-A0AD-4BE9-B889-152357BD1051}" srcOrd="3" destOrd="0" parTransId="{7B052F90-5EC4-430A-8181-A67E15EFF9E7}" sibTransId="{8F7D01B7-2AB8-46B7-A03C-B2E7D64AF992}"/>
    <dgm:cxn modelId="{3873E85C-C0D1-40A8-95FD-E28C97CDE99C}" type="presOf" srcId="{9527A6F1-FB36-4C2D-BC30-C0AFD7F6C4BC}" destId="{9C4B6B1F-B41D-488A-8462-1BD076120AB4}" srcOrd="0" destOrd="0" presId="urn:microsoft.com/office/officeart/2005/8/layout/radial3"/>
    <dgm:cxn modelId="{D986B9FB-E5B2-4834-9954-D7CBF5384975}" type="presOf" srcId="{F492C79B-DFE1-4A3F-8E7E-E55981F88794}" destId="{FD87C2D6-4074-461E-8EBE-FF2A8BAE791C}" srcOrd="0" destOrd="0" presId="urn:microsoft.com/office/officeart/2005/8/layout/radial3"/>
    <dgm:cxn modelId="{9A9DBED9-589E-4ABA-A944-3B0E0A7048C2}" type="presParOf" srcId="{FD87C2D6-4074-461E-8EBE-FF2A8BAE791C}" destId="{6057AE6E-FAF1-4A2F-9684-7742202D2C3E}" srcOrd="0" destOrd="0" presId="urn:microsoft.com/office/officeart/2005/8/layout/radial3"/>
    <dgm:cxn modelId="{44A78871-0601-4032-AC74-EAD4DB01ADF1}" type="presParOf" srcId="{6057AE6E-FAF1-4A2F-9684-7742202D2C3E}" destId="{3E9FCA9C-D6AC-482F-82C1-AEC221A8665C}" srcOrd="0" destOrd="0" presId="urn:microsoft.com/office/officeart/2005/8/layout/radial3"/>
    <dgm:cxn modelId="{678B9739-1BC3-40ED-A32B-CCEDBE18E628}" type="presParOf" srcId="{6057AE6E-FAF1-4A2F-9684-7742202D2C3E}" destId="{2A1349B5-265E-45E5-A391-1C4BD8AFCC17}" srcOrd="1" destOrd="0" presId="urn:microsoft.com/office/officeart/2005/8/layout/radial3"/>
    <dgm:cxn modelId="{15B09E0F-4B07-4CD4-84FA-F28197BB96B8}" type="presParOf" srcId="{6057AE6E-FAF1-4A2F-9684-7742202D2C3E}" destId="{0AE258CD-694B-4773-9487-9E2747D0C9F0}" srcOrd="2" destOrd="0" presId="urn:microsoft.com/office/officeart/2005/8/layout/radial3"/>
    <dgm:cxn modelId="{790F6EAF-0E7A-4FF6-A954-A1B2C7FE487C}" type="presParOf" srcId="{6057AE6E-FAF1-4A2F-9684-7742202D2C3E}" destId="{45BC38AB-6456-4150-9546-1A57318AACDF}" srcOrd="3" destOrd="0" presId="urn:microsoft.com/office/officeart/2005/8/layout/radial3"/>
    <dgm:cxn modelId="{D2642F43-7637-4126-80FB-7F7AA775A5E5}" type="presParOf" srcId="{6057AE6E-FAF1-4A2F-9684-7742202D2C3E}" destId="{446F83A5-E1F2-4748-AB5E-A9C3673AF85B}" srcOrd="4" destOrd="0" presId="urn:microsoft.com/office/officeart/2005/8/layout/radial3"/>
    <dgm:cxn modelId="{7CB0BB50-4CDF-4BD3-9A17-73D38880B740}" type="presParOf" srcId="{6057AE6E-FAF1-4A2F-9684-7742202D2C3E}" destId="{9C4B6B1F-B41D-488A-8462-1BD076120AB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21427-64DD-4BF9-B5F9-004E1860733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116429-8A09-4FCE-97DE-F98DA71DB3E4}">
      <dgm:prSet phldrT="[Text]" custT="1"/>
      <dgm:spPr/>
      <dgm:t>
        <a:bodyPr/>
        <a:lstStyle/>
        <a:p>
          <a:r>
            <a:rPr lang="en-US" sz="2800" dirty="0" smtClean="0"/>
            <a:t>Idaho</a:t>
          </a:r>
          <a:endParaRPr lang="en-US" sz="2800" dirty="0"/>
        </a:p>
      </dgm:t>
    </dgm:pt>
    <dgm:pt modelId="{6EA37D07-6257-4395-8766-AB1B829A1396}" type="parTrans" cxnId="{CA7F539A-BBFD-4B11-A3A3-A981AFD63A5F}">
      <dgm:prSet/>
      <dgm:spPr/>
      <dgm:t>
        <a:bodyPr/>
        <a:lstStyle/>
        <a:p>
          <a:endParaRPr lang="en-US"/>
        </a:p>
      </dgm:t>
    </dgm:pt>
    <dgm:pt modelId="{FF5255E1-8C85-4564-B915-689151937403}" type="sibTrans" cxnId="{CA7F539A-BBFD-4B11-A3A3-A981AFD63A5F}">
      <dgm:prSet/>
      <dgm:spPr/>
      <dgm:t>
        <a:bodyPr/>
        <a:lstStyle/>
        <a:p>
          <a:endParaRPr lang="en-US"/>
        </a:p>
      </dgm:t>
    </dgm:pt>
    <dgm:pt modelId="{F0042CC3-F5A3-40A7-A51C-1A230A2C3E38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1800" dirty="0" smtClean="0"/>
            <a:t>Cancer Registry</a:t>
          </a:r>
          <a:endParaRPr lang="en-US" sz="1800" dirty="0"/>
        </a:p>
      </dgm:t>
    </dgm:pt>
    <dgm:pt modelId="{9EAC9B3B-CE0F-4A46-9274-A71A1EC703AA}" type="parTrans" cxnId="{0440DDE1-2693-407B-9EA8-04AB9FDA515E}">
      <dgm:prSet/>
      <dgm:spPr/>
      <dgm:t>
        <a:bodyPr/>
        <a:lstStyle/>
        <a:p>
          <a:endParaRPr lang="en-US"/>
        </a:p>
      </dgm:t>
    </dgm:pt>
    <dgm:pt modelId="{A856F536-9091-4700-AAC5-37523CDA1FEA}" type="sibTrans" cxnId="{0440DDE1-2693-407B-9EA8-04AB9FDA515E}">
      <dgm:prSet/>
      <dgm:spPr/>
      <dgm:t>
        <a:bodyPr/>
        <a:lstStyle/>
        <a:p>
          <a:endParaRPr lang="en-US"/>
        </a:p>
      </dgm:t>
    </dgm:pt>
    <dgm:pt modelId="{23DCC3FF-0449-42C1-81DB-0C0B00BFBD0D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1800" dirty="0" smtClean="0"/>
            <a:t>Birth Records</a:t>
          </a:r>
          <a:endParaRPr lang="en-US" sz="1800" dirty="0"/>
        </a:p>
      </dgm:t>
    </dgm:pt>
    <dgm:pt modelId="{855FBE71-B625-469D-8FA6-974E87FE568C}" type="parTrans" cxnId="{CDC16223-9E3C-4C72-BF42-329ECDA3F2BC}">
      <dgm:prSet/>
      <dgm:spPr/>
      <dgm:t>
        <a:bodyPr/>
        <a:lstStyle/>
        <a:p>
          <a:endParaRPr lang="en-US"/>
        </a:p>
      </dgm:t>
    </dgm:pt>
    <dgm:pt modelId="{52B4165F-5ED9-4183-AF6E-A6CAE5F9B926}" type="sibTrans" cxnId="{CDC16223-9E3C-4C72-BF42-329ECDA3F2BC}">
      <dgm:prSet/>
      <dgm:spPr/>
      <dgm:t>
        <a:bodyPr/>
        <a:lstStyle/>
        <a:p>
          <a:endParaRPr lang="en-US"/>
        </a:p>
      </dgm:t>
    </dgm:pt>
    <dgm:pt modelId="{8C7D558B-EDA4-4A39-80A7-AB7E318C6EBE}">
      <dgm:prSet phldrT="[Text]" custT="1"/>
      <dgm:spPr/>
      <dgm:t>
        <a:bodyPr/>
        <a:lstStyle/>
        <a:p>
          <a:r>
            <a:rPr lang="en-US" sz="2800" dirty="0" smtClean="0"/>
            <a:t>Oregon	</a:t>
          </a:r>
          <a:endParaRPr lang="en-US" sz="2800" dirty="0"/>
        </a:p>
      </dgm:t>
    </dgm:pt>
    <dgm:pt modelId="{82E9CA3C-693E-4A54-9AC8-FE75E5C22488}" type="parTrans" cxnId="{71625B84-00B6-478E-9741-80650C88661A}">
      <dgm:prSet/>
      <dgm:spPr/>
      <dgm:t>
        <a:bodyPr/>
        <a:lstStyle/>
        <a:p>
          <a:endParaRPr lang="en-US"/>
        </a:p>
      </dgm:t>
    </dgm:pt>
    <dgm:pt modelId="{0435CC86-6AB2-44BA-BF90-C1A7156D6E71}" type="sibTrans" cxnId="{71625B84-00B6-478E-9741-80650C88661A}">
      <dgm:prSet/>
      <dgm:spPr/>
      <dgm:t>
        <a:bodyPr/>
        <a:lstStyle/>
        <a:p>
          <a:endParaRPr lang="en-US"/>
        </a:p>
      </dgm:t>
    </dgm:pt>
    <dgm:pt modelId="{16A94484-A40E-4799-BC7F-BBB5AA9700A3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1800" dirty="0" smtClean="0"/>
            <a:t>Cancer Registry</a:t>
          </a:r>
          <a:endParaRPr lang="en-US" sz="1800" dirty="0"/>
        </a:p>
      </dgm:t>
    </dgm:pt>
    <dgm:pt modelId="{4694456A-E9CB-4FFD-84C1-58E5B38192D7}" type="parTrans" cxnId="{3AD00EE6-03C8-4250-9FEE-0EF503453E2B}">
      <dgm:prSet/>
      <dgm:spPr/>
      <dgm:t>
        <a:bodyPr/>
        <a:lstStyle/>
        <a:p>
          <a:endParaRPr lang="en-US"/>
        </a:p>
      </dgm:t>
    </dgm:pt>
    <dgm:pt modelId="{DC40F918-9F39-4C11-A0BA-6FC023BECCFF}" type="sibTrans" cxnId="{3AD00EE6-03C8-4250-9FEE-0EF503453E2B}">
      <dgm:prSet/>
      <dgm:spPr/>
      <dgm:t>
        <a:bodyPr/>
        <a:lstStyle/>
        <a:p>
          <a:endParaRPr lang="en-US"/>
        </a:p>
      </dgm:t>
    </dgm:pt>
    <dgm:pt modelId="{85FEF330-1084-4389-83F2-3B3629FCF3F4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1800" dirty="0" smtClean="0"/>
            <a:t>Birth Records</a:t>
          </a:r>
          <a:endParaRPr lang="en-US" sz="1800" dirty="0"/>
        </a:p>
      </dgm:t>
    </dgm:pt>
    <dgm:pt modelId="{05596436-1CB5-4396-B192-009AB0842935}" type="parTrans" cxnId="{C24C5114-1E0C-4ACA-89FC-59D18F735E74}">
      <dgm:prSet/>
      <dgm:spPr/>
      <dgm:t>
        <a:bodyPr/>
        <a:lstStyle/>
        <a:p>
          <a:endParaRPr lang="en-US"/>
        </a:p>
      </dgm:t>
    </dgm:pt>
    <dgm:pt modelId="{6FE6148F-93FA-4602-AD75-89E0C35726EC}" type="sibTrans" cxnId="{C24C5114-1E0C-4ACA-89FC-59D18F735E74}">
      <dgm:prSet/>
      <dgm:spPr/>
      <dgm:t>
        <a:bodyPr/>
        <a:lstStyle/>
        <a:p>
          <a:endParaRPr lang="en-US"/>
        </a:p>
      </dgm:t>
    </dgm:pt>
    <dgm:pt modelId="{34DAF388-2752-4A00-914B-E70555B079B0}">
      <dgm:prSet phldrT="[Text]" custT="1"/>
      <dgm:spPr/>
      <dgm:t>
        <a:bodyPr/>
        <a:lstStyle/>
        <a:p>
          <a:r>
            <a:rPr lang="en-US" sz="2800" dirty="0" smtClean="0"/>
            <a:t>Washington</a:t>
          </a:r>
          <a:endParaRPr lang="en-US" sz="2800" dirty="0"/>
        </a:p>
      </dgm:t>
    </dgm:pt>
    <dgm:pt modelId="{919242EA-B0B7-4C9D-AC72-A6F0D2CC0F0F}" type="parTrans" cxnId="{F8BA7EF5-4A72-40C6-A0F9-073FAEFC1FB4}">
      <dgm:prSet/>
      <dgm:spPr/>
      <dgm:t>
        <a:bodyPr/>
        <a:lstStyle/>
        <a:p>
          <a:endParaRPr lang="en-US"/>
        </a:p>
      </dgm:t>
    </dgm:pt>
    <dgm:pt modelId="{CED9584A-BAA8-4A9D-93AB-274EE775FE30}" type="sibTrans" cxnId="{F8BA7EF5-4A72-40C6-A0F9-073FAEFC1FB4}">
      <dgm:prSet/>
      <dgm:spPr/>
      <dgm:t>
        <a:bodyPr/>
        <a:lstStyle/>
        <a:p>
          <a:endParaRPr lang="en-US"/>
        </a:p>
      </dgm:t>
    </dgm:pt>
    <dgm:pt modelId="{812FAFCA-CC76-4F5B-9268-74C44158D2E5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1800" dirty="0" smtClean="0"/>
            <a:t>Cancer Registry</a:t>
          </a:r>
          <a:endParaRPr lang="en-US" sz="1800" dirty="0"/>
        </a:p>
      </dgm:t>
    </dgm:pt>
    <dgm:pt modelId="{4BFE9AB2-65FD-45C4-B37F-9EB6A0B68000}" type="parTrans" cxnId="{1BC8777B-7BAD-432B-96B5-9D9AD9E622B1}">
      <dgm:prSet/>
      <dgm:spPr/>
      <dgm:t>
        <a:bodyPr/>
        <a:lstStyle/>
        <a:p>
          <a:endParaRPr lang="en-US"/>
        </a:p>
      </dgm:t>
    </dgm:pt>
    <dgm:pt modelId="{B8619B61-1132-4CE0-9F4A-5ABC9D02C7DF}" type="sibTrans" cxnId="{1BC8777B-7BAD-432B-96B5-9D9AD9E622B1}">
      <dgm:prSet/>
      <dgm:spPr/>
      <dgm:t>
        <a:bodyPr/>
        <a:lstStyle/>
        <a:p>
          <a:endParaRPr lang="en-US"/>
        </a:p>
      </dgm:t>
    </dgm:pt>
    <dgm:pt modelId="{0A584422-7F1D-4697-A07F-46F35A4B2BB0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1800" dirty="0" smtClean="0"/>
            <a:t>Trauma Registry</a:t>
          </a:r>
          <a:endParaRPr lang="en-US" sz="1800" dirty="0"/>
        </a:p>
      </dgm:t>
    </dgm:pt>
    <dgm:pt modelId="{80151B06-3D92-45FC-91E6-A5D311F85D10}" type="parTrans" cxnId="{55F2EA1F-9A43-4749-B3EC-58F5E2762D2B}">
      <dgm:prSet/>
      <dgm:spPr/>
      <dgm:t>
        <a:bodyPr/>
        <a:lstStyle/>
        <a:p>
          <a:endParaRPr lang="en-US"/>
        </a:p>
      </dgm:t>
    </dgm:pt>
    <dgm:pt modelId="{4FD3C888-1442-47F2-A86E-8C204C327963}" type="sibTrans" cxnId="{55F2EA1F-9A43-4749-B3EC-58F5E2762D2B}">
      <dgm:prSet/>
      <dgm:spPr/>
      <dgm:t>
        <a:bodyPr/>
        <a:lstStyle/>
        <a:p>
          <a:endParaRPr lang="en-US"/>
        </a:p>
      </dgm:t>
    </dgm:pt>
    <dgm:pt modelId="{83DEBB4A-9B39-42F2-9E75-549E4FC723B6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1800" dirty="0" smtClean="0"/>
            <a:t>Death Records</a:t>
          </a:r>
          <a:endParaRPr lang="en-US" sz="1800" dirty="0"/>
        </a:p>
      </dgm:t>
    </dgm:pt>
    <dgm:pt modelId="{28579A7F-3F38-4BE1-96AC-0C9A7607DA84}" type="parTrans" cxnId="{54C474DD-64E6-447E-8590-EF044FF3D58D}">
      <dgm:prSet/>
      <dgm:spPr/>
      <dgm:t>
        <a:bodyPr/>
        <a:lstStyle/>
        <a:p>
          <a:endParaRPr lang="en-US"/>
        </a:p>
      </dgm:t>
    </dgm:pt>
    <dgm:pt modelId="{2CEA298A-2164-422B-A3BB-1214CAC7F07A}" type="sibTrans" cxnId="{54C474DD-64E6-447E-8590-EF044FF3D58D}">
      <dgm:prSet/>
      <dgm:spPr/>
      <dgm:t>
        <a:bodyPr/>
        <a:lstStyle/>
        <a:p>
          <a:endParaRPr lang="en-US"/>
        </a:p>
      </dgm:t>
    </dgm:pt>
    <dgm:pt modelId="{83FCD428-0ECB-415A-9FDC-97748CE9DE23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1800" dirty="0" smtClean="0"/>
            <a:t>Death Records</a:t>
          </a:r>
          <a:endParaRPr lang="en-US" sz="1800" dirty="0"/>
        </a:p>
      </dgm:t>
    </dgm:pt>
    <dgm:pt modelId="{3FF3132F-C0CC-40BF-B927-9C65FF3E0B24}" type="parTrans" cxnId="{A2FC47FD-AF04-4F44-AF1A-8588CA34EA6E}">
      <dgm:prSet/>
      <dgm:spPr/>
      <dgm:t>
        <a:bodyPr/>
        <a:lstStyle/>
        <a:p>
          <a:endParaRPr lang="en-US"/>
        </a:p>
      </dgm:t>
    </dgm:pt>
    <dgm:pt modelId="{0C12C2D4-F2D8-492F-B4FC-879D0B0283A1}" type="sibTrans" cxnId="{A2FC47FD-AF04-4F44-AF1A-8588CA34EA6E}">
      <dgm:prSet/>
      <dgm:spPr/>
      <dgm:t>
        <a:bodyPr/>
        <a:lstStyle/>
        <a:p>
          <a:endParaRPr lang="en-US"/>
        </a:p>
      </dgm:t>
    </dgm:pt>
    <dgm:pt modelId="{F47FC051-FB1C-4C2F-AAC5-32E1896D7C45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1800" dirty="0" smtClean="0"/>
            <a:t>Hospital Discharge Records</a:t>
          </a:r>
          <a:endParaRPr lang="en-US" sz="1800" dirty="0"/>
        </a:p>
      </dgm:t>
    </dgm:pt>
    <dgm:pt modelId="{E892A951-CA47-4427-B022-1F042D5C6DC8}" type="parTrans" cxnId="{FC572F0C-665A-40CB-87CF-937C8F69B1B4}">
      <dgm:prSet/>
      <dgm:spPr/>
      <dgm:t>
        <a:bodyPr/>
        <a:lstStyle/>
        <a:p>
          <a:endParaRPr lang="en-US"/>
        </a:p>
      </dgm:t>
    </dgm:pt>
    <dgm:pt modelId="{B1E1829A-6A6D-4F95-87E9-FF94EC2D6E68}" type="sibTrans" cxnId="{FC572F0C-665A-40CB-87CF-937C8F69B1B4}">
      <dgm:prSet/>
      <dgm:spPr/>
      <dgm:t>
        <a:bodyPr/>
        <a:lstStyle/>
        <a:p>
          <a:endParaRPr lang="en-US"/>
        </a:p>
      </dgm:t>
    </dgm:pt>
    <dgm:pt modelId="{E9FDCA2A-734A-4F72-A12B-C773C25C24F0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1800" dirty="0" smtClean="0"/>
            <a:t>Communicable Disease Registries</a:t>
          </a:r>
          <a:endParaRPr lang="en-US" sz="1800" dirty="0"/>
        </a:p>
      </dgm:t>
    </dgm:pt>
    <dgm:pt modelId="{BAB77241-6978-4E01-8F48-CE40508CA360}" type="parTrans" cxnId="{96C82431-713A-4920-9EE8-929F3B217CE6}">
      <dgm:prSet/>
      <dgm:spPr/>
      <dgm:t>
        <a:bodyPr/>
        <a:lstStyle/>
        <a:p>
          <a:endParaRPr lang="en-US"/>
        </a:p>
      </dgm:t>
    </dgm:pt>
    <dgm:pt modelId="{367C43C3-2ECF-4DFF-B11B-5A88C64E65D0}" type="sibTrans" cxnId="{96C82431-713A-4920-9EE8-929F3B217CE6}">
      <dgm:prSet/>
      <dgm:spPr/>
      <dgm:t>
        <a:bodyPr/>
        <a:lstStyle/>
        <a:p>
          <a:endParaRPr lang="en-US"/>
        </a:p>
      </dgm:t>
    </dgm:pt>
    <dgm:pt modelId="{95CCB3C7-6A60-4665-8F9A-576E887EDC46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1800" dirty="0" smtClean="0"/>
            <a:t>Oregon Health Plan (Medicaid)</a:t>
          </a:r>
          <a:endParaRPr lang="en-US" sz="1800" dirty="0"/>
        </a:p>
      </dgm:t>
    </dgm:pt>
    <dgm:pt modelId="{89E08707-AF47-464C-A576-935A798DCC84}" type="parTrans" cxnId="{CEB443EC-F86C-4F09-96B0-6FDA1E5DCFEC}">
      <dgm:prSet/>
      <dgm:spPr/>
      <dgm:t>
        <a:bodyPr/>
        <a:lstStyle/>
        <a:p>
          <a:endParaRPr lang="en-US"/>
        </a:p>
      </dgm:t>
    </dgm:pt>
    <dgm:pt modelId="{F05A2DA6-DE95-444C-98E5-279233711218}" type="sibTrans" cxnId="{CEB443EC-F86C-4F09-96B0-6FDA1E5DCFEC}">
      <dgm:prSet/>
      <dgm:spPr/>
      <dgm:t>
        <a:bodyPr/>
        <a:lstStyle/>
        <a:p>
          <a:endParaRPr lang="en-US"/>
        </a:p>
      </dgm:t>
    </dgm:pt>
    <dgm:pt modelId="{E515C398-5A94-44D5-8768-960AA50836B8}">
      <dgm:prSet custT="1"/>
      <dgm:spPr/>
      <dgm:t>
        <a:bodyPr/>
        <a:lstStyle/>
        <a:p>
          <a:pPr>
            <a:lnSpc>
              <a:spcPct val="114000"/>
            </a:lnSpc>
          </a:pPr>
          <a:r>
            <a:rPr lang="en-US" sz="1800" dirty="0" smtClean="0"/>
            <a:t>Birth Records</a:t>
          </a:r>
          <a:endParaRPr lang="en-US" sz="1800" dirty="0"/>
        </a:p>
      </dgm:t>
    </dgm:pt>
    <dgm:pt modelId="{08960280-5521-4C6F-9899-43D611B9A21D}" type="parTrans" cxnId="{5477DC48-62A8-40FE-8A59-BCAE431A46AC}">
      <dgm:prSet/>
      <dgm:spPr/>
      <dgm:t>
        <a:bodyPr/>
        <a:lstStyle/>
        <a:p>
          <a:endParaRPr lang="en-US"/>
        </a:p>
      </dgm:t>
    </dgm:pt>
    <dgm:pt modelId="{7B56482B-0FB7-4EED-8996-10561D8019C2}" type="sibTrans" cxnId="{5477DC48-62A8-40FE-8A59-BCAE431A46AC}">
      <dgm:prSet/>
      <dgm:spPr/>
      <dgm:t>
        <a:bodyPr/>
        <a:lstStyle/>
        <a:p>
          <a:endParaRPr lang="en-US"/>
        </a:p>
      </dgm:t>
    </dgm:pt>
    <dgm:pt modelId="{5873A5D3-E6DE-4D1B-9815-120D541B591B}">
      <dgm:prSet custT="1"/>
      <dgm:spPr/>
      <dgm:t>
        <a:bodyPr/>
        <a:lstStyle/>
        <a:p>
          <a:pPr>
            <a:lnSpc>
              <a:spcPct val="114000"/>
            </a:lnSpc>
          </a:pPr>
          <a:r>
            <a:rPr lang="en-US" sz="1800" dirty="0" smtClean="0"/>
            <a:t>Death Records</a:t>
          </a:r>
          <a:endParaRPr lang="en-US" sz="1800" dirty="0"/>
        </a:p>
      </dgm:t>
    </dgm:pt>
    <dgm:pt modelId="{2A614D0C-946D-4D7F-B624-2AAF40807805}" type="parTrans" cxnId="{098D328A-2744-4E06-9D22-73497CB9B14B}">
      <dgm:prSet/>
      <dgm:spPr/>
      <dgm:t>
        <a:bodyPr/>
        <a:lstStyle/>
        <a:p>
          <a:endParaRPr lang="en-US"/>
        </a:p>
      </dgm:t>
    </dgm:pt>
    <dgm:pt modelId="{4DFF7D65-D5BB-4734-9E7F-AD6BA7BB043B}" type="sibTrans" cxnId="{098D328A-2744-4E06-9D22-73497CB9B14B}">
      <dgm:prSet/>
      <dgm:spPr/>
      <dgm:t>
        <a:bodyPr/>
        <a:lstStyle/>
        <a:p>
          <a:endParaRPr lang="en-US"/>
        </a:p>
      </dgm:t>
    </dgm:pt>
    <dgm:pt modelId="{BC652E8C-C0B9-49D3-9D35-10443146BFBC}">
      <dgm:prSet custT="1"/>
      <dgm:spPr/>
      <dgm:t>
        <a:bodyPr/>
        <a:lstStyle/>
        <a:p>
          <a:pPr>
            <a:lnSpc>
              <a:spcPct val="114000"/>
            </a:lnSpc>
          </a:pPr>
          <a:r>
            <a:rPr lang="en-US" sz="1800" dirty="0" smtClean="0"/>
            <a:t>Hospital Discharge Records</a:t>
          </a:r>
          <a:endParaRPr lang="en-US" sz="1800" dirty="0"/>
        </a:p>
      </dgm:t>
    </dgm:pt>
    <dgm:pt modelId="{2AA49800-C7A3-4207-80E1-8D3EFC14B684}" type="parTrans" cxnId="{C3441612-D786-426C-A3BA-0E5BBD4928BE}">
      <dgm:prSet/>
      <dgm:spPr/>
      <dgm:t>
        <a:bodyPr/>
        <a:lstStyle/>
        <a:p>
          <a:endParaRPr lang="en-US"/>
        </a:p>
      </dgm:t>
    </dgm:pt>
    <dgm:pt modelId="{BB8E5FF9-2343-45CF-8A39-97306E8ECB71}" type="sibTrans" cxnId="{C3441612-D786-426C-A3BA-0E5BBD4928BE}">
      <dgm:prSet/>
      <dgm:spPr/>
      <dgm:t>
        <a:bodyPr/>
        <a:lstStyle/>
        <a:p>
          <a:endParaRPr lang="en-US"/>
        </a:p>
      </dgm:t>
    </dgm:pt>
    <dgm:pt modelId="{8A6A6297-E628-4D37-BBD7-FFEA4F0E5670}">
      <dgm:prSet phldrT="[Text]"/>
      <dgm:spPr/>
      <dgm:t>
        <a:bodyPr/>
        <a:lstStyle/>
        <a:p>
          <a:pPr>
            <a:lnSpc>
              <a:spcPct val="90000"/>
            </a:lnSpc>
          </a:pPr>
          <a:endParaRPr lang="en-US" sz="2400" dirty="0"/>
        </a:p>
      </dgm:t>
    </dgm:pt>
    <dgm:pt modelId="{9A2F49A6-6847-4842-AE7C-0AC5FBC7EC38}" type="parTrans" cxnId="{E0B7E3D4-EC24-4ACE-8C88-F8CE5E5962A3}">
      <dgm:prSet/>
      <dgm:spPr/>
      <dgm:t>
        <a:bodyPr/>
        <a:lstStyle/>
        <a:p>
          <a:endParaRPr lang="en-US"/>
        </a:p>
      </dgm:t>
    </dgm:pt>
    <dgm:pt modelId="{D51F59AD-009F-466A-AF17-61F6E09E722B}" type="sibTrans" cxnId="{E0B7E3D4-EC24-4ACE-8C88-F8CE5E5962A3}">
      <dgm:prSet/>
      <dgm:spPr/>
      <dgm:t>
        <a:bodyPr/>
        <a:lstStyle/>
        <a:p>
          <a:endParaRPr lang="en-US"/>
        </a:p>
      </dgm:t>
    </dgm:pt>
    <dgm:pt modelId="{8FBA2065-5B9F-479C-9718-FE96773D623B}" type="pres">
      <dgm:prSet presAssocID="{AD921427-64DD-4BF9-B5F9-004E186073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8E24A-E7F1-4389-87E6-EA3B2F80F6EE}" type="pres">
      <dgm:prSet presAssocID="{BA116429-8A09-4FCE-97DE-F98DA71DB3E4}" presName="composite" presStyleCnt="0"/>
      <dgm:spPr/>
    </dgm:pt>
    <dgm:pt modelId="{C5538894-5E5E-45BD-844F-54776707346B}" type="pres">
      <dgm:prSet presAssocID="{BA116429-8A09-4FCE-97DE-F98DA71DB3E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BC248-DDB0-4193-B5AF-87EB3FC95B3F}" type="pres">
      <dgm:prSet presAssocID="{BA116429-8A09-4FCE-97DE-F98DA71DB3E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0DA78-1CF7-456C-8FD4-1D7B9337A4AD}" type="pres">
      <dgm:prSet presAssocID="{FF5255E1-8C85-4564-B915-689151937403}" presName="space" presStyleCnt="0"/>
      <dgm:spPr/>
    </dgm:pt>
    <dgm:pt modelId="{282416F7-A2BA-4847-B7BD-2008E47E6750}" type="pres">
      <dgm:prSet presAssocID="{8C7D558B-EDA4-4A39-80A7-AB7E318C6EBE}" presName="composite" presStyleCnt="0"/>
      <dgm:spPr/>
    </dgm:pt>
    <dgm:pt modelId="{B347971F-EF0B-48D0-B338-26476C40FCD1}" type="pres">
      <dgm:prSet presAssocID="{8C7D558B-EDA4-4A39-80A7-AB7E318C6EB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E5B90-23E4-4F8C-92A7-951C1A612933}" type="pres">
      <dgm:prSet presAssocID="{8C7D558B-EDA4-4A39-80A7-AB7E318C6EB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B6655-D9C7-4966-836B-BA4685D14D03}" type="pres">
      <dgm:prSet presAssocID="{0435CC86-6AB2-44BA-BF90-C1A7156D6E71}" presName="space" presStyleCnt="0"/>
      <dgm:spPr/>
    </dgm:pt>
    <dgm:pt modelId="{ACFDA07F-7AC6-44FA-B060-E061429AA5E0}" type="pres">
      <dgm:prSet presAssocID="{34DAF388-2752-4A00-914B-E70555B079B0}" presName="composite" presStyleCnt="0"/>
      <dgm:spPr/>
    </dgm:pt>
    <dgm:pt modelId="{5E57488C-F428-4886-913F-CD7F3B291660}" type="pres">
      <dgm:prSet presAssocID="{34DAF388-2752-4A00-914B-E70555B079B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AEE52-2B9D-40EC-91D2-2A82D18DBEC1}" type="pres">
      <dgm:prSet presAssocID="{34DAF388-2752-4A00-914B-E70555B079B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E6925C-8AF8-44FC-A134-A6E2B4F2AE3E}" type="presOf" srcId="{85FEF330-1084-4389-83F2-3B3629FCF3F4}" destId="{EC9E5B90-23E4-4F8C-92A7-951C1A612933}" srcOrd="0" destOrd="1" presId="urn:microsoft.com/office/officeart/2005/8/layout/hList1"/>
    <dgm:cxn modelId="{BBB0237C-D021-48A0-9A0D-6F084F9136E1}" type="presOf" srcId="{34DAF388-2752-4A00-914B-E70555B079B0}" destId="{5E57488C-F428-4886-913F-CD7F3B291660}" srcOrd="0" destOrd="0" presId="urn:microsoft.com/office/officeart/2005/8/layout/hList1"/>
    <dgm:cxn modelId="{A2FC47FD-AF04-4F44-AF1A-8588CA34EA6E}" srcId="{8C7D558B-EDA4-4A39-80A7-AB7E318C6EBE}" destId="{83FCD428-0ECB-415A-9FDC-97748CE9DE23}" srcOrd="2" destOrd="0" parTransId="{3FF3132F-C0CC-40BF-B927-9C65FF3E0B24}" sibTransId="{0C12C2D4-F2D8-492F-B4FC-879D0B0283A1}"/>
    <dgm:cxn modelId="{1864DF3E-8B72-4711-9690-123EE5424D4E}" type="presOf" srcId="{83DEBB4A-9B39-42F2-9E75-549E4FC723B6}" destId="{21EBC248-DDB0-4193-B5AF-87EB3FC95B3F}" srcOrd="0" destOrd="2" presId="urn:microsoft.com/office/officeart/2005/8/layout/hList1"/>
    <dgm:cxn modelId="{CEB443EC-F86C-4F09-96B0-6FDA1E5DCFEC}" srcId="{8C7D558B-EDA4-4A39-80A7-AB7E318C6EBE}" destId="{95CCB3C7-6A60-4665-8F9A-576E887EDC46}" srcOrd="5" destOrd="0" parTransId="{89E08707-AF47-464C-A576-935A798DCC84}" sibTransId="{F05A2DA6-DE95-444C-98E5-279233711218}"/>
    <dgm:cxn modelId="{75886733-E6D6-4F06-9C65-7ABA3414887F}" type="presOf" srcId="{8C7D558B-EDA4-4A39-80A7-AB7E318C6EBE}" destId="{B347971F-EF0B-48D0-B338-26476C40FCD1}" srcOrd="0" destOrd="0" presId="urn:microsoft.com/office/officeart/2005/8/layout/hList1"/>
    <dgm:cxn modelId="{9F5961B8-6C01-461D-B628-BACF789C705C}" type="presOf" srcId="{0A584422-7F1D-4697-A07F-46F35A4B2BB0}" destId="{EDAAEE52-2B9D-40EC-91D2-2A82D18DBEC1}" srcOrd="0" destOrd="4" presId="urn:microsoft.com/office/officeart/2005/8/layout/hList1"/>
    <dgm:cxn modelId="{071C43BB-473B-448F-BF75-A5A34B4060AD}" type="presOf" srcId="{BA116429-8A09-4FCE-97DE-F98DA71DB3E4}" destId="{C5538894-5E5E-45BD-844F-54776707346B}" srcOrd="0" destOrd="0" presId="urn:microsoft.com/office/officeart/2005/8/layout/hList1"/>
    <dgm:cxn modelId="{23130971-121B-459E-8999-D2C748510995}" type="presOf" srcId="{AD921427-64DD-4BF9-B5F9-004E1860733A}" destId="{8FBA2065-5B9F-479C-9718-FE96773D623B}" srcOrd="0" destOrd="0" presId="urn:microsoft.com/office/officeart/2005/8/layout/hList1"/>
    <dgm:cxn modelId="{1BC8777B-7BAD-432B-96B5-9D9AD9E622B1}" srcId="{34DAF388-2752-4A00-914B-E70555B079B0}" destId="{812FAFCA-CC76-4F5B-9268-74C44158D2E5}" srcOrd="0" destOrd="0" parTransId="{4BFE9AB2-65FD-45C4-B37F-9EB6A0B68000}" sibTransId="{B8619B61-1132-4CE0-9F4A-5ABC9D02C7DF}"/>
    <dgm:cxn modelId="{64EB71F0-DEE4-43E8-BD10-CD1C507FB110}" type="presOf" srcId="{8A6A6297-E628-4D37-BBD7-FFEA4F0E5670}" destId="{EDAAEE52-2B9D-40EC-91D2-2A82D18DBEC1}" srcOrd="0" destOrd="5" presId="urn:microsoft.com/office/officeart/2005/8/layout/hList1"/>
    <dgm:cxn modelId="{71625B84-00B6-478E-9741-80650C88661A}" srcId="{AD921427-64DD-4BF9-B5F9-004E1860733A}" destId="{8C7D558B-EDA4-4A39-80A7-AB7E318C6EBE}" srcOrd="1" destOrd="0" parTransId="{82E9CA3C-693E-4A54-9AC8-FE75E5C22488}" sibTransId="{0435CC86-6AB2-44BA-BF90-C1A7156D6E71}"/>
    <dgm:cxn modelId="{FC572F0C-665A-40CB-87CF-937C8F69B1B4}" srcId="{8C7D558B-EDA4-4A39-80A7-AB7E318C6EBE}" destId="{F47FC051-FB1C-4C2F-AAC5-32E1896D7C45}" srcOrd="3" destOrd="0" parTransId="{E892A951-CA47-4427-B022-1F042D5C6DC8}" sibTransId="{B1E1829A-6A6D-4F95-87E9-FF94EC2D6E68}"/>
    <dgm:cxn modelId="{3022B815-5FCB-496E-9B8F-ECCD827EF866}" type="presOf" srcId="{83FCD428-0ECB-415A-9FDC-97748CE9DE23}" destId="{EC9E5B90-23E4-4F8C-92A7-951C1A612933}" srcOrd="0" destOrd="2" presId="urn:microsoft.com/office/officeart/2005/8/layout/hList1"/>
    <dgm:cxn modelId="{F8BA7EF5-4A72-40C6-A0F9-073FAEFC1FB4}" srcId="{AD921427-64DD-4BF9-B5F9-004E1860733A}" destId="{34DAF388-2752-4A00-914B-E70555B079B0}" srcOrd="2" destOrd="0" parTransId="{919242EA-B0B7-4C9D-AC72-A6F0D2CC0F0F}" sibTransId="{CED9584A-BAA8-4A9D-93AB-274EE775FE30}"/>
    <dgm:cxn modelId="{CA7F539A-BBFD-4B11-A3A3-A981AFD63A5F}" srcId="{AD921427-64DD-4BF9-B5F9-004E1860733A}" destId="{BA116429-8A09-4FCE-97DE-F98DA71DB3E4}" srcOrd="0" destOrd="0" parTransId="{6EA37D07-6257-4395-8766-AB1B829A1396}" sibTransId="{FF5255E1-8C85-4564-B915-689151937403}"/>
    <dgm:cxn modelId="{54C474DD-64E6-447E-8590-EF044FF3D58D}" srcId="{BA116429-8A09-4FCE-97DE-F98DA71DB3E4}" destId="{83DEBB4A-9B39-42F2-9E75-549E4FC723B6}" srcOrd="2" destOrd="0" parTransId="{28579A7F-3F38-4BE1-96AC-0C9A7607DA84}" sibTransId="{2CEA298A-2164-422B-A3BB-1214CAC7F07A}"/>
    <dgm:cxn modelId="{55F2EA1F-9A43-4749-B3EC-58F5E2762D2B}" srcId="{34DAF388-2752-4A00-914B-E70555B079B0}" destId="{0A584422-7F1D-4697-A07F-46F35A4B2BB0}" srcOrd="4" destOrd="0" parTransId="{80151B06-3D92-45FC-91E6-A5D311F85D10}" sibTransId="{4FD3C888-1442-47F2-A86E-8C204C327963}"/>
    <dgm:cxn modelId="{3AD00EE6-03C8-4250-9FEE-0EF503453E2B}" srcId="{8C7D558B-EDA4-4A39-80A7-AB7E318C6EBE}" destId="{16A94484-A40E-4799-BC7F-BBB5AA9700A3}" srcOrd="0" destOrd="0" parTransId="{4694456A-E9CB-4FFD-84C1-58E5B38192D7}" sibTransId="{DC40F918-9F39-4C11-A0BA-6FC023BECCFF}"/>
    <dgm:cxn modelId="{098D328A-2744-4E06-9D22-73497CB9B14B}" srcId="{34DAF388-2752-4A00-914B-E70555B079B0}" destId="{5873A5D3-E6DE-4D1B-9815-120D541B591B}" srcOrd="2" destOrd="0" parTransId="{2A614D0C-946D-4D7F-B624-2AAF40807805}" sibTransId="{4DFF7D65-D5BB-4734-9E7F-AD6BA7BB043B}"/>
    <dgm:cxn modelId="{346C605A-2881-4486-B1A2-CBEDAC141461}" type="presOf" srcId="{95CCB3C7-6A60-4665-8F9A-576E887EDC46}" destId="{EC9E5B90-23E4-4F8C-92A7-951C1A612933}" srcOrd="0" destOrd="5" presId="urn:microsoft.com/office/officeart/2005/8/layout/hList1"/>
    <dgm:cxn modelId="{520FD5B6-ED51-4C32-9207-037AFF7A6BAA}" type="presOf" srcId="{E9FDCA2A-734A-4F72-A12B-C773C25C24F0}" destId="{EC9E5B90-23E4-4F8C-92A7-951C1A612933}" srcOrd="0" destOrd="4" presId="urn:microsoft.com/office/officeart/2005/8/layout/hList1"/>
    <dgm:cxn modelId="{8192475D-9943-40FB-9785-706C54141505}" type="presOf" srcId="{5873A5D3-E6DE-4D1B-9815-120D541B591B}" destId="{EDAAEE52-2B9D-40EC-91D2-2A82D18DBEC1}" srcOrd="0" destOrd="2" presId="urn:microsoft.com/office/officeart/2005/8/layout/hList1"/>
    <dgm:cxn modelId="{CDC16223-9E3C-4C72-BF42-329ECDA3F2BC}" srcId="{BA116429-8A09-4FCE-97DE-F98DA71DB3E4}" destId="{23DCC3FF-0449-42C1-81DB-0C0B00BFBD0D}" srcOrd="1" destOrd="0" parTransId="{855FBE71-B625-469D-8FA6-974E87FE568C}" sibTransId="{52B4165F-5ED9-4183-AF6E-A6CAE5F9B926}"/>
    <dgm:cxn modelId="{E3594DD0-9F46-4541-BB7A-622CC948EA6A}" type="presOf" srcId="{16A94484-A40E-4799-BC7F-BBB5AA9700A3}" destId="{EC9E5B90-23E4-4F8C-92A7-951C1A612933}" srcOrd="0" destOrd="0" presId="urn:microsoft.com/office/officeart/2005/8/layout/hList1"/>
    <dgm:cxn modelId="{96C82431-713A-4920-9EE8-929F3B217CE6}" srcId="{8C7D558B-EDA4-4A39-80A7-AB7E318C6EBE}" destId="{E9FDCA2A-734A-4F72-A12B-C773C25C24F0}" srcOrd="4" destOrd="0" parTransId="{BAB77241-6978-4E01-8F48-CE40508CA360}" sibTransId="{367C43C3-2ECF-4DFF-B11B-5A88C64E65D0}"/>
    <dgm:cxn modelId="{C24C5114-1E0C-4ACA-89FC-59D18F735E74}" srcId="{8C7D558B-EDA4-4A39-80A7-AB7E318C6EBE}" destId="{85FEF330-1084-4389-83F2-3B3629FCF3F4}" srcOrd="1" destOrd="0" parTransId="{05596436-1CB5-4396-B192-009AB0842935}" sibTransId="{6FE6148F-93FA-4602-AD75-89E0C35726EC}"/>
    <dgm:cxn modelId="{C3441612-D786-426C-A3BA-0E5BBD4928BE}" srcId="{34DAF388-2752-4A00-914B-E70555B079B0}" destId="{BC652E8C-C0B9-49D3-9D35-10443146BFBC}" srcOrd="3" destOrd="0" parTransId="{2AA49800-C7A3-4207-80E1-8D3EFC14B684}" sibTransId="{BB8E5FF9-2343-45CF-8A39-97306E8ECB71}"/>
    <dgm:cxn modelId="{5477DC48-62A8-40FE-8A59-BCAE431A46AC}" srcId="{34DAF388-2752-4A00-914B-E70555B079B0}" destId="{E515C398-5A94-44D5-8768-960AA50836B8}" srcOrd="1" destOrd="0" parTransId="{08960280-5521-4C6F-9899-43D611B9A21D}" sibTransId="{7B56482B-0FB7-4EED-8996-10561D8019C2}"/>
    <dgm:cxn modelId="{F5DAFE95-61AB-4EE8-8E98-CD75CEC69095}" type="presOf" srcId="{23DCC3FF-0449-42C1-81DB-0C0B00BFBD0D}" destId="{21EBC248-DDB0-4193-B5AF-87EB3FC95B3F}" srcOrd="0" destOrd="1" presId="urn:microsoft.com/office/officeart/2005/8/layout/hList1"/>
    <dgm:cxn modelId="{0440DDE1-2693-407B-9EA8-04AB9FDA515E}" srcId="{BA116429-8A09-4FCE-97DE-F98DA71DB3E4}" destId="{F0042CC3-F5A3-40A7-A51C-1A230A2C3E38}" srcOrd="0" destOrd="0" parTransId="{9EAC9B3B-CE0F-4A46-9274-A71A1EC703AA}" sibTransId="{A856F536-9091-4700-AAC5-37523CDA1FEA}"/>
    <dgm:cxn modelId="{18CE515F-7BA7-4168-9EC0-EE7A812DCEEA}" type="presOf" srcId="{BC652E8C-C0B9-49D3-9D35-10443146BFBC}" destId="{EDAAEE52-2B9D-40EC-91D2-2A82D18DBEC1}" srcOrd="0" destOrd="3" presId="urn:microsoft.com/office/officeart/2005/8/layout/hList1"/>
    <dgm:cxn modelId="{E0B7E3D4-EC24-4ACE-8C88-F8CE5E5962A3}" srcId="{34DAF388-2752-4A00-914B-E70555B079B0}" destId="{8A6A6297-E628-4D37-BBD7-FFEA4F0E5670}" srcOrd="5" destOrd="0" parTransId="{9A2F49A6-6847-4842-AE7C-0AC5FBC7EC38}" sibTransId="{D51F59AD-009F-466A-AF17-61F6E09E722B}"/>
    <dgm:cxn modelId="{6AA51899-9D30-419C-BCEA-C8E23576A32F}" type="presOf" srcId="{F0042CC3-F5A3-40A7-A51C-1A230A2C3E38}" destId="{21EBC248-DDB0-4193-B5AF-87EB3FC95B3F}" srcOrd="0" destOrd="0" presId="urn:microsoft.com/office/officeart/2005/8/layout/hList1"/>
    <dgm:cxn modelId="{ED69627C-4878-407C-ABC8-D25C5DF2F4ED}" type="presOf" srcId="{F47FC051-FB1C-4C2F-AAC5-32E1896D7C45}" destId="{EC9E5B90-23E4-4F8C-92A7-951C1A612933}" srcOrd="0" destOrd="3" presId="urn:microsoft.com/office/officeart/2005/8/layout/hList1"/>
    <dgm:cxn modelId="{7054E4F7-B124-472E-B136-EAB4E99D943D}" type="presOf" srcId="{812FAFCA-CC76-4F5B-9268-74C44158D2E5}" destId="{EDAAEE52-2B9D-40EC-91D2-2A82D18DBEC1}" srcOrd="0" destOrd="0" presId="urn:microsoft.com/office/officeart/2005/8/layout/hList1"/>
    <dgm:cxn modelId="{6DCBBCC2-AD65-4CDB-A51E-AC6F95712DE3}" type="presOf" srcId="{E515C398-5A94-44D5-8768-960AA50836B8}" destId="{EDAAEE52-2B9D-40EC-91D2-2A82D18DBEC1}" srcOrd="0" destOrd="1" presId="urn:microsoft.com/office/officeart/2005/8/layout/hList1"/>
    <dgm:cxn modelId="{CF78964C-B5D9-4ED0-8794-BCE83AF0D659}" type="presParOf" srcId="{8FBA2065-5B9F-479C-9718-FE96773D623B}" destId="{2EF8E24A-E7F1-4389-87E6-EA3B2F80F6EE}" srcOrd="0" destOrd="0" presId="urn:microsoft.com/office/officeart/2005/8/layout/hList1"/>
    <dgm:cxn modelId="{BEDAD507-9B8A-4F5A-A9AE-0BE394A518E9}" type="presParOf" srcId="{2EF8E24A-E7F1-4389-87E6-EA3B2F80F6EE}" destId="{C5538894-5E5E-45BD-844F-54776707346B}" srcOrd="0" destOrd="0" presId="urn:microsoft.com/office/officeart/2005/8/layout/hList1"/>
    <dgm:cxn modelId="{E57028EB-5AF0-4507-9AFF-EF0715234D9E}" type="presParOf" srcId="{2EF8E24A-E7F1-4389-87E6-EA3B2F80F6EE}" destId="{21EBC248-DDB0-4193-B5AF-87EB3FC95B3F}" srcOrd="1" destOrd="0" presId="urn:microsoft.com/office/officeart/2005/8/layout/hList1"/>
    <dgm:cxn modelId="{C4396343-6052-4BA6-BA51-7F86E5E936DE}" type="presParOf" srcId="{8FBA2065-5B9F-479C-9718-FE96773D623B}" destId="{6E40DA78-1CF7-456C-8FD4-1D7B9337A4AD}" srcOrd="1" destOrd="0" presId="urn:microsoft.com/office/officeart/2005/8/layout/hList1"/>
    <dgm:cxn modelId="{71E76DA9-FA11-4EF3-AC4B-82A2CBD81C96}" type="presParOf" srcId="{8FBA2065-5B9F-479C-9718-FE96773D623B}" destId="{282416F7-A2BA-4847-B7BD-2008E47E6750}" srcOrd="2" destOrd="0" presId="urn:microsoft.com/office/officeart/2005/8/layout/hList1"/>
    <dgm:cxn modelId="{42503E3E-DAB1-476F-BC0E-203F119E7ED5}" type="presParOf" srcId="{282416F7-A2BA-4847-B7BD-2008E47E6750}" destId="{B347971F-EF0B-48D0-B338-26476C40FCD1}" srcOrd="0" destOrd="0" presId="urn:microsoft.com/office/officeart/2005/8/layout/hList1"/>
    <dgm:cxn modelId="{6D05EE1E-ECE7-4169-9471-3F7D6FE31427}" type="presParOf" srcId="{282416F7-A2BA-4847-B7BD-2008E47E6750}" destId="{EC9E5B90-23E4-4F8C-92A7-951C1A612933}" srcOrd="1" destOrd="0" presId="urn:microsoft.com/office/officeart/2005/8/layout/hList1"/>
    <dgm:cxn modelId="{437911A2-DB55-40C9-938B-B23B0F0B2B3B}" type="presParOf" srcId="{8FBA2065-5B9F-479C-9718-FE96773D623B}" destId="{55CB6655-D9C7-4966-836B-BA4685D14D03}" srcOrd="3" destOrd="0" presId="urn:microsoft.com/office/officeart/2005/8/layout/hList1"/>
    <dgm:cxn modelId="{C681CA81-B3F4-48DE-B7EE-7220FBFF11BF}" type="presParOf" srcId="{8FBA2065-5B9F-479C-9718-FE96773D623B}" destId="{ACFDA07F-7AC6-44FA-B060-E061429AA5E0}" srcOrd="4" destOrd="0" presId="urn:microsoft.com/office/officeart/2005/8/layout/hList1"/>
    <dgm:cxn modelId="{BEEEFEE7-8094-4A3D-99BC-A9DC9547F564}" type="presParOf" srcId="{ACFDA07F-7AC6-44FA-B060-E061429AA5E0}" destId="{5E57488C-F428-4886-913F-CD7F3B291660}" srcOrd="0" destOrd="0" presId="urn:microsoft.com/office/officeart/2005/8/layout/hList1"/>
    <dgm:cxn modelId="{312CEB02-DE9F-4ABE-A8CB-1E7286AADAA7}" type="presParOf" srcId="{ACFDA07F-7AC6-44FA-B060-E061429AA5E0}" destId="{EDAAEE52-2B9D-40EC-91D2-2A82D18DBEC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608DAB-2D8C-4B3E-A8FB-4ACBF01E188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23C12E-0790-4819-B4E7-4FB4AEA71C66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Northwest Tribal Registry</a:t>
          </a:r>
          <a:endParaRPr lang="en-US" dirty="0"/>
        </a:p>
      </dgm:t>
    </dgm:pt>
    <dgm:pt modelId="{8BE0AFA3-AC90-485F-A038-787B1FDDD2B7}" type="parTrans" cxnId="{855A8306-3079-420E-920A-5AB87311C5DE}">
      <dgm:prSet/>
      <dgm:spPr/>
      <dgm:t>
        <a:bodyPr/>
        <a:lstStyle/>
        <a:p>
          <a:endParaRPr lang="en-US"/>
        </a:p>
      </dgm:t>
    </dgm:pt>
    <dgm:pt modelId="{57B0E872-A571-4DE4-AA80-F7844206C453}" type="sibTrans" cxnId="{855A8306-3079-420E-920A-5AB87311C5DE}">
      <dgm:prSet/>
      <dgm:spPr/>
      <dgm:t>
        <a:bodyPr/>
        <a:lstStyle/>
        <a:p>
          <a:endParaRPr lang="en-US"/>
        </a:p>
      </dgm:t>
    </dgm:pt>
    <dgm:pt modelId="{958392BC-E22D-48EA-8D00-5E243086FC10}">
      <dgm:prSet phldrT="[Text]"/>
      <dgm:spPr/>
      <dgm:t>
        <a:bodyPr/>
        <a:lstStyle/>
        <a:p>
          <a:r>
            <a:rPr lang="en-US" dirty="0" smtClean="0"/>
            <a:t>Portland Area IHS patient list</a:t>
          </a:r>
          <a:endParaRPr lang="en-US" dirty="0"/>
        </a:p>
      </dgm:t>
    </dgm:pt>
    <dgm:pt modelId="{390D03FE-9BE4-4642-8A6A-E3DC65AFF4D0}" type="parTrans" cxnId="{48DCCA94-E6EE-4B99-9FC3-F36CBEE8936D}">
      <dgm:prSet/>
      <dgm:spPr/>
      <dgm:t>
        <a:bodyPr/>
        <a:lstStyle/>
        <a:p>
          <a:endParaRPr lang="en-US"/>
        </a:p>
      </dgm:t>
    </dgm:pt>
    <dgm:pt modelId="{53FC6EAD-6DC5-43E9-BB8E-B23B4978EC1B}" type="sibTrans" cxnId="{48DCCA94-E6EE-4B99-9FC3-F36CBEE8936D}">
      <dgm:prSet/>
      <dgm:spPr/>
      <dgm:t>
        <a:bodyPr/>
        <a:lstStyle/>
        <a:p>
          <a:endParaRPr lang="en-US"/>
        </a:p>
      </dgm:t>
    </dgm:pt>
    <dgm:pt modelId="{0656C79C-BF63-452D-A3DA-47ABFFE2D467}">
      <dgm:prSet phldrT="[Text]"/>
      <dgm:spPr/>
      <dgm:t>
        <a:bodyPr/>
        <a:lstStyle/>
        <a:p>
          <a:r>
            <a:rPr lang="en-US" dirty="0" smtClean="0"/>
            <a:t>Urban Indian Health Clinics’ patient lists</a:t>
          </a:r>
          <a:endParaRPr lang="en-US" dirty="0"/>
        </a:p>
      </dgm:t>
    </dgm:pt>
    <dgm:pt modelId="{68BFC515-2FC8-430E-BC63-3B734317A8D8}" type="parTrans" cxnId="{F1FB5AF4-74E7-415D-B3C8-6ACCD64D5DE8}">
      <dgm:prSet/>
      <dgm:spPr/>
      <dgm:t>
        <a:bodyPr/>
        <a:lstStyle/>
        <a:p>
          <a:endParaRPr lang="en-US"/>
        </a:p>
      </dgm:t>
    </dgm:pt>
    <dgm:pt modelId="{42813AEF-1675-4A01-A055-0E90075C6EB2}" type="sibTrans" cxnId="{F1FB5AF4-74E7-415D-B3C8-6ACCD64D5DE8}">
      <dgm:prSet/>
      <dgm:spPr/>
      <dgm:t>
        <a:bodyPr/>
        <a:lstStyle/>
        <a:p>
          <a:endParaRPr lang="en-US"/>
        </a:p>
      </dgm:t>
    </dgm:pt>
    <dgm:pt modelId="{DAD3D07D-9312-491E-8B94-678C41FCFB94}">
      <dgm:prSet phldrT="[Text]"/>
      <dgm:spPr/>
      <dgm:t>
        <a:bodyPr/>
        <a:lstStyle/>
        <a:p>
          <a:r>
            <a:rPr lang="en-US" dirty="0" smtClean="0"/>
            <a:t>Patient list from one Washington Tribe</a:t>
          </a:r>
          <a:endParaRPr lang="en-US" dirty="0"/>
        </a:p>
      </dgm:t>
    </dgm:pt>
    <dgm:pt modelId="{6E8A540D-468B-4315-8D14-09FF117ED6E6}" type="parTrans" cxnId="{0E62A7F0-C3E9-4FEC-ABA8-82192A7D1E23}">
      <dgm:prSet/>
      <dgm:spPr/>
      <dgm:t>
        <a:bodyPr/>
        <a:lstStyle/>
        <a:p>
          <a:endParaRPr lang="en-US"/>
        </a:p>
      </dgm:t>
    </dgm:pt>
    <dgm:pt modelId="{B8B57D89-5ACF-48DF-815F-EA6D28BF5A5E}" type="sibTrans" cxnId="{0E62A7F0-C3E9-4FEC-ABA8-82192A7D1E23}">
      <dgm:prSet/>
      <dgm:spPr/>
      <dgm:t>
        <a:bodyPr/>
        <a:lstStyle/>
        <a:p>
          <a:endParaRPr lang="en-US"/>
        </a:p>
      </dgm:t>
    </dgm:pt>
    <dgm:pt modelId="{CA2E5104-6321-4204-A0B3-AF3AAC45BF3C}">
      <dgm:prSet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69337277-D0AF-45A8-8439-571BFC75EF79}" type="parTrans" cxnId="{1C900D5A-5DBD-4A04-95AC-3648818CFE6B}">
      <dgm:prSet/>
      <dgm:spPr/>
      <dgm:t>
        <a:bodyPr/>
        <a:lstStyle/>
        <a:p>
          <a:endParaRPr lang="en-US"/>
        </a:p>
      </dgm:t>
    </dgm:pt>
    <dgm:pt modelId="{006CD420-2A5D-4F7A-9C44-87F8C1819A38}" type="sibTrans" cxnId="{1C900D5A-5DBD-4A04-95AC-3648818CFE6B}">
      <dgm:prSet/>
      <dgm:spPr/>
      <dgm:t>
        <a:bodyPr/>
        <a:lstStyle/>
        <a:p>
          <a:endParaRPr lang="en-US"/>
        </a:p>
      </dgm:t>
    </dgm:pt>
    <dgm:pt modelId="{3932E133-80ED-4AE7-98AD-C9EF67FDA649}" type="pres">
      <dgm:prSet presAssocID="{57608DAB-2D8C-4B3E-A8FB-4ACBF01E18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A8C5E8-586E-4567-B7B8-AAE837DF4B67}" type="pres">
      <dgm:prSet presAssocID="{B923C12E-0790-4819-B4E7-4FB4AEA71C66}" presName="centerShape" presStyleLbl="node0" presStyleIdx="0" presStyleCnt="1"/>
      <dgm:spPr/>
      <dgm:t>
        <a:bodyPr/>
        <a:lstStyle/>
        <a:p>
          <a:endParaRPr lang="en-US"/>
        </a:p>
      </dgm:t>
    </dgm:pt>
    <dgm:pt modelId="{CBC68F5A-D50E-41C4-845F-78EA178FF9D8}" type="pres">
      <dgm:prSet presAssocID="{390D03FE-9BE4-4642-8A6A-E3DC65AFF4D0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8DACD6C2-82D4-42FC-9C4B-EAAACC858530}" type="pres">
      <dgm:prSet presAssocID="{958392BC-E22D-48EA-8D00-5E243086FC1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7BE9E-CC84-4C20-9EEE-C28A41F0F911}" type="pres">
      <dgm:prSet presAssocID="{68BFC515-2FC8-430E-BC63-3B734317A8D8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FAD1B7CF-A27B-4C23-9E50-AF6267E39A2A}" type="pres">
      <dgm:prSet presAssocID="{0656C79C-BF63-452D-A3DA-47ABFFE2D46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8FD21-0858-4E69-9793-8B4C166DD281}" type="pres">
      <dgm:prSet presAssocID="{6E8A540D-468B-4315-8D14-09FF117ED6E6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A1F9A2CF-93B3-482C-9159-BE714CF39500}" type="pres">
      <dgm:prSet presAssocID="{DAD3D07D-9312-491E-8B94-678C41FCFB9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6F5B9-A576-47A1-AC6F-417DB014AB9B}" type="pres">
      <dgm:prSet presAssocID="{69337277-D0AF-45A8-8439-571BFC75EF79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FF7A6191-AD74-48D1-A974-C1F9465BA294}" type="pres">
      <dgm:prSet presAssocID="{CA2E5104-6321-4204-A0B3-AF3AAC45BF3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FB5AF4-74E7-415D-B3C8-6ACCD64D5DE8}" srcId="{B923C12E-0790-4819-B4E7-4FB4AEA71C66}" destId="{0656C79C-BF63-452D-A3DA-47ABFFE2D467}" srcOrd="1" destOrd="0" parTransId="{68BFC515-2FC8-430E-BC63-3B734317A8D8}" sibTransId="{42813AEF-1675-4A01-A055-0E90075C6EB2}"/>
    <dgm:cxn modelId="{387C480B-D19C-4283-B203-8F36D3CAADBE}" type="presOf" srcId="{958392BC-E22D-48EA-8D00-5E243086FC10}" destId="{8DACD6C2-82D4-42FC-9C4B-EAAACC858530}" srcOrd="0" destOrd="0" presId="urn:microsoft.com/office/officeart/2005/8/layout/radial4"/>
    <dgm:cxn modelId="{B883336C-F336-4C92-85C4-70324984998A}" type="presOf" srcId="{390D03FE-9BE4-4642-8A6A-E3DC65AFF4D0}" destId="{CBC68F5A-D50E-41C4-845F-78EA178FF9D8}" srcOrd="0" destOrd="0" presId="urn:microsoft.com/office/officeart/2005/8/layout/radial4"/>
    <dgm:cxn modelId="{48DCCA94-E6EE-4B99-9FC3-F36CBEE8936D}" srcId="{B923C12E-0790-4819-B4E7-4FB4AEA71C66}" destId="{958392BC-E22D-48EA-8D00-5E243086FC10}" srcOrd="0" destOrd="0" parTransId="{390D03FE-9BE4-4642-8A6A-E3DC65AFF4D0}" sibTransId="{53FC6EAD-6DC5-43E9-BB8E-B23B4978EC1B}"/>
    <dgm:cxn modelId="{83644919-1D67-49A8-94DE-734B7CB2138B}" type="presOf" srcId="{0656C79C-BF63-452D-A3DA-47ABFFE2D467}" destId="{FAD1B7CF-A27B-4C23-9E50-AF6267E39A2A}" srcOrd="0" destOrd="0" presId="urn:microsoft.com/office/officeart/2005/8/layout/radial4"/>
    <dgm:cxn modelId="{F75E334B-83DA-44D1-8E9D-9BDBF2C2EF5F}" type="presOf" srcId="{DAD3D07D-9312-491E-8B94-678C41FCFB94}" destId="{A1F9A2CF-93B3-482C-9159-BE714CF39500}" srcOrd="0" destOrd="0" presId="urn:microsoft.com/office/officeart/2005/8/layout/radial4"/>
    <dgm:cxn modelId="{0E62A7F0-C3E9-4FEC-ABA8-82192A7D1E23}" srcId="{B923C12E-0790-4819-B4E7-4FB4AEA71C66}" destId="{DAD3D07D-9312-491E-8B94-678C41FCFB94}" srcOrd="2" destOrd="0" parTransId="{6E8A540D-468B-4315-8D14-09FF117ED6E6}" sibTransId="{B8B57D89-5ACF-48DF-815F-EA6D28BF5A5E}"/>
    <dgm:cxn modelId="{357C0EC3-641D-42BA-8F1B-3462FAA943BE}" type="presOf" srcId="{B923C12E-0790-4819-B4E7-4FB4AEA71C66}" destId="{0BA8C5E8-586E-4567-B7B8-AAE837DF4B67}" srcOrd="0" destOrd="0" presId="urn:microsoft.com/office/officeart/2005/8/layout/radial4"/>
    <dgm:cxn modelId="{F892D459-C735-42CE-AE4E-B36213BE7254}" type="presOf" srcId="{6E8A540D-468B-4315-8D14-09FF117ED6E6}" destId="{1B38FD21-0858-4E69-9793-8B4C166DD281}" srcOrd="0" destOrd="0" presId="urn:microsoft.com/office/officeart/2005/8/layout/radial4"/>
    <dgm:cxn modelId="{0127AE63-26E7-46C1-9D72-48447A8D4BFD}" type="presOf" srcId="{69337277-D0AF-45A8-8439-571BFC75EF79}" destId="{98A6F5B9-A576-47A1-AC6F-417DB014AB9B}" srcOrd="0" destOrd="0" presId="urn:microsoft.com/office/officeart/2005/8/layout/radial4"/>
    <dgm:cxn modelId="{1C900D5A-5DBD-4A04-95AC-3648818CFE6B}" srcId="{B923C12E-0790-4819-B4E7-4FB4AEA71C66}" destId="{CA2E5104-6321-4204-A0B3-AF3AAC45BF3C}" srcOrd="3" destOrd="0" parTransId="{69337277-D0AF-45A8-8439-571BFC75EF79}" sibTransId="{006CD420-2A5D-4F7A-9C44-87F8C1819A38}"/>
    <dgm:cxn modelId="{855A8306-3079-420E-920A-5AB87311C5DE}" srcId="{57608DAB-2D8C-4B3E-A8FB-4ACBF01E188B}" destId="{B923C12E-0790-4819-B4E7-4FB4AEA71C66}" srcOrd="0" destOrd="0" parTransId="{8BE0AFA3-AC90-485F-A038-787B1FDDD2B7}" sibTransId="{57B0E872-A571-4DE4-AA80-F7844206C453}"/>
    <dgm:cxn modelId="{2484692B-5F5D-41D0-B4BA-B90028A853FA}" type="presOf" srcId="{CA2E5104-6321-4204-A0B3-AF3AAC45BF3C}" destId="{FF7A6191-AD74-48D1-A974-C1F9465BA294}" srcOrd="0" destOrd="0" presId="urn:microsoft.com/office/officeart/2005/8/layout/radial4"/>
    <dgm:cxn modelId="{29AB2A3F-6D60-4CEE-B25A-707EA26EC754}" type="presOf" srcId="{57608DAB-2D8C-4B3E-A8FB-4ACBF01E188B}" destId="{3932E133-80ED-4AE7-98AD-C9EF67FDA649}" srcOrd="0" destOrd="0" presId="urn:microsoft.com/office/officeart/2005/8/layout/radial4"/>
    <dgm:cxn modelId="{AA0B910C-BA5A-46F9-83A8-3825C715587D}" type="presOf" srcId="{68BFC515-2FC8-430E-BC63-3B734317A8D8}" destId="{71A7BE9E-CC84-4C20-9EEE-C28A41F0F911}" srcOrd="0" destOrd="0" presId="urn:microsoft.com/office/officeart/2005/8/layout/radial4"/>
    <dgm:cxn modelId="{D4003C26-98EC-413C-AFF3-26FF130612F8}" type="presParOf" srcId="{3932E133-80ED-4AE7-98AD-C9EF67FDA649}" destId="{0BA8C5E8-586E-4567-B7B8-AAE837DF4B67}" srcOrd="0" destOrd="0" presId="urn:microsoft.com/office/officeart/2005/8/layout/radial4"/>
    <dgm:cxn modelId="{A245F3E9-FF3A-44EB-845B-00D46C2D9F65}" type="presParOf" srcId="{3932E133-80ED-4AE7-98AD-C9EF67FDA649}" destId="{CBC68F5A-D50E-41C4-845F-78EA178FF9D8}" srcOrd="1" destOrd="0" presId="urn:microsoft.com/office/officeart/2005/8/layout/radial4"/>
    <dgm:cxn modelId="{97FF42FF-65AE-450B-9109-BFFDBFBE2E8E}" type="presParOf" srcId="{3932E133-80ED-4AE7-98AD-C9EF67FDA649}" destId="{8DACD6C2-82D4-42FC-9C4B-EAAACC858530}" srcOrd="2" destOrd="0" presId="urn:microsoft.com/office/officeart/2005/8/layout/radial4"/>
    <dgm:cxn modelId="{A14BB5DE-5975-4906-8522-D86DC0E6E93B}" type="presParOf" srcId="{3932E133-80ED-4AE7-98AD-C9EF67FDA649}" destId="{71A7BE9E-CC84-4C20-9EEE-C28A41F0F911}" srcOrd="3" destOrd="0" presId="urn:microsoft.com/office/officeart/2005/8/layout/radial4"/>
    <dgm:cxn modelId="{8B64A6D1-1186-42FB-8E4F-DBE907AE1242}" type="presParOf" srcId="{3932E133-80ED-4AE7-98AD-C9EF67FDA649}" destId="{FAD1B7CF-A27B-4C23-9E50-AF6267E39A2A}" srcOrd="4" destOrd="0" presId="urn:microsoft.com/office/officeart/2005/8/layout/radial4"/>
    <dgm:cxn modelId="{142BB61C-7490-48C9-ABC4-C6311013D800}" type="presParOf" srcId="{3932E133-80ED-4AE7-98AD-C9EF67FDA649}" destId="{1B38FD21-0858-4E69-9793-8B4C166DD281}" srcOrd="5" destOrd="0" presId="urn:microsoft.com/office/officeart/2005/8/layout/radial4"/>
    <dgm:cxn modelId="{3C8673A0-E00D-4BFD-8B76-3544BEA25D76}" type="presParOf" srcId="{3932E133-80ED-4AE7-98AD-C9EF67FDA649}" destId="{A1F9A2CF-93B3-482C-9159-BE714CF39500}" srcOrd="6" destOrd="0" presId="urn:microsoft.com/office/officeart/2005/8/layout/radial4"/>
    <dgm:cxn modelId="{B4AAEECD-F81A-4989-9584-62514F5725E8}" type="presParOf" srcId="{3932E133-80ED-4AE7-98AD-C9EF67FDA649}" destId="{98A6F5B9-A576-47A1-AC6F-417DB014AB9B}" srcOrd="7" destOrd="0" presId="urn:microsoft.com/office/officeart/2005/8/layout/radial4"/>
    <dgm:cxn modelId="{31D38E86-E9B9-402A-A7C9-F3D4D4908B5B}" type="presParOf" srcId="{3932E133-80ED-4AE7-98AD-C9EF67FDA649}" destId="{FF7A6191-AD74-48D1-A974-C1F9465BA29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FCA9C-D6AC-482F-82C1-AEC221A8665C}">
      <dsp:nvSpPr>
        <dsp:cNvPr id="0" name=""/>
        <dsp:cNvSpPr/>
      </dsp:nvSpPr>
      <dsp:spPr>
        <a:xfrm>
          <a:off x="1982613" y="1247915"/>
          <a:ext cx="2892772" cy="289277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Northwest Tribal EpiCenter</a:t>
          </a:r>
          <a:endParaRPr lang="en-US" sz="3400" kern="1200" dirty="0"/>
        </a:p>
      </dsp:txBody>
      <dsp:txXfrm>
        <a:off x="2406250" y="1671552"/>
        <a:ext cx="2045498" cy="2045498"/>
      </dsp:txXfrm>
    </dsp:sp>
    <dsp:sp modelId="{2A1349B5-265E-45E5-A391-1C4BD8AFCC17}">
      <dsp:nvSpPr>
        <dsp:cNvPr id="0" name=""/>
        <dsp:cNvSpPr/>
      </dsp:nvSpPr>
      <dsp:spPr>
        <a:xfrm>
          <a:off x="2705806" y="0"/>
          <a:ext cx="1446386" cy="144638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Injury Prevention</a:t>
          </a:r>
          <a:endParaRPr lang="en-US" sz="1400" kern="1200" dirty="0"/>
        </a:p>
      </dsp:txBody>
      <dsp:txXfrm>
        <a:off x="2917624" y="211818"/>
        <a:ext cx="1022750" cy="1022750"/>
      </dsp:txXfrm>
    </dsp:sp>
    <dsp:sp modelId="{0AE258CD-694B-4773-9487-9E2747D0C9F0}">
      <dsp:nvSpPr>
        <dsp:cNvPr id="0" name=""/>
        <dsp:cNvSpPr/>
      </dsp:nvSpPr>
      <dsp:spPr>
        <a:xfrm>
          <a:off x="4572004" y="1371607"/>
          <a:ext cx="1446386" cy="144638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Cancer &amp; Chronic Diseases</a:t>
          </a:r>
          <a:endParaRPr lang="en-US" sz="1400" kern="1200" dirty="0"/>
        </a:p>
      </dsp:txBody>
      <dsp:txXfrm>
        <a:off x="4783822" y="1583425"/>
        <a:ext cx="1022750" cy="1022750"/>
      </dsp:txXfrm>
    </dsp:sp>
    <dsp:sp modelId="{45BC38AB-6456-4150-9546-1A57318AACDF}">
      <dsp:nvSpPr>
        <dsp:cNvPr id="0" name=""/>
        <dsp:cNvSpPr/>
      </dsp:nvSpPr>
      <dsp:spPr>
        <a:xfrm>
          <a:off x="3886201" y="3505206"/>
          <a:ext cx="1446386" cy="144638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Sexual Health &amp; STD/HIV Prevention</a:t>
          </a:r>
          <a:endParaRPr lang="en-US" sz="1400" kern="1200" dirty="0"/>
        </a:p>
      </dsp:txBody>
      <dsp:txXfrm>
        <a:off x="4098019" y="3717024"/>
        <a:ext cx="1022750" cy="1022750"/>
      </dsp:txXfrm>
    </dsp:sp>
    <dsp:sp modelId="{446F83A5-E1F2-4748-AB5E-A9C3673AF85B}">
      <dsp:nvSpPr>
        <dsp:cNvPr id="0" name=""/>
        <dsp:cNvSpPr/>
      </dsp:nvSpPr>
      <dsp:spPr>
        <a:xfrm>
          <a:off x="1523997" y="3505209"/>
          <a:ext cx="1446386" cy="144638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Clinical Support &amp; Preventive Care</a:t>
          </a:r>
          <a:endParaRPr lang="en-US" sz="1400" kern="1200" dirty="0"/>
        </a:p>
      </dsp:txBody>
      <dsp:txXfrm>
        <a:off x="1735815" y="3717027"/>
        <a:ext cx="1022750" cy="1022750"/>
      </dsp:txXfrm>
    </dsp:sp>
    <dsp:sp modelId="{9C4B6B1F-B41D-488A-8462-1BD076120AB4}">
      <dsp:nvSpPr>
        <dsp:cNvPr id="0" name=""/>
        <dsp:cNvSpPr/>
      </dsp:nvSpPr>
      <dsp:spPr>
        <a:xfrm>
          <a:off x="838197" y="1447806"/>
          <a:ext cx="1446386" cy="144638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Health Surveillance</a:t>
          </a:r>
          <a:endParaRPr lang="en-US" sz="1400" kern="1200" dirty="0"/>
        </a:p>
      </dsp:txBody>
      <dsp:txXfrm>
        <a:off x="1050015" y="1659624"/>
        <a:ext cx="1022750" cy="1022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38894-5E5E-45BD-844F-54776707346B}">
      <dsp:nvSpPr>
        <dsp:cNvPr id="0" name=""/>
        <dsp:cNvSpPr/>
      </dsp:nvSpPr>
      <dsp:spPr>
        <a:xfrm>
          <a:off x="2571" y="331083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Idaho</a:t>
          </a:r>
          <a:endParaRPr lang="en-US" sz="2800" kern="1200" dirty="0"/>
        </a:p>
      </dsp:txBody>
      <dsp:txXfrm>
        <a:off x="2571" y="331083"/>
        <a:ext cx="2507456" cy="1002982"/>
      </dsp:txXfrm>
    </dsp:sp>
    <dsp:sp modelId="{21EBC248-DDB0-4193-B5AF-87EB3FC95B3F}">
      <dsp:nvSpPr>
        <dsp:cNvPr id="0" name=""/>
        <dsp:cNvSpPr/>
      </dsp:nvSpPr>
      <dsp:spPr>
        <a:xfrm>
          <a:off x="2571" y="1334066"/>
          <a:ext cx="2507456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Cancer Registry</a:t>
          </a:r>
          <a:endParaRPr lang="en-US" sz="1800" kern="1200" dirty="0"/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Birth Records</a:t>
          </a:r>
          <a:endParaRPr lang="en-US" sz="1800" kern="1200" dirty="0"/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Death Records</a:t>
          </a:r>
          <a:endParaRPr lang="en-US" sz="1800" kern="1200" dirty="0"/>
        </a:p>
      </dsp:txBody>
      <dsp:txXfrm>
        <a:off x="2571" y="1334066"/>
        <a:ext cx="2507456" cy="3211649"/>
      </dsp:txXfrm>
    </dsp:sp>
    <dsp:sp modelId="{B347971F-EF0B-48D0-B338-26476C40FCD1}">
      <dsp:nvSpPr>
        <dsp:cNvPr id="0" name=""/>
        <dsp:cNvSpPr/>
      </dsp:nvSpPr>
      <dsp:spPr>
        <a:xfrm>
          <a:off x="2861071" y="331083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Oregon	</a:t>
          </a:r>
          <a:endParaRPr lang="en-US" sz="2800" kern="1200" dirty="0"/>
        </a:p>
      </dsp:txBody>
      <dsp:txXfrm>
        <a:off x="2861071" y="331083"/>
        <a:ext cx="2507456" cy="1002982"/>
      </dsp:txXfrm>
    </dsp:sp>
    <dsp:sp modelId="{EC9E5B90-23E4-4F8C-92A7-951C1A612933}">
      <dsp:nvSpPr>
        <dsp:cNvPr id="0" name=""/>
        <dsp:cNvSpPr/>
      </dsp:nvSpPr>
      <dsp:spPr>
        <a:xfrm>
          <a:off x="2861071" y="1334066"/>
          <a:ext cx="2507456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Cancer Registry</a:t>
          </a:r>
          <a:endParaRPr lang="en-US" sz="1800" kern="1200" dirty="0"/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Birth Records</a:t>
          </a:r>
          <a:endParaRPr lang="en-US" sz="1800" kern="1200" dirty="0"/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Death Records</a:t>
          </a:r>
          <a:endParaRPr lang="en-US" sz="1800" kern="1200" dirty="0"/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Hospital Discharge Records</a:t>
          </a:r>
          <a:endParaRPr lang="en-US" sz="1800" kern="1200" dirty="0"/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Communicable Disease Registries</a:t>
          </a:r>
          <a:endParaRPr lang="en-US" sz="1800" kern="1200" dirty="0"/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Oregon Health Plan (Medicaid)</a:t>
          </a:r>
          <a:endParaRPr lang="en-US" sz="1800" kern="1200" dirty="0"/>
        </a:p>
      </dsp:txBody>
      <dsp:txXfrm>
        <a:off x="2861071" y="1334066"/>
        <a:ext cx="2507456" cy="3211649"/>
      </dsp:txXfrm>
    </dsp:sp>
    <dsp:sp modelId="{5E57488C-F428-4886-913F-CD7F3B291660}">
      <dsp:nvSpPr>
        <dsp:cNvPr id="0" name=""/>
        <dsp:cNvSpPr/>
      </dsp:nvSpPr>
      <dsp:spPr>
        <a:xfrm>
          <a:off x="5719571" y="331083"/>
          <a:ext cx="2507456" cy="100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Washington</a:t>
          </a:r>
          <a:endParaRPr lang="en-US" sz="2800" kern="1200" dirty="0"/>
        </a:p>
      </dsp:txBody>
      <dsp:txXfrm>
        <a:off x="5719571" y="331083"/>
        <a:ext cx="2507456" cy="1002982"/>
      </dsp:txXfrm>
    </dsp:sp>
    <dsp:sp modelId="{EDAAEE52-2B9D-40EC-91D2-2A82D18DBEC1}">
      <dsp:nvSpPr>
        <dsp:cNvPr id="0" name=""/>
        <dsp:cNvSpPr/>
      </dsp:nvSpPr>
      <dsp:spPr>
        <a:xfrm>
          <a:off x="5719571" y="1334066"/>
          <a:ext cx="2507456" cy="32116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Cancer Registry</a:t>
          </a:r>
          <a:endParaRPr lang="en-US" sz="1800" kern="1200" dirty="0"/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Birth Records</a:t>
          </a:r>
          <a:endParaRPr lang="en-US" sz="1800" kern="1200" dirty="0"/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Death Records</a:t>
          </a:r>
          <a:endParaRPr lang="en-US" sz="1800" kern="1200" dirty="0"/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Hospital Discharge Records</a:t>
          </a:r>
          <a:endParaRPr lang="en-US" sz="1800" kern="1200" dirty="0"/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Trauma Registry</a:t>
          </a:r>
          <a:endParaRPr lang="en-US" sz="1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5719571" y="1334066"/>
        <a:ext cx="2507456" cy="3211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8C5E8-586E-4567-B7B8-AAE837DF4B67}">
      <dsp:nvSpPr>
        <dsp:cNvPr id="0" name=""/>
        <dsp:cNvSpPr/>
      </dsp:nvSpPr>
      <dsp:spPr>
        <a:xfrm>
          <a:off x="3003803" y="2628699"/>
          <a:ext cx="2221992" cy="222199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Northwest Tribal Registry</a:t>
          </a:r>
          <a:endParaRPr lang="en-US" sz="2600" kern="1200" dirty="0"/>
        </a:p>
      </dsp:txBody>
      <dsp:txXfrm>
        <a:off x="3329206" y="2954102"/>
        <a:ext cx="1571186" cy="1571186"/>
      </dsp:txXfrm>
    </dsp:sp>
    <dsp:sp modelId="{CBC68F5A-D50E-41C4-845F-78EA178FF9D8}">
      <dsp:nvSpPr>
        <dsp:cNvPr id="0" name=""/>
        <dsp:cNvSpPr/>
      </dsp:nvSpPr>
      <dsp:spPr>
        <a:xfrm rot="11700000">
          <a:off x="1023745" y="2854972"/>
          <a:ext cx="1941832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CD6C2-82D4-42FC-9C4B-EAAACC858530}">
      <dsp:nvSpPr>
        <dsp:cNvPr id="0" name=""/>
        <dsp:cNvSpPr/>
      </dsp:nvSpPr>
      <dsp:spPr>
        <a:xfrm>
          <a:off x="1382" y="2075957"/>
          <a:ext cx="2110892" cy="1688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Portland Area IHS patient list</a:t>
          </a:r>
          <a:endParaRPr lang="en-US" sz="2600" kern="1200" dirty="0"/>
        </a:p>
      </dsp:txBody>
      <dsp:txXfrm>
        <a:off x="50843" y="2125418"/>
        <a:ext cx="2011970" cy="1589791"/>
      </dsp:txXfrm>
    </dsp:sp>
    <dsp:sp modelId="{71A7BE9E-CC84-4C20-9EEE-C28A41F0F911}">
      <dsp:nvSpPr>
        <dsp:cNvPr id="0" name=""/>
        <dsp:cNvSpPr/>
      </dsp:nvSpPr>
      <dsp:spPr>
        <a:xfrm rot="14700000">
          <a:off x="2216266" y="1433780"/>
          <a:ext cx="1941832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1B7CF-A27B-4C23-9E50-AF6267E39A2A}">
      <dsp:nvSpPr>
        <dsp:cNvPr id="0" name=""/>
        <dsp:cNvSpPr/>
      </dsp:nvSpPr>
      <dsp:spPr>
        <a:xfrm>
          <a:off x="1721409" y="26108"/>
          <a:ext cx="2110892" cy="1688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Urban Indian Health Clinics’ patient lists</a:t>
          </a:r>
          <a:endParaRPr lang="en-US" sz="2600" kern="1200" dirty="0"/>
        </a:p>
      </dsp:txBody>
      <dsp:txXfrm>
        <a:off x="1770870" y="75569"/>
        <a:ext cx="2011970" cy="1589791"/>
      </dsp:txXfrm>
    </dsp:sp>
    <dsp:sp modelId="{1B38FD21-0858-4E69-9793-8B4C166DD281}">
      <dsp:nvSpPr>
        <dsp:cNvPr id="0" name=""/>
        <dsp:cNvSpPr/>
      </dsp:nvSpPr>
      <dsp:spPr>
        <a:xfrm rot="17700000">
          <a:off x="4071500" y="1433780"/>
          <a:ext cx="1941832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9A2CF-93B3-482C-9159-BE714CF39500}">
      <dsp:nvSpPr>
        <dsp:cNvPr id="0" name=""/>
        <dsp:cNvSpPr/>
      </dsp:nvSpPr>
      <dsp:spPr>
        <a:xfrm>
          <a:off x="4397297" y="26108"/>
          <a:ext cx="2110892" cy="1688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Patient list from one Washington Tribe</a:t>
          </a:r>
          <a:endParaRPr lang="en-US" sz="2600" kern="1200" dirty="0"/>
        </a:p>
      </dsp:txBody>
      <dsp:txXfrm>
        <a:off x="4446758" y="75569"/>
        <a:ext cx="2011970" cy="1589791"/>
      </dsp:txXfrm>
    </dsp:sp>
    <dsp:sp modelId="{98A6F5B9-A576-47A1-AC6F-417DB014AB9B}">
      <dsp:nvSpPr>
        <dsp:cNvPr id="0" name=""/>
        <dsp:cNvSpPr/>
      </dsp:nvSpPr>
      <dsp:spPr>
        <a:xfrm rot="20700000">
          <a:off x="5264022" y="2854972"/>
          <a:ext cx="1941832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A6191-AD74-48D1-A974-C1F9465BA294}">
      <dsp:nvSpPr>
        <dsp:cNvPr id="0" name=""/>
        <dsp:cNvSpPr/>
      </dsp:nvSpPr>
      <dsp:spPr>
        <a:xfrm>
          <a:off x="6117325" y="2075957"/>
          <a:ext cx="2110892" cy="1688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?</a:t>
          </a:r>
          <a:endParaRPr lang="en-US" sz="2600" kern="1200" dirty="0"/>
        </a:p>
      </dsp:txBody>
      <dsp:txXfrm>
        <a:off x="6166786" y="2125418"/>
        <a:ext cx="2011970" cy="1589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7DEC9-CAC6-4FD3-A25F-096BCE35D4D4}" type="datetimeFigureOut">
              <a:rPr lang="en-US" smtClean="0"/>
              <a:t>1/20/2016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ABE56-5EA9-4F3C-A959-CC2622A79B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8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Recognition that Tribes lacked local-level support and expertise in epidemiology and other public health services</a:t>
            </a:r>
          </a:p>
          <a:p>
            <a:r>
              <a:rPr lang="en-US" dirty="0" smtClean="0"/>
              <a:t>First Tribal Epidemiology Centers (TECs) established to build tribal public health infrastructure</a:t>
            </a:r>
          </a:p>
          <a:p>
            <a:r>
              <a:rPr lang="en-US" dirty="0" smtClean="0"/>
              <a:t>Established in 1996 (1997?)</a:t>
            </a:r>
          </a:p>
          <a:p>
            <a:r>
              <a:rPr lang="en-US" dirty="0" smtClean="0"/>
              <a:t>One of 12 TECs that serve Tribes and urban AI/AN populations </a:t>
            </a:r>
          </a:p>
          <a:p>
            <a:r>
              <a:rPr lang="en-US" dirty="0" smtClean="0"/>
              <a:t>Functions</a:t>
            </a:r>
            <a:r>
              <a:rPr lang="en-US" baseline="0" dirty="0" smtClean="0"/>
              <a:t> as a public health authority for tribes in the Northwest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BE56-5EA9-4F3C-A959-CC2622A79B7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5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Focus Areas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work approved by tribal resolutions and reviewed by IRB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BE56-5EA9-4F3C-A959-CC2622A79B7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7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numbers issue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BE56-5EA9-4F3C-A959-CC2622A79B7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8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BE56-5EA9-4F3C-A959-CC2622A79B7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75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Difference in N = 77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BE56-5EA9-4F3C-A959-CC2622A79B7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97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think back to this slide, you may have</a:t>
            </a:r>
            <a:r>
              <a:rPr lang="en-US" baseline="0" dirty="0" smtClean="0"/>
              <a:t> wondered – What tribal data are they using for these linkages?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BE56-5EA9-4F3C-A959-CC2622A79B7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75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NTR</a:t>
            </a:r>
          </a:p>
          <a:p>
            <a:r>
              <a:rPr lang="en-US" dirty="0" smtClean="0"/>
              <a:t>-demographic information only – no health data</a:t>
            </a:r>
          </a:p>
          <a:p>
            <a:r>
              <a:rPr lang="en-US" dirty="0" smtClean="0"/>
              <a:t>-does contain PII</a:t>
            </a:r>
            <a:r>
              <a:rPr lang="en-US" baseline="0" dirty="0" smtClean="0"/>
              <a:t> – SSN, name, DOB, etc.</a:t>
            </a:r>
          </a:p>
          <a:p>
            <a:endParaRPr lang="en-US" dirty="0" smtClean="0"/>
          </a:p>
          <a:p>
            <a:r>
              <a:rPr lang="en-US" dirty="0" smtClean="0"/>
              <a:t>Tribes and clinics not on RPMS, or who do not share data with Portland Area IHS office, are not included in the NTR.</a:t>
            </a:r>
          </a:p>
          <a:p>
            <a:r>
              <a:rPr lang="en-US" dirty="0" smtClean="0"/>
              <a:t>As Tribes transition to other EHRs, our data linkages will become less effective at correcting misclassification.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BE56-5EA9-4F3C-A959-CC2622A79B7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07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BE56-5EA9-4F3C-A959-CC2622A79B7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1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0" y="6172200"/>
            <a:ext cx="4548027" cy="685800"/>
            <a:chOff x="0" y="6172200"/>
            <a:chExt cx="4548027" cy="685800"/>
          </a:xfrm>
        </p:grpSpPr>
        <p:pic>
          <p:nvPicPr>
            <p:cNvPr id="10" name="Picture 9" descr="\\STORAGESERVER\Graphics\BoardLogos2003\NPAIHBVector Black3.png"/>
            <p:cNvPicPr/>
            <p:nvPr userDrawn="1"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72200"/>
              <a:ext cx="9906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966627" y="6463099"/>
              <a:ext cx="3581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D2533C"/>
                  </a:solidFill>
                  <a:latin typeface="Bradley Hand ITC" panose="03070402050302030203" pitchFamily="66" charset="0"/>
                </a:rPr>
                <a:t>Northwest Portland Area Indian Health 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061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9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2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172200"/>
            <a:ext cx="4548027" cy="685800"/>
            <a:chOff x="0" y="6172200"/>
            <a:chExt cx="4548027" cy="685800"/>
          </a:xfrm>
        </p:grpSpPr>
        <p:pic>
          <p:nvPicPr>
            <p:cNvPr id="9" name="Picture 8" descr="\\STORAGESERVER\Graphics\BoardLogos2003\NPAIHBVector Black3.png"/>
            <p:cNvPicPr/>
            <p:nvPr userDrawn="1"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72200"/>
              <a:ext cx="9906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966627" y="6463099"/>
              <a:ext cx="3581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D2533C"/>
                  </a:solidFill>
                  <a:latin typeface="Bradley Hand ITC" panose="03070402050302030203" pitchFamily="66" charset="0"/>
                </a:rPr>
                <a:t>Northwest Portland Area Indian Health 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78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172200"/>
            <a:ext cx="4548027" cy="685800"/>
            <a:chOff x="0" y="6172200"/>
            <a:chExt cx="4548027" cy="685800"/>
          </a:xfrm>
        </p:grpSpPr>
        <p:pic>
          <p:nvPicPr>
            <p:cNvPr id="10" name="Picture 9" descr="\\STORAGESERVER\Graphics\BoardLogos2003\NPAIHBVector Black3.png"/>
            <p:cNvPicPr/>
            <p:nvPr userDrawn="1"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72200"/>
              <a:ext cx="9906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966627" y="6463099"/>
              <a:ext cx="3581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D2533C"/>
                  </a:solidFill>
                  <a:latin typeface="Bradley Hand ITC" panose="03070402050302030203" pitchFamily="66" charset="0"/>
                </a:rPr>
                <a:t>Northwest Portland Area Indian Health 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744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172200"/>
            <a:ext cx="4548027" cy="685800"/>
            <a:chOff x="0" y="6172200"/>
            <a:chExt cx="4548027" cy="685800"/>
          </a:xfrm>
        </p:grpSpPr>
        <p:pic>
          <p:nvPicPr>
            <p:cNvPr id="11" name="Picture 10" descr="\\STORAGESERVER\Graphics\BoardLogos2003\NPAIHBVector Black3.png"/>
            <p:cNvPicPr/>
            <p:nvPr userDrawn="1"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72200"/>
              <a:ext cx="9906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966627" y="6463099"/>
              <a:ext cx="3581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D2533C"/>
                  </a:solidFill>
                  <a:latin typeface="Bradley Hand ITC" panose="03070402050302030203" pitchFamily="66" charset="0"/>
                </a:rPr>
                <a:t>Northwest Portland Area Indian Health 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155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54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2702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2702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72200"/>
            <a:ext cx="4548027" cy="685800"/>
            <a:chOff x="0" y="6172200"/>
            <a:chExt cx="4548027" cy="685800"/>
          </a:xfrm>
        </p:grpSpPr>
        <p:pic>
          <p:nvPicPr>
            <p:cNvPr id="12" name="Picture 11" descr="\\STORAGESERVER\Graphics\BoardLogos2003\NPAIHBVector Black3.png"/>
            <p:cNvPicPr/>
            <p:nvPr userDrawn="1"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72200"/>
              <a:ext cx="9906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966627" y="6463099"/>
              <a:ext cx="3581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D2533C"/>
                  </a:solidFill>
                  <a:latin typeface="Bradley Hand ITC" panose="03070402050302030203" pitchFamily="66" charset="0"/>
                </a:rPr>
                <a:t>Northwest Portland Area Indian Health 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289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581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581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0" y="6172200"/>
            <a:ext cx="4548027" cy="685800"/>
            <a:chOff x="0" y="6172200"/>
            <a:chExt cx="4548027" cy="685800"/>
          </a:xfrm>
        </p:grpSpPr>
        <p:pic>
          <p:nvPicPr>
            <p:cNvPr id="16" name="Picture 15" descr="\\STORAGESERVER\Graphics\BoardLogos2003\NPAIHBVector Black3.png"/>
            <p:cNvPicPr/>
            <p:nvPr userDrawn="1"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72200"/>
              <a:ext cx="9906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966627" y="6463099"/>
              <a:ext cx="3581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D2533C"/>
                  </a:solidFill>
                  <a:latin typeface="Bradley Hand ITC" panose="03070402050302030203" pitchFamily="66" charset="0"/>
                </a:rPr>
                <a:t>Northwest Portland Area Indian Health 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103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4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2057400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1" y="792080"/>
            <a:ext cx="6096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981200"/>
            <a:ext cx="2057400" cy="38892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439988" y="563538"/>
            <a:ext cx="1" cy="583726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0" y="6172200"/>
            <a:ext cx="4548027" cy="685800"/>
            <a:chOff x="0" y="6172200"/>
            <a:chExt cx="4548027" cy="685800"/>
          </a:xfrm>
        </p:grpSpPr>
        <p:pic>
          <p:nvPicPr>
            <p:cNvPr id="14" name="Picture 13" descr="\\STORAGESERVER\Graphics\BoardLogos2003\NPAIHBVector Black3.png"/>
            <p:cNvPicPr/>
            <p:nvPr userDrawn="1"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72200"/>
              <a:ext cx="9906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4"/>
            <p:cNvSpPr txBox="1"/>
            <p:nvPr userDrawn="1"/>
          </p:nvSpPr>
          <p:spPr>
            <a:xfrm>
              <a:off x="966627" y="6463099"/>
              <a:ext cx="3581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D2533C"/>
                  </a:solidFill>
                  <a:latin typeface="Bradley Hand ITC" panose="03070402050302030203" pitchFamily="66" charset="0"/>
                </a:rPr>
                <a:t>Northwest Portland Area Indian Health 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995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1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9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joshi@npaihb.org" TargetMode="External"/><Relationship Id="rId2" Type="http://schemas.openxmlformats.org/officeDocument/2006/relationships/hyperlink" Target="mailto:vwarrenmears@npaihb.org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ideanw@npaihb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295400"/>
            <a:ext cx="7848600" cy="1927225"/>
          </a:xfrm>
        </p:spPr>
        <p:txBody>
          <a:bodyPr/>
          <a:lstStyle/>
          <a:p>
            <a:r>
              <a:rPr lang="en-US" sz="2800" dirty="0" smtClean="0"/>
              <a:t>IDEA-NW Project</a:t>
            </a:r>
            <a:r>
              <a:rPr lang="en-US" sz="2800" dirty="0"/>
              <a:t> </a:t>
            </a:r>
            <a:r>
              <a:rPr lang="en-US" sz="2800" dirty="0" smtClean="0"/>
              <a:t>&amp; </a:t>
            </a:r>
            <a:br>
              <a:rPr lang="en-US" sz="2800" dirty="0" smtClean="0"/>
            </a:br>
            <a:r>
              <a:rPr lang="en-US" sz="2800" dirty="0" smtClean="0"/>
              <a:t>Data Sharing Agreements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1800" dirty="0" smtClean="0"/>
              <a:t>npaihb Quarterly Board Meeting</a:t>
            </a:r>
            <a:br>
              <a:rPr lang="en-US" sz="1800" dirty="0" smtClean="0"/>
            </a:br>
            <a:r>
              <a:rPr lang="en-US" sz="1800" dirty="0" smtClean="0"/>
              <a:t>January 2016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59480"/>
            <a:ext cx="7848600" cy="990600"/>
          </a:xfrm>
        </p:spPr>
        <p:txBody>
          <a:bodyPr numCol="2" spcCol="822960">
            <a:normAutofit/>
          </a:bodyPr>
          <a:lstStyle/>
          <a:p>
            <a:r>
              <a:rPr lang="en-US" sz="1600" dirty="0" smtClean="0"/>
              <a:t>Victoria Warren-Mears, RD, PHD</a:t>
            </a:r>
          </a:p>
          <a:p>
            <a:r>
              <a:rPr lang="en-US" sz="1600" dirty="0" smtClean="0"/>
              <a:t>Director, Principal Investigator</a:t>
            </a:r>
          </a:p>
          <a:p>
            <a:r>
              <a:rPr lang="en-US" sz="1600" dirty="0" smtClean="0"/>
              <a:t>Northwest Tribal Epidemiology Center</a:t>
            </a:r>
          </a:p>
          <a:p>
            <a:r>
              <a:rPr lang="en-US" sz="1600" dirty="0" smtClean="0"/>
              <a:t>Sujata Joshi, MSPH</a:t>
            </a:r>
          </a:p>
          <a:p>
            <a:r>
              <a:rPr lang="en-US" sz="1600" dirty="0" smtClean="0"/>
              <a:t>Project Director</a:t>
            </a:r>
          </a:p>
          <a:p>
            <a:r>
              <a:rPr lang="en-US" sz="1600" dirty="0" smtClean="0"/>
              <a:t>IDEA-NW Project</a:t>
            </a:r>
          </a:p>
        </p:txBody>
      </p:sp>
    </p:spTree>
    <p:extLst>
      <p:ext uri="{BB962C8B-B14F-4D97-AF65-F5344CB8AC3E}">
        <p14:creationId xmlns:p14="http://schemas.microsoft.com/office/powerpoint/2010/main" val="15512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710936"/>
              </p:ext>
            </p:extLst>
          </p:nvPr>
        </p:nvGraphicFramePr>
        <p:xfrm>
          <a:off x="685800" y="1245598"/>
          <a:ext cx="8000999" cy="4926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2501900"/>
                <a:gridCol w="1566333"/>
                <a:gridCol w="1566333"/>
                <a:gridCol w="1566333"/>
              </a:tblGrid>
              <a:tr h="7221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Rank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Cause of Death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Pre-linkage</a:t>
                      </a:r>
                      <a:r>
                        <a:rPr lang="en-US" sz="1600" baseline="0" dirty="0" smtClean="0">
                          <a:latin typeface="+mn-lt"/>
                        </a:rPr>
                        <a:t> AI/AN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Post-linkage</a:t>
                      </a:r>
                      <a:r>
                        <a:rPr lang="en-US" sz="1600" baseline="0" dirty="0" smtClean="0">
                          <a:latin typeface="+mn-lt"/>
                        </a:rPr>
                        <a:t> AI/AN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Change in # of </a:t>
                      </a:r>
                      <a:r>
                        <a:rPr lang="en-US" sz="1600" baseline="0" dirty="0" smtClean="0">
                          <a:latin typeface="+mn-lt"/>
                        </a:rPr>
                        <a:t>deaths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38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Major Cardiovascular Diseases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</a:tr>
              <a:tr h="38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Malignant Neoplasms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</a:tr>
              <a:tr h="389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Unintentional Injury or Accident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</a:tr>
              <a:tr h="389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Chronic Liver Disease and Cirrhosis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</a:tr>
              <a:tr h="38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Chronic Lower Respiratory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Diseases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</a:tr>
              <a:tr h="38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Diabetes Mellitus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</a:tr>
              <a:tr h="38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Suicide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</a:tr>
              <a:tr h="38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Alzheimer's Disease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</a:tr>
              <a:tr h="38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Influenza and Pneumonia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8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Respiratory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Diseases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80717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Deaths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0100" y="64186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Leading Causes of Death for Washington AI/AN, 2009-2013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62800" y="1143000"/>
            <a:ext cx="1600199" cy="51816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Linkages completed to date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349423"/>
              </p:ext>
            </p:extLst>
          </p:nvPr>
        </p:nvGraphicFramePr>
        <p:xfrm>
          <a:off x="457200" y="14478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9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dirty="0" smtClean="0"/>
              <a:t>Data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State and CHSDA-level Tribal Health Profile Reports</a:t>
            </a:r>
          </a:p>
          <a:p>
            <a:r>
              <a:rPr lang="en-US" dirty="0" smtClean="0"/>
              <a:t>Fact Sheets on Cancer, Suicide, Hospital Admissions, and other topics</a:t>
            </a:r>
          </a:p>
          <a:p>
            <a:r>
              <a:rPr lang="en-US" dirty="0" smtClean="0"/>
              <a:t>Focused reports on NW AI/AN Cancer and Mortality</a:t>
            </a:r>
          </a:p>
          <a:p>
            <a:r>
              <a:rPr lang="en-US" dirty="0" smtClean="0"/>
              <a:t>Data </a:t>
            </a:r>
            <a:r>
              <a:rPr lang="en-US" dirty="0"/>
              <a:t>r</a:t>
            </a:r>
            <a:r>
              <a:rPr lang="en-US" dirty="0" smtClean="0"/>
              <a:t>equests from Tribes</a:t>
            </a:r>
          </a:p>
          <a:p>
            <a:r>
              <a:rPr lang="en-US" dirty="0" smtClean="0"/>
              <a:t>Manuscripts and Conference Presentations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407"/>
            <a:ext cx="1447800" cy="57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716" y="1905000"/>
            <a:ext cx="1359646" cy="1748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275" y="3429000"/>
            <a:ext cx="1304925" cy="16777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97532" y="6453320"/>
            <a:ext cx="4346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http://www.npaihb.org/epicenter/project/reports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68" y="419407"/>
            <a:ext cx="1442368" cy="186659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99" y="4648200"/>
            <a:ext cx="1278879" cy="16550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43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Improving the Northwest Tribal Registry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619714" y="989000"/>
            <a:ext cx="8067086" cy="4278203"/>
            <a:chOff x="391114" y="1523239"/>
            <a:chExt cx="8067086" cy="4278203"/>
          </a:xfrm>
        </p:grpSpPr>
        <p:grpSp>
          <p:nvGrpSpPr>
            <p:cNvPr id="39" name="Group 38"/>
            <p:cNvGrpSpPr/>
            <p:nvPr/>
          </p:nvGrpSpPr>
          <p:grpSpPr>
            <a:xfrm>
              <a:off x="1074561" y="2004803"/>
              <a:ext cx="4692650" cy="3471863"/>
              <a:chOff x="1533525" y="1995487"/>
              <a:chExt cx="5029201" cy="3471863"/>
            </a:xfrm>
          </p:grpSpPr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2865438" y="1995487"/>
                <a:ext cx="2725738" cy="1762125"/>
              </a:xfrm>
              <a:custGeom>
                <a:avLst/>
                <a:gdLst/>
                <a:ahLst/>
                <a:cxnLst>
                  <a:cxn ang="0">
                    <a:pos x="22" y="1110"/>
                  </a:cxn>
                  <a:cxn ang="0">
                    <a:pos x="0" y="1077"/>
                  </a:cxn>
                  <a:cxn ang="0">
                    <a:pos x="1696" y="0"/>
                  </a:cxn>
                  <a:cxn ang="0">
                    <a:pos x="1717" y="33"/>
                  </a:cxn>
                  <a:cxn ang="0">
                    <a:pos x="22" y="1110"/>
                  </a:cxn>
                </a:cxnLst>
                <a:rect l="0" t="0" r="r" b="b"/>
                <a:pathLst>
                  <a:path w="1717" h="1110">
                    <a:moveTo>
                      <a:pt x="22" y="1110"/>
                    </a:moveTo>
                    <a:lnTo>
                      <a:pt x="0" y="1077"/>
                    </a:lnTo>
                    <a:lnTo>
                      <a:pt x="1696" y="0"/>
                    </a:lnTo>
                    <a:lnTo>
                      <a:pt x="1717" y="33"/>
                    </a:lnTo>
                    <a:lnTo>
                      <a:pt x="22" y="1110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 algn="ctr">
                <a:solidFill>
                  <a:srgbClr val="60606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25400" dir="5400000" algn="ctr" rotWithShape="0">
                  <a:srgbClr val="1F497D">
                    <a:alpha val="27000"/>
                  </a:srgbClr>
                </a:outerShdw>
              </a:effectLst>
            </p:spPr>
            <p:txBody>
              <a:bodyPr vert="horz" wrap="square" lIns="82124" tIns="41061" rIns="82124" bIns="41061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14388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2865438" y="3705225"/>
                <a:ext cx="2725738" cy="1762125"/>
              </a:xfrm>
              <a:custGeom>
                <a:avLst/>
                <a:gdLst/>
                <a:ahLst/>
                <a:cxnLst>
                  <a:cxn ang="0">
                    <a:pos x="1696" y="1110"/>
                  </a:cxn>
                  <a:cxn ang="0">
                    <a:pos x="0" y="33"/>
                  </a:cxn>
                  <a:cxn ang="0">
                    <a:pos x="22" y="0"/>
                  </a:cxn>
                  <a:cxn ang="0">
                    <a:pos x="1717" y="1079"/>
                  </a:cxn>
                  <a:cxn ang="0">
                    <a:pos x="1696" y="1110"/>
                  </a:cxn>
                </a:cxnLst>
                <a:rect l="0" t="0" r="r" b="b"/>
                <a:pathLst>
                  <a:path w="1717" h="1110">
                    <a:moveTo>
                      <a:pt x="1696" y="1110"/>
                    </a:moveTo>
                    <a:lnTo>
                      <a:pt x="0" y="33"/>
                    </a:lnTo>
                    <a:lnTo>
                      <a:pt x="22" y="0"/>
                    </a:lnTo>
                    <a:lnTo>
                      <a:pt x="1717" y="1079"/>
                    </a:lnTo>
                    <a:lnTo>
                      <a:pt x="1696" y="1110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 algn="ctr">
                <a:solidFill>
                  <a:srgbClr val="60606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25400" dir="5400000" algn="ctr" rotWithShape="0">
                  <a:srgbClr val="1F497D">
                    <a:alpha val="27000"/>
                  </a:srgbClr>
                </a:outerShdw>
              </a:effectLst>
            </p:spPr>
            <p:txBody>
              <a:bodyPr vert="horz" wrap="square" lIns="82124" tIns="41061" rIns="82124" bIns="41061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14388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>
                <a:off x="2873375" y="3702050"/>
                <a:ext cx="3435350" cy="1046163"/>
              </a:xfrm>
              <a:custGeom>
                <a:avLst/>
                <a:gdLst/>
                <a:ahLst/>
                <a:cxnLst>
                  <a:cxn ang="0">
                    <a:pos x="2152" y="659"/>
                  </a:cxn>
                  <a:cxn ang="0">
                    <a:pos x="0" y="37"/>
                  </a:cxn>
                  <a:cxn ang="0">
                    <a:pos x="9" y="0"/>
                  </a:cxn>
                  <a:cxn ang="0">
                    <a:pos x="2164" y="623"/>
                  </a:cxn>
                  <a:cxn ang="0">
                    <a:pos x="2152" y="659"/>
                  </a:cxn>
                </a:cxnLst>
                <a:rect l="0" t="0" r="r" b="b"/>
                <a:pathLst>
                  <a:path w="2164" h="659">
                    <a:moveTo>
                      <a:pt x="2152" y="659"/>
                    </a:moveTo>
                    <a:lnTo>
                      <a:pt x="0" y="37"/>
                    </a:lnTo>
                    <a:lnTo>
                      <a:pt x="9" y="0"/>
                    </a:lnTo>
                    <a:lnTo>
                      <a:pt x="2164" y="623"/>
                    </a:lnTo>
                    <a:lnTo>
                      <a:pt x="2152" y="659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 algn="ctr">
                <a:solidFill>
                  <a:srgbClr val="60606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25400" dir="5400000" algn="ctr" rotWithShape="0">
                  <a:srgbClr val="1F497D">
                    <a:alpha val="27000"/>
                  </a:srgbClr>
                </a:outerShdw>
              </a:effectLst>
            </p:spPr>
            <p:txBody>
              <a:bodyPr vert="horz" wrap="square" lIns="82124" tIns="41061" rIns="82124" bIns="41061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14388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3" name="Rectangle 11"/>
              <p:cNvSpPr>
                <a:spLocks noChangeArrowheads="1"/>
              </p:cNvSpPr>
              <p:nvPr/>
            </p:nvSpPr>
            <p:spPr bwMode="auto">
              <a:xfrm>
                <a:off x="2881313" y="3702050"/>
                <a:ext cx="3681413" cy="58738"/>
              </a:xfrm>
              <a:prstGeom prst="rect">
                <a:avLst/>
              </a:prstGeom>
              <a:solidFill>
                <a:srgbClr val="777777"/>
              </a:solidFill>
              <a:ln w="9525" cap="flat" cmpd="sng" algn="ctr">
                <a:solidFill>
                  <a:srgbClr val="60606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25400" dir="5400000" algn="ctr" rotWithShape="0">
                  <a:srgbClr val="1F497D">
                    <a:alpha val="27000"/>
                  </a:srgbClr>
                </a:outerShdw>
              </a:effectLst>
            </p:spPr>
            <p:txBody>
              <a:bodyPr vert="horz" wrap="square" lIns="82124" tIns="41061" rIns="82124" bIns="41061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14388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4" name="Freeform 12"/>
              <p:cNvSpPr>
                <a:spLocks/>
              </p:cNvSpPr>
              <p:nvPr/>
            </p:nvSpPr>
            <p:spPr bwMode="auto">
              <a:xfrm>
                <a:off x="2873375" y="2714625"/>
                <a:ext cx="3435350" cy="1046163"/>
              </a:xfrm>
              <a:custGeom>
                <a:avLst/>
                <a:gdLst/>
                <a:ahLst/>
                <a:cxnLst>
                  <a:cxn ang="0">
                    <a:pos x="9" y="659"/>
                  </a:cxn>
                  <a:cxn ang="0">
                    <a:pos x="0" y="622"/>
                  </a:cxn>
                  <a:cxn ang="0">
                    <a:pos x="2152" y="0"/>
                  </a:cxn>
                  <a:cxn ang="0">
                    <a:pos x="2164" y="36"/>
                  </a:cxn>
                  <a:cxn ang="0">
                    <a:pos x="9" y="659"/>
                  </a:cxn>
                </a:cxnLst>
                <a:rect l="0" t="0" r="r" b="b"/>
                <a:pathLst>
                  <a:path w="2164" h="659">
                    <a:moveTo>
                      <a:pt x="9" y="659"/>
                    </a:moveTo>
                    <a:lnTo>
                      <a:pt x="0" y="622"/>
                    </a:lnTo>
                    <a:lnTo>
                      <a:pt x="2152" y="0"/>
                    </a:lnTo>
                    <a:lnTo>
                      <a:pt x="2164" y="36"/>
                    </a:lnTo>
                    <a:lnTo>
                      <a:pt x="9" y="659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 algn="ctr">
                <a:solidFill>
                  <a:srgbClr val="60606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25400" dir="5400000" algn="ctr" rotWithShape="0">
                  <a:srgbClr val="1F497D">
                    <a:alpha val="27000"/>
                  </a:srgbClr>
                </a:outerShdw>
              </a:effectLst>
            </p:spPr>
            <p:txBody>
              <a:bodyPr vert="horz" wrap="square" lIns="82124" tIns="41061" rIns="82124" bIns="41061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14388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5" name="Oval 10"/>
              <p:cNvSpPr>
                <a:spLocks noChangeArrowheads="1"/>
              </p:cNvSpPr>
              <p:nvPr/>
            </p:nvSpPr>
            <p:spPr bwMode="auto">
              <a:xfrm>
                <a:off x="1533525" y="2381250"/>
                <a:ext cx="2703513" cy="270351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82124" tIns="41061" rIns="82124" bIns="41061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14388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4921332" y="1893843"/>
              <a:ext cx="2832466" cy="22192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>
              <a:defPPr>
                <a:defRPr lang="en-US"/>
              </a:defPPr>
              <a:lvl1pPr algn="r">
                <a:lnSpc>
                  <a:spcPts val="1700"/>
                </a:lnSpc>
                <a:defRPr sz="1600" b="0" i="0">
                  <a:solidFill>
                    <a:schemeClr val="tx1">
                      <a:lumMod val="65000"/>
                      <a:lumOff val="35000"/>
                    </a:schemeClr>
                  </a:solidFill>
                  <a:cs typeface="HelveticaNeueLT Std Lt"/>
                </a:defRPr>
              </a:lvl1pPr>
            </a:lstStyle>
            <a:p>
              <a:pPr algn="l"/>
              <a:r>
                <a:rPr lang="en-US" sz="2000" dirty="0">
                  <a:solidFill>
                    <a:srgbClr val="525252"/>
                  </a:solidFill>
                  <a:cs typeface="Arial" pitchFamily="34" charset="0"/>
                </a:rPr>
                <a:t>Data for grant writing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578891" y="2663945"/>
              <a:ext cx="2300654" cy="22192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>
              <a:defPPr>
                <a:defRPr lang="en-US"/>
              </a:defPPr>
              <a:lvl1pPr algn="r">
                <a:lnSpc>
                  <a:spcPts val="1700"/>
                </a:lnSpc>
                <a:defRPr sz="1600" b="0" i="0">
                  <a:solidFill>
                    <a:schemeClr val="tx1">
                      <a:lumMod val="65000"/>
                      <a:lumOff val="35000"/>
                    </a:schemeClr>
                  </a:solidFill>
                  <a:cs typeface="HelveticaNeueLT Std Lt"/>
                </a:defRPr>
              </a:lvl1pPr>
            </a:lstStyle>
            <a:p>
              <a:pPr algn="l"/>
              <a:r>
                <a:rPr lang="en-US" sz="2000" dirty="0">
                  <a:solidFill>
                    <a:srgbClr val="525252"/>
                  </a:solidFill>
                  <a:cs typeface="Arial" pitchFamily="34" charset="0"/>
                </a:rPr>
                <a:t>Data for </a:t>
              </a:r>
              <a:r>
                <a:rPr lang="en-US" sz="2000" dirty="0" smtClean="0">
                  <a:solidFill>
                    <a:srgbClr val="525252"/>
                  </a:solidFill>
                  <a:cs typeface="Arial" pitchFamily="34" charset="0"/>
                </a:rPr>
                <a:t>planning</a:t>
              </a:r>
              <a:endParaRPr lang="en-US" sz="2000" dirty="0">
                <a:solidFill>
                  <a:srgbClr val="525252"/>
                </a:solidFill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903031" y="3471368"/>
              <a:ext cx="2160954" cy="43601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>
              <a:defPPr>
                <a:defRPr lang="en-US"/>
              </a:defPPr>
              <a:lvl1pPr algn="r">
                <a:lnSpc>
                  <a:spcPts val="1700"/>
                </a:lnSpc>
                <a:defRPr sz="1600" b="0" i="0">
                  <a:solidFill>
                    <a:schemeClr val="tx1">
                      <a:lumMod val="65000"/>
                      <a:lumOff val="35000"/>
                    </a:schemeClr>
                  </a:solidFill>
                  <a:cs typeface="HelveticaNeueLT Std Lt"/>
                </a:defRPr>
              </a:lvl1pPr>
            </a:lstStyle>
            <a:p>
              <a:pPr algn="ctr"/>
              <a:r>
                <a:rPr lang="en-US" sz="2000" dirty="0" smtClean="0">
                  <a:solidFill>
                    <a:srgbClr val="525252"/>
                  </a:solidFill>
                  <a:cs typeface="Arial" pitchFamily="34" charset="0"/>
                </a:rPr>
                <a:t>Data and tools for evaluation</a:t>
              </a:r>
              <a:endParaRPr lang="en-US" sz="2000" dirty="0">
                <a:solidFill>
                  <a:srgbClr val="525252"/>
                </a:solidFill>
                <a:cs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07562" y="4726485"/>
              <a:ext cx="2850638" cy="21800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>
              <a:defPPr>
                <a:defRPr lang="en-US"/>
              </a:defPPr>
              <a:lvl1pPr algn="r">
                <a:lnSpc>
                  <a:spcPts val="1700"/>
                </a:lnSpc>
                <a:defRPr sz="1600" b="0" i="0">
                  <a:solidFill>
                    <a:schemeClr val="tx1">
                      <a:lumMod val="65000"/>
                      <a:lumOff val="35000"/>
                    </a:schemeClr>
                  </a:solidFill>
                  <a:cs typeface="HelveticaNeueLT Std Lt"/>
                </a:defRPr>
              </a:lvl1pPr>
            </a:lstStyle>
            <a:p>
              <a:pPr algn="l"/>
              <a:r>
                <a:rPr lang="en-US" sz="2000" dirty="0">
                  <a:solidFill>
                    <a:srgbClr val="525252"/>
                  </a:solidFill>
                  <a:cs typeface="Arial" pitchFamily="34" charset="0"/>
                </a:rPr>
                <a:t>Accurate </a:t>
              </a:r>
              <a:r>
                <a:rPr lang="en-US" sz="2000" dirty="0" smtClean="0">
                  <a:solidFill>
                    <a:srgbClr val="525252"/>
                  </a:solidFill>
                  <a:cs typeface="Arial" pitchFamily="34" charset="0"/>
                </a:rPr>
                <a:t>health statistics</a:t>
              </a:r>
              <a:endParaRPr lang="en-US" sz="2000" dirty="0">
                <a:solidFill>
                  <a:srgbClr val="525252"/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60676" y="5493665"/>
              <a:ext cx="296740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>
              <a:defPPr>
                <a:defRPr lang="en-US"/>
              </a:defPPr>
              <a:lvl1pPr algn="r">
                <a:lnSpc>
                  <a:spcPts val="1700"/>
                </a:lnSpc>
                <a:defRPr sz="1600" b="0" i="0">
                  <a:solidFill>
                    <a:schemeClr val="tx1">
                      <a:lumMod val="65000"/>
                      <a:lumOff val="35000"/>
                    </a:schemeClr>
                  </a:solidFill>
                  <a:cs typeface="HelveticaNeueLT Std Lt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000" dirty="0" smtClean="0">
                  <a:solidFill>
                    <a:srgbClr val="525252"/>
                  </a:solidFill>
                  <a:cs typeface="Arial" pitchFamily="34" charset="0"/>
                </a:rPr>
                <a:t>New Partnerships</a:t>
              </a:r>
              <a:endParaRPr lang="en-US" sz="2000" dirty="0">
                <a:solidFill>
                  <a:srgbClr val="525252"/>
                </a:solidFill>
                <a:cs typeface="Arial" pitchFamily="34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391114" y="1523239"/>
              <a:ext cx="3952286" cy="3277361"/>
              <a:chOff x="416241" y="1334035"/>
              <a:chExt cx="3952286" cy="3277361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14" b="29078"/>
              <a:stretch/>
            </p:blipFill>
            <p:spPr>
              <a:xfrm>
                <a:off x="1295400" y="3048000"/>
                <a:ext cx="2191803" cy="1007063"/>
              </a:xfrm>
              <a:prstGeom prst="rect">
                <a:avLst/>
              </a:prstGeom>
            </p:spPr>
          </p:pic>
          <p:sp>
            <p:nvSpPr>
              <p:cNvPr id="70" name="Rounded Rectangle 69"/>
              <p:cNvSpPr/>
              <p:nvPr/>
            </p:nvSpPr>
            <p:spPr>
              <a:xfrm>
                <a:off x="1422081" y="4040355"/>
                <a:ext cx="1800270" cy="571041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NW Tribal Epicenter</a:t>
                </a: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1259801" y="1334035"/>
                <a:ext cx="2262999" cy="571041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Linkages to correct misclassification</a:t>
                </a: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362687" y="2994861"/>
                <a:ext cx="1005840" cy="1097280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State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0" dirty="0" smtClean="0">
                    <a:solidFill>
                      <a:prstClr val="white"/>
                    </a:solidFill>
                  </a:rPr>
                  <a:t>Data</a:t>
                </a:r>
                <a:endPara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16241" y="3060747"/>
                <a:ext cx="1005840" cy="1097280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Tribal</a:t>
                </a:r>
                <a:r>
                  <a:rPr kumimoji="0" lang="en-US" sz="16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Data</a:t>
                </a:r>
                <a:endPara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57200" y="2438400"/>
            <a:ext cx="1295400" cy="175384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575177"/>
              </p:ext>
            </p:extLst>
          </p:nvPr>
        </p:nvGraphicFramePr>
        <p:xfrm>
          <a:off x="457200" y="9906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78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Sharing with Tribes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</a:t>
            </a:r>
            <a:r>
              <a:rPr lang="en-US" sz="2800" dirty="0" smtClean="0"/>
              <a:t>ata sharing agreements formalize how, what, when, and with whom data will be shared between individual Tribes and NWTEC. </a:t>
            </a:r>
          </a:p>
          <a:p>
            <a:r>
              <a:rPr lang="en-US" sz="2800" dirty="0" smtClean="0"/>
              <a:t>Looking forward:</a:t>
            </a:r>
          </a:p>
          <a:p>
            <a:pPr lvl="1"/>
            <a:r>
              <a:rPr lang="en-US" sz="2400" dirty="0" smtClean="0"/>
              <a:t>Work with Tribes to identify data sharing opportunities for data linkages and other projects</a:t>
            </a:r>
          </a:p>
          <a:p>
            <a:pPr lvl="1"/>
            <a:r>
              <a:rPr lang="en-US" sz="2400" dirty="0" smtClean="0"/>
              <a:t>Establish or update data sharing agreements with all member Tribes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46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2057400" cy="1261872"/>
          </a:xfrm>
        </p:spPr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chemeClr val="tx2"/>
                </a:solidFill>
              </a:rPr>
              <a:t>Acknowledgements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NPAIHB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The Tribes of Idaho, Oregon, and Washington, patients and their families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Partners at the Portland Area IHS, Tribal and Urban Indian Health Clinics, and State Health </a:t>
            </a:r>
            <a:r>
              <a:rPr lang="en-US" sz="2600" dirty="0"/>
              <a:t>D</a:t>
            </a:r>
            <a:r>
              <a:rPr lang="en-US" sz="2600" dirty="0" smtClean="0"/>
              <a:t>epartments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Funding Agencies:  Office </a:t>
            </a:r>
            <a:r>
              <a:rPr lang="en-US" sz="2600" dirty="0"/>
              <a:t>of Minority Health </a:t>
            </a:r>
            <a:r>
              <a:rPr lang="en-US" sz="2600" dirty="0" smtClean="0"/>
              <a:t>and Indian Health Service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2133600"/>
            <a:ext cx="2362200" cy="3355847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sz="1800" dirty="0" smtClean="0"/>
              <a:t>Victoria Warren-Mears</a:t>
            </a:r>
          </a:p>
          <a:p>
            <a:r>
              <a:rPr lang="en-US" dirty="0" smtClean="0">
                <a:hlinkClick r:id="rId2"/>
              </a:rPr>
              <a:t>vwarrenmears@npaihb.org</a:t>
            </a:r>
            <a:endParaRPr lang="en-US" dirty="0" smtClean="0"/>
          </a:p>
          <a:p>
            <a:endParaRPr lang="en-US" dirty="0" smtClean="0"/>
          </a:p>
          <a:p>
            <a:endParaRPr lang="en-US" sz="1800" dirty="0"/>
          </a:p>
          <a:p>
            <a:r>
              <a:rPr lang="en-US" sz="1800" dirty="0" smtClean="0"/>
              <a:t>Sujata Joshi</a:t>
            </a:r>
          </a:p>
          <a:p>
            <a:r>
              <a:rPr lang="en-US" dirty="0" smtClean="0">
                <a:hlinkClick r:id="rId3"/>
              </a:rPr>
              <a:t>sjoshi@npaihb.org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ideanw@npaihb.org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dirty="0" smtClean="0"/>
              <a:t>Historical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1534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</a:pPr>
            <a:r>
              <a:rPr lang="en-US" sz="2400" dirty="0" smtClean="0"/>
              <a:t>Historically, IHS was the source for health care delivery, disease surveillance, and data for Tribes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1990s: Expansion of self-governance in health care delivery  led to diminished role and capacity for IHS</a:t>
            </a:r>
            <a:r>
              <a:rPr lang="en-US" sz="2400" dirty="0"/>
              <a:t> </a:t>
            </a:r>
            <a:r>
              <a:rPr lang="en-US" sz="2400" dirty="0" smtClean="0"/>
              <a:t>to provide these services</a:t>
            </a:r>
          </a:p>
          <a:p>
            <a:pPr>
              <a:lnSpc>
                <a:spcPct val="114000"/>
              </a:lnSpc>
            </a:pPr>
            <a:r>
              <a:rPr lang="en-US" sz="2400" dirty="0" smtClean="0"/>
              <a:t>At the same time, there was increasing recognition that state public health departments were limited in their ability to provide Tribes with disease surveillance and health data.</a:t>
            </a:r>
          </a:p>
          <a:p>
            <a:pPr lvl="1">
              <a:lnSpc>
                <a:spcPct val="114000"/>
              </a:lnSpc>
            </a:pPr>
            <a:r>
              <a:rPr lang="en-US" sz="2200" dirty="0" smtClean="0"/>
              <a:t>Inaccurate </a:t>
            </a:r>
            <a:r>
              <a:rPr lang="en-US" sz="2200" dirty="0"/>
              <a:t>data on race/ethnicity and tribal affiliation (racial misclassification)</a:t>
            </a:r>
          </a:p>
          <a:p>
            <a:pPr lvl="1">
              <a:lnSpc>
                <a:spcPct val="114000"/>
              </a:lnSpc>
            </a:pPr>
            <a:r>
              <a:rPr lang="en-US" sz="2200" dirty="0"/>
              <a:t>Data not reported at Tribe-level</a:t>
            </a:r>
          </a:p>
          <a:p>
            <a:pPr lvl="1">
              <a:lnSpc>
                <a:spcPct val="114000"/>
              </a:lnSpc>
            </a:pPr>
            <a:r>
              <a:rPr lang="en-US" sz="2200" dirty="0"/>
              <a:t>Limited knowledge and limited consultation with </a:t>
            </a:r>
            <a:r>
              <a:rPr lang="en-US" sz="2200" dirty="0" smtClean="0"/>
              <a:t>Tribes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634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Tribal Epidemiology Centers</a:t>
            </a:r>
            <a:endParaRPr lang="en-US" dirty="0"/>
          </a:p>
        </p:txBody>
      </p:sp>
      <p:pic>
        <p:nvPicPr>
          <p:cNvPr id="7" name="Picture 6" descr="Map of the United States showing the Tribal Epidemiology Centers location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74" y="1828800"/>
            <a:ext cx="60198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9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Northwest Tribal Epidemiology Center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382000" cy="4648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smtClean="0"/>
              <a:t>Mission</a:t>
            </a:r>
            <a:r>
              <a:rPr lang="en-US" sz="2600" b="1" dirty="0"/>
              <a:t>:</a:t>
            </a:r>
            <a:r>
              <a:rPr lang="en-US" sz="2600" dirty="0"/>
              <a:t> </a:t>
            </a:r>
            <a:r>
              <a:rPr lang="en-US" sz="2400" dirty="0" smtClean="0"/>
              <a:t>To </a:t>
            </a:r>
            <a:r>
              <a:rPr lang="en-US" sz="2400" dirty="0"/>
              <a:t>collaborate with Northwest American Indian Tribes to provide health-related research, surveillance, training and technical assistance to improve the quality of life of American Indians and Alaskan </a:t>
            </a:r>
            <a:r>
              <a:rPr lang="en-US" sz="2400" dirty="0" smtClean="0"/>
              <a:t>Natives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600" b="1" dirty="0" smtClean="0"/>
              <a:t>Goals:</a:t>
            </a:r>
          </a:p>
          <a:p>
            <a:r>
              <a:rPr lang="en-US" sz="2400" dirty="0" smtClean="0"/>
              <a:t>Assist </a:t>
            </a:r>
            <a:r>
              <a:rPr lang="en-US" sz="2400" dirty="0"/>
              <a:t>communities in implementing disease surveillance systems and identifying health status priorities. </a:t>
            </a:r>
          </a:p>
          <a:p>
            <a:r>
              <a:rPr lang="en-US" sz="2400" dirty="0" smtClean="0"/>
              <a:t>Provide </a:t>
            </a:r>
            <a:r>
              <a:rPr lang="en-US" sz="2400" dirty="0"/>
              <a:t>health specific data and community health profiles for Tribal communities. </a:t>
            </a:r>
          </a:p>
          <a:p>
            <a:r>
              <a:rPr lang="en-US" sz="2400" dirty="0" smtClean="0"/>
              <a:t>Conduct </a:t>
            </a:r>
            <a:r>
              <a:rPr lang="en-US" sz="2400" dirty="0"/>
              <a:t>tribal health research and program evaluation. </a:t>
            </a:r>
          </a:p>
          <a:p>
            <a:r>
              <a:rPr lang="en-US" sz="2400" dirty="0" smtClean="0"/>
              <a:t>Partner </a:t>
            </a:r>
            <a:r>
              <a:rPr lang="en-US" sz="2400" dirty="0"/>
              <a:t>with tribal, state, and federal agencies to improve the quality and accuracy of AI/AN health data.</a:t>
            </a:r>
          </a:p>
          <a:p>
            <a:pPr marL="0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3251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86837094"/>
              </p:ext>
            </p:extLst>
          </p:nvPr>
        </p:nvGraphicFramePr>
        <p:xfrm>
          <a:off x="1143000" y="1219200"/>
          <a:ext cx="6858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500" y="468086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Injury Prevention Program</a:t>
            </a:r>
          </a:p>
          <a:p>
            <a:pPr algn="ctr"/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NATIVE CARS</a:t>
            </a:r>
          </a:p>
          <a:p>
            <a:pPr algn="ctr"/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THRIVE Suicide Prevention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7400" y="2011940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NW Tribal Cancer Project</a:t>
            </a:r>
          </a:p>
          <a:p>
            <a:pPr algn="ctr"/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Western Tribal Diabetes Project</a:t>
            </a:r>
          </a:p>
          <a:p>
            <a:pPr algn="ctr"/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WEAVE-NW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10200" y="5666522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Project Red Talon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609600" y="240539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IDEA-NW</a:t>
            </a:r>
          </a:p>
          <a:p>
            <a:pPr algn="ctr"/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Tribal BRFSS Project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337457" y="5394458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Immunizations Program</a:t>
            </a:r>
          </a:p>
          <a:p>
            <a:pPr algn="ctr"/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Tribal Dental Support Center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28600" y="1295400"/>
            <a:ext cx="3581400" cy="1371600"/>
            <a:chOff x="228600" y="1295400"/>
            <a:chExt cx="3581400" cy="1371600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1371600"/>
              <a:ext cx="312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Training Tribal Health Professionals</a:t>
              </a:r>
            </a:p>
            <a:p>
              <a:pPr algn="ctr"/>
              <a:r>
                <a:rPr lang="en-US" sz="1400" dirty="0" smtClean="0">
                  <a:solidFill>
                    <a:schemeClr val="accent4">
                      <a:lumMod val="75000"/>
                    </a:schemeClr>
                  </a:solidFill>
                </a:rPr>
                <a:t>NARCH</a:t>
              </a:r>
              <a:endParaRPr lang="en-US" sz="1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8600" y="1295400"/>
              <a:ext cx="3124200" cy="5994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3352800" y="1894820"/>
              <a:ext cx="457200" cy="77218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11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IDEA-NW 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Improving accuracy of AI/AN health data through record linkages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AI/AN Misclassification in the NW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Misclassification happens when AI/AN are recorded as being another race (usually White) in a dataset</a:t>
            </a:r>
          </a:p>
          <a:p>
            <a:r>
              <a:rPr lang="en-US" dirty="0" smtClean="0"/>
              <a:t>Ranges from 8-60% of AI/AN records in NW health data</a:t>
            </a:r>
          </a:p>
          <a:p>
            <a:pPr lvl="1"/>
            <a:r>
              <a:rPr lang="en-US" dirty="0" smtClean="0"/>
              <a:t>Birth and death records have relatively low (8-10%) numbers of misclassified records</a:t>
            </a:r>
          </a:p>
          <a:p>
            <a:pPr lvl="1"/>
            <a:r>
              <a:rPr lang="en-US" dirty="0" smtClean="0"/>
              <a:t>Cancer registries average at around 30% of records</a:t>
            </a:r>
          </a:p>
          <a:p>
            <a:pPr lvl="1"/>
            <a:r>
              <a:rPr lang="en-US" dirty="0" smtClean="0"/>
              <a:t>Hospital discharge and trauma registries can have up to 60% of AI/AN records with incorrect or missing race/ethnicity data</a:t>
            </a:r>
            <a:endParaRPr lang="en-US" dirty="0"/>
          </a:p>
          <a:p>
            <a:r>
              <a:rPr lang="en-US" dirty="0" smtClean="0"/>
              <a:t>Why does this matter?</a:t>
            </a:r>
          </a:p>
          <a:p>
            <a:pPr lvl="1"/>
            <a:r>
              <a:rPr lang="en-US" dirty="0" smtClean="0"/>
              <a:t>Small </a:t>
            </a:r>
            <a:r>
              <a:rPr lang="en-US" sz="1800" dirty="0" smtClean="0"/>
              <a:t>numbers</a:t>
            </a:r>
            <a:r>
              <a:rPr lang="en-US" dirty="0" smtClean="0"/>
              <a:t> </a:t>
            </a:r>
            <a:r>
              <a:rPr lang="en-US" sz="1600" dirty="0" smtClean="0"/>
              <a:t>get</a:t>
            </a:r>
            <a:r>
              <a:rPr lang="en-US" dirty="0" smtClean="0"/>
              <a:t> </a:t>
            </a:r>
            <a:r>
              <a:rPr lang="en-US" sz="1400" dirty="0" smtClean="0"/>
              <a:t>even</a:t>
            </a:r>
            <a:r>
              <a:rPr lang="en-US" dirty="0" smtClean="0"/>
              <a:t> </a:t>
            </a:r>
            <a:r>
              <a:rPr lang="en-US" sz="1200" dirty="0" smtClean="0"/>
              <a:t>smaller</a:t>
            </a:r>
          </a:p>
          <a:p>
            <a:pPr lvl="1"/>
            <a:r>
              <a:rPr lang="en-US" dirty="0" smtClean="0"/>
              <a:t>Difficult to establish accurate baseline measures</a:t>
            </a:r>
          </a:p>
          <a:p>
            <a:pPr lvl="1"/>
            <a:r>
              <a:rPr lang="en-US" dirty="0" smtClean="0"/>
              <a:t>Can obscure real disparities experienced by tribal communities</a:t>
            </a:r>
          </a:p>
        </p:txBody>
      </p:sp>
    </p:spTree>
    <p:extLst>
      <p:ext uri="{BB962C8B-B14F-4D97-AF65-F5344CB8AC3E}">
        <p14:creationId xmlns:p14="http://schemas.microsoft.com/office/powerpoint/2010/main" val="18361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619714" y="1274520"/>
            <a:ext cx="8077214" cy="4278203"/>
            <a:chOff x="391114" y="1523239"/>
            <a:chExt cx="8077214" cy="4278203"/>
          </a:xfrm>
        </p:grpSpPr>
        <p:grpSp>
          <p:nvGrpSpPr>
            <p:cNvPr id="39" name="Group 38"/>
            <p:cNvGrpSpPr/>
            <p:nvPr/>
          </p:nvGrpSpPr>
          <p:grpSpPr>
            <a:xfrm>
              <a:off x="1074561" y="2004803"/>
              <a:ext cx="4692650" cy="3471863"/>
              <a:chOff x="1533525" y="1995487"/>
              <a:chExt cx="5029201" cy="3471863"/>
            </a:xfrm>
          </p:grpSpPr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2865438" y="1995487"/>
                <a:ext cx="2725738" cy="1762125"/>
              </a:xfrm>
              <a:custGeom>
                <a:avLst/>
                <a:gdLst/>
                <a:ahLst/>
                <a:cxnLst>
                  <a:cxn ang="0">
                    <a:pos x="22" y="1110"/>
                  </a:cxn>
                  <a:cxn ang="0">
                    <a:pos x="0" y="1077"/>
                  </a:cxn>
                  <a:cxn ang="0">
                    <a:pos x="1696" y="0"/>
                  </a:cxn>
                  <a:cxn ang="0">
                    <a:pos x="1717" y="33"/>
                  </a:cxn>
                  <a:cxn ang="0">
                    <a:pos x="22" y="1110"/>
                  </a:cxn>
                </a:cxnLst>
                <a:rect l="0" t="0" r="r" b="b"/>
                <a:pathLst>
                  <a:path w="1717" h="1110">
                    <a:moveTo>
                      <a:pt x="22" y="1110"/>
                    </a:moveTo>
                    <a:lnTo>
                      <a:pt x="0" y="1077"/>
                    </a:lnTo>
                    <a:lnTo>
                      <a:pt x="1696" y="0"/>
                    </a:lnTo>
                    <a:lnTo>
                      <a:pt x="1717" y="33"/>
                    </a:lnTo>
                    <a:lnTo>
                      <a:pt x="22" y="1110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 algn="ctr">
                <a:solidFill>
                  <a:srgbClr val="60606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25400" dir="5400000" algn="ctr" rotWithShape="0">
                  <a:srgbClr val="1F497D">
                    <a:alpha val="27000"/>
                  </a:srgbClr>
                </a:outerShdw>
              </a:effectLst>
            </p:spPr>
            <p:txBody>
              <a:bodyPr vert="horz" wrap="square" lIns="82124" tIns="41061" rIns="82124" bIns="41061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14388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2865438" y="3705225"/>
                <a:ext cx="2725738" cy="1762125"/>
              </a:xfrm>
              <a:custGeom>
                <a:avLst/>
                <a:gdLst/>
                <a:ahLst/>
                <a:cxnLst>
                  <a:cxn ang="0">
                    <a:pos x="1696" y="1110"/>
                  </a:cxn>
                  <a:cxn ang="0">
                    <a:pos x="0" y="33"/>
                  </a:cxn>
                  <a:cxn ang="0">
                    <a:pos x="22" y="0"/>
                  </a:cxn>
                  <a:cxn ang="0">
                    <a:pos x="1717" y="1079"/>
                  </a:cxn>
                  <a:cxn ang="0">
                    <a:pos x="1696" y="1110"/>
                  </a:cxn>
                </a:cxnLst>
                <a:rect l="0" t="0" r="r" b="b"/>
                <a:pathLst>
                  <a:path w="1717" h="1110">
                    <a:moveTo>
                      <a:pt x="1696" y="1110"/>
                    </a:moveTo>
                    <a:lnTo>
                      <a:pt x="0" y="33"/>
                    </a:lnTo>
                    <a:lnTo>
                      <a:pt x="22" y="0"/>
                    </a:lnTo>
                    <a:lnTo>
                      <a:pt x="1717" y="1079"/>
                    </a:lnTo>
                    <a:lnTo>
                      <a:pt x="1696" y="1110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 algn="ctr">
                <a:solidFill>
                  <a:srgbClr val="60606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25400" dir="5400000" algn="ctr" rotWithShape="0">
                  <a:srgbClr val="1F497D">
                    <a:alpha val="27000"/>
                  </a:srgbClr>
                </a:outerShdw>
              </a:effectLst>
            </p:spPr>
            <p:txBody>
              <a:bodyPr vert="horz" wrap="square" lIns="82124" tIns="41061" rIns="82124" bIns="41061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14388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>
                <a:off x="2873375" y="3702050"/>
                <a:ext cx="3435350" cy="1046163"/>
              </a:xfrm>
              <a:custGeom>
                <a:avLst/>
                <a:gdLst/>
                <a:ahLst/>
                <a:cxnLst>
                  <a:cxn ang="0">
                    <a:pos x="2152" y="659"/>
                  </a:cxn>
                  <a:cxn ang="0">
                    <a:pos x="0" y="37"/>
                  </a:cxn>
                  <a:cxn ang="0">
                    <a:pos x="9" y="0"/>
                  </a:cxn>
                  <a:cxn ang="0">
                    <a:pos x="2164" y="623"/>
                  </a:cxn>
                  <a:cxn ang="0">
                    <a:pos x="2152" y="659"/>
                  </a:cxn>
                </a:cxnLst>
                <a:rect l="0" t="0" r="r" b="b"/>
                <a:pathLst>
                  <a:path w="2164" h="659">
                    <a:moveTo>
                      <a:pt x="2152" y="659"/>
                    </a:moveTo>
                    <a:lnTo>
                      <a:pt x="0" y="37"/>
                    </a:lnTo>
                    <a:lnTo>
                      <a:pt x="9" y="0"/>
                    </a:lnTo>
                    <a:lnTo>
                      <a:pt x="2164" y="623"/>
                    </a:lnTo>
                    <a:lnTo>
                      <a:pt x="2152" y="659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 algn="ctr">
                <a:solidFill>
                  <a:srgbClr val="60606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25400" dir="5400000" algn="ctr" rotWithShape="0">
                  <a:srgbClr val="1F497D">
                    <a:alpha val="27000"/>
                  </a:srgbClr>
                </a:outerShdw>
              </a:effectLst>
            </p:spPr>
            <p:txBody>
              <a:bodyPr vert="horz" wrap="square" lIns="82124" tIns="41061" rIns="82124" bIns="41061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14388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3" name="Rectangle 11"/>
              <p:cNvSpPr>
                <a:spLocks noChangeArrowheads="1"/>
              </p:cNvSpPr>
              <p:nvPr/>
            </p:nvSpPr>
            <p:spPr bwMode="auto">
              <a:xfrm>
                <a:off x="2881313" y="3702050"/>
                <a:ext cx="3681413" cy="58738"/>
              </a:xfrm>
              <a:prstGeom prst="rect">
                <a:avLst/>
              </a:prstGeom>
              <a:solidFill>
                <a:srgbClr val="777777"/>
              </a:solidFill>
              <a:ln w="9525" cap="flat" cmpd="sng" algn="ctr">
                <a:solidFill>
                  <a:srgbClr val="60606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25400" dir="5400000" algn="ctr" rotWithShape="0">
                  <a:srgbClr val="1F497D">
                    <a:alpha val="27000"/>
                  </a:srgbClr>
                </a:outerShdw>
              </a:effectLst>
            </p:spPr>
            <p:txBody>
              <a:bodyPr vert="horz" wrap="square" lIns="82124" tIns="41061" rIns="82124" bIns="41061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14388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4" name="Freeform 12"/>
              <p:cNvSpPr>
                <a:spLocks/>
              </p:cNvSpPr>
              <p:nvPr/>
            </p:nvSpPr>
            <p:spPr bwMode="auto">
              <a:xfrm>
                <a:off x="2873375" y="2714625"/>
                <a:ext cx="3435350" cy="1046163"/>
              </a:xfrm>
              <a:custGeom>
                <a:avLst/>
                <a:gdLst/>
                <a:ahLst/>
                <a:cxnLst>
                  <a:cxn ang="0">
                    <a:pos x="9" y="659"/>
                  </a:cxn>
                  <a:cxn ang="0">
                    <a:pos x="0" y="622"/>
                  </a:cxn>
                  <a:cxn ang="0">
                    <a:pos x="2152" y="0"/>
                  </a:cxn>
                  <a:cxn ang="0">
                    <a:pos x="2164" y="36"/>
                  </a:cxn>
                  <a:cxn ang="0">
                    <a:pos x="9" y="659"/>
                  </a:cxn>
                </a:cxnLst>
                <a:rect l="0" t="0" r="r" b="b"/>
                <a:pathLst>
                  <a:path w="2164" h="659">
                    <a:moveTo>
                      <a:pt x="9" y="659"/>
                    </a:moveTo>
                    <a:lnTo>
                      <a:pt x="0" y="622"/>
                    </a:lnTo>
                    <a:lnTo>
                      <a:pt x="2152" y="0"/>
                    </a:lnTo>
                    <a:lnTo>
                      <a:pt x="2164" y="36"/>
                    </a:lnTo>
                    <a:lnTo>
                      <a:pt x="9" y="659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 algn="ctr">
                <a:solidFill>
                  <a:srgbClr val="60606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25400" dir="5400000" algn="ctr" rotWithShape="0">
                  <a:srgbClr val="1F497D">
                    <a:alpha val="27000"/>
                  </a:srgbClr>
                </a:outerShdw>
              </a:effectLst>
            </p:spPr>
            <p:txBody>
              <a:bodyPr vert="horz" wrap="square" lIns="82124" tIns="41061" rIns="82124" bIns="41061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14388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5" name="Oval 10"/>
              <p:cNvSpPr>
                <a:spLocks noChangeArrowheads="1"/>
              </p:cNvSpPr>
              <p:nvPr/>
            </p:nvSpPr>
            <p:spPr bwMode="auto">
              <a:xfrm>
                <a:off x="1533525" y="2381250"/>
                <a:ext cx="2703513" cy="270351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82124" tIns="41061" rIns="82124" bIns="41061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14388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4921332" y="1893843"/>
              <a:ext cx="2832466" cy="22192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>
              <a:defPPr>
                <a:defRPr lang="en-US"/>
              </a:defPPr>
              <a:lvl1pPr algn="r">
                <a:lnSpc>
                  <a:spcPts val="1700"/>
                </a:lnSpc>
                <a:defRPr sz="1600" b="0" i="0">
                  <a:solidFill>
                    <a:schemeClr val="tx1">
                      <a:lumMod val="65000"/>
                      <a:lumOff val="35000"/>
                    </a:schemeClr>
                  </a:solidFill>
                  <a:cs typeface="HelveticaNeueLT Std Lt"/>
                </a:defRPr>
              </a:lvl1pPr>
            </a:lstStyle>
            <a:p>
              <a:pPr algn="l"/>
              <a:r>
                <a:rPr lang="en-US" sz="2000" dirty="0">
                  <a:solidFill>
                    <a:srgbClr val="525252"/>
                  </a:solidFill>
                  <a:cs typeface="Arial" pitchFamily="34" charset="0"/>
                </a:rPr>
                <a:t>Accurate health statistics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578891" y="2663945"/>
              <a:ext cx="2300654" cy="22192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>
              <a:defPPr>
                <a:defRPr lang="en-US"/>
              </a:defPPr>
              <a:lvl1pPr algn="r">
                <a:lnSpc>
                  <a:spcPts val="1700"/>
                </a:lnSpc>
                <a:defRPr sz="1600" b="0" i="0">
                  <a:solidFill>
                    <a:schemeClr val="tx1">
                      <a:lumMod val="65000"/>
                      <a:lumOff val="35000"/>
                    </a:schemeClr>
                  </a:solidFill>
                  <a:cs typeface="HelveticaNeueLT Std Lt"/>
                </a:defRPr>
              </a:lvl1pPr>
            </a:lstStyle>
            <a:p>
              <a:pPr algn="l"/>
              <a:r>
                <a:rPr lang="en-US" sz="2000" dirty="0">
                  <a:solidFill>
                    <a:srgbClr val="525252"/>
                  </a:solidFill>
                  <a:cs typeface="Arial" pitchFamily="34" charset="0"/>
                </a:rPr>
                <a:t>Data for </a:t>
              </a:r>
              <a:r>
                <a:rPr lang="en-US" sz="2000" dirty="0" smtClean="0">
                  <a:solidFill>
                    <a:srgbClr val="525252"/>
                  </a:solidFill>
                  <a:cs typeface="Arial" pitchFamily="34" charset="0"/>
                </a:rPr>
                <a:t>planning</a:t>
              </a:r>
              <a:endParaRPr lang="en-US" sz="2000" dirty="0">
                <a:solidFill>
                  <a:srgbClr val="525252"/>
                </a:solidFill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903031" y="3471368"/>
              <a:ext cx="2160954" cy="43601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>
              <a:defPPr>
                <a:defRPr lang="en-US"/>
              </a:defPPr>
              <a:lvl1pPr algn="r">
                <a:lnSpc>
                  <a:spcPts val="1700"/>
                </a:lnSpc>
                <a:defRPr sz="1600" b="0" i="0">
                  <a:solidFill>
                    <a:schemeClr val="tx1">
                      <a:lumMod val="65000"/>
                      <a:lumOff val="35000"/>
                    </a:schemeClr>
                  </a:solidFill>
                  <a:cs typeface="HelveticaNeueLT Std Lt"/>
                </a:defRPr>
              </a:lvl1pPr>
            </a:lstStyle>
            <a:p>
              <a:pPr algn="ctr"/>
              <a:r>
                <a:rPr lang="en-US" sz="2000" dirty="0" smtClean="0">
                  <a:solidFill>
                    <a:srgbClr val="525252"/>
                  </a:solidFill>
                  <a:cs typeface="Arial" pitchFamily="34" charset="0"/>
                </a:rPr>
                <a:t>Data and tools for evaluation</a:t>
              </a:r>
              <a:endParaRPr lang="en-US" sz="2000" dirty="0">
                <a:solidFill>
                  <a:srgbClr val="525252"/>
                </a:solidFill>
                <a:cs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17690" y="4748424"/>
              <a:ext cx="2850638" cy="22192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>
              <a:defPPr>
                <a:defRPr lang="en-US"/>
              </a:defPPr>
              <a:lvl1pPr algn="r">
                <a:lnSpc>
                  <a:spcPts val="1700"/>
                </a:lnSpc>
                <a:defRPr sz="1600" b="0" i="0">
                  <a:solidFill>
                    <a:schemeClr val="tx1">
                      <a:lumMod val="65000"/>
                      <a:lumOff val="35000"/>
                    </a:schemeClr>
                  </a:solidFill>
                  <a:cs typeface="HelveticaNeueLT Std Lt"/>
                </a:defRPr>
              </a:lvl1pPr>
            </a:lstStyle>
            <a:p>
              <a:pPr algn="l"/>
              <a:r>
                <a:rPr lang="en-US" sz="2000" dirty="0" smtClean="0">
                  <a:solidFill>
                    <a:srgbClr val="525252"/>
                  </a:solidFill>
                  <a:cs typeface="Arial" pitchFamily="34" charset="0"/>
                </a:rPr>
                <a:t>Data for grant writing</a:t>
              </a:r>
              <a:endParaRPr lang="en-US" sz="2000" dirty="0">
                <a:solidFill>
                  <a:srgbClr val="525252"/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60676" y="5493665"/>
              <a:ext cx="296740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>
              <a:defPPr>
                <a:defRPr lang="en-US"/>
              </a:defPPr>
              <a:lvl1pPr algn="r">
                <a:lnSpc>
                  <a:spcPts val="1700"/>
                </a:lnSpc>
                <a:defRPr sz="1600" b="0" i="0">
                  <a:solidFill>
                    <a:schemeClr val="tx1">
                      <a:lumMod val="65000"/>
                      <a:lumOff val="35000"/>
                    </a:schemeClr>
                  </a:solidFill>
                  <a:cs typeface="HelveticaNeueLT Std Lt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2000" dirty="0" smtClean="0">
                  <a:solidFill>
                    <a:srgbClr val="525252"/>
                  </a:solidFill>
                  <a:cs typeface="Arial" pitchFamily="34" charset="0"/>
                </a:rPr>
                <a:t>New Partnerships</a:t>
              </a:r>
              <a:endParaRPr lang="en-US" sz="2000" dirty="0">
                <a:solidFill>
                  <a:srgbClr val="525252"/>
                </a:solidFill>
                <a:cs typeface="Arial" pitchFamily="34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391114" y="1523239"/>
              <a:ext cx="3952286" cy="3277361"/>
              <a:chOff x="416241" y="1334035"/>
              <a:chExt cx="3952286" cy="3277361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14" b="29078"/>
              <a:stretch/>
            </p:blipFill>
            <p:spPr>
              <a:xfrm>
                <a:off x="1295400" y="3048000"/>
                <a:ext cx="2191803" cy="1007063"/>
              </a:xfrm>
              <a:prstGeom prst="rect">
                <a:avLst/>
              </a:prstGeom>
            </p:spPr>
          </p:pic>
          <p:sp>
            <p:nvSpPr>
              <p:cNvPr id="70" name="Rounded Rectangle 69"/>
              <p:cNvSpPr/>
              <p:nvPr/>
            </p:nvSpPr>
            <p:spPr>
              <a:xfrm>
                <a:off x="1422081" y="4040355"/>
                <a:ext cx="1800270" cy="571041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NW Tribal Epicenter</a:t>
                </a: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1259801" y="1334035"/>
                <a:ext cx="2262999" cy="571041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Linkages to correct misclassification</a:t>
                </a: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362687" y="2994861"/>
                <a:ext cx="1005840" cy="1097280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State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kern="0" dirty="0" smtClean="0">
                    <a:solidFill>
                      <a:prstClr val="white"/>
                    </a:solidFill>
                  </a:rPr>
                  <a:t>Data</a:t>
                </a:r>
                <a:endPara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16241" y="2976697"/>
                <a:ext cx="1005840" cy="1097280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Tribal</a:t>
                </a:r>
                <a:r>
                  <a:rPr kumimoji="0" lang="en-US" sz="16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Data</a:t>
                </a:r>
                <a:endPara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29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392799"/>
              </p:ext>
            </p:extLst>
          </p:nvPr>
        </p:nvGraphicFramePr>
        <p:xfrm>
          <a:off x="685800" y="1828800"/>
          <a:ext cx="7543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599453"/>
              </p:ext>
            </p:extLst>
          </p:nvPr>
        </p:nvGraphicFramePr>
        <p:xfrm>
          <a:off x="1371600" y="1371600"/>
          <a:ext cx="6553199" cy="327659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632244"/>
                <a:gridCol w="1522525"/>
                <a:gridCol w="1667155"/>
                <a:gridCol w="1731275"/>
              </a:tblGrid>
              <a:tr h="806489">
                <a:tc>
                  <a:txBody>
                    <a:bodyPr/>
                    <a:lstStyle/>
                    <a:p>
                      <a:pPr marL="0" marR="0" indent="571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Cancer Site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571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Pre-linkage </a:t>
                      </a:r>
                      <a:r>
                        <a:rPr lang="en-US" sz="1600" dirty="0" smtClean="0">
                          <a:effectLst/>
                        </a:rPr>
                        <a:t>AI/AN Cases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571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Post-linkage </a:t>
                      </a:r>
                      <a:r>
                        <a:rPr lang="en-US" sz="1600" dirty="0" smtClean="0">
                          <a:effectLst/>
                        </a:rPr>
                        <a:t>AI/AN Cases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571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Change in Case Count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4022">
                <a:tc>
                  <a:txBody>
                    <a:bodyPr/>
                    <a:lstStyle/>
                    <a:p>
                      <a:pPr marL="0" marR="0" indent="57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All Invasive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571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243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571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320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571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4022">
                <a:tc>
                  <a:txBody>
                    <a:bodyPr/>
                    <a:lstStyle/>
                    <a:p>
                      <a:pPr marL="0" marR="0" indent="57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Female Breast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571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571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571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4022">
                <a:tc>
                  <a:txBody>
                    <a:bodyPr/>
                    <a:lstStyle/>
                    <a:p>
                      <a:pPr marL="0" marR="0" indent="57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Prostate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571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571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571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4022">
                <a:tc>
                  <a:txBody>
                    <a:bodyPr/>
                    <a:lstStyle/>
                    <a:p>
                      <a:pPr marL="0" marR="0" indent="57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Lung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571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571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571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4022">
                <a:tc>
                  <a:txBody>
                    <a:bodyPr/>
                    <a:lstStyle/>
                    <a:p>
                      <a:pPr marL="0" marR="0" indent="571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Colorectal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571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571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571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0100" y="457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Idaho Cancer Incidence Data, 2008-2012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02279" y="1235242"/>
            <a:ext cx="1752600" cy="35814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  <p:bldP spid="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971</Words>
  <Application>Microsoft Office PowerPoint</Application>
  <PresentationFormat>On-screen Show (4:3)</PresentationFormat>
  <Paragraphs>243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IDEA-NW Project &amp;  Data Sharing Agreements  npaihb Quarterly Board Meeting January 2016</vt:lpstr>
      <vt:lpstr>Historical Context</vt:lpstr>
      <vt:lpstr>Tribal Epidemiology Centers</vt:lpstr>
      <vt:lpstr>Northwest Tribal Epidemiology Center</vt:lpstr>
      <vt:lpstr>PowerPoint Presentation</vt:lpstr>
      <vt:lpstr>IDEA-NW  Project</vt:lpstr>
      <vt:lpstr>AI/AN Misclassification in the NW</vt:lpstr>
      <vt:lpstr>PowerPoint Presentation</vt:lpstr>
      <vt:lpstr>PowerPoint Presentation</vt:lpstr>
      <vt:lpstr>PowerPoint Presentation</vt:lpstr>
      <vt:lpstr>Linkages completed to date</vt:lpstr>
      <vt:lpstr>Data Products</vt:lpstr>
      <vt:lpstr>Challenges</vt:lpstr>
      <vt:lpstr>PowerPoint Presentation</vt:lpstr>
      <vt:lpstr>PowerPoint Presentation</vt:lpstr>
      <vt:lpstr>Data Sharing with Tribes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traumatic brain injuries in the northwest ai/an population</dc:title>
  <dc:creator>Sujata Joshi</dc:creator>
  <cp:lastModifiedBy>Sujata Joshi</cp:lastModifiedBy>
  <cp:revision>90</cp:revision>
  <dcterms:created xsi:type="dcterms:W3CDTF">2015-07-29T14:33:15Z</dcterms:created>
  <dcterms:modified xsi:type="dcterms:W3CDTF">2016-01-20T15:25:04Z</dcterms:modified>
</cp:coreProperties>
</file>