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8" r:id="rId1"/>
  </p:sldMasterIdLst>
  <p:notesMasterIdLst>
    <p:notesMasterId r:id="rId34"/>
  </p:notesMasterIdLst>
  <p:handoutMasterIdLst>
    <p:handoutMasterId r:id="rId35"/>
  </p:handoutMasterIdLst>
  <p:sldIdLst>
    <p:sldId id="691" r:id="rId2"/>
    <p:sldId id="692" r:id="rId3"/>
    <p:sldId id="694" r:id="rId4"/>
    <p:sldId id="695" r:id="rId5"/>
    <p:sldId id="699" r:id="rId6"/>
    <p:sldId id="565" r:id="rId7"/>
    <p:sldId id="625" r:id="rId8"/>
    <p:sldId id="643" r:id="rId9"/>
    <p:sldId id="636" r:id="rId10"/>
    <p:sldId id="638" r:id="rId11"/>
    <p:sldId id="651" r:id="rId12"/>
    <p:sldId id="687" r:id="rId13"/>
    <p:sldId id="696" r:id="rId14"/>
    <p:sldId id="697" r:id="rId15"/>
    <p:sldId id="698" r:id="rId16"/>
    <p:sldId id="569" r:id="rId17"/>
    <p:sldId id="686" r:id="rId18"/>
    <p:sldId id="689" r:id="rId19"/>
    <p:sldId id="661" r:id="rId20"/>
    <p:sldId id="664" r:id="rId21"/>
    <p:sldId id="700" r:id="rId22"/>
    <p:sldId id="682" r:id="rId23"/>
    <p:sldId id="659" r:id="rId24"/>
    <p:sldId id="680" r:id="rId25"/>
    <p:sldId id="690" r:id="rId26"/>
    <p:sldId id="673" r:id="rId27"/>
    <p:sldId id="679" r:id="rId28"/>
    <p:sldId id="675" r:id="rId29"/>
    <p:sldId id="681" r:id="rId30"/>
    <p:sldId id="683" r:id="rId31"/>
    <p:sldId id="702" r:id="rId32"/>
    <p:sldId id="701"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3" userDrawn="1">
          <p15:clr>
            <a:srgbClr val="A4A3A4"/>
          </p15:clr>
        </p15:guide>
        <p15:guide id="2" pos="2458" userDrawn="1">
          <p15:clr>
            <a:srgbClr val="A4A3A4"/>
          </p15:clr>
        </p15:guide>
        <p15:guide id="3" orient="horz" pos="3024" userDrawn="1">
          <p15:clr>
            <a:srgbClr val="A4A3A4"/>
          </p15:clr>
        </p15:guide>
        <p15:guide id="4"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E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9440" autoAdjust="0"/>
  </p:normalViewPr>
  <p:slideViewPr>
    <p:cSldViewPr>
      <p:cViewPr varScale="1">
        <p:scale>
          <a:sx n="73" d="100"/>
          <a:sy n="73" d="100"/>
        </p:scale>
        <p:origin x="-1200" y="-96"/>
      </p:cViewPr>
      <p:guideLst>
        <p:guide orient="horz" pos="2160"/>
        <p:guide pos="2880"/>
      </p:guideLst>
    </p:cSldViewPr>
  </p:slideViewPr>
  <p:outlineViewPr>
    <p:cViewPr>
      <p:scale>
        <a:sx n="33" d="100"/>
        <a:sy n="33" d="100"/>
      </p:scale>
      <p:origin x="0" y="1524"/>
    </p:cViewPr>
  </p:outlineViewPr>
  <p:notesTextViewPr>
    <p:cViewPr>
      <p:scale>
        <a:sx n="1" d="1"/>
        <a:sy n="1" d="1"/>
      </p:scale>
      <p:origin x="0" y="0"/>
    </p:cViewPr>
  </p:notesTextViewPr>
  <p:notesViewPr>
    <p:cSldViewPr>
      <p:cViewPr varScale="1">
        <p:scale>
          <a:sx n="83" d="100"/>
          <a:sy n="83" d="100"/>
        </p:scale>
        <p:origin x="-3798" y="-78"/>
      </p:cViewPr>
      <p:guideLst>
        <p:guide orient="horz" pos="3123"/>
        <p:guide orient="horz" pos="3024"/>
        <p:guide pos="2458"/>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1415" tIns="45707" rIns="91415" bIns="4570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15" tIns="45707" rIns="91415" bIns="45707" rtlCol="0"/>
          <a:lstStyle>
            <a:lvl1pPr algn="r" fontAlgn="auto">
              <a:spcBef>
                <a:spcPts val="0"/>
              </a:spcBef>
              <a:spcAft>
                <a:spcPts val="0"/>
              </a:spcAft>
              <a:defRPr sz="1200">
                <a:latin typeface="+mn-lt"/>
                <a:cs typeface="+mn-cs"/>
              </a:defRPr>
            </a:lvl1pPr>
          </a:lstStyle>
          <a:p>
            <a:pPr>
              <a:defRPr/>
            </a:pPr>
            <a:fld id="{8F6B31D7-F34E-4758-89AA-290E85692A35}" type="datetimeFigureOut">
              <a:rPr lang="en-US"/>
              <a:pPr>
                <a:defRPr/>
              </a:pPr>
              <a:t>1/20/2016</a:t>
            </a:fld>
            <a:endParaRPr lang="en-US"/>
          </a:p>
        </p:txBody>
      </p:sp>
      <p:sp>
        <p:nvSpPr>
          <p:cNvPr id="4" name="Footer Placeholder 3"/>
          <p:cNvSpPr>
            <a:spLocks noGrp="1"/>
          </p:cNvSpPr>
          <p:nvPr>
            <p:ph type="ftr" sz="quarter" idx="2"/>
          </p:nvPr>
        </p:nvSpPr>
        <p:spPr>
          <a:xfrm>
            <a:off x="0" y="9120189"/>
            <a:ext cx="3170238" cy="479425"/>
          </a:xfrm>
          <a:prstGeom prst="rect">
            <a:avLst/>
          </a:prstGeom>
        </p:spPr>
        <p:txBody>
          <a:bodyPr vert="horz" lIns="91415" tIns="45707" rIns="91415" bIns="4570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15" tIns="45707" rIns="91415" bIns="45707" rtlCol="0" anchor="b"/>
          <a:lstStyle>
            <a:lvl1pPr algn="r" fontAlgn="auto">
              <a:spcBef>
                <a:spcPts val="0"/>
              </a:spcBef>
              <a:spcAft>
                <a:spcPts val="0"/>
              </a:spcAft>
              <a:defRPr sz="1200">
                <a:latin typeface="+mn-lt"/>
                <a:cs typeface="+mn-cs"/>
              </a:defRPr>
            </a:lvl1pPr>
          </a:lstStyle>
          <a:p>
            <a:pPr>
              <a:defRPr/>
            </a:pPr>
            <a:fld id="{3F63FFD8-BDE8-40AC-AC36-C1E206AC3656}" type="slidenum">
              <a:rPr lang="en-US"/>
              <a:pPr>
                <a:defRPr/>
              </a:pPr>
              <a:t>‹#›</a:t>
            </a:fld>
            <a:endParaRPr lang="en-US"/>
          </a:p>
        </p:txBody>
      </p:sp>
    </p:spTree>
    <p:extLst>
      <p:ext uri="{BB962C8B-B14F-4D97-AF65-F5344CB8AC3E}">
        <p14:creationId xmlns:p14="http://schemas.microsoft.com/office/powerpoint/2010/main" val="1497178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6633" tIns="48318" rIns="96633" bIns="48318"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1"/>
            <a:ext cx="3170238" cy="479425"/>
          </a:xfrm>
          <a:prstGeom prst="rect">
            <a:avLst/>
          </a:prstGeom>
        </p:spPr>
        <p:txBody>
          <a:bodyPr vert="horz" lIns="96633" tIns="48318" rIns="96633" bIns="48318" rtlCol="0"/>
          <a:lstStyle>
            <a:lvl1pPr algn="r" fontAlgn="auto">
              <a:spcBef>
                <a:spcPts val="0"/>
              </a:spcBef>
              <a:spcAft>
                <a:spcPts val="0"/>
              </a:spcAft>
              <a:defRPr sz="1300">
                <a:latin typeface="+mn-lt"/>
                <a:cs typeface="+mn-cs"/>
              </a:defRPr>
            </a:lvl1pPr>
          </a:lstStyle>
          <a:p>
            <a:pPr>
              <a:defRPr/>
            </a:pPr>
            <a:fld id="{2D08A084-A93D-4A08-8CD1-84199F4B9102}" type="datetimeFigureOut">
              <a:rPr lang="en-US"/>
              <a:pPr>
                <a:defRPr/>
              </a:pPr>
              <a:t>1/20/2016</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33" tIns="48318" rIns="96633" bIns="48318" rtlCol="0" anchor="ctr"/>
          <a:lstStyle/>
          <a:p>
            <a:pPr lvl="0"/>
            <a:endParaRPr lang="en-US" noProof="0" dirty="0"/>
          </a:p>
        </p:txBody>
      </p:sp>
      <p:sp>
        <p:nvSpPr>
          <p:cNvPr id="5" name="Notes Placeholder 4"/>
          <p:cNvSpPr>
            <a:spLocks noGrp="1"/>
          </p:cNvSpPr>
          <p:nvPr>
            <p:ph type="body" sz="quarter" idx="3"/>
          </p:nvPr>
        </p:nvSpPr>
        <p:spPr>
          <a:xfrm>
            <a:off x="731839" y="4560890"/>
            <a:ext cx="5851525" cy="4319587"/>
          </a:xfrm>
          <a:prstGeom prst="rect">
            <a:avLst/>
          </a:prstGeom>
        </p:spPr>
        <p:txBody>
          <a:bodyPr vert="horz" lIns="96633" tIns="48318" rIns="96633" bIns="4831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9"/>
            <a:ext cx="3170238" cy="479425"/>
          </a:xfrm>
          <a:prstGeom prst="rect">
            <a:avLst/>
          </a:prstGeom>
        </p:spPr>
        <p:txBody>
          <a:bodyPr vert="horz" lIns="96633" tIns="48318" rIns="96633" bIns="48318"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6633" tIns="48318" rIns="96633" bIns="48318" rtlCol="0" anchor="b"/>
          <a:lstStyle>
            <a:lvl1pPr algn="r" fontAlgn="auto">
              <a:spcBef>
                <a:spcPts val="0"/>
              </a:spcBef>
              <a:spcAft>
                <a:spcPts val="0"/>
              </a:spcAft>
              <a:defRPr sz="1300">
                <a:latin typeface="+mn-lt"/>
                <a:cs typeface="+mn-cs"/>
              </a:defRPr>
            </a:lvl1pPr>
          </a:lstStyle>
          <a:p>
            <a:pPr>
              <a:defRPr/>
            </a:pPr>
            <a:fld id="{F5C36E8A-E80F-476B-BFF3-02D5C541C137}" type="slidenum">
              <a:rPr lang="en-US"/>
              <a:pPr>
                <a:defRPr/>
              </a:pPr>
              <a:t>‹#›</a:t>
            </a:fld>
            <a:endParaRPr lang="en-US" dirty="0"/>
          </a:p>
        </p:txBody>
      </p:sp>
    </p:spTree>
    <p:extLst>
      <p:ext uri="{BB962C8B-B14F-4D97-AF65-F5344CB8AC3E}">
        <p14:creationId xmlns:p14="http://schemas.microsoft.com/office/powerpoint/2010/main" val="1629768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85490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21828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21828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65068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56772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04171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03302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1/14/2015</a:t>
            </a:r>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A15C064-DD44-4CAC-873E-2D1F54821676}" type="slidenum">
              <a:rPr kumimoji="0" lang="en-US" smtClean="0"/>
              <a:pPr/>
              <a:t>‹#›</a:t>
            </a:fld>
            <a:endParaRPr kumimoji="0"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1/14/2015</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320F74F9-8781-47EC-B6A4-F929C5E37FE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1/14/2015</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320F74F9-8781-47EC-B6A4-F929C5E37FE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625609"/>
          </a:xfrm>
        </p:spPr>
        <p:txBody>
          <a:bodyPr>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3776328" y="6111875"/>
            <a:ext cx="2286000" cy="365125"/>
          </a:xfrm>
          <a:prstGeom prst="rect">
            <a:avLst/>
          </a:prstGeom>
        </p:spPr>
        <p:txBody>
          <a:bodyPr/>
          <a:lstStyle>
            <a:lvl1pPr>
              <a:defRPr/>
            </a:lvl1pPr>
          </a:lstStyle>
          <a:p>
            <a:pPr>
              <a:defRPr/>
            </a:pPr>
            <a:r>
              <a:rPr lang="en-US" smtClean="0"/>
              <a:t>1/14/2015</a:t>
            </a:r>
            <a:endParaRPr lang="en-US" dirty="0"/>
          </a:p>
        </p:txBody>
      </p:sp>
      <p:sp>
        <p:nvSpPr>
          <p:cNvPr id="5" name="Footer Placeholder 4"/>
          <p:cNvSpPr>
            <a:spLocks noGrp="1"/>
          </p:cNvSpPr>
          <p:nvPr>
            <p:ph type="ftr" sz="quarter" idx="11"/>
          </p:nvPr>
        </p:nvSpPr>
        <p:spPr>
          <a:xfrm>
            <a:off x="6062328" y="6111875"/>
            <a:ext cx="22860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29600" y="6477000"/>
            <a:ext cx="733425" cy="274638"/>
          </a:xfrm>
        </p:spPr>
        <p:txBody>
          <a:bodyPr/>
          <a:lstStyle>
            <a:lvl1pPr>
              <a:defRPr/>
            </a:lvl1pPr>
          </a:lstStyle>
          <a:p>
            <a:pPr>
              <a:defRPr/>
            </a:pPr>
            <a:fld id="{2C3BAC9C-60F8-4FCC-8558-DE8F04DF4F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3776328" y="6111875"/>
            <a:ext cx="2286000" cy="365125"/>
          </a:xfrm>
          <a:prstGeom prst="rect">
            <a:avLst/>
          </a:prstGeom>
        </p:spPr>
        <p:txBody>
          <a:bodyPr/>
          <a:lstStyle>
            <a:lvl1pPr>
              <a:defRPr/>
            </a:lvl1pPr>
          </a:lstStyle>
          <a:p>
            <a:pPr>
              <a:defRPr/>
            </a:pPr>
            <a:r>
              <a:rPr lang="en-US" smtClean="0"/>
              <a:t>1/14/2015</a:t>
            </a:r>
            <a:endParaRPr lang="en-US" dirty="0"/>
          </a:p>
        </p:txBody>
      </p:sp>
      <p:sp>
        <p:nvSpPr>
          <p:cNvPr id="4" name="Footer Placeholder 4"/>
          <p:cNvSpPr>
            <a:spLocks noGrp="1"/>
          </p:cNvSpPr>
          <p:nvPr>
            <p:ph type="ftr" sz="quarter" idx="11"/>
          </p:nvPr>
        </p:nvSpPr>
        <p:spPr>
          <a:xfrm>
            <a:off x="6062328" y="6111875"/>
            <a:ext cx="22860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37E20C-6CB2-4CB7-933A-83195C86666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b="0">
                <a:solidFill>
                  <a:schemeClr val="accent1"/>
                </a:solidFill>
              </a:defRPr>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2C3BAC9C-60F8-4FCC-8558-DE8F04DF4F26}"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1/14/2015</a:t>
            </a:r>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7509F789-6F47-454C-9DC4-E3B87A6A02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1/14/2015</a:t>
            </a: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C6C54370-39EA-4214-B42E-8DE187472E76}"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1/14/2015</a:t>
            </a:r>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320F74F9-8781-47EC-B6A4-F929C5E37FE5}"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1/14/2015</a:t>
            </a:r>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B64C3708-2D5D-4A27-BA57-23023B4AF6E4}"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1/14/2015</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514E7B6-F72A-4509-9868-29313225309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1/14/2015</a:t>
            </a:r>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defRPr/>
            </a:pPr>
            <a:fld id="{320F74F9-8781-47EC-B6A4-F929C5E37FE5}"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solidFill>
                  <a:schemeClr val="accent1">
                    <a:lumMod val="75000"/>
                  </a:schemeClr>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1/14/2015</a:t>
            </a:r>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C707BC9A-93C2-468E-86F5-C49C226F7186}"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l" eaLnBrk="1" latinLnBrk="0" hangingPunct="1"/>
            <a:r>
              <a:rPr lang="en-US" smtClean="0"/>
              <a:t>1/14/2015</a:t>
            </a:r>
            <a:endParaRPr lang="en-US" dirty="0">
              <a:solidFill>
                <a:schemeClr val="accent1">
                  <a:shade val="75000"/>
                </a:schemeClr>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r" eaLnBrk="1" latinLnBrk="0" hangingPunct="1"/>
            <a:endParaRPr kumimoji="0" lang="en-US" dirty="0">
              <a:solidFill>
                <a:schemeClr val="accent1">
                  <a:shade val="75000"/>
                </a:schemeClr>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320F74F9-8781-47EC-B6A4-F929C5E37FE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 id="2147484607" r:id="rId12"/>
    <p:sldLayoutId id="2147484601" r:id="rId13"/>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rugabuse.gov/researchers/research-resources/nida-drug-supply-program" TargetMode="External"/><Relationship Id="rId2" Type="http://schemas.openxmlformats.org/officeDocument/2006/relationships/hyperlink" Target="http://www.usphs.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iccdc.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iccdc.org/" TargetMode="External"/><Relationship Id="rId2" Type="http://schemas.openxmlformats.org/officeDocument/2006/relationships/hyperlink" Target="http://www.niccdc.com/" TargetMode="Externa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mokesignalsindianlaw.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609600" y="3124200"/>
            <a:ext cx="8305800" cy="3200400"/>
          </a:xfrm>
        </p:spPr>
        <p:txBody>
          <a:bodyPr>
            <a:normAutofit/>
          </a:bodyPr>
          <a:lstStyle/>
          <a:p>
            <a:pPr algn="r" eaLnBrk="1" hangingPunct="1"/>
            <a:endParaRPr lang="en-US" b="1" dirty="0" smtClean="0"/>
          </a:p>
          <a:p>
            <a:pPr algn="r" eaLnBrk="1" hangingPunct="1"/>
            <a:r>
              <a:rPr lang="en-US" b="1" dirty="0" smtClean="0"/>
              <a:t>Lael Echo-Hawk, General Counsel</a:t>
            </a:r>
          </a:p>
          <a:p>
            <a:pPr algn="r" eaLnBrk="1" hangingPunct="1"/>
            <a:r>
              <a:rPr lang="en-US" b="1" dirty="0" smtClean="0"/>
              <a:t>National Indian Cannabis Coalition</a:t>
            </a:r>
          </a:p>
          <a:p>
            <a:pPr algn="r" eaLnBrk="1" hangingPunct="1"/>
            <a:r>
              <a:rPr lang="en-US" b="1" dirty="0" smtClean="0"/>
              <a:t>Attorney, Garvey Schubert Barer</a:t>
            </a:r>
          </a:p>
          <a:p>
            <a:pPr algn="r" eaLnBrk="1" hangingPunct="1"/>
            <a:r>
              <a:rPr lang="en-US" b="1" dirty="0" smtClean="0"/>
              <a:t>lechohawk@gsblaw.com</a:t>
            </a:r>
          </a:p>
          <a:p>
            <a:pPr algn="r" eaLnBrk="1" hangingPunct="1"/>
            <a:r>
              <a:rPr lang="en-US" sz="2400" b="1" dirty="0" smtClean="0">
                <a:solidFill>
                  <a:schemeClr val="accent1">
                    <a:lumMod val="75000"/>
                  </a:schemeClr>
                </a:solidFill>
              </a:rPr>
              <a:t/>
            </a:r>
            <a:br>
              <a:rPr lang="en-US" sz="2400" b="1" dirty="0" smtClean="0">
                <a:solidFill>
                  <a:schemeClr val="accent1">
                    <a:lumMod val="75000"/>
                  </a:schemeClr>
                </a:solidFill>
              </a:rPr>
            </a:br>
            <a:endParaRPr lang="en-US" sz="2400" b="1" dirty="0" smtClean="0">
              <a:solidFill>
                <a:schemeClr val="accent1">
                  <a:lumMod val="75000"/>
                </a:schemeClr>
              </a:solidFill>
            </a:endParaRPr>
          </a:p>
        </p:txBody>
      </p:sp>
      <p:sp>
        <p:nvSpPr>
          <p:cNvPr id="2" name="Title 1"/>
          <p:cNvSpPr>
            <a:spLocks noGrp="1"/>
          </p:cNvSpPr>
          <p:nvPr>
            <p:ph type="ctrTitle"/>
          </p:nvPr>
        </p:nvSpPr>
        <p:spPr>
          <a:xfrm>
            <a:off x="0" y="1828800"/>
            <a:ext cx="8915400" cy="1292352"/>
          </a:xfrm>
        </p:spPr>
        <p:txBody>
          <a:bodyPr>
            <a:noAutofit/>
          </a:bodyPr>
          <a:lstStyle/>
          <a:p>
            <a:pPr algn="r" eaLnBrk="1" fontAlgn="auto" hangingPunct="1">
              <a:spcAft>
                <a:spcPts val="0"/>
              </a:spcAft>
              <a:defRPr/>
            </a:pPr>
            <a:r>
              <a:rPr lang="en-US" sz="4400" dirty="0" smtClean="0">
                <a:solidFill>
                  <a:schemeClr val="bg1"/>
                </a:solidFill>
              </a:rPr>
              <a:t>Cannabis in Indian Country</a:t>
            </a:r>
            <a:endParaRPr lang="en-US" sz="3600" dirty="0">
              <a:solidFill>
                <a:schemeClr val="bg1"/>
              </a:solidFill>
            </a:endParaRPr>
          </a:p>
        </p:txBody>
      </p:sp>
    </p:spTree>
    <p:extLst>
      <p:ext uri="{BB962C8B-B14F-4D97-AF65-F5344CB8AC3E}">
        <p14:creationId xmlns:p14="http://schemas.microsoft.com/office/powerpoint/2010/main" val="137388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85" y="76200"/>
            <a:ext cx="7772400" cy="1143000"/>
          </a:xfrm>
        </p:spPr>
        <p:txBody>
          <a:bodyPr/>
          <a:lstStyle/>
          <a:p>
            <a:r>
              <a:rPr lang="en-US" dirty="0" smtClean="0"/>
              <a:t>Economic forecast - Hemp	</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10</a:t>
            </a:fld>
            <a:endParaRPr lang="en-US" dirty="0"/>
          </a:p>
        </p:txBody>
      </p:sp>
      <p:sp>
        <p:nvSpPr>
          <p:cNvPr id="4" name="Content Placeholder 3"/>
          <p:cNvSpPr>
            <a:spLocks noGrp="1"/>
          </p:cNvSpPr>
          <p:nvPr>
            <p:ph sz="quarter" idx="1"/>
          </p:nvPr>
        </p:nvSpPr>
        <p:spPr>
          <a:xfrm>
            <a:off x="374904" y="1066800"/>
            <a:ext cx="8796963" cy="4724400"/>
          </a:xfrm>
        </p:spPr>
        <p:txBody>
          <a:bodyPr>
            <a:noAutofit/>
          </a:bodyPr>
          <a:lstStyle/>
          <a:p>
            <a:r>
              <a:rPr lang="en-US" sz="3600" dirty="0" smtClean="0"/>
              <a:t>Hemp – estimated $500M market for hemp products</a:t>
            </a:r>
          </a:p>
          <a:p>
            <a:pPr lvl="2"/>
            <a:r>
              <a:rPr lang="en-US" sz="3200" dirty="0" smtClean="0"/>
              <a:t>Renewable energy source?</a:t>
            </a:r>
          </a:p>
          <a:p>
            <a:pPr lvl="2"/>
            <a:r>
              <a:rPr lang="en-US" sz="3200" dirty="0" smtClean="0"/>
              <a:t>Medical treatment</a:t>
            </a:r>
          </a:p>
          <a:p>
            <a:pPr lvl="1"/>
            <a:r>
              <a:rPr lang="en-US" sz="3600" dirty="0" smtClean="0"/>
              <a:t>Higher rate of return per acre than any other crop except Tobacco. </a:t>
            </a:r>
            <a:r>
              <a:rPr lang="en-US" sz="3600" dirty="0"/>
              <a:t> </a:t>
            </a:r>
            <a:r>
              <a:rPr lang="en-US" sz="2800" dirty="0" smtClean="0"/>
              <a:t>(Congressional Research Service Report for Congress 2013)</a:t>
            </a:r>
            <a:endParaRPr lang="en-US" sz="3200" dirty="0" smtClean="0"/>
          </a:p>
          <a:p>
            <a:pPr lvl="1"/>
            <a:r>
              <a:rPr lang="en-US" sz="3600" dirty="0"/>
              <a:t>22 states have passed pro-hemp legislation.</a:t>
            </a:r>
          </a:p>
          <a:p>
            <a:pPr lvl="1"/>
            <a:endParaRPr lang="en-US" sz="3600" dirty="0"/>
          </a:p>
          <a:p>
            <a:pPr marL="0" indent="0">
              <a:buNone/>
            </a:pPr>
            <a:endParaRPr lang="en-US" sz="3200" dirty="0"/>
          </a:p>
        </p:txBody>
      </p:sp>
    </p:spTree>
    <p:extLst>
      <p:ext uri="{BB962C8B-B14F-4D97-AF65-F5344CB8AC3E}">
        <p14:creationId xmlns:p14="http://schemas.microsoft.com/office/powerpoint/2010/main" val="239244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Across the Country…</a:t>
            </a:r>
            <a:endParaRPr lang="en-US" dirty="0"/>
          </a:p>
        </p:txBody>
      </p:sp>
      <p:sp>
        <p:nvSpPr>
          <p:cNvPr id="4" name="Slide Number Placeholder 3"/>
          <p:cNvSpPr>
            <a:spLocks noGrp="1"/>
          </p:cNvSpPr>
          <p:nvPr>
            <p:ph type="sldNum" sz="quarter" idx="12"/>
          </p:nvPr>
        </p:nvSpPr>
        <p:spPr/>
        <p:txBody>
          <a:bodyPr/>
          <a:lstStyle/>
          <a:p>
            <a:fld id="{2C3BAC9C-60F8-4FCC-8558-DE8F04DF4F26}" type="slidenum">
              <a:rPr lang="en-US" smtClean="0"/>
              <a:pPr/>
              <a:t>11</a:t>
            </a:fld>
            <a:endParaRPr lang="en-US" dirty="0"/>
          </a:p>
        </p:txBody>
      </p:sp>
      <p:sp>
        <p:nvSpPr>
          <p:cNvPr id="5" name="Content Placeholder 4"/>
          <p:cNvSpPr>
            <a:spLocks noGrp="1"/>
          </p:cNvSpPr>
          <p:nvPr>
            <p:ph sz="quarter" idx="1"/>
          </p:nvPr>
        </p:nvSpPr>
        <p:spPr>
          <a:xfrm>
            <a:off x="603504" y="984697"/>
            <a:ext cx="8235696" cy="5257800"/>
          </a:xfrm>
        </p:spPr>
        <p:txBody>
          <a:bodyPr>
            <a:noAutofit/>
          </a:bodyPr>
          <a:lstStyle/>
          <a:p>
            <a:r>
              <a:rPr lang="en-US" sz="3200" dirty="0" smtClean="0"/>
              <a:t>13 states authorizing commercial hemp programs:</a:t>
            </a:r>
          </a:p>
          <a:p>
            <a:pPr lvl="1"/>
            <a:r>
              <a:rPr lang="en-US" sz="3000" dirty="0" smtClean="0"/>
              <a:t>California</a:t>
            </a:r>
          </a:p>
          <a:p>
            <a:pPr lvl="1"/>
            <a:r>
              <a:rPr lang="en-US" sz="3000" dirty="0" smtClean="0"/>
              <a:t>Colorado</a:t>
            </a:r>
          </a:p>
          <a:p>
            <a:pPr lvl="1"/>
            <a:r>
              <a:rPr lang="en-US" sz="3000" dirty="0" smtClean="0"/>
              <a:t>Indiana</a:t>
            </a:r>
          </a:p>
          <a:p>
            <a:pPr lvl="1"/>
            <a:r>
              <a:rPr lang="en-US" sz="3000" dirty="0" smtClean="0"/>
              <a:t>Kentucky</a:t>
            </a:r>
          </a:p>
          <a:p>
            <a:pPr lvl="1"/>
            <a:r>
              <a:rPr lang="en-US" sz="3000" dirty="0" smtClean="0"/>
              <a:t>Maine</a:t>
            </a:r>
          </a:p>
          <a:p>
            <a:pPr lvl="1"/>
            <a:r>
              <a:rPr lang="en-US" sz="3000" dirty="0" smtClean="0"/>
              <a:t>Montana</a:t>
            </a:r>
          </a:p>
          <a:p>
            <a:pPr lvl="1"/>
            <a:r>
              <a:rPr lang="en-US" sz="3000" dirty="0" smtClean="0"/>
              <a:t>North Dakota</a:t>
            </a:r>
          </a:p>
          <a:p>
            <a:pPr lvl="1"/>
            <a:r>
              <a:rPr lang="en-US" sz="3000" b="1" dirty="0" smtClean="0"/>
              <a:t>Oregon</a:t>
            </a:r>
          </a:p>
        </p:txBody>
      </p:sp>
      <p:pic>
        <p:nvPicPr>
          <p:cNvPr id="9221" name="Picture 5" descr="C:\Users\lechohawk\AppData\Local\Microsoft\Windows\Temporary Internet Files\Content.IE5\TZPAWIA1\538475_0ffea278[1].jpg"/>
          <p:cNvPicPr>
            <a:picLocks noChangeAspect="1" noChangeArrowheads="1"/>
          </p:cNvPicPr>
          <p:nvPr/>
        </p:nvPicPr>
        <p:blipFill>
          <a:blip r:embed="rId3" cstate="print"/>
          <a:srcRect/>
          <a:stretch>
            <a:fillRect/>
          </a:stretch>
        </p:blipFill>
        <p:spPr bwMode="auto">
          <a:xfrm>
            <a:off x="3614134" y="4300074"/>
            <a:ext cx="4767866" cy="2176926"/>
          </a:xfrm>
          <a:prstGeom prst="rect">
            <a:avLst/>
          </a:prstGeom>
          <a:noFill/>
        </p:spPr>
      </p:pic>
      <p:sp>
        <p:nvSpPr>
          <p:cNvPr id="6" name="Content Placeholder 4"/>
          <p:cNvSpPr txBox="1">
            <a:spLocks/>
          </p:cNvSpPr>
          <p:nvPr/>
        </p:nvSpPr>
        <p:spPr>
          <a:xfrm>
            <a:off x="3124200" y="1558344"/>
            <a:ext cx="8235696" cy="52578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fontAlgn="auto">
              <a:spcAft>
                <a:spcPts val="0"/>
              </a:spcAft>
            </a:pPr>
            <a:r>
              <a:rPr lang="en-US" sz="3000" dirty="0" smtClean="0"/>
              <a:t>South Carolina</a:t>
            </a:r>
          </a:p>
          <a:p>
            <a:pPr lvl="1" fontAlgn="auto">
              <a:spcAft>
                <a:spcPts val="0"/>
              </a:spcAft>
            </a:pPr>
            <a:r>
              <a:rPr lang="en-US" sz="3000" dirty="0" smtClean="0"/>
              <a:t>Tennessee</a:t>
            </a:r>
          </a:p>
          <a:p>
            <a:pPr lvl="1" fontAlgn="auto">
              <a:spcAft>
                <a:spcPts val="0"/>
              </a:spcAft>
            </a:pPr>
            <a:r>
              <a:rPr lang="en-US" sz="3000" dirty="0" smtClean="0"/>
              <a:t>Vermont</a:t>
            </a:r>
          </a:p>
          <a:p>
            <a:pPr lvl="1" fontAlgn="auto">
              <a:spcAft>
                <a:spcPts val="0"/>
              </a:spcAft>
            </a:pPr>
            <a:r>
              <a:rPr lang="en-US" sz="3000" dirty="0" smtClean="0"/>
              <a:t>Virginia</a:t>
            </a:r>
          </a:p>
          <a:p>
            <a:pPr lvl="1" fontAlgn="auto">
              <a:spcAft>
                <a:spcPts val="0"/>
              </a:spcAft>
            </a:pPr>
            <a:r>
              <a:rPr lang="en-US" sz="3000" dirty="0" smtClean="0"/>
              <a:t>West Virginia</a:t>
            </a:r>
          </a:p>
        </p:txBody>
      </p:sp>
    </p:spTree>
    <p:extLst>
      <p:ext uri="{BB962C8B-B14F-4D97-AF65-F5344CB8AC3E}">
        <p14:creationId xmlns:p14="http://schemas.microsoft.com/office/powerpoint/2010/main" val="3732377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0"/>
            <a:ext cx="7772400" cy="1143000"/>
          </a:xfrm>
        </p:spPr>
        <p:txBody>
          <a:bodyPr/>
          <a:lstStyle/>
          <a:p>
            <a:r>
              <a:rPr lang="en-US" dirty="0" smtClean="0"/>
              <a:t>Across the Country…</a:t>
            </a:r>
            <a:endParaRPr lang="en-US" dirty="0"/>
          </a:p>
        </p:txBody>
      </p:sp>
      <p:sp>
        <p:nvSpPr>
          <p:cNvPr id="4" name="Slide Number Placeholder 3"/>
          <p:cNvSpPr>
            <a:spLocks noGrp="1"/>
          </p:cNvSpPr>
          <p:nvPr>
            <p:ph type="sldNum" sz="quarter" idx="12"/>
          </p:nvPr>
        </p:nvSpPr>
        <p:spPr/>
        <p:txBody>
          <a:bodyPr/>
          <a:lstStyle/>
          <a:p>
            <a:fld id="{2C3BAC9C-60F8-4FCC-8558-DE8F04DF4F26}" type="slidenum">
              <a:rPr lang="en-US" smtClean="0"/>
              <a:pPr/>
              <a:t>12</a:t>
            </a:fld>
            <a:endParaRPr lang="en-US" dirty="0"/>
          </a:p>
        </p:txBody>
      </p:sp>
      <p:sp>
        <p:nvSpPr>
          <p:cNvPr id="5" name="Content Placeholder 4"/>
          <p:cNvSpPr>
            <a:spLocks noGrp="1"/>
          </p:cNvSpPr>
          <p:nvPr>
            <p:ph sz="quarter" idx="1"/>
          </p:nvPr>
        </p:nvSpPr>
        <p:spPr>
          <a:xfrm>
            <a:off x="381000" y="914400"/>
            <a:ext cx="8610600" cy="5257800"/>
          </a:xfrm>
        </p:spPr>
        <p:txBody>
          <a:bodyPr>
            <a:noAutofit/>
          </a:bodyPr>
          <a:lstStyle/>
          <a:p>
            <a:r>
              <a:rPr lang="en-US" sz="3200" dirty="0" smtClean="0"/>
              <a:t>7 states establish industrial hemp programs that are limited to agricultural or academic research programs:</a:t>
            </a:r>
          </a:p>
          <a:p>
            <a:pPr lvl="1"/>
            <a:r>
              <a:rPr lang="en-US" sz="3000" dirty="0" smtClean="0"/>
              <a:t>Delaware</a:t>
            </a:r>
          </a:p>
          <a:p>
            <a:pPr lvl="1"/>
            <a:r>
              <a:rPr lang="en-US" sz="3000" dirty="0" smtClean="0"/>
              <a:t>Hawaii</a:t>
            </a:r>
          </a:p>
          <a:p>
            <a:pPr lvl="1"/>
            <a:r>
              <a:rPr lang="en-US" sz="3000" dirty="0" smtClean="0"/>
              <a:t>Illinois</a:t>
            </a:r>
          </a:p>
          <a:p>
            <a:pPr lvl="1"/>
            <a:r>
              <a:rPr lang="en-US" sz="3000" dirty="0" smtClean="0"/>
              <a:t>Michigan</a:t>
            </a:r>
          </a:p>
          <a:p>
            <a:pPr lvl="1"/>
            <a:r>
              <a:rPr lang="en-US" sz="3000" dirty="0" smtClean="0"/>
              <a:t>Nebraska</a:t>
            </a:r>
          </a:p>
          <a:p>
            <a:pPr lvl="1"/>
            <a:r>
              <a:rPr lang="en-US" sz="3000" dirty="0" smtClean="0"/>
              <a:t>New York</a:t>
            </a:r>
          </a:p>
          <a:p>
            <a:pPr lvl="1"/>
            <a:r>
              <a:rPr lang="en-US" sz="3000" dirty="0" smtClean="0"/>
              <a:t>Utah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404" y="1905000"/>
            <a:ext cx="4762500" cy="4762500"/>
          </a:xfrm>
          <a:prstGeom prst="rect">
            <a:avLst/>
          </a:prstGeom>
        </p:spPr>
      </p:pic>
    </p:spTree>
    <p:extLst>
      <p:ext uri="{BB962C8B-B14F-4D97-AF65-F5344CB8AC3E}">
        <p14:creationId xmlns:p14="http://schemas.microsoft.com/office/powerpoint/2010/main" val="3413107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 Research Steps</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13</a:t>
            </a:fld>
            <a:endParaRPr lang="en-US" dirty="0"/>
          </a:p>
        </p:txBody>
      </p:sp>
      <p:sp>
        <p:nvSpPr>
          <p:cNvPr id="4" name="Content Placeholder 3"/>
          <p:cNvSpPr>
            <a:spLocks noGrp="1"/>
          </p:cNvSpPr>
          <p:nvPr>
            <p:ph sz="quarter" idx="1"/>
          </p:nvPr>
        </p:nvSpPr>
        <p:spPr>
          <a:xfrm>
            <a:off x="457200" y="1417638"/>
            <a:ext cx="8686800" cy="5440362"/>
          </a:xfrm>
        </p:spPr>
        <p:txBody>
          <a:bodyPr>
            <a:normAutofit lnSpcReduction="10000"/>
          </a:bodyPr>
          <a:lstStyle/>
          <a:p>
            <a:pPr marL="0" indent="0">
              <a:buNone/>
            </a:pPr>
            <a:r>
              <a:rPr lang="en-US" dirty="0" smtClean="0"/>
              <a:t>1.	Submit </a:t>
            </a:r>
            <a:r>
              <a:rPr lang="en-US" dirty="0"/>
              <a:t>your study proposal to the Food and Drug Administration for a thorough review of its "scientific validity and ethical soundness."</a:t>
            </a:r>
          </a:p>
          <a:p>
            <a:pPr marL="0" indent="0">
              <a:buNone/>
            </a:pPr>
            <a:r>
              <a:rPr lang="en-US" dirty="0" smtClean="0"/>
              <a:t>2.	Submit </a:t>
            </a:r>
            <a:r>
              <a:rPr lang="en-US" dirty="0"/>
              <a:t>your proposal to a separate </a:t>
            </a:r>
            <a:r>
              <a:rPr lang="en-US" dirty="0">
                <a:hlinkClick r:id="rId2"/>
              </a:rPr>
              <a:t>Public Health Service</a:t>
            </a:r>
            <a:r>
              <a:rPr lang="en-US" dirty="0"/>
              <a:t> (PHS) board, which performs pretty much the exact same review as the FDA.</a:t>
            </a:r>
          </a:p>
          <a:p>
            <a:pPr marL="0" indent="0">
              <a:buNone/>
            </a:pPr>
            <a:r>
              <a:rPr lang="en-US" dirty="0" smtClean="0"/>
              <a:t>3	Get </a:t>
            </a:r>
            <a:r>
              <a:rPr lang="en-US" dirty="0"/>
              <a:t>a marijuana permit from the Drug Enforcement Administration.</a:t>
            </a:r>
          </a:p>
          <a:p>
            <a:pPr marL="0" indent="0">
              <a:buNone/>
            </a:pPr>
            <a:r>
              <a:rPr lang="en-US" dirty="0" smtClean="0"/>
              <a:t>4.	Finally</a:t>
            </a:r>
            <a:r>
              <a:rPr lang="en-US" dirty="0"/>
              <a:t>, obtain a quantity of medical marijuana via the </a:t>
            </a:r>
            <a:r>
              <a:rPr lang="en-US" dirty="0">
                <a:hlinkClick r:id="rId3"/>
              </a:rPr>
              <a:t>Drug Supply Program</a:t>
            </a:r>
            <a:r>
              <a:rPr lang="en-US" dirty="0"/>
              <a:t> run by the National Institute on Drug Abuse (NIDA), which maintains a monopoly on medical marijuana grown for research in the U.S</a:t>
            </a:r>
            <a:r>
              <a:rPr lang="en-US" dirty="0" smtClean="0"/>
              <a:t>.</a:t>
            </a:r>
          </a:p>
          <a:p>
            <a:r>
              <a:rPr lang="en-US" b="1" dirty="0" smtClean="0"/>
              <a:t>June 22, 2015 – Obama administration removed Step 2 – PHS review. </a:t>
            </a:r>
            <a:endParaRPr lang="en-US" b="1" dirty="0"/>
          </a:p>
          <a:p>
            <a:endParaRPr lang="en-US" dirty="0"/>
          </a:p>
        </p:txBody>
      </p:sp>
    </p:spTree>
    <p:extLst>
      <p:ext uri="{BB962C8B-B14F-4D97-AF65-F5344CB8AC3E}">
        <p14:creationId xmlns:p14="http://schemas.microsoft.com/office/powerpoint/2010/main" val="148637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HHS Patent – “Cannabinoids as </a:t>
            </a:r>
            <a:r>
              <a:rPr lang="en-US" dirty="0" err="1" smtClean="0"/>
              <a:t>antioxidents</a:t>
            </a:r>
            <a:r>
              <a:rPr lang="en-US" dirty="0" smtClean="0"/>
              <a:t> &amp; </a:t>
            </a:r>
            <a:r>
              <a:rPr lang="en-US" dirty="0" err="1" smtClean="0"/>
              <a:t>neuroprotectants</a:t>
            </a:r>
            <a:r>
              <a:rPr lang="en-US" dirty="0" smtClean="0"/>
              <a:t>”</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14</a:t>
            </a:fld>
            <a:endParaRPr lang="en-US" dirty="0"/>
          </a:p>
        </p:txBody>
      </p:sp>
      <p:sp>
        <p:nvSpPr>
          <p:cNvPr id="4" name="Content Placeholder 3"/>
          <p:cNvSpPr>
            <a:spLocks noGrp="1"/>
          </p:cNvSpPr>
          <p:nvPr>
            <p:ph sz="quarter" idx="1"/>
          </p:nvPr>
        </p:nvSpPr>
        <p:spPr>
          <a:xfrm>
            <a:off x="457200" y="1600200"/>
            <a:ext cx="8229600" cy="4419600"/>
          </a:xfrm>
        </p:spPr>
        <p:txBody>
          <a:bodyPr>
            <a:noAutofit/>
          </a:bodyPr>
          <a:lstStyle/>
          <a:p>
            <a:r>
              <a:rPr lang="en-US" sz="2800" dirty="0" smtClean="0"/>
              <a:t>Awarded October 2003, </a:t>
            </a:r>
            <a:r>
              <a:rPr lang="en-US" sz="2800" dirty="0"/>
              <a:t>f</a:t>
            </a:r>
            <a:r>
              <a:rPr lang="en-US" sz="2800" dirty="0" smtClean="0"/>
              <a:t>iled by National Institute of Health</a:t>
            </a:r>
          </a:p>
          <a:p>
            <a:r>
              <a:rPr lang="en-US" sz="2800" dirty="0"/>
              <a:t>“This new found property makes cannabinoids useful in the treatment and prophylaxis of wide variety of oxidation associated </a:t>
            </a:r>
            <a:r>
              <a:rPr lang="en-US" sz="3200" dirty="0"/>
              <a:t>diseases</a:t>
            </a:r>
            <a:r>
              <a:rPr lang="en-US" sz="2800" u="sng" dirty="0"/>
              <a:t>, such as ischemic, age-related, inflammatory and autoimmune diseases</a:t>
            </a:r>
            <a:r>
              <a:rPr lang="en-US" sz="2800" dirty="0"/>
              <a:t>. The cannabinoids are found to have particular application as </a:t>
            </a:r>
            <a:r>
              <a:rPr lang="en-US" sz="2800" u="sng" dirty="0" err="1"/>
              <a:t>neuroprotectants</a:t>
            </a:r>
            <a:r>
              <a:rPr lang="en-US" sz="2800" dirty="0"/>
              <a:t>, for example </a:t>
            </a:r>
            <a:r>
              <a:rPr lang="en-US" sz="2800" u="sng" dirty="0"/>
              <a:t>in limiting neurological damage </a:t>
            </a:r>
            <a:r>
              <a:rPr lang="en-US" sz="2800" dirty="0"/>
              <a:t>following ischemic insults, such as stroke and trauma, or </a:t>
            </a:r>
            <a:r>
              <a:rPr lang="en-US" sz="2800" u="sng" dirty="0"/>
              <a:t>in the treatment of neurodegenerative diseases</a:t>
            </a:r>
            <a:r>
              <a:rPr lang="en-US" sz="2800" dirty="0"/>
              <a:t>, such as Alzheimer’s disease, Parkinson’s disease and HIV dementia.”</a:t>
            </a:r>
          </a:p>
        </p:txBody>
      </p:sp>
    </p:spTree>
    <p:extLst>
      <p:ext uri="{BB962C8B-B14F-4D97-AF65-F5344CB8AC3E}">
        <p14:creationId xmlns:p14="http://schemas.microsoft.com/office/powerpoint/2010/main" val="172999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NIH grants license to </a:t>
            </a:r>
            <a:r>
              <a:rPr lang="en-US" dirty="0" err="1" smtClean="0"/>
              <a:t>KannaLife</a:t>
            </a:r>
            <a:r>
              <a:rPr lang="en-US" dirty="0" smtClean="0"/>
              <a:t> to study CBD</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15</a:t>
            </a:fld>
            <a:endParaRPr lang="en-US" dirty="0"/>
          </a:p>
        </p:txBody>
      </p:sp>
      <p:sp>
        <p:nvSpPr>
          <p:cNvPr id="4" name="Content Placeholder 3"/>
          <p:cNvSpPr>
            <a:spLocks noGrp="1"/>
          </p:cNvSpPr>
          <p:nvPr>
            <p:ph sz="quarter" idx="1"/>
          </p:nvPr>
        </p:nvSpPr>
        <p:spPr>
          <a:xfrm>
            <a:off x="383869" y="1453497"/>
            <a:ext cx="7772400" cy="4572000"/>
          </a:xfrm>
        </p:spPr>
        <p:txBody>
          <a:bodyPr>
            <a:normAutofit lnSpcReduction="10000"/>
          </a:bodyPr>
          <a:lstStyle/>
          <a:p>
            <a:r>
              <a:rPr lang="en-US" dirty="0" smtClean="0"/>
              <a:t>2010 - NIH </a:t>
            </a:r>
            <a:r>
              <a:rPr lang="en-US" dirty="0"/>
              <a:t>granted </a:t>
            </a:r>
            <a:r>
              <a:rPr lang="en-US" dirty="0" err="1"/>
              <a:t>KannaLife</a:t>
            </a:r>
            <a:r>
              <a:rPr lang="en-US" dirty="0"/>
              <a:t> exclusivity to develop a treatment for Hepatic Encephalopathy, a disease of the liver and brain that stems from </a:t>
            </a:r>
            <a:r>
              <a:rPr lang="en-US" dirty="0" smtClean="0"/>
              <a:t>cirrhosis.</a:t>
            </a:r>
          </a:p>
          <a:p>
            <a:r>
              <a:rPr lang="en-US" dirty="0" smtClean="0"/>
              <a:t>August 2014 - NIH </a:t>
            </a:r>
            <a:r>
              <a:rPr lang="en-US" dirty="0"/>
              <a:t>granted the company an additional license on their previous patent to study CTE. </a:t>
            </a:r>
            <a:endParaRPr lang="en-US" dirty="0" smtClean="0"/>
          </a:p>
          <a:p>
            <a:r>
              <a:rPr lang="en-US" dirty="0" err="1" smtClean="0"/>
              <a:t>KannaLife</a:t>
            </a:r>
            <a:r>
              <a:rPr lang="en-US" dirty="0" smtClean="0"/>
              <a:t> </a:t>
            </a:r>
            <a:r>
              <a:rPr lang="en-US" dirty="0"/>
              <a:t>is the only company with licenses on the US-government held patent on </a:t>
            </a:r>
            <a:endParaRPr lang="en-US" dirty="0" smtClean="0"/>
          </a:p>
          <a:p>
            <a:pPr marL="0" indent="0">
              <a:buNone/>
            </a:pPr>
            <a:r>
              <a:rPr lang="en-US" dirty="0" smtClean="0"/>
              <a:t>   cannabinoids</a:t>
            </a:r>
            <a:r>
              <a:rPr lang="en-US" dirty="0"/>
              <a:t>. </a:t>
            </a:r>
            <a:r>
              <a:rPr lang="en-US" dirty="0" smtClean="0"/>
              <a:t>NIH owns</a:t>
            </a:r>
          </a:p>
          <a:p>
            <a:pPr marL="0" indent="0">
              <a:buNone/>
            </a:pPr>
            <a:r>
              <a:rPr lang="en-US" dirty="0" smtClean="0"/>
              <a:t>   patent</a:t>
            </a:r>
            <a:r>
              <a:rPr lang="en-US" dirty="0"/>
              <a:t>, but </a:t>
            </a:r>
            <a:r>
              <a:rPr lang="en-US" dirty="0" err="1"/>
              <a:t>KannaLife</a:t>
            </a:r>
            <a:r>
              <a:rPr lang="en-US" dirty="0"/>
              <a:t> </a:t>
            </a:r>
            <a:endParaRPr lang="en-US" dirty="0" smtClean="0"/>
          </a:p>
          <a:p>
            <a:pPr marL="0" indent="0">
              <a:buNone/>
            </a:pPr>
            <a:r>
              <a:rPr lang="en-US" dirty="0" smtClean="0"/>
              <a:t>   has exclusive </a:t>
            </a:r>
            <a:r>
              <a:rPr lang="en-US" dirty="0"/>
              <a:t>rights to develop </a:t>
            </a:r>
            <a:endParaRPr lang="en-US" dirty="0" smtClean="0"/>
          </a:p>
          <a:p>
            <a:pPr marL="0" indent="0">
              <a:buNone/>
            </a:pPr>
            <a:r>
              <a:rPr lang="en-US" dirty="0" smtClean="0"/>
              <a:t>   drugs </a:t>
            </a:r>
            <a:r>
              <a:rPr lang="en-US" dirty="0"/>
              <a:t>with it.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810" y="4196322"/>
            <a:ext cx="4377267" cy="2462213"/>
          </a:xfrm>
          <a:prstGeom prst="rect">
            <a:avLst/>
          </a:prstGeom>
        </p:spPr>
      </p:pic>
    </p:spTree>
    <p:extLst>
      <p:ext uri="{BB962C8B-B14F-4D97-AF65-F5344CB8AC3E}">
        <p14:creationId xmlns:p14="http://schemas.microsoft.com/office/powerpoint/2010/main" val="225755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34344"/>
            <a:ext cx="7772400" cy="1143000"/>
          </a:xfrm>
        </p:spPr>
        <p:txBody>
          <a:bodyPr/>
          <a:lstStyle/>
          <a:p>
            <a:r>
              <a:rPr lang="en-US" dirty="0" smtClean="0"/>
              <a:t>Changes?</a:t>
            </a:r>
            <a:endParaRPr lang="en-US" dirty="0"/>
          </a:p>
        </p:txBody>
      </p:sp>
      <p:sp>
        <p:nvSpPr>
          <p:cNvPr id="4" name="Slide Number Placeholder 3"/>
          <p:cNvSpPr>
            <a:spLocks noGrp="1"/>
          </p:cNvSpPr>
          <p:nvPr>
            <p:ph type="sldNum" sz="quarter" idx="12"/>
          </p:nvPr>
        </p:nvSpPr>
        <p:spPr/>
        <p:txBody>
          <a:bodyPr/>
          <a:lstStyle/>
          <a:p>
            <a:pPr>
              <a:defRPr/>
            </a:pPr>
            <a:fld id="{2C3BAC9C-60F8-4FCC-8558-DE8F04DF4F26}" type="slidenum">
              <a:rPr lang="en-US" smtClean="0"/>
              <a:pPr>
                <a:defRPr/>
              </a:pPr>
              <a:t>16</a:t>
            </a:fld>
            <a:endParaRPr lang="en-US" dirty="0"/>
          </a:p>
        </p:txBody>
      </p:sp>
      <p:sp>
        <p:nvSpPr>
          <p:cNvPr id="5" name="Content Placeholder 4"/>
          <p:cNvSpPr>
            <a:spLocks noGrp="1"/>
          </p:cNvSpPr>
          <p:nvPr>
            <p:ph sz="quarter" idx="1"/>
          </p:nvPr>
        </p:nvSpPr>
        <p:spPr>
          <a:xfrm>
            <a:off x="399842" y="1143000"/>
            <a:ext cx="8534400" cy="4724400"/>
          </a:xfrm>
        </p:spPr>
        <p:txBody>
          <a:bodyPr>
            <a:noAutofit/>
          </a:bodyPr>
          <a:lstStyle/>
          <a:p>
            <a:r>
              <a:rPr lang="en-US" sz="3200" dirty="0" smtClean="0"/>
              <a:t>New President, 2016</a:t>
            </a:r>
          </a:p>
          <a:p>
            <a:r>
              <a:rPr lang="en-US" sz="3200" dirty="0" smtClean="0"/>
              <a:t>Republican controlled Congress, 2015</a:t>
            </a:r>
          </a:p>
          <a:p>
            <a:r>
              <a:rPr lang="en-US" sz="3200" dirty="0" smtClean="0"/>
              <a:t>New U.S. Attorney General Loretta Lynch</a:t>
            </a:r>
          </a:p>
          <a:p>
            <a:r>
              <a:rPr lang="en-US" sz="3200" dirty="0" smtClean="0"/>
              <a:t>New U.S. Deputy Attorney General Sally Yates</a:t>
            </a:r>
          </a:p>
          <a:p>
            <a:r>
              <a:rPr lang="en-US" sz="3200" dirty="0" smtClean="0"/>
              <a:t>Nebraska and Oklahoma's suit against Colorado alleging federal preemption</a:t>
            </a:r>
          </a:p>
          <a:p>
            <a:r>
              <a:rPr lang="en-US" sz="3200" dirty="0" smtClean="0"/>
              <a:t>Ever-Shifting federal enforcement priorities on tribal land</a:t>
            </a:r>
          </a:p>
          <a:p>
            <a:endParaRPr lang="en-US" sz="3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Tribal DRAFT Legislation	</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17</a:t>
            </a:fld>
            <a:endParaRPr lang="en-US" dirty="0"/>
          </a:p>
        </p:txBody>
      </p:sp>
      <p:sp>
        <p:nvSpPr>
          <p:cNvPr id="4" name="Content Placeholder 3"/>
          <p:cNvSpPr>
            <a:spLocks noGrp="1"/>
          </p:cNvSpPr>
          <p:nvPr>
            <p:ph sz="quarter" idx="1"/>
          </p:nvPr>
        </p:nvSpPr>
        <p:spPr>
          <a:xfrm>
            <a:off x="457200" y="1295400"/>
            <a:ext cx="8229600" cy="5105400"/>
          </a:xfrm>
        </p:spPr>
        <p:txBody>
          <a:bodyPr>
            <a:noAutofit/>
          </a:bodyPr>
          <a:lstStyle/>
          <a:p>
            <a:r>
              <a:rPr lang="en-US" sz="2800" dirty="0" smtClean="0">
                <a:solidFill>
                  <a:srgbClr val="000000"/>
                </a:solidFill>
                <a:latin typeface="Times New Roman" panose="02020603050405020304" pitchFamily="18" charset="0"/>
                <a:ea typeface="Calibri" panose="020F0502020204030204" pitchFamily="34" charset="0"/>
              </a:rPr>
              <a:t>Draft attempts </a:t>
            </a:r>
            <a:r>
              <a:rPr lang="en-US" sz="2800" dirty="0">
                <a:solidFill>
                  <a:srgbClr val="000000"/>
                </a:solidFill>
                <a:latin typeface="Times New Roman" panose="02020603050405020304" pitchFamily="18" charset="0"/>
                <a:ea typeface="Calibri" panose="020F0502020204030204" pitchFamily="34" charset="0"/>
              </a:rPr>
              <a:t>to provide clarity for tribes wishing to produce, purchase and possess </a:t>
            </a:r>
            <a:r>
              <a:rPr lang="en-US" sz="2800" dirty="0" smtClean="0">
                <a:solidFill>
                  <a:srgbClr val="000000"/>
                </a:solidFill>
                <a:latin typeface="Times New Roman" panose="02020603050405020304" pitchFamily="18" charset="0"/>
                <a:ea typeface="Calibri" panose="020F0502020204030204" pitchFamily="34" charset="0"/>
              </a:rPr>
              <a:t>marijuana but concerned that participating </a:t>
            </a:r>
            <a:r>
              <a:rPr lang="en-US" sz="2800" dirty="0">
                <a:solidFill>
                  <a:srgbClr val="000000"/>
                </a:solidFill>
                <a:latin typeface="Times New Roman" panose="02020603050405020304" pitchFamily="18" charset="0"/>
                <a:ea typeface="Calibri" panose="020F0502020204030204" pitchFamily="34" charset="0"/>
              </a:rPr>
              <a:t>in the marijuana industry might put their federal funding at risk.  </a:t>
            </a:r>
            <a:endParaRPr lang="en-US" sz="2800" dirty="0" smtClean="0">
              <a:solidFill>
                <a:srgbClr val="000000"/>
              </a:solidFill>
              <a:latin typeface="Times New Roman" panose="02020603050405020304" pitchFamily="18" charset="0"/>
              <a:ea typeface="Calibri" panose="020F0502020204030204" pitchFamily="34" charset="0"/>
            </a:endParaRPr>
          </a:p>
          <a:p>
            <a:pPr marL="0" indent="0">
              <a:buNone/>
            </a:pPr>
            <a:endParaRPr lang="en-US" sz="2800" dirty="0" smtClean="0">
              <a:solidFill>
                <a:srgbClr val="000000"/>
              </a:solidFill>
              <a:latin typeface="Times New Roman" panose="02020603050405020304" pitchFamily="18" charset="0"/>
              <a:ea typeface="Calibri" panose="020F0502020204030204" pitchFamily="34" charset="0"/>
            </a:endParaRPr>
          </a:p>
          <a:p>
            <a:r>
              <a:rPr lang="en-US" sz="2800" dirty="0" smtClean="0">
                <a:solidFill>
                  <a:srgbClr val="000000"/>
                </a:solidFill>
                <a:latin typeface="Times New Roman" panose="02020603050405020304" pitchFamily="18" charset="0"/>
                <a:ea typeface="Calibri" panose="020F0502020204030204" pitchFamily="34" charset="0"/>
              </a:rPr>
              <a:t>This </a:t>
            </a:r>
            <a:r>
              <a:rPr lang="en-US" sz="2800" dirty="0">
                <a:solidFill>
                  <a:srgbClr val="000000"/>
                </a:solidFill>
                <a:latin typeface="Times New Roman" panose="02020603050405020304" pitchFamily="18" charset="0"/>
                <a:ea typeface="Calibri" panose="020F0502020204030204" pitchFamily="34" charset="0"/>
              </a:rPr>
              <a:t>bill attempts to alleviate that concern by prohibiting federal agencies from considering the tribe’s participation in the marijuana industry when</a:t>
            </a:r>
            <a:r>
              <a:rPr lang="en-US" sz="2800" dirty="0" smtClean="0">
                <a:solidFill>
                  <a:srgbClr val="000000"/>
                </a:solidFill>
                <a:latin typeface="Times New Roman" panose="02020603050405020304" pitchFamily="18" charset="0"/>
                <a:ea typeface="Calibri" panose="020F0502020204030204" pitchFamily="34" charset="0"/>
              </a:rPr>
              <a:t>:</a:t>
            </a:r>
            <a:endParaRPr lang="en-US" sz="2800" dirty="0" smtClean="0"/>
          </a:p>
          <a:p>
            <a:pPr lvl="1"/>
            <a:r>
              <a:rPr lang="en-US" sz="2800" dirty="0" smtClean="0"/>
              <a:t>Allocating federal funds, benefits, grants, contracts, or other agreement with the United States, determining compliance or evaluating eligibility for federal funding.</a:t>
            </a:r>
            <a:endParaRPr lang="en-US" sz="2800" dirty="0"/>
          </a:p>
        </p:txBody>
      </p:sp>
    </p:spTree>
    <p:extLst>
      <p:ext uri="{BB962C8B-B14F-4D97-AF65-F5344CB8AC3E}">
        <p14:creationId xmlns:p14="http://schemas.microsoft.com/office/powerpoint/2010/main" val="1825017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Tribal DRAFT Legislation	</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18</a:t>
            </a:fld>
            <a:endParaRPr lang="en-US" dirty="0"/>
          </a:p>
        </p:txBody>
      </p:sp>
      <p:sp>
        <p:nvSpPr>
          <p:cNvPr id="4" name="Content Placeholder 3"/>
          <p:cNvSpPr>
            <a:spLocks noGrp="1"/>
          </p:cNvSpPr>
          <p:nvPr>
            <p:ph sz="quarter" idx="1"/>
          </p:nvPr>
        </p:nvSpPr>
        <p:spPr>
          <a:xfrm>
            <a:off x="815788" y="1676400"/>
            <a:ext cx="7848600" cy="4724400"/>
          </a:xfrm>
        </p:spPr>
        <p:txBody>
          <a:bodyPr>
            <a:noAutofit/>
          </a:bodyPr>
          <a:lstStyle/>
          <a:p>
            <a:r>
              <a:rPr lang="en-US" sz="2800" dirty="0" smtClean="0">
                <a:solidFill>
                  <a:srgbClr val="000000"/>
                </a:solidFill>
                <a:latin typeface="Times New Roman" panose="02020603050405020304" pitchFamily="18" charset="0"/>
                <a:ea typeface="Calibri" panose="020F0502020204030204" pitchFamily="34" charset="0"/>
              </a:rPr>
              <a:t>National Indian Cannabis Coalition (</a:t>
            </a:r>
            <a:r>
              <a:rPr lang="en-US" sz="2800" dirty="0" smtClean="0">
                <a:solidFill>
                  <a:srgbClr val="000000"/>
                </a:solidFill>
                <a:latin typeface="Times New Roman" panose="02020603050405020304" pitchFamily="18" charset="0"/>
                <a:ea typeface="Calibri" panose="020F0502020204030204" pitchFamily="34" charset="0"/>
                <a:hlinkClick r:id="rId2"/>
              </a:rPr>
              <a:t>www.niccdc.org</a:t>
            </a:r>
            <a:r>
              <a:rPr lang="en-US" sz="2800" dirty="0" smtClean="0">
                <a:solidFill>
                  <a:srgbClr val="000000"/>
                </a:solidFill>
                <a:latin typeface="Times New Roman" panose="02020603050405020304" pitchFamily="18" charset="0"/>
                <a:ea typeface="Calibri" panose="020F0502020204030204" pitchFamily="34" charset="0"/>
              </a:rPr>
              <a:t>) is providing input on the draft legislation.</a:t>
            </a:r>
          </a:p>
          <a:p>
            <a:pPr lvl="1"/>
            <a:r>
              <a:rPr lang="en-US" dirty="0" smtClean="0">
                <a:solidFill>
                  <a:srgbClr val="000000"/>
                </a:solidFill>
                <a:latin typeface="Times New Roman" panose="02020603050405020304" pitchFamily="18" charset="0"/>
              </a:rPr>
              <a:t>Include IHS </a:t>
            </a:r>
          </a:p>
          <a:p>
            <a:pPr lvl="1"/>
            <a:r>
              <a:rPr lang="en-US" dirty="0" smtClean="0">
                <a:solidFill>
                  <a:srgbClr val="000000"/>
                </a:solidFill>
                <a:latin typeface="Times New Roman" panose="02020603050405020304" pitchFamily="18" charset="0"/>
              </a:rPr>
              <a:t>Allow tribes to participate in Hemp initiatives </a:t>
            </a:r>
          </a:p>
          <a:p>
            <a:pPr lvl="1"/>
            <a:r>
              <a:rPr lang="en-US" dirty="0" smtClean="0">
                <a:solidFill>
                  <a:srgbClr val="000000"/>
                </a:solidFill>
                <a:latin typeface="Times New Roman" panose="02020603050405020304" pitchFamily="18" charset="0"/>
              </a:rPr>
              <a:t>Include tribes engaged in processing and selling cannabis</a:t>
            </a:r>
            <a:endParaRPr lang="en-US" sz="2800" dirty="0" smtClean="0">
              <a:solidFill>
                <a:srgbClr val="000000"/>
              </a:solidFill>
              <a:latin typeface="Times New Roman" panose="02020603050405020304" pitchFamily="18" charset="0"/>
            </a:endParaRPr>
          </a:p>
          <a:p>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83451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Tribal Legislation	</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19</a:t>
            </a:fld>
            <a:endParaRPr lang="en-US" dirty="0"/>
          </a:p>
        </p:txBody>
      </p:sp>
      <p:sp>
        <p:nvSpPr>
          <p:cNvPr id="4" name="Content Placeholder 3"/>
          <p:cNvSpPr>
            <a:spLocks noGrp="1"/>
          </p:cNvSpPr>
          <p:nvPr>
            <p:ph sz="quarter" idx="1"/>
          </p:nvPr>
        </p:nvSpPr>
        <p:spPr>
          <a:xfrm>
            <a:off x="304800" y="1143000"/>
            <a:ext cx="8686800" cy="5334000"/>
          </a:xfrm>
        </p:spPr>
        <p:txBody>
          <a:bodyPr>
            <a:noAutofit/>
          </a:bodyPr>
          <a:lstStyle/>
          <a:p>
            <a:r>
              <a:rPr lang="en-US" sz="2800" u="sng" dirty="0" smtClean="0"/>
              <a:t>Keeping out Illegal Drugs Act of 2016 </a:t>
            </a:r>
            <a:r>
              <a:rPr lang="en-US" sz="2800" dirty="0" smtClean="0"/>
              <a:t>- Senator Lankford (R-OK)</a:t>
            </a:r>
          </a:p>
          <a:p>
            <a:pPr lvl="1"/>
            <a:r>
              <a:rPr lang="en-US" sz="2800" dirty="0" smtClean="0"/>
              <a:t>“</a:t>
            </a:r>
            <a:r>
              <a:rPr lang="en-US" sz="2800" dirty="0"/>
              <a:t>A bill to prevent Indian tribes and tribal organizations that cultivate, manufacture, or distribute marijuana on Indian land from receiving Federal funds</a:t>
            </a:r>
            <a:r>
              <a:rPr lang="en-US" sz="2800" dirty="0" smtClean="0"/>
              <a:t>.”</a:t>
            </a:r>
          </a:p>
          <a:p>
            <a:r>
              <a:rPr lang="en-US" sz="2800" b="1" u="sng" dirty="0" smtClean="0"/>
              <a:t>NICC Position </a:t>
            </a:r>
            <a:r>
              <a:rPr lang="en-US" sz="2800" dirty="0" smtClean="0"/>
              <a:t>– “In </a:t>
            </a:r>
            <a:r>
              <a:rPr lang="en-US" sz="2800" dirty="0"/>
              <a:t>a time where both Congress and the Administration are deferring to individual State decisions on marijuana legalization, this bill would eliminate the opportunity for Tribes to evaluate and make an individual determination regarding the legalization or prohibition of marijuana on their Indian lands</a:t>
            </a:r>
            <a:r>
              <a:rPr lang="en-US" sz="2800" dirty="0" smtClean="0"/>
              <a:t>.” </a:t>
            </a:r>
            <a:endParaRPr lang="en-US" sz="2800" dirty="0"/>
          </a:p>
        </p:txBody>
      </p:sp>
    </p:spTree>
    <p:extLst>
      <p:ext uri="{BB962C8B-B14F-4D97-AF65-F5344CB8AC3E}">
        <p14:creationId xmlns:p14="http://schemas.microsoft.com/office/powerpoint/2010/main" val="4230450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Indian Cannabis Coalition</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2</a:t>
            </a:fld>
            <a:endParaRPr lang="en-US" dirty="0"/>
          </a:p>
        </p:txBody>
      </p:sp>
      <p:sp>
        <p:nvSpPr>
          <p:cNvPr id="4" name="Content Placeholder 3"/>
          <p:cNvSpPr>
            <a:spLocks noGrp="1"/>
          </p:cNvSpPr>
          <p:nvPr>
            <p:ph sz="quarter" idx="1"/>
          </p:nvPr>
        </p:nvSpPr>
        <p:spPr>
          <a:xfrm>
            <a:off x="914400" y="1219200"/>
            <a:ext cx="7772400" cy="4572000"/>
          </a:xfrm>
        </p:spPr>
        <p:txBody>
          <a:bodyPr/>
          <a:lstStyle/>
          <a:p>
            <a:r>
              <a:rPr lang="en-US" dirty="0" smtClean="0">
                <a:hlinkClick r:id="rId2"/>
              </a:rPr>
              <a:t>www.niccdc.com</a:t>
            </a:r>
            <a:r>
              <a:rPr lang="en-US" dirty="0" smtClean="0"/>
              <a:t> </a:t>
            </a:r>
            <a:endParaRPr lang="en-US" dirty="0"/>
          </a:p>
        </p:txBody>
      </p:sp>
      <p:pic>
        <p:nvPicPr>
          <p:cNvPr id="5" name="Picture 4" descr="NICC - Internet Explorer">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49" t="12365" r="3332" b="3253"/>
          <a:stretch/>
        </p:blipFill>
        <p:spPr>
          <a:xfrm>
            <a:off x="152400" y="1981200"/>
            <a:ext cx="8825591" cy="4171145"/>
          </a:xfrm>
          <a:prstGeom prst="rect">
            <a:avLst/>
          </a:prstGeom>
        </p:spPr>
      </p:pic>
    </p:spTree>
    <p:extLst>
      <p:ext uri="{BB962C8B-B14F-4D97-AF65-F5344CB8AC3E}">
        <p14:creationId xmlns:p14="http://schemas.microsoft.com/office/powerpoint/2010/main" val="376449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200" y="457200"/>
            <a:ext cx="8284600" cy="1143000"/>
          </a:xfrm>
        </p:spPr>
        <p:txBody>
          <a:bodyPr>
            <a:noAutofit/>
          </a:bodyPr>
          <a:lstStyle/>
          <a:p>
            <a:r>
              <a:rPr lang="en-US" sz="3200" dirty="0"/>
              <a:t>HR 2029 - Military Construction and Veterans Affairs and Related Agencies Appropriations Act of </a:t>
            </a:r>
            <a:r>
              <a:rPr lang="en-US" sz="3200" dirty="0" smtClean="0"/>
              <a:t>2015</a:t>
            </a:r>
            <a:endParaRPr lang="en-US" sz="3200"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20</a:t>
            </a:fld>
            <a:endParaRPr lang="en-US" dirty="0"/>
          </a:p>
        </p:txBody>
      </p:sp>
      <p:sp>
        <p:nvSpPr>
          <p:cNvPr id="4" name="Content Placeholder 3"/>
          <p:cNvSpPr>
            <a:spLocks noGrp="1"/>
          </p:cNvSpPr>
          <p:nvPr>
            <p:ph sz="quarter" idx="1"/>
          </p:nvPr>
        </p:nvSpPr>
        <p:spPr>
          <a:xfrm>
            <a:off x="603504" y="1866900"/>
            <a:ext cx="8235696" cy="4686300"/>
          </a:xfrm>
        </p:spPr>
        <p:txBody>
          <a:bodyPr>
            <a:normAutofit lnSpcReduction="10000"/>
          </a:bodyPr>
          <a:lstStyle/>
          <a:p>
            <a:pPr lvl="0"/>
            <a:r>
              <a:rPr lang="en-US" dirty="0" smtClean="0"/>
              <a:t>Section</a:t>
            </a:r>
            <a:r>
              <a:rPr lang="en-US" cap="small" dirty="0" smtClean="0"/>
              <a:t> </a:t>
            </a:r>
            <a:r>
              <a:rPr lang="en-US" cap="small" dirty="0"/>
              <a:t>246</a:t>
            </a:r>
            <a:r>
              <a:rPr lang="en-US" cap="small" dirty="0" smtClean="0"/>
              <a:t>: </a:t>
            </a:r>
            <a:r>
              <a:rPr lang="en-US" dirty="0" smtClean="0"/>
              <a:t>“</a:t>
            </a:r>
            <a:r>
              <a:rPr lang="en-US" b="1" dirty="0"/>
              <a:t>None of the funds</a:t>
            </a:r>
            <a:r>
              <a:rPr lang="en-US" dirty="0"/>
              <a:t> appropriated or otherwise made available to the Department of Veterans Affairs in this Act </a:t>
            </a:r>
            <a:r>
              <a:rPr lang="en-US" b="1" dirty="0"/>
              <a:t>may be used </a:t>
            </a:r>
            <a:r>
              <a:rPr lang="en-US" dirty="0"/>
              <a:t>in a manner that would— (1) </a:t>
            </a:r>
            <a:r>
              <a:rPr lang="en-US" b="1" dirty="0"/>
              <a:t>interfere with the ability of a veteran to participate in a State-approved medicinal marijuana program</a:t>
            </a:r>
            <a:r>
              <a:rPr lang="en-US" dirty="0"/>
              <a:t>; (2) </a:t>
            </a:r>
            <a:r>
              <a:rPr lang="en-US" b="1" dirty="0"/>
              <a:t>deny any services</a:t>
            </a:r>
            <a:r>
              <a:rPr lang="en-US" dirty="0"/>
              <a:t> from the Department to a veteran who is participating in such a program; or (3) </a:t>
            </a:r>
            <a:r>
              <a:rPr lang="en-US" b="1" dirty="0"/>
              <a:t>limit or interfere with the ability of a health care provider of the Department to make appropriate recommendations,</a:t>
            </a:r>
            <a:r>
              <a:rPr lang="en-US" dirty="0"/>
              <a:t> fill out forms, </a:t>
            </a:r>
            <a:r>
              <a:rPr lang="en-US" b="1" dirty="0"/>
              <a:t>or take steps to comply with such a program.” </a:t>
            </a:r>
          </a:p>
          <a:p>
            <a:r>
              <a:rPr lang="en-US" dirty="0" smtClean="0"/>
              <a:t>NICC recommending a </a:t>
            </a:r>
            <a:r>
              <a:rPr lang="en-US" dirty="0"/>
              <a:t>similar provision be included in this bill providing the same direction to the Indian Health Service.   </a:t>
            </a:r>
          </a:p>
        </p:txBody>
      </p:sp>
    </p:spTree>
    <p:extLst>
      <p:ext uri="{BB962C8B-B14F-4D97-AF65-F5344CB8AC3E}">
        <p14:creationId xmlns:p14="http://schemas.microsoft.com/office/powerpoint/2010/main" val="2664316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200" y="152400"/>
            <a:ext cx="8284600" cy="1143000"/>
          </a:xfrm>
        </p:spPr>
        <p:txBody>
          <a:bodyPr>
            <a:normAutofit/>
          </a:bodyPr>
          <a:lstStyle/>
          <a:p>
            <a:r>
              <a:rPr lang="en-US" dirty="0" smtClean="0"/>
              <a:t>Indian Health Service Position</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21</a:t>
            </a:fld>
            <a:endParaRPr lang="en-US" dirty="0"/>
          </a:p>
        </p:txBody>
      </p:sp>
      <p:sp>
        <p:nvSpPr>
          <p:cNvPr id="4" name="Content Placeholder 3"/>
          <p:cNvSpPr>
            <a:spLocks noGrp="1"/>
          </p:cNvSpPr>
          <p:nvPr>
            <p:ph sz="quarter" idx="1"/>
          </p:nvPr>
        </p:nvSpPr>
        <p:spPr>
          <a:xfrm>
            <a:off x="146304" y="1143000"/>
            <a:ext cx="8997696" cy="5791200"/>
          </a:xfrm>
        </p:spPr>
        <p:txBody>
          <a:bodyPr>
            <a:normAutofit/>
          </a:bodyPr>
          <a:lstStyle/>
          <a:p>
            <a:r>
              <a:rPr lang="en-US" sz="3200" dirty="0"/>
              <a:t>IHS Findings issued in June 6, </a:t>
            </a:r>
            <a:r>
              <a:rPr lang="en-US" sz="3200" dirty="0" smtClean="0"/>
              <a:t>2011 -“</a:t>
            </a:r>
            <a:r>
              <a:rPr lang="en-US" sz="3200" dirty="0"/>
              <a:t>Federal law specifically prohibits the use of marijuana under </a:t>
            </a:r>
            <a:r>
              <a:rPr lang="en-US" sz="3200" dirty="0" smtClean="0"/>
              <a:t>all </a:t>
            </a:r>
            <a:r>
              <a:rPr lang="en-US" sz="3200" dirty="0"/>
              <a:t>but very controlled, investigational circumstances” </a:t>
            </a:r>
          </a:p>
          <a:p>
            <a:r>
              <a:rPr lang="en-US" sz="3200" dirty="0"/>
              <a:t>Chief Medical Officer recommends: </a:t>
            </a:r>
          </a:p>
          <a:p>
            <a:pPr marL="603504" lvl="2" indent="0">
              <a:buNone/>
            </a:pPr>
            <a:r>
              <a:rPr lang="en-US" sz="2800" i="1" dirty="0"/>
              <a:t>“I recommend that all IHS, Tribal, and Urban programs fully adhere and comply with Federal law by not prescribing, recommending, possessing, cultivating, processing, manufacturing, or distributing marijuana for medical or other purposes</a:t>
            </a:r>
            <a:r>
              <a:rPr lang="en-US" sz="2800" i="1" dirty="0" smtClean="0"/>
              <a:t>.”</a:t>
            </a:r>
          </a:p>
          <a:p>
            <a:pPr marL="512064" indent="-457200"/>
            <a:endParaRPr lang="en-US" sz="3400" b="1" dirty="0" smtClean="0"/>
          </a:p>
          <a:p>
            <a:pPr marL="603504" lvl="2" indent="0">
              <a:buNone/>
            </a:pPr>
            <a:endParaRPr lang="en-US" sz="2800" i="1" dirty="0"/>
          </a:p>
          <a:p>
            <a:endParaRPr lang="en-US" dirty="0"/>
          </a:p>
        </p:txBody>
      </p:sp>
    </p:spTree>
    <p:extLst>
      <p:ext uri="{BB962C8B-B14F-4D97-AF65-F5344CB8AC3E}">
        <p14:creationId xmlns:p14="http://schemas.microsoft.com/office/powerpoint/2010/main" val="732401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200" y="152400"/>
            <a:ext cx="8284600" cy="1143000"/>
          </a:xfrm>
        </p:spPr>
        <p:txBody>
          <a:bodyPr>
            <a:normAutofit/>
          </a:bodyPr>
          <a:lstStyle/>
          <a:p>
            <a:r>
              <a:rPr lang="en-US" dirty="0" smtClean="0"/>
              <a:t>Indian Health Service Position</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22</a:t>
            </a:fld>
            <a:endParaRPr lang="en-US" dirty="0"/>
          </a:p>
        </p:txBody>
      </p:sp>
      <p:sp>
        <p:nvSpPr>
          <p:cNvPr id="4" name="Content Placeholder 3"/>
          <p:cNvSpPr>
            <a:spLocks noGrp="1"/>
          </p:cNvSpPr>
          <p:nvPr>
            <p:ph sz="quarter" idx="1"/>
          </p:nvPr>
        </p:nvSpPr>
        <p:spPr>
          <a:xfrm>
            <a:off x="406682" y="1447800"/>
            <a:ext cx="8997696" cy="5791200"/>
          </a:xfrm>
        </p:spPr>
        <p:txBody>
          <a:bodyPr>
            <a:normAutofit/>
          </a:bodyPr>
          <a:lstStyle/>
          <a:p>
            <a:pPr marL="512064" indent="-457200"/>
            <a:r>
              <a:rPr lang="en-US" sz="3400" b="1" dirty="0" smtClean="0"/>
              <a:t>But – </a:t>
            </a:r>
            <a:r>
              <a:rPr lang="en-US" sz="3400" dirty="0" smtClean="0"/>
              <a:t>HHS Sec. Burwell </a:t>
            </a:r>
            <a:r>
              <a:rPr lang="en-US" sz="3600" dirty="0"/>
              <a:t>Sec. Burwell </a:t>
            </a:r>
            <a:r>
              <a:rPr lang="en-US" sz="3600" dirty="0" smtClean="0"/>
              <a:t>reported to tribal advisory committee </a:t>
            </a:r>
            <a:r>
              <a:rPr lang="en-US" sz="3600" dirty="0"/>
              <a:t>“...that HHS funding would not adversely be impacted if a Tribe operated a medical grow or dispensary on Tribal lands as long as federal funding is not used</a:t>
            </a:r>
            <a:r>
              <a:rPr lang="en-US" sz="3600" dirty="0" smtClean="0"/>
              <a:t>.” (Sept 2015)</a:t>
            </a:r>
            <a:endParaRPr lang="en-US" sz="3600" dirty="0"/>
          </a:p>
          <a:p>
            <a:pPr marL="512064" indent="-457200"/>
            <a:endParaRPr lang="en-US" sz="3400" b="1" dirty="0" smtClean="0"/>
          </a:p>
          <a:p>
            <a:pPr marL="603504" lvl="2" indent="0">
              <a:buNone/>
            </a:pPr>
            <a:endParaRPr lang="en-US" sz="2800" i="1" dirty="0"/>
          </a:p>
          <a:p>
            <a:endParaRPr lang="en-US" dirty="0"/>
          </a:p>
        </p:txBody>
      </p:sp>
    </p:spTree>
    <p:extLst>
      <p:ext uri="{BB962C8B-B14F-4D97-AF65-F5344CB8AC3E}">
        <p14:creationId xmlns:p14="http://schemas.microsoft.com/office/powerpoint/2010/main" val="1213139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143000"/>
          </a:xfrm>
        </p:spPr>
        <p:txBody>
          <a:bodyPr>
            <a:normAutofit fontScale="90000"/>
          </a:bodyPr>
          <a:lstStyle/>
          <a:p>
            <a:r>
              <a:rPr lang="en-US" dirty="0" smtClean="0"/>
              <a:t>Washington-Tribal Marijuana Compacts</a:t>
            </a:r>
            <a:endParaRPr lang="en-US" dirty="0"/>
          </a:p>
        </p:txBody>
      </p:sp>
      <p:sp>
        <p:nvSpPr>
          <p:cNvPr id="3" name="Slide Number Placeholder 2"/>
          <p:cNvSpPr>
            <a:spLocks noGrp="1"/>
          </p:cNvSpPr>
          <p:nvPr>
            <p:ph type="sldNum" sz="quarter" idx="12"/>
          </p:nvPr>
        </p:nvSpPr>
        <p:spPr>
          <a:xfrm>
            <a:off x="152400" y="6248400"/>
            <a:ext cx="457200" cy="457200"/>
          </a:xfrm>
        </p:spPr>
        <p:txBody>
          <a:bodyPr/>
          <a:lstStyle/>
          <a:p>
            <a:pPr>
              <a:defRPr/>
            </a:pPr>
            <a:fld id="{2C3BAC9C-60F8-4FCC-8558-DE8F04DF4F26}" type="slidenum">
              <a:rPr lang="en-US" smtClean="0"/>
              <a:pPr>
                <a:defRPr/>
              </a:pPr>
              <a:t>23</a:t>
            </a:fld>
            <a:endParaRPr lang="en-US" dirty="0"/>
          </a:p>
        </p:txBody>
      </p:sp>
      <p:sp>
        <p:nvSpPr>
          <p:cNvPr id="4" name="Content Placeholder 3"/>
          <p:cNvSpPr>
            <a:spLocks noGrp="1"/>
          </p:cNvSpPr>
          <p:nvPr>
            <p:ph sz="quarter" idx="1"/>
          </p:nvPr>
        </p:nvSpPr>
        <p:spPr>
          <a:xfrm>
            <a:off x="381000" y="1371601"/>
            <a:ext cx="8610599" cy="6553200"/>
          </a:xfrm>
        </p:spPr>
        <p:txBody>
          <a:bodyPr>
            <a:noAutofit/>
          </a:bodyPr>
          <a:lstStyle/>
          <a:p>
            <a:r>
              <a:rPr lang="en-US" sz="2800" dirty="0" smtClean="0"/>
              <a:t>HB 2000 – All marijuana “compacts” to address any marijuana-related issue that involves both state and tribal interests or otherwise has an impact on tribal-state relations.  </a:t>
            </a:r>
          </a:p>
          <a:p>
            <a:r>
              <a:rPr lang="en-US" sz="2800" dirty="0" smtClean="0"/>
              <a:t>Compact provisions – </a:t>
            </a:r>
          </a:p>
          <a:p>
            <a:pPr lvl="1"/>
            <a:r>
              <a:rPr lang="en-US" sz="2800" dirty="0" smtClean="0"/>
              <a:t>Allows tribe to buy and sell to State licensees</a:t>
            </a:r>
          </a:p>
          <a:p>
            <a:pPr lvl="1"/>
            <a:r>
              <a:rPr lang="en-US" sz="2800" dirty="0" smtClean="0"/>
              <a:t>Protects tribal territory by requiring the State withhold issuing a license to any applicant without express permission of Tribe.</a:t>
            </a:r>
          </a:p>
          <a:p>
            <a:pPr lvl="1"/>
            <a:r>
              <a:rPr lang="en-US" sz="2800" dirty="0" smtClean="0"/>
              <a:t>Tribal tax must be at least 100% of the State tax (WA = 37% plus sales tax up to 9.5%)</a:t>
            </a:r>
          </a:p>
          <a:p>
            <a:pPr lvl="1"/>
            <a:r>
              <a:rPr lang="en-US" sz="2800" dirty="0" smtClean="0"/>
              <a:t>Medical marijuana is exempt from tax</a:t>
            </a:r>
            <a:r>
              <a:rPr lang="en-US" dirty="0" smtClean="0"/>
              <a:t>	</a:t>
            </a:r>
          </a:p>
        </p:txBody>
      </p:sp>
      <p:sp>
        <p:nvSpPr>
          <p:cNvPr id="8" name="Title 1"/>
          <p:cNvSpPr txBox="1">
            <a:spLocks/>
          </p:cNvSpPr>
          <p:nvPr/>
        </p:nvSpPr>
        <p:spPr>
          <a:xfrm>
            <a:off x="990600" y="3581400"/>
            <a:ext cx="7772400" cy="1143000"/>
          </a:xfrm>
          <a:prstGeom prst="rect">
            <a:avLst/>
          </a:prstGeom>
        </p:spPr>
        <p:txBody>
          <a:bodyPr bIns="91440" anchor="ctr" anchorCtr="0">
            <a:normAutofit/>
          </a:bodyPr>
          <a:lstStyle>
            <a:lvl1pPr algn="l" rtl="0" eaLnBrk="1" latinLnBrk="0" hangingPunct="1">
              <a:spcBef>
                <a:spcPct val="0"/>
              </a:spcBef>
              <a:buNone/>
              <a:defRPr kumimoji="0" sz="4000" b="0" kern="1200">
                <a:solidFill>
                  <a:schemeClr val="accent1"/>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31471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t>Oregon</a:t>
            </a:r>
            <a:endParaRPr lang="en-US" dirty="0"/>
          </a:p>
        </p:txBody>
      </p:sp>
      <p:sp>
        <p:nvSpPr>
          <p:cNvPr id="3" name="Slide Number Placeholder 2"/>
          <p:cNvSpPr>
            <a:spLocks noGrp="1"/>
          </p:cNvSpPr>
          <p:nvPr>
            <p:ph type="sldNum" sz="quarter" idx="12"/>
          </p:nvPr>
        </p:nvSpPr>
        <p:spPr>
          <a:xfrm>
            <a:off x="152400" y="6248400"/>
            <a:ext cx="457200" cy="457200"/>
          </a:xfrm>
        </p:spPr>
        <p:txBody>
          <a:bodyPr/>
          <a:lstStyle/>
          <a:p>
            <a:pPr>
              <a:defRPr/>
            </a:pPr>
            <a:fld id="{2C3BAC9C-60F8-4FCC-8558-DE8F04DF4F26}" type="slidenum">
              <a:rPr lang="en-US" smtClean="0"/>
              <a:pPr>
                <a:defRPr/>
              </a:pPr>
              <a:t>24</a:t>
            </a:fld>
            <a:endParaRPr lang="en-US" dirty="0"/>
          </a:p>
        </p:txBody>
      </p:sp>
      <p:sp>
        <p:nvSpPr>
          <p:cNvPr id="4" name="Content Placeholder 3"/>
          <p:cNvSpPr>
            <a:spLocks noGrp="1"/>
          </p:cNvSpPr>
          <p:nvPr>
            <p:ph sz="quarter" idx="1"/>
          </p:nvPr>
        </p:nvSpPr>
        <p:spPr>
          <a:xfrm>
            <a:off x="707570" y="1091519"/>
            <a:ext cx="8284029" cy="6528481"/>
          </a:xfrm>
        </p:spPr>
        <p:txBody>
          <a:bodyPr>
            <a:noAutofit/>
          </a:bodyPr>
          <a:lstStyle/>
          <a:p>
            <a:r>
              <a:rPr lang="en-US" sz="2800" dirty="0" smtClean="0"/>
              <a:t>July </a:t>
            </a:r>
            <a:r>
              <a:rPr lang="en-US" sz="2800" dirty="0"/>
              <a:t>1, 2015 – personal possession and use is permitted</a:t>
            </a:r>
          </a:p>
          <a:p>
            <a:r>
              <a:rPr lang="en-US" sz="2800" dirty="0"/>
              <a:t>Liquor Control Commission is tasked with implementation</a:t>
            </a:r>
            <a:r>
              <a:rPr lang="en-US" sz="2800" dirty="0" smtClean="0"/>
              <a:t>.</a:t>
            </a:r>
          </a:p>
          <a:p>
            <a:r>
              <a:rPr lang="en-US" sz="2800" dirty="0" smtClean="0"/>
              <a:t>Temporary </a:t>
            </a:r>
            <a:r>
              <a:rPr lang="en-US" sz="2800" dirty="0" err="1" smtClean="0"/>
              <a:t>regs</a:t>
            </a:r>
            <a:r>
              <a:rPr lang="en-US" sz="2800" dirty="0"/>
              <a:t> </a:t>
            </a:r>
            <a:r>
              <a:rPr lang="en-US" sz="2800" dirty="0" smtClean="0"/>
              <a:t>adopted 10/22/15</a:t>
            </a:r>
            <a:endParaRPr lang="en-US" sz="2800" dirty="0"/>
          </a:p>
          <a:p>
            <a:r>
              <a:rPr lang="en-US" sz="2800" dirty="0"/>
              <a:t>License applications will be accepted starting January, </a:t>
            </a:r>
            <a:r>
              <a:rPr lang="en-US" sz="2800" dirty="0" smtClean="0"/>
              <a:t>2016</a:t>
            </a:r>
          </a:p>
          <a:p>
            <a:endParaRPr lang="en-US" sz="2800" dirty="0" smtClean="0"/>
          </a:p>
          <a:p>
            <a:pPr marL="0" indent="0">
              <a:buNone/>
            </a:pPr>
            <a:endParaRPr lang="en-US" sz="2800" dirty="0"/>
          </a:p>
          <a:p>
            <a:r>
              <a:rPr lang="en-US" sz="2800" dirty="0" smtClean="0"/>
              <a:t>Alaska </a:t>
            </a:r>
            <a:r>
              <a:rPr lang="en-US" sz="2800" dirty="0"/>
              <a:t>has historically allowed possession in small quantities </a:t>
            </a:r>
          </a:p>
          <a:p>
            <a:r>
              <a:rPr lang="en-US" sz="2800" dirty="0" smtClean="0"/>
              <a:t>Rules adopted November 2015</a:t>
            </a:r>
          </a:p>
          <a:p>
            <a:r>
              <a:rPr lang="en-US" sz="2800" dirty="0" smtClean="0"/>
              <a:t>March 2016 – regulation effective date</a:t>
            </a:r>
          </a:p>
          <a:p>
            <a:pPr marL="0" indent="0">
              <a:buNone/>
            </a:pPr>
            <a:endParaRPr lang="en-US" sz="2800" dirty="0" smtClean="0"/>
          </a:p>
          <a:p>
            <a:endParaRPr lang="en-US" sz="2800" dirty="0" smtClean="0"/>
          </a:p>
        </p:txBody>
      </p:sp>
      <p:sp>
        <p:nvSpPr>
          <p:cNvPr id="8" name="Title 1"/>
          <p:cNvSpPr txBox="1">
            <a:spLocks/>
          </p:cNvSpPr>
          <p:nvPr/>
        </p:nvSpPr>
        <p:spPr>
          <a:xfrm>
            <a:off x="990600" y="3581400"/>
            <a:ext cx="7772400" cy="1143000"/>
          </a:xfrm>
          <a:prstGeom prst="rect">
            <a:avLst/>
          </a:prstGeom>
        </p:spPr>
        <p:txBody>
          <a:bodyPr bIns="91440" anchor="ctr" anchorCtr="0">
            <a:normAutofit/>
          </a:bodyPr>
          <a:lstStyle>
            <a:lvl1pPr algn="l" rtl="0" eaLnBrk="1" latinLnBrk="0" hangingPunct="1">
              <a:spcBef>
                <a:spcPct val="0"/>
              </a:spcBef>
              <a:buNone/>
              <a:defRPr kumimoji="0" sz="4000" b="0" kern="1200">
                <a:solidFill>
                  <a:schemeClr val="accent1"/>
                </a:solidFill>
                <a:latin typeface="+mj-lt"/>
                <a:ea typeface="+mj-ea"/>
                <a:cs typeface="+mj-cs"/>
              </a:defRPr>
            </a:lvl1pPr>
          </a:lstStyle>
          <a:p>
            <a:pPr fontAlgn="auto">
              <a:spcAft>
                <a:spcPts val="0"/>
              </a:spcAft>
            </a:pPr>
            <a:endParaRPr lang="en-US" dirty="0"/>
          </a:p>
        </p:txBody>
      </p:sp>
      <p:sp>
        <p:nvSpPr>
          <p:cNvPr id="7" name="Title 1"/>
          <p:cNvSpPr txBox="1">
            <a:spLocks/>
          </p:cNvSpPr>
          <p:nvPr/>
        </p:nvSpPr>
        <p:spPr>
          <a:xfrm>
            <a:off x="609600" y="3276600"/>
            <a:ext cx="7772400" cy="1143000"/>
          </a:xfrm>
          <a:prstGeom prst="rect">
            <a:avLst/>
          </a:prstGeom>
        </p:spPr>
        <p:txBody>
          <a:bodyPr bIns="91440" anchor="ctr" anchorCtr="0">
            <a:normAutofit/>
          </a:bodyPr>
          <a:lstStyle>
            <a:lvl1pPr algn="l" rtl="0" eaLnBrk="1" latinLnBrk="0" hangingPunct="1">
              <a:spcBef>
                <a:spcPct val="0"/>
              </a:spcBef>
              <a:buNone/>
              <a:defRPr kumimoji="0" sz="4000" b="0" kern="1200">
                <a:solidFill>
                  <a:schemeClr val="accent1"/>
                </a:solidFill>
                <a:latin typeface="+mj-lt"/>
                <a:ea typeface="+mj-ea"/>
                <a:cs typeface="+mj-cs"/>
              </a:defRPr>
            </a:lvl1pPr>
          </a:lstStyle>
          <a:p>
            <a:pPr fontAlgn="auto">
              <a:spcAft>
                <a:spcPts val="0"/>
              </a:spcAft>
            </a:pPr>
            <a:r>
              <a:rPr lang="en-US" dirty="0" smtClean="0"/>
              <a:t>Alaska</a:t>
            </a:r>
            <a:endParaRPr lang="en-US" dirty="0"/>
          </a:p>
        </p:txBody>
      </p:sp>
    </p:spTree>
    <p:extLst>
      <p:ext uri="{BB962C8B-B14F-4D97-AF65-F5344CB8AC3E}">
        <p14:creationId xmlns:p14="http://schemas.microsoft.com/office/powerpoint/2010/main" val="3004612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25</a:t>
            </a:fld>
            <a:endParaRPr lang="en-US" dirty="0"/>
          </a:p>
        </p:txBody>
      </p:sp>
      <p:sp>
        <p:nvSpPr>
          <p:cNvPr id="4" name="Content Placeholder 3"/>
          <p:cNvSpPr>
            <a:spLocks noGrp="1"/>
          </p:cNvSpPr>
          <p:nvPr>
            <p:ph sz="quarter" idx="1"/>
          </p:nvPr>
        </p:nvSpPr>
        <p:spPr/>
        <p:txBody>
          <a:bodyPr>
            <a:normAutofit/>
          </a:bodyPr>
          <a:lstStyle/>
          <a:p>
            <a:r>
              <a:rPr lang="en-US" sz="3200" dirty="0" smtClean="0"/>
              <a:t>Insurance – </a:t>
            </a:r>
          </a:p>
          <a:p>
            <a:r>
              <a:rPr lang="en-US" sz="3200" dirty="0" smtClean="0"/>
              <a:t>Lloyds of London determines it will no longer support insuring marijuana operations of any kind until the drug is formally recognized by the U.S. government as legal</a:t>
            </a:r>
            <a:r>
              <a:rPr lang="en-US" sz="3200" dirty="0"/>
              <a:t>. </a:t>
            </a:r>
            <a:endParaRPr lang="en-US" sz="3200" dirty="0" smtClean="0"/>
          </a:p>
          <a:p>
            <a:r>
              <a:rPr lang="en-US" sz="3200" dirty="0" smtClean="0"/>
              <a:t>Banking </a:t>
            </a:r>
            <a:r>
              <a:rPr lang="en-US" sz="3200" dirty="0"/>
              <a:t>issues – will a bank accept the money?</a:t>
            </a:r>
          </a:p>
          <a:p>
            <a:pPr lvl="1"/>
            <a:r>
              <a:rPr lang="en-US" sz="2800" i="1" dirty="0"/>
              <a:t>Fourth Corner Credit Union v. Federal Reserve Bank of Kansas City, </a:t>
            </a:r>
            <a:r>
              <a:rPr lang="en-US" dirty="0"/>
              <a:t>Civil Action No. 1:15-cv-01633, (</a:t>
            </a:r>
            <a:r>
              <a:rPr lang="en-US" dirty="0" err="1"/>
              <a:t>D.Colo</a:t>
            </a:r>
            <a:r>
              <a:rPr lang="en-US" dirty="0"/>
              <a:t>. 2015)</a:t>
            </a:r>
          </a:p>
          <a:p>
            <a:pPr lvl="1"/>
            <a:endParaRPr lang="en-US" sz="3200" dirty="0" smtClean="0"/>
          </a:p>
          <a:p>
            <a:endParaRPr lang="en-US" sz="3200" dirty="0" smtClean="0"/>
          </a:p>
          <a:p>
            <a:pPr lvl="1"/>
            <a:endParaRPr lang="en-US" sz="3200" dirty="0"/>
          </a:p>
        </p:txBody>
      </p:sp>
    </p:spTree>
    <p:extLst>
      <p:ext uri="{BB962C8B-B14F-4D97-AF65-F5344CB8AC3E}">
        <p14:creationId xmlns:p14="http://schemas.microsoft.com/office/powerpoint/2010/main" val="2518387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Gaming &amp; Cannabis</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26</a:t>
            </a:fld>
            <a:endParaRPr lang="en-US" dirty="0"/>
          </a:p>
        </p:txBody>
      </p:sp>
      <p:sp>
        <p:nvSpPr>
          <p:cNvPr id="4" name="Content Placeholder 3"/>
          <p:cNvSpPr>
            <a:spLocks noGrp="1"/>
          </p:cNvSpPr>
          <p:nvPr>
            <p:ph sz="quarter" idx="1"/>
          </p:nvPr>
        </p:nvSpPr>
        <p:spPr>
          <a:xfrm>
            <a:off x="457200" y="1417638"/>
            <a:ext cx="8229600" cy="4602162"/>
          </a:xfrm>
        </p:spPr>
        <p:txBody>
          <a:bodyPr>
            <a:noAutofit/>
          </a:bodyPr>
          <a:lstStyle/>
          <a:p>
            <a:r>
              <a:rPr lang="en-US" sz="2800" b="1" u="sng" dirty="0" smtClean="0"/>
              <a:t>Bank </a:t>
            </a:r>
            <a:r>
              <a:rPr lang="en-US" sz="2800" b="1" u="sng" dirty="0"/>
              <a:t>Secrecy Act</a:t>
            </a:r>
            <a:r>
              <a:rPr lang="en-US" sz="2800" dirty="0"/>
              <a:t> requires </a:t>
            </a:r>
            <a:r>
              <a:rPr lang="en-US" sz="2800" dirty="0" smtClean="0"/>
              <a:t>all financial </a:t>
            </a:r>
            <a:r>
              <a:rPr lang="en-US" sz="2800" dirty="0"/>
              <a:t>institutions to file Suspicious Activity Reports (“SAR’s”) on businesses they suspect </a:t>
            </a:r>
            <a:r>
              <a:rPr lang="en-US" sz="2800" dirty="0" smtClean="0"/>
              <a:t>to be </a:t>
            </a:r>
            <a:r>
              <a:rPr lang="en-US" sz="2800" dirty="0"/>
              <a:t>engaged in potentially illegal activity. Under the new guidelines, financial institutions </a:t>
            </a:r>
            <a:r>
              <a:rPr lang="en-US" sz="2800" dirty="0" smtClean="0"/>
              <a:t>must continue </a:t>
            </a:r>
            <a:r>
              <a:rPr lang="en-US" sz="2800" dirty="0"/>
              <a:t>to file the following SAR’s on marijuana businesses. These </a:t>
            </a:r>
            <a:r>
              <a:rPr lang="en-US" sz="2800" dirty="0" smtClean="0"/>
              <a:t>are:</a:t>
            </a:r>
            <a:endParaRPr lang="en-US" sz="2800" dirty="0"/>
          </a:p>
          <a:p>
            <a:pPr marL="0" indent="0">
              <a:buNone/>
            </a:pPr>
            <a:r>
              <a:rPr lang="en-US" sz="2400" b="1" dirty="0" smtClean="0"/>
              <a:t> </a:t>
            </a:r>
            <a:r>
              <a:rPr lang="en-US" sz="2400" b="1" dirty="0"/>
              <a:t>Marijuana Limited SAR </a:t>
            </a:r>
            <a:r>
              <a:rPr lang="en-US" sz="2400" dirty="0"/>
              <a:t>– on businesses that appear to be operating legally and </a:t>
            </a:r>
            <a:r>
              <a:rPr lang="en-US" sz="2400" dirty="0" smtClean="0"/>
              <a:t>not engaging </a:t>
            </a:r>
            <a:r>
              <a:rPr lang="en-US" sz="2400" dirty="0"/>
              <a:t>in activities that will interest federal prosecutors as detailed in the Cole 2.0.</a:t>
            </a:r>
          </a:p>
          <a:p>
            <a:pPr marL="0" indent="0">
              <a:buNone/>
            </a:pPr>
            <a:r>
              <a:rPr lang="en-US" sz="2400" b="1" dirty="0" smtClean="0"/>
              <a:t> </a:t>
            </a:r>
            <a:r>
              <a:rPr lang="en-US" sz="2400" b="1" dirty="0"/>
              <a:t>Marijuana Priority SAR </a:t>
            </a:r>
            <a:r>
              <a:rPr lang="en-US" sz="2400" dirty="0"/>
              <a:t>– on businesses that appear to be in violation of state law </a:t>
            </a:r>
            <a:r>
              <a:rPr lang="en-US" sz="2400" dirty="0" smtClean="0"/>
              <a:t>or interfering </a:t>
            </a:r>
            <a:r>
              <a:rPr lang="en-US" sz="2400" dirty="0"/>
              <a:t>with federal enforcement priorities.</a:t>
            </a:r>
          </a:p>
          <a:p>
            <a:pPr marL="0" indent="0">
              <a:buNone/>
            </a:pPr>
            <a:r>
              <a:rPr lang="en-US" sz="2400" b="1" dirty="0" smtClean="0"/>
              <a:t> </a:t>
            </a:r>
            <a:r>
              <a:rPr lang="en-US" sz="2400" b="1" dirty="0"/>
              <a:t>Marijuana Termination SAR</a:t>
            </a:r>
            <a:r>
              <a:rPr lang="en-US" sz="2400" dirty="0"/>
              <a:t> – where a financial </a:t>
            </a:r>
            <a:r>
              <a:rPr lang="en-US" sz="2400" dirty="0" smtClean="0"/>
              <a:t>relationship</a:t>
            </a:r>
            <a:r>
              <a:rPr lang="en-US" sz="2400" dirty="0"/>
              <a:t> with a </a:t>
            </a:r>
            <a:r>
              <a:rPr lang="en-US" sz="2400" dirty="0" smtClean="0"/>
              <a:t>marijuana-related business </a:t>
            </a:r>
            <a:r>
              <a:rPr lang="en-US" sz="2400" dirty="0"/>
              <a:t>is terminated due to suspected violations.</a:t>
            </a:r>
            <a:endParaRPr lang="en-US" sz="2400" dirty="0" smtClean="0"/>
          </a:p>
        </p:txBody>
      </p:sp>
    </p:spTree>
    <p:extLst>
      <p:ext uri="{BB962C8B-B14F-4D97-AF65-F5344CB8AC3E}">
        <p14:creationId xmlns:p14="http://schemas.microsoft.com/office/powerpoint/2010/main" val="1722509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C54370-39EA-4214-B42E-8DE187472E76}" type="slidenum">
              <a:rPr lang="en-US" smtClean="0"/>
              <a:pPr>
                <a:defRPr/>
              </a:pPr>
              <a:t>27</a:t>
            </a:fld>
            <a:endParaRPr lang="en-US" dirty="0"/>
          </a:p>
        </p:txBody>
      </p:sp>
      <p:pic>
        <p:nvPicPr>
          <p:cNvPr id="7" name="Picture 4" descr="http://www.smokesignalsindianlaw.com/files/2014/12/Pow-Wow-photo-300x225.jpg"/>
          <p:cNvPicPr>
            <a:picLocks noChangeAspect="1" noChangeArrowheads="1"/>
          </p:cNvPicPr>
          <p:nvPr/>
        </p:nvPicPr>
        <p:blipFill>
          <a:blip r:embed="rId2" cstate="print"/>
          <a:srcRect/>
          <a:stretch>
            <a:fillRect/>
          </a:stretch>
        </p:blipFill>
        <p:spPr bwMode="auto">
          <a:xfrm>
            <a:off x="762000" y="654306"/>
            <a:ext cx="7407992" cy="5555994"/>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72761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Tribal Marijuana Activity</a:t>
            </a:r>
            <a:endParaRPr lang="en-US" dirty="0"/>
          </a:p>
        </p:txBody>
      </p:sp>
      <p:sp>
        <p:nvSpPr>
          <p:cNvPr id="4" name="Slide Number Placeholder 3"/>
          <p:cNvSpPr>
            <a:spLocks noGrp="1"/>
          </p:cNvSpPr>
          <p:nvPr>
            <p:ph type="sldNum" sz="quarter" idx="12"/>
          </p:nvPr>
        </p:nvSpPr>
        <p:spPr/>
        <p:txBody>
          <a:bodyPr/>
          <a:lstStyle/>
          <a:p>
            <a:pPr>
              <a:defRPr/>
            </a:pPr>
            <a:fld id="{C6C54370-39EA-4214-B42E-8DE187472E76}" type="slidenum">
              <a:rPr lang="en-US" smtClean="0"/>
              <a:pPr>
                <a:defRPr/>
              </a:pPr>
              <a:t>28</a:t>
            </a:fld>
            <a:endParaRPr lang="en-US" dirty="0"/>
          </a:p>
        </p:txBody>
      </p:sp>
      <p:sp>
        <p:nvSpPr>
          <p:cNvPr id="5" name="Content Placeholder 4"/>
          <p:cNvSpPr>
            <a:spLocks noGrp="1"/>
          </p:cNvSpPr>
          <p:nvPr>
            <p:ph sz="quarter" idx="1"/>
          </p:nvPr>
        </p:nvSpPr>
        <p:spPr>
          <a:xfrm>
            <a:off x="914400" y="1447800"/>
            <a:ext cx="3749040" cy="5219700"/>
          </a:xfrm>
        </p:spPr>
        <p:txBody>
          <a:bodyPr>
            <a:normAutofit/>
          </a:bodyPr>
          <a:lstStyle/>
          <a:p>
            <a:r>
              <a:rPr lang="en-US" dirty="0" smtClean="0"/>
              <a:t>Suquamish Tribe and Squaxin Island Tribe sign Marijuana Compacts under HB 2000.</a:t>
            </a:r>
          </a:p>
          <a:p>
            <a:r>
              <a:rPr lang="en-US" dirty="0" smtClean="0"/>
              <a:t>Passamaquoddy Tribe inks deal for marijuana operation.</a:t>
            </a:r>
          </a:p>
          <a:p>
            <a:r>
              <a:rPr lang="en-US" dirty="0" smtClean="0"/>
              <a:t>Other tribes exploring legalization.</a:t>
            </a:r>
          </a:p>
          <a:p>
            <a:pPr lvl="1"/>
            <a:r>
              <a:rPr lang="en-US" dirty="0" smtClean="0"/>
              <a:t>Omaha</a:t>
            </a:r>
          </a:p>
          <a:p>
            <a:pPr lvl="1"/>
            <a:r>
              <a:rPr lang="en-US" dirty="0" smtClean="0"/>
              <a:t>St. Croix Chippewa - WI</a:t>
            </a:r>
          </a:p>
          <a:p>
            <a:endParaRPr lang="en-US" dirty="0"/>
          </a:p>
        </p:txBody>
      </p:sp>
      <p:sp>
        <p:nvSpPr>
          <p:cNvPr id="6" name="Content Placeholder 5"/>
          <p:cNvSpPr>
            <a:spLocks noGrp="1"/>
          </p:cNvSpPr>
          <p:nvPr>
            <p:ph sz="quarter" idx="2"/>
          </p:nvPr>
        </p:nvSpPr>
        <p:spPr>
          <a:xfrm>
            <a:off x="4933950" y="1447800"/>
            <a:ext cx="3749040" cy="5029200"/>
          </a:xfrm>
        </p:spPr>
        <p:txBody>
          <a:bodyPr>
            <a:normAutofit/>
          </a:bodyPr>
          <a:lstStyle/>
          <a:p>
            <a:r>
              <a:rPr lang="en-US" dirty="0" smtClean="0"/>
              <a:t>….but</a:t>
            </a:r>
          </a:p>
          <a:p>
            <a:r>
              <a:rPr lang="en-US" dirty="0" smtClean="0"/>
              <a:t>Alturas Rancheria, Pit River Rancheria marijuana raided by federal and state law enforcement</a:t>
            </a:r>
          </a:p>
          <a:p>
            <a:r>
              <a:rPr lang="en-US" dirty="0" smtClean="0"/>
              <a:t>Pinoleville Rancheria marijuana raids by State law enforcement</a:t>
            </a:r>
          </a:p>
          <a:p>
            <a:r>
              <a:rPr lang="en-US" dirty="0"/>
              <a:t>Flandreau Santee Sioux </a:t>
            </a:r>
            <a:r>
              <a:rPr lang="en-US" dirty="0" smtClean="0"/>
              <a:t>burned its plants following discussions with DOJ</a:t>
            </a:r>
            <a:endParaRPr lang="en-US" dirty="0"/>
          </a:p>
          <a:p>
            <a:endParaRPr lang="en-US" dirty="0" smtClean="0"/>
          </a:p>
        </p:txBody>
      </p:sp>
    </p:spTree>
    <p:extLst>
      <p:ext uri="{BB962C8B-B14F-4D97-AF65-F5344CB8AC3E}">
        <p14:creationId xmlns:p14="http://schemas.microsoft.com/office/powerpoint/2010/main" val="1262843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29</a:t>
            </a:fld>
            <a:endParaRPr lang="en-US" dirty="0"/>
          </a:p>
        </p:txBody>
      </p:sp>
      <p:pic>
        <p:nvPicPr>
          <p:cNvPr id="8" name="Content Placeholder 7"/>
          <p:cNvPicPr>
            <a:picLocks noGrp="1" noChangeAspect="1"/>
          </p:cNvPicPr>
          <p:nvPr>
            <p:ph sz="quarter" idx="1"/>
          </p:nvPr>
        </p:nvPicPr>
        <p:blipFill rotWithShape="1">
          <a:blip r:embed="rId2"/>
          <a:srcRect l="3516" t="12714" r="5485" b="3936"/>
          <a:stretch/>
        </p:blipFill>
        <p:spPr>
          <a:xfrm>
            <a:off x="228600" y="1143000"/>
            <a:ext cx="8730459" cy="4495800"/>
          </a:xfrm>
          <a:prstGeom prst="rect">
            <a:avLst/>
          </a:prstGeom>
        </p:spPr>
      </p:pic>
    </p:spTree>
    <p:extLst>
      <p:ext uri="{BB962C8B-B14F-4D97-AF65-F5344CB8AC3E}">
        <p14:creationId xmlns:p14="http://schemas.microsoft.com/office/powerpoint/2010/main" val="1840354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sz="4400" b="1" u="sng" dirty="0" smtClean="0">
                <a:latin typeface="+mn-lt"/>
              </a:rPr>
              <a:t>Why Are We Here?</a:t>
            </a:r>
          </a:p>
        </p:txBody>
      </p:sp>
      <p:sp>
        <p:nvSpPr>
          <p:cNvPr id="5" name="Slide Number Placeholder 4"/>
          <p:cNvSpPr>
            <a:spLocks noGrp="1"/>
          </p:cNvSpPr>
          <p:nvPr>
            <p:ph type="sldNum" sz="quarter" idx="12"/>
          </p:nvPr>
        </p:nvSpPr>
        <p:spPr/>
        <p:txBody>
          <a:bodyPr/>
          <a:lstStyle/>
          <a:p>
            <a:pPr>
              <a:defRPr/>
            </a:pPr>
            <a:fld id="{C707BC9A-93C2-468E-86F5-C49C226F7186}" type="slidenum">
              <a:rPr lang="en-US" smtClean="0"/>
              <a:pPr>
                <a:defRPr/>
              </a:pPr>
              <a:t>3</a:t>
            </a:fld>
            <a:endParaRPr lang="en-US" dirty="0"/>
          </a:p>
        </p:txBody>
      </p:sp>
      <p:sp>
        <p:nvSpPr>
          <p:cNvPr id="10" name="Content Placeholder 9"/>
          <p:cNvSpPr>
            <a:spLocks noGrp="1"/>
          </p:cNvSpPr>
          <p:nvPr>
            <p:ph sz="quarter" idx="1"/>
          </p:nvPr>
        </p:nvSpPr>
        <p:spPr>
          <a:xfrm>
            <a:off x="838200" y="1371600"/>
            <a:ext cx="4495800" cy="4648200"/>
          </a:xfrm>
        </p:spPr>
        <p:txBody>
          <a:bodyPr>
            <a:normAutofit lnSpcReduction="10000"/>
          </a:bodyPr>
          <a:lstStyle/>
          <a:p>
            <a:r>
              <a:rPr lang="en-US" sz="3200" dirty="0" smtClean="0"/>
              <a:t> December 11, 2014 the DOJ released its internal Policy Statement on Marijuana Issues in Indian Country.</a:t>
            </a:r>
          </a:p>
          <a:p>
            <a:r>
              <a:rPr lang="en-US" sz="3200" dirty="0" smtClean="0"/>
              <a:t>Memo dated October 28, 2014</a:t>
            </a:r>
          </a:p>
          <a:p>
            <a:r>
              <a:rPr lang="en-US" sz="3200" dirty="0" smtClean="0"/>
              <a:t>Internal policy developed without consultation with tribes.</a:t>
            </a:r>
          </a:p>
        </p:txBody>
      </p:sp>
      <p:pic>
        <p:nvPicPr>
          <p:cNvPr id="1027" name="Picture 3" descr="C:\Users\lechohawk\AppData\Local\Microsoft\Windows\Temporary Internet Files\Content.IE5\14ZF3RC4\surprise(1)[1].jpg"/>
          <p:cNvPicPr>
            <a:picLocks noChangeAspect="1" noChangeArrowheads="1"/>
          </p:cNvPicPr>
          <p:nvPr/>
        </p:nvPicPr>
        <p:blipFill>
          <a:blip r:embed="rId2" cstate="print"/>
          <a:srcRect/>
          <a:stretch>
            <a:fillRect/>
          </a:stretch>
        </p:blipFill>
        <p:spPr bwMode="auto">
          <a:xfrm>
            <a:off x="5334000" y="1828800"/>
            <a:ext cx="3346734" cy="3390085"/>
          </a:xfrm>
          <a:prstGeom prst="rect">
            <a:avLst/>
          </a:prstGeom>
          <a:noFill/>
        </p:spPr>
      </p:pic>
    </p:spTree>
    <p:extLst>
      <p:ext uri="{BB962C8B-B14F-4D97-AF65-F5344CB8AC3E}">
        <p14:creationId xmlns:p14="http://schemas.microsoft.com/office/powerpoint/2010/main" val="864055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Menominee Raid - Warrant</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30</a:t>
            </a:fld>
            <a:endParaRPr lang="en-US" dirty="0"/>
          </a:p>
        </p:txBody>
      </p:sp>
      <p:sp>
        <p:nvSpPr>
          <p:cNvPr id="4" name="Content Placeholder 3"/>
          <p:cNvSpPr>
            <a:spLocks noGrp="1"/>
          </p:cNvSpPr>
          <p:nvPr>
            <p:ph sz="quarter" idx="1"/>
          </p:nvPr>
        </p:nvSpPr>
        <p:spPr>
          <a:xfrm>
            <a:off x="584186" y="1295400"/>
            <a:ext cx="8102614" cy="5213261"/>
          </a:xfrm>
        </p:spPr>
        <p:txBody>
          <a:bodyPr>
            <a:normAutofit lnSpcReduction="10000"/>
          </a:bodyPr>
          <a:lstStyle/>
          <a:p>
            <a:r>
              <a:rPr lang="en-US" sz="2800" dirty="0" smtClean="0"/>
              <a:t>Issues identified in Warrant –</a:t>
            </a:r>
          </a:p>
          <a:p>
            <a:pPr lvl="1"/>
            <a:r>
              <a:rPr lang="en-US" sz="2800" dirty="0" smtClean="0"/>
              <a:t>Appeared to be a non-tribal entity and employees operating facility</a:t>
            </a:r>
          </a:p>
          <a:p>
            <a:pPr lvl="1"/>
            <a:r>
              <a:rPr lang="en-US" sz="2800" dirty="0" smtClean="0"/>
              <a:t>Non-Wisconsin citizens operating grow</a:t>
            </a:r>
          </a:p>
          <a:p>
            <a:pPr lvl="2"/>
            <a:r>
              <a:rPr lang="en-US" sz="2400" dirty="0" smtClean="0"/>
              <a:t>Jurisdictional authority</a:t>
            </a:r>
          </a:p>
          <a:p>
            <a:pPr lvl="1"/>
            <a:r>
              <a:rPr lang="en-US" sz="2800" dirty="0" smtClean="0"/>
              <a:t>Public Health and Safety issues</a:t>
            </a:r>
          </a:p>
          <a:p>
            <a:pPr lvl="1"/>
            <a:r>
              <a:rPr lang="en-US" sz="2800" dirty="0" smtClean="0"/>
              <a:t>Plants tested positive for Marijuana, Hashish, THC and Hash Oil</a:t>
            </a:r>
          </a:p>
          <a:p>
            <a:pPr lvl="1"/>
            <a:r>
              <a:rPr lang="en-US" sz="2800" dirty="0" smtClean="0"/>
              <a:t>Cannabis farm located in State without any legalized marijuana</a:t>
            </a:r>
          </a:p>
          <a:p>
            <a:pPr lvl="1"/>
            <a:r>
              <a:rPr lang="en-US" sz="2800" dirty="0" smtClean="0"/>
              <a:t>Menominee has filed Complaint for Declaratory Judgment </a:t>
            </a:r>
          </a:p>
          <a:p>
            <a:pPr lvl="1"/>
            <a:endParaRPr lang="en-US" sz="2800" dirty="0" smtClean="0"/>
          </a:p>
        </p:txBody>
      </p:sp>
    </p:spTree>
    <p:extLst>
      <p:ext uri="{BB962C8B-B14F-4D97-AF65-F5344CB8AC3E}">
        <p14:creationId xmlns:p14="http://schemas.microsoft.com/office/powerpoint/2010/main" val="34394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812"/>
            <a:ext cx="7772400" cy="1143000"/>
          </a:xfrm>
        </p:spPr>
        <p:txBody>
          <a:bodyPr/>
          <a:lstStyle/>
          <a:p>
            <a:r>
              <a:rPr lang="en-US" dirty="0" smtClean="0"/>
              <a:t>Why Indian Country?</a:t>
            </a:r>
            <a:endParaRPr lang="en-US" dirty="0"/>
          </a:p>
        </p:txBody>
      </p:sp>
      <p:sp>
        <p:nvSpPr>
          <p:cNvPr id="3" name="Content Placeholder 2"/>
          <p:cNvSpPr>
            <a:spLocks noGrp="1"/>
          </p:cNvSpPr>
          <p:nvPr>
            <p:ph idx="1"/>
          </p:nvPr>
        </p:nvSpPr>
        <p:spPr>
          <a:xfrm>
            <a:off x="304800" y="1143000"/>
            <a:ext cx="8839200" cy="5921473"/>
          </a:xfrm>
        </p:spPr>
        <p:txBody>
          <a:bodyPr>
            <a:noAutofit/>
          </a:bodyPr>
          <a:lstStyle/>
          <a:p>
            <a:r>
              <a:rPr lang="en-US" sz="3400" dirty="0"/>
              <a:t>Sovereignty as a tool </a:t>
            </a:r>
            <a:r>
              <a:rPr lang="en-US" sz="3000" dirty="0" smtClean="0"/>
              <a:t>-</a:t>
            </a:r>
            <a:endParaRPr lang="en-US" sz="3000" dirty="0"/>
          </a:p>
          <a:p>
            <a:pPr lvl="1"/>
            <a:r>
              <a:rPr lang="en-US" sz="2800" dirty="0" smtClean="0"/>
              <a:t>Less </a:t>
            </a:r>
            <a:r>
              <a:rPr lang="en-US" sz="2800" dirty="0"/>
              <a:t>bureaucracy in licensing</a:t>
            </a:r>
          </a:p>
          <a:p>
            <a:pPr lvl="1"/>
            <a:r>
              <a:rPr lang="en-US" sz="2800" dirty="0"/>
              <a:t>Lower tax rates</a:t>
            </a:r>
          </a:p>
          <a:p>
            <a:pPr lvl="1"/>
            <a:r>
              <a:rPr lang="en-US" sz="2800" dirty="0"/>
              <a:t>Access to land for grow operations – streamlined zoning and permitting processes</a:t>
            </a:r>
          </a:p>
          <a:p>
            <a:pPr lvl="1"/>
            <a:r>
              <a:rPr lang="en-US" sz="2800" dirty="0"/>
              <a:t>Blank slate for growing and processing standards.</a:t>
            </a:r>
          </a:p>
          <a:p>
            <a:pPr lvl="1"/>
            <a:r>
              <a:rPr lang="en-US" sz="2800" dirty="0" smtClean="0"/>
              <a:t>Reasonable </a:t>
            </a:r>
            <a:r>
              <a:rPr lang="en-US" sz="2800" dirty="0"/>
              <a:t>regulation</a:t>
            </a:r>
          </a:p>
          <a:p>
            <a:pPr lvl="2"/>
            <a:r>
              <a:rPr lang="en-US" sz="2800" dirty="0"/>
              <a:t>Tribes know how to regulate </a:t>
            </a:r>
            <a:r>
              <a:rPr lang="en-US" sz="2800" u="sng" dirty="0"/>
              <a:t>and</a:t>
            </a:r>
            <a:r>
              <a:rPr lang="en-US" sz="2800" dirty="0"/>
              <a:t> how to work with feds</a:t>
            </a:r>
          </a:p>
          <a:p>
            <a:pPr lvl="1"/>
            <a:r>
              <a:rPr lang="en-US" sz="2800" dirty="0"/>
              <a:t>Foreign trade zones</a:t>
            </a:r>
            <a:r>
              <a:rPr lang="en-US" sz="2800" dirty="0" smtClean="0"/>
              <a:t>?</a:t>
            </a:r>
          </a:p>
          <a:p>
            <a:pPr lvl="1"/>
            <a:r>
              <a:rPr lang="en-US" sz="2800" dirty="0" smtClean="0"/>
              <a:t>Banking solution?</a:t>
            </a:r>
          </a:p>
          <a:p>
            <a:pPr lvl="1"/>
            <a:r>
              <a:rPr lang="en-US" sz="2800" dirty="0" smtClean="0"/>
              <a:t>Medical research?</a:t>
            </a:r>
            <a:endParaRPr lang="en-US" sz="2800" dirty="0"/>
          </a:p>
          <a:p>
            <a:pPr lvl="1"/>
            <a:endParaRPr lang="en-US" sz="2800" dirty="0"/>
          </a:p>
          <a:p>
            <a:pPr marL="411480" lvl="2" indent="0">
              <a:buNone/>
            </a:pPr>
            <a:endParaRPr lang="en-US" sz="2800" dirty="0"/>
          </a:p>
          <a:p>
            <a:pPr lvl="1"/>
            <a:endParaRPr lang="en-US" sz="2800" dirty="0"/>
          </a:p>
        </p:txBody>
      </p:sp>
    </p:spTree>
    <p:extLst>
      <p:ext uri="{BB962C8B-B14F-4D97-AF65-F5344CB8AC3E}">
        <p14:creationId xmlns:p14="http://schemas.microsoft.com/office/powerpoint/2010/main" val="72489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399" y="274638"/>
            <a:ext cx="7772400" cy="1143000"/>
          </a:xfrm>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36ADF706-84C6-418F-B059-A7E606FCEA67}" type="slidenum">
              <a:rPr lang="en-US" smtClean="0"/>
              <a:pPr/>
              <a:t>32</a:t>
            </a:fld>
            <a:endParaRPr lang="en-US" dirty="0"/>
          </a:p>
        </p:txBody>
      </p:sp>
      <p:sp>
        <p:nvSpPr>
          <p:cNvPr id="65538" name="Content Placeholder 1"/>
          <p:cNvSpPr>
            <a:spLocks noGrp="1"/>
          </p:cNvSpPr>
          <p:nvPr>
            <p:ph sz="quarter" idx="1"/>
          </p:nvPr>
        </p:nvSpPr>
        <p:spPr>
          <a:xfrm>
            <a:off x="566097" y="1417638"/>
            <a:ext cx="7772400" cy="4572000"/>
          </a:xfrm>
        </p:spPr>
        <p:txBody>
          <a:bodyPr>
            <a:normAutofit/>
          </a:bodyPr>
          <a:lstStyle/>
          <a:p>
            <a:pPr>
              <a:buNone/>
            </a:pPr>
            <a:endParaRPr lang="en-US" dirty="0" smtClean="0"/>
          </a:p>
          <a:p>
            <a:pPr marL="0" indent="0">
              <a:buNone/>
            </a:pPr>
            <a:r>
              <a:rPr lang="en-US" sz="2800" u="sng" dirty="0" smtClean="0"/>
              <a:t>Lael Echo-Hawk</a:t>
            </a:r>
          </a:p>
          <a:p>
            <a:pPr marL="0" indent="0">
              <a:buNone/>
            </a:pPr>
            <a:r>
              <a:rPr lang="en-US" dirty="0" smtClean="0"/>
              <a:t>e. lechohawk@gsblaw.com</a:t>
            </a:r>
          </a:p>
          <a:p>
            <a:pPr marL="0" indent="0">
              <a:buNone/>
            </a:pPr>
            <a:r>
              <a:rPr lang="en-US" dirty="0" smtClean="0"/>
              <a:t>p. 206.495.1505</a:t>
            </a:r>
          </a:p>
          <a:p>
            <a:pPr marL="0" indent="0">
              <a:buNone/>
            </a:pPr>
            <a:r>
              <a:rPr lang="en-US" dirty="0" smtClean="0">
                <a:hlinkClick r:id="rId3"/>
              </a:rPr>
              <a:t>www.smokesignalsindianlaw.com</a:t>
            </a:r>
            <a:endParaRPr lang="en-US" dirty="0" smtClean="0"/>
          </a:p>
          <a:p>
            <a:pPr marL="0" indent="0">
              <a:buNone/>
            </a:pPr>
            <a:r>
              <a:rPr lang="en-US" dirty="0" smtClean="0"/>
              <a:t>Twitter: @</a:t>
            </a:r>
            <a:r>
              <a:rPr lang="en-US" dirty="0" err="1" smtClean="0"/>
              <a:t>laeleh</a:t>
            </a:r>
            <a:endParaRPr lang="en-US" dirty="0"/>
          </a:p>
          <a:p>
            <a:pPr marL="0" indent="0">
              <a:buNone/>
            </a:pPr>
            <a:r>
              <a:rPr lang="en-US" dirty="0" smtClean="0"/>
              <a:t>Facebook: </a:t>
            </a:r>
            <a:r>
              <a:rPr lang="en-US" dirty="0" err="1" smtClean="0"/>
              <a:t>SmokeSignals</a:t>
            </a:r>
            <a:r>
              <a:rPr lang="en-US" dirty="0" smtClean="0"/>
              <a:t> </a:t>
            </a:r>
            <a:r>
              <a:rPr lang="en-US" dirty="0" err="1" smtClean="0"/>
              <a:t>IndianLaw</a:t>
            </a:r>
            <a:endParaRPr lang="en-US" dirty="0" smtClean="0"/>
          </a:p>
          <a:p>
            <a:pPr marL="0" indent="0">
              <a:buNone/>
            </a:pPr>
            <a:r>
              <a:rPr lang="en-US" dirty="0" smtClean="0"/>
              <a:t>Website: www.niccdc.org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196976"/>
            <a:ext cx="2667000" cy="4215581"/>
          </a:xfrm>
          <a:prstGeom prst="rect">
            <a:avLst/>
          </a:prstGeom>
        </p:spPr>
      </p:pic>
    </p:spTree>
    <p:extLst>
      <p:ext uri="{BB962C8B-B14F-4D97-AF65-F5344CB8AC3E}">
        <p14:creationId xmlns:p14="http://schemas.microsoft.com/office/powerpoint/2010/main" val="2891871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DOJ Policy Statement Regarding Marijuana Issues in Indian Country</a:t>
            </a:r>
            <a:endParaRPr lang="en-US" dirty="0"/>
          </a:p>
        </p:txBody>
      </p:sp>
      <p:sp>
        <p:nvSpPr>
          <p:cNvPr id="4" name="Slide Number Placeholder 3"/>
          <p:cNvSpPr>
            <a:spLocks noGrp="1"/>
          </p:cNvSpPr>
          <p:nvPr>
            <p:ph type="sldNum" sz="quarter" idx="12"/>
          </p:nvPr>
        </p:nvSpPr>
        <p:spPr/>
        <p:txBody>
          <a:bodyPr/>
          <a:lstStyle/>
          <a:p>
            <a:pPr>
              <a:defRPr/>
            </a:pPr>
            <a:fld id="{2C3BAC9C-60F8-4FCC-8558-DE8F04DF4F26}" type="slidenum">
              <a:rPr lang="en-US" smtClean="0"/>
              <a:pPr>
                <a:defRPr/>
              </a:pPr>
              <a:t>4</a:t>
            </a:fld>
            <a:endParaRPr lang="en-US" dirty="0"/>
          </a:p>
        </p:txBody>
      </p:sp>
      <p:sp>
        <p:nvSpPr>
          <p:cNvPr id="5" name="Content Placeholder 4"/>
          <p:cNvSpPr>
            <a:spLocks noGrp="1"/>
          </p:cNvSpPr>
          <p:nvPr>
            <p:ph sz="quarter" idx="1"/>
          </p:nvPr>
        </p:nvSpPr>
        <p:spPr>
          <a:xfrm>
            <a:off x="685800" y="1714500"/>
            <a:ext cx="8229600" cy="4495800"/>
          </a:xfrm>
        </p:spPr>
        <p:txBody>
          <a:bodyPr>
            <a:normAutofit fontScale="92500" lnSpcReduction="10000"/>
          </a:bodyPr>
          <a:lstStyle/>
          <a:p>
            <a:r>
              <a:rPr lang="en-US" sz="3600" dirty="0" smtClean="0"/>
              <a:t>Directs each U.S. District Attorney to:</a:t>
            </a:r>
          </a:p>
          <a:p>
            <a:pPr lvl="1"/>
            <a:r>
              <a:rPr lang="en-US" sz="3000" dirty="0" smtClean="0"/>
              <a:t>Assess all threats within the District, including those in Indian Country.</a:t>
            </a:r>
          </a:p>
          <a:p>
            <a:pPr lvl="1"/>
            <a:r>
              <a:rPr lang="en-US" sz="3000" dirty="0" smtClean="0"/>
              <a:t>Consult with the Tribes in their District on a government-to-government basis.</a:t>
            </a:r>
          </a:p>
          <a:p>
            <a:pPr lvl="1"/>
            <a:r>
              <a:rPr lang="en-US" sz="3000" dirty="0" smtClean="0"/>
              <a:t>Focus enforcement efforts based on that district-specific assessment.</a:t>
            </a:r>
          </a:p>
          <a:p>
            <a:r>
              <a:rPr lang="en-US" sz="3200" u="sng" dirty="0" smtClean="0"/>
              <a:t>Invitation to consult – not blanket authorization to legalize </a:t>
            </a:r>
          </a:p>
          <a:p>
            <a:r>
              <a:rPr lang="en-US" sz="3200" u="sng" dirty="0" smtClean="0"/>
              <a:t>Guidance only!</a:t>
            </a:r>
          </a:p>
        </p:txBody>
      </p:sp>
    </p:spTree>
    <p:extLst>
      <p:ext uri="{BB962C8B-B14F-4D97-AF65-F5344CB8AC3E}">
        <p14:creationId xmlns:p14="http://schemas.microsoft.com/office/powerpoint/2010/main" val="127865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Cannabis </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5</a:t>
            </a:fld>
            <a:endParaRPr lang="en-US" dirty="0"/>
          </a:p>
        </p:txBody>
      </p:sp>
      <p:sp>
        <p:nvSpPr>
          <p:cNvPr id="4" name="Content Placeholder 3"/>
          <p:cNvSpPr>
            <a:spLocks noGrp="1"/>
          </p:cNvSpPr>
          <p:nvPr>
            <p:ph sz="quarter" idx="1"/>
          </p:nvPr>
        </p:nvSpPr>
        <p:spPr/>
        <p:txBody>
          <a:bodyPr>
            <a:noAutofit/>
          </a:bodyPr>
          <a:lstStyle/>
          <a:p>
            <a:r>
              <a:rPr lang="en-US" sz="3200" dirty="0"/>
              <a:t>Cannabis is derived from the cannabis plant (cannabis sativa). </a:t>
            </a:r>
            <a:endParaRPr lang="en-US" sz="3200" dirty="0" smtClean="0"/>
          </a:p>
          <a:p>
            <a:pPr lvl="1"/>
            <a:r>
              <a:rPr lang="en-US" sz="3200" dirty="0" smtClean="0"/>
              <a:t>Cannabis has at least 85 active </a:t>
            </a:r>
            <a:r>
              <a:rPr lang="en-US" sz="3200" b="1" dirty="0" smtClean="0"/>
              <a:t>cannabinoids</a:t>
            </a:r>
            <a:endParaRPr lang="en-US" sz="3200" b="1" dirty="0"/>
          </a:p>
          <a:p>
            <a:pPr lvl="1"/>
            <a:r>
              <a:rPr lang="en-US" sz="3200" b="1" dirty="0" smtClean="0"/>
              <a:t>THC</a:t>
            </a:r>
            <a:r>
              <a:rPr lang="en-US" sz="3200" dirty="0" smtClean="0"/>
              <a:t> – is a cannabinoid and can cause a “high” </a:t>
            </a:r>
            <a:endParaRPr lang="en-US" sz="3200" dirty="0"/>
          </a:p>
          <a:p>
            <a:pPr lvl="1"/>
            <a:r>
              <a:rPr lang="en-US" sz="3200" dirty="0" err="1"/>
              <a:t>Cannabidiol</a:t>
            </a:r>
            <a:r>
              <a:rPr lang="en-US" sz="3200" dirty="0"/>
              <a:t> (</a:t>
            </a:r>
            <a:r>
              <a:rPr lang="en-US" sz="3200" b="1" dirty="0"/>
              <a:t>CBD</a:t>
            </a:r>
            <a:r>
              <a:rPr lang="en-US" sz="3200" dirty="0"/>
              <a:t>) is one of at least 85 active cannabinoids identified in </a:t>
            </a:r>
            <a:r>
              <a:rPr lang="en-US" sz="3200" dirty="0" smtClean="0"/>
              <a:t>cannabis.</a:t>
            </a:r>
          </a:p>
          <a:p>
            <a:pPr lvl="1"/>
            <a:r>
              <a:rPr lang="en-US" sz="3200" dirty="0" smtClean="0"/>
              <a:t>Hemp – variety of Cannabis plant with less than 3% THC</a:t>
            </a:r>
          </a:p>
          <a:p>
            <a:pPr lvl="2"/>
            <a:r>
              <a:rPr lang="en-US" sz="2800" dirty="0" smtClean="0"/>
              <a:t>Produces higher levels of CBD than THC</a:t>
            </a:r>
          </a:p>
          <a:p>
            <a:pPr marL="320040" lvl="1" indent="0">
              <a:buNone/>
            </a:pPr>
            <a:endParaRPr lang="en-US" sz="3200" dirty="0" smtClean="0"/>
          </a:p>
          <a:p>
            <a:pPr lvl="1"/>
            <a:endParaRPr lang="en-US" sz="3200" dirty="0"/>
          </a:p>
        </p:txBody>
      </p:sp>
    </p:spTree>
    <p:extLst>
      <p:ext uri="{BB962C8B-B14F-4D97-AF65-F5344CB8AC3E}">
        <p14:creationId xmlns:p14="http://schemas.microsoft.com/office/powerpoint/2010/main" val="2062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Across the Country…</a:t>
            </a:r>
            <a:endParaRPr lang="en-US" dirty="0"/>
          </a:p>
        </p:txBody>
      </p:sp>
      <p:sp>
        <p:nvSpPr>
          <p:cNvPr id="4" name="Slide Number Placeholder 3"/>
          <p:cNvSpPr>
            <a:spLocks noGrp="1"/>
          </p:cNvSpPr>
          <p:nvPr>
            <p:ph type="sldNum" sz="quarter" idx="12"/>
          </p:nvPr>
        </p:nvSpPr>
        <p:spPr/>
        <p:txBody>
          <a:bodyPr/>
          <a:lstStyle/>
          <a:p>
            <a:fld id="{2C3BAC9C-60F8-4FCC-8558-DE8F04DF4F26}" type="slidenum">
              <a:rPr lang="en-US" smtClean="0"/>
              <a:pPr/>
              <a:t>6</a:t>
            </a:fld>
            <a:endParaRPr lang="en-US" dirty="0"/>
          </a:p>
        </p:txBody>
      </p:sp>
      <p:sp>
        <p:nvSpPr>
          <p:cNvPr id="5" name="Content Placeholder 4"/>
          <p:cNvSpPr>
            <a:spLocks noGrp="1"/>
          </p:cNvSpPr>
          <p:nvPr>
            <p:ph sz="quarter" idx="1"/>
          </p:nvPr>
        </p:nvSpPr>
        <p:spPr>
          <a:xfrm>
            <a:off x="609600" y="1219200"/>
            <a:ext cx="8534400" cy="5181600"/>
          </a:xfrm>
        </p:spPr>
        <p:txBody>
          <a:bodyPr>
            <a:noAutofit/>
          </a:bodyPr>
          <a:lstStyle/>
          <a:p>
            <a:r>
              <a:rPr lang="en-US" sz="2800" dirty="0" smtClean="0"/>
              <a:t>23 states, plus WA D.C., recognize and permit the medical use of cannabis</a:t>
            </a:r>
          </a:p>
        </p:txBody>
      </p:sp>
      <p:sp>
        <p:nvSpPr>
          <p:cNvPr id="6" name="Content Placeholder 4"/>
          <p:cNvSpPr txBox="1">
            <a:spLocks/>
          </p:cNvSpPr>
          <p:nvPr/>
        </p:nvSpPr>
        <p:spPr>
          <a:xfrm>
            <a:off x="609600" y="2133600"/>
            <a:ext cx="4191000" cy="5257800"/>
          </a:xfrm>
          <a:prstGeom prst="rect">
            <a:avLst/>
          </a:prstGeom>
        </p:spPr>
        <p:txBody>
          <a:bodyPr vert="horz">
            <a:noAutofit/>
          </a:bodyPr>
          <a:lstStyle/>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1996: California</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1998: Alaska, Oregon, Washington</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1999: Maine</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2000: Colorado, Hawaii, Nevada</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2004: Montana</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2006: Rhode Island</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2007: New Mexico, Vermont</a:t>
            </a:r>
          </a:p>
        </p:txBody>
      </p:sp>
      <p:sp>
        <p:nvSpPr>
          <p:cNvPr id="7" name="Content Placeholder 4"/>
          <p:cNvSpPr txBox="1">
            <a:spLocks/>
          </p:cNvSpPr>
          <p:nvPr/>
        </p:nvSpPr>
        <p:spPr>
          <a:xfrm>
            <a:off x="4419600" y="2133600"/>
            <a:ext cx="4343400" cy="5334000"/>
          </a:xfrm>
          <a:prstGeom prst="rect">
            <a:avLst/>
          </a:prstGeom>
        </p:spPr>
        <p:txBody>
          <a:bodyPr vert="horz">
            <a:noAutofit/>
          </a:bodyPr>
          <a:lstStyle/>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2008: Michigan</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2010: Arizona, New Jersey</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2011: Delaware, Washington, D.C.</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2012: Connecticut, Massachusetts</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2013: New Hampshire, Illinois</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2014: Maryland, Minnesota, New York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Across the Country…</a:t>
            </a:r>
            <a:endParaRPr lang="en-US" dirty="0"/>
          </a:p>
        </p:txBody>
      </p:sp>
      <p:sp>
        <p:nvSpPr>
          <p:cNvPr id="4" name="Slide Number Placeholder 3"/>
          <p:cNvSpPr>
            <a:spLocks noGrp="1"/>
          </p:cNvSpPr>
          <p:nvPr>
            <p:ph type="sldNum" sz="quarter" idx="12"/>
          </p:nvPr>
        </p:nvSpPr>
        <p:spPr/>
        <p:txBody>
          <a:bodyPr/>
          <a:lstStyle/>
          <a:p>
            <a:fld id="{2C3BAC9C-60F8-4FCC-8558-DE8F04DF4F26}" type="slidenum">
              <a:rPr lang="en-US" smtClean="0"/>
              <a:pPr/>
              <a:t>7</a:t>
            </a:fld>
            <a:endParaRPr lang="en-US" dirty="0"/>
          </a:p>
        </p:txBody>
      </p:sp>
      <p:sp>
        <p:nvSpPr>
          <p:cNvPr id="5" name="Content Placeholder 4"/>
          <p:cNvSpPr>
            <a:spLocks noGrp="1"/>
          </p:cNvSpPr>
          <p:nvPr>
            <p:ph sz="quarter" idx="1"/>
          </p:nvPr>
        </p:nvSpPr>
        <p:spPr>
          <a:xfrm>
            <a:off x="762000" y="1295400"/>
            <a:ext cx="6858000" cy="2895600"/>
          </a:xfrm>
        </p:spPr>
        <p:txBody>
          <a:bodyPr>
            <a:noAutofit/>
          </a:bodyPr>
          <a:lstStyle/>
          <a:p>
            <a:r>
              <a:rPr lang="en-US" sz="3200" dirty="0" smtClean="0"/>
              <a:t>4 states legalized the recreational, adult use of marijuana</a:t>
            </a:r>
          </a:p>
          <a:p>
            <a:pPr lvl="1"/>
            <a:r>
              <a:rPr lang="en-US" sz="3200" dirty="0" smtClean="0"/>
              <a:t>2012: </a:t>
            </a:r>
          </a:p>
          <a:p>
            <a:pPr lvl="2"/>
            <a:r>
              <a:rPr lang="en-US" sz="2800" dirty="0" smtClean="0"/>
              <a:t>Washington</a:t>
            </a:r>
          </a:p>
          <a:p>
            <a:pPr lvl="2"/>
            <a:r>
              <a:rPr lang="en-US" sz="2800" dirty="0" smtClean="0"/>
              <a:t>Colorado</a:t>
            </a:r>
          </a:p>
          <a:p>
            <a:pPr lvl="1"/>
            <a:r>
              <a:rPr lang="en-US" sz="3200" dirty="0" smtClean="0"/>
              <a:t>2014: </a:t>
            </a:r>
          </a:p>
          <a:p>
            <a:pPr lvl="2"/>
            <a:r>
              <a:rPr lang="en-US" sz="2800" dirty="0" smtClean="0"/>
              <a:t>Oregon</a:t>
            </a:r>
          </a:p>
          <a:p>
            <a:pPr lvl="2"/>
            <a:r>
              <a:rPr lang="en-US" sz="2800" dirty="0" smtClean="0"/>
              <a:t>Alaska</a:t>
            </a:r>
          </a:p>
          <a:p>
            <a:pPr lvl="2"/>
            <a:r>
              <a:rPr lang="en-US" sz="2800" dirty="0" smtClean="0"/>
              <a:t>Washington D.C.*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935" y="2133600"/>
            <a:ext cx="4382171" cy="291574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8</a:t>
            </a:fld>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6200" y="0"/>
            <a:ext cx="9606174" cy="6858000"/>
          </a:xfrm>
        </p:spPr>
      </p:pic>
    </p:spTree>
    <p:extLst>
      <p:ext uri="{BB962C8B-B14F-4D97-AF65-F5344CB8AC3E}">
        <p14:creationId xmlns:p14="http://schemas.microsoft.com/office/powerpoint/2010/main" val="2460305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85" y="76200"/>
            <a:ext cx="7772400" cy="1143000"/>
          </a:xfrm>
        </p:spPr>
        <p:txBody>
          <a:bodyPr/>
          <a:lstStyle/>
          <a:p>
            <a:r>
              <a:rPr lang="en-US" dirty="0" smtClean="0"/>
              <a:t>Economic forecast - Marijuana</a:t>
            </a:r>
            <a:endParaRPr lang="en-US" dirty="0"/>
          </a:p>
        </p:txBody>
      </p:sp>
      <p:sp>
        <p:nvSpPr>
          <p:cNvPr id="3" name="Slide Number Placeholder 2"/>
          <p:cNvSpPr>
            <a:spLocks noGrp="1"/>
          </p:cNvSpPr>
          <p:nvPr>
            <p:ph type="sldNum" sz="quarter" idx="12"/>
          </p:nvPr>
        </p:nvSpPr>
        <p:spPr/>
        <p:txBody>
          <a:bodyPr/>
          <a:lstStyle/>
          <a:p>
            <a:pPr>
              <a:defRPr/>
            </a:pPr>
            <a:fld id="{2C3BAC9C-60F8-4FCC-8558-DE8F04DF4F26}" type="slidenum">
              <a:rPr lang="en-US" smtClean="0"/>
              <a:pPr>
                <a:defRPr/>
              </a:pPr>
              <a:t>9</a:t>
            </a:fld>
            <a:endParaRPr lang="en-US" dirty="0"/>
          </a:p>
        </p:txBody>
      </p:sp>
      <p:sp>
        <p:nvSpPr>
          <p:cNvPr id="4" name="Content Placeholder 3"/>
          <p:cNvSpPr>
            <a:spLocks noGrp="1"/>
          </p:cNvSpPr>
          <p:nvPr>
            <p:ph sz="quarter" idx="1"/>
          </p:nvPr>
        </p:nvSpPr>
        <p:spPr>
          <a:xfrm>
            <a:off x="374904" y="1239982"/>
            <a:ext cx="8284681" cy="4724400"/>
          </a:xfrm>
        </p:spPr>
        <p:txBody>
          <a:bodyPr>
            <a:noAutofit/>
          </a:bodyPr>
          <a:lstStyle/>
          <a:p>
            <a:pPr marL="274320" lvl="1" indent="-274320">
              <a:spcBef>
                <a:spcPts val="580"/>
              </a:spcBef>
              <a:buClr>
                <a:schemeClr val="accent1"/>
              </a:buClr>
            </a:pPr>
            <a:r>
              <a:rPr lang="en-US" sz="3200" dirty="0" smtClean="0"/>
              <a:t>Legal marijuana grew 74% in 2014 to $2.7B up from $1.5B in 2013.* </a:t>
            </a:r>
            <a:r>
              <a:rPr lang="en-US" sz="2000" dirty="0" err="1"/>
              <a:t>Arcview</a:t>
            </a:r>
            <a:r>
              <a:rPr lang="en-US" sz="2000" dirty="0"/>
              <a:t> Market Research report </a:t>
            </a:r>
            <a:endParaRPr lang="en-US" sz="2000" dirty="0" smtClean="0"/>
          </a:p>
          <a:p>
            <a:pPr marL="274320" lvl="1" indent="-274320">
              <a:spcBef>
                <a:spcPts val="580"/>
              </a:spcBef>
              <a:buClr>
                <a:schemeClr val="accent1"/>
              </a:buClr>
            </a:pPr>
            <a:r>
              <a:rPr lang="en-US" sz="3200" dirty="0" smtClean="0"/>
              <a:t>Colorado - $699M total combined sales </a:t>
            </a:r>
          </a:p>
          <a:p>
            <a:pPr lvl="1"/>
            <a:r>
              <a:rPr lang="en-US" sz="3200" dirty="0" smtClean="0"/>
              <a:t>Taxes - $63M Revenue (36% from recreational)</a:t>
            </a:r>
          </a:p>
          <a:p>
            <a:pPr lvl="1"/>
            <a:r>
              <a:rPr lang="en-US" sz="3200" dirty="0" smtClean="0"/>
              <a:t>Licensing - $13M Revenue</a:t>
            </a:r>
          </a:p>
          <a:p>
            <a:pPr lvl="1"/>
            <a:r>
              <a:rPr lang="en-US" sz="3200" dirty="0" smtClean="0"/>
              <a:t>2.85M edible retail products sold</a:t>
            </a:r>
          </a:p>
          <a:p>
            <a:r>
              <a:rPr lang="en-US" sz="3200" dirty="0" smtClean="0"/>
              <a:t>Washington – estimated to increase by $252M in 2015*</a:t>
            </a:r>
          </a:p>
          <a:p>
            <a:r>
              <a:rPr lang="en-US" sz="3200" dirty="0" smtClean="0"/>
              <a:t>AMR estimates $10.8B in national sales by 2019*</a:t>
            </a:r>
          </a:p>
        </p:txBody>
      </p:sp>
    </p:spTree>
    <p:extLst>
      <p:ext uri="{BB962C8B-B14F-4D97-AF65-F5344CB8AC3E}">
        <p14:creationId xmlns:p14="http://schemas.microsoft.com/office/powerpoint/2010/main" val="2547421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9735</TotalTime>
  <Words>1775</Words>
  <Application>Microsoft Office PowerPoint</Application>
  <PresentationFormat>On-screen Show (4:3)</PresentationFormat>
  <Paragraphs>237</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Equity</vt:lpstr>
      <vt:lpstr>Cannabis in Indian Country</vt:lpstr>
      <vt:lpstr>National Indian Cannabis Coalition</vt:lpstr>
      <vt:lpstr>Why Are We Here?</vt:lpstr>
      <vt:lpstr>DOJ Policy Statement Regarding Marijuana Issues in Indian Country</vt:lpstr>
      <vt:lpstr>Cannabis </vt:lpstr>
      <vt:lpstr>Across the Country…</vt:lpstr>
      <vt:lpstr>Across the Country…</vt:lpstr>
      <vt:lpstr>PowerPoint Presentation</vt:lpstr>
      <vt:lpstr>Economic forecast - Marijuana</vt:lpstr>
      <vt:lpstr>Economic forecast - Hemp </vt:lpstr>
      <vt:lpstr>Across the Country…</vt:lpstr>
      <vt:lpstr>Across the Country…</vt:lpstr>
      <vt:lpstr>Marijuana - Research Steps</vt:lpstr>
      <vt:lpstr>HHS Patent – “Cannabinoids as antioxidents &amp; neuroprotectants”</vt:lpstr>
      <vt:lpstr>NIH grants license to KannaLife to study CBD</vt:lpstr>
      <vt:lpstr>Changes?</vt:lpstr>
      <vt:lpstr>House Tribal DRAFT Legislation </vt:lpstr>
      <vt:lpstr>House Tribal DRAFT Legislation </vt:lpstr>
      <vt:lpstr>Federal Tribal Legislation </vt:lpstr>
      <vt:lpstr>HR 2029 - Military Construction and Veterans Affairs and Related Agencies Appropriations Act of 2015</vt:lpstr>
      <vt:lpstr>Indian Health Service Position</vt:lpstr>
      <vt:lpstr>Indian Health Service Position</vt:lpstr>
      <vt:lpstr>Washington-Tribal Marijuana Compacts</vt:lpstr>
      <vt:lpstr>Oregon</vt:lpstr>
      <vt:lpstr>Logistics:</vt:lpstr>
      <vt:lpstr>Logistics: Gaming &amp; Cannabis</vt:lpstr>
      <vt:lpstr>PowerPoint Presentation</vt:lpstr>
      <vt:lpstr>Current Tribal Marijuana Activity</vt:lpstr>
      <vt:lpstr>PowerPoint Presentation</vt:lpstr>
      <vt:lpstr>Menominee Raid - Warrant</vt:lpstr>
      <vt:lpstr>Why Indian Country?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Tribes and Marijuana</dc:title>
  <dc:creator>Echo-Hawk, Lael R.</dc:creator>
  <cp:lastModifiedBy>Administrator</cp:lastModifiedBy>
  <cp:revision>186</cp:revision>
  <cp:lastPrinted>2015-06-25T17:18:11Z</cp:lastPrinted>
  <dcterms:modified xsi:type="dcterms:W3CDTF">2016-01-20T21:46:21Z</dcterms:modified>
</cp:coreProperties>
</file>