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  <p:sldMasterId id="2147483720" r:id="rId2"/>
    <p:sldMasterId id="2147483732" r:id="rId3"/>
  </p:sldMasterIdLst>
  <p:notesMasterIdLst>
    <p:notesMasterId r:id="rId16"/>
  </p:notesMasterIdLst>
  <p:sldIdLst>
    <p:sldId id="259" r:id="rId4"/>
    <p:sldId id="260" r:id="rId5"/>
    <p:sldId id="261" r:id="rId6"/>
    <p:sldId id="282" r:id="rId7"/>
    <p:sldId id="262" r:id="rId8"/>
    <p:sldId id="295" r:id="rId9"/>
    <p:sldId id="278" r:id="rId10"/>
    <p:sldId id="296" r:id="rId11"/>
    <p:sldId id="280" r:id="rId12"/>
    <p:sldId id="279" r:id="rId13"/>
    <p:sldId id="284" r:id="rId14"/>
    <p:sldId id="297" r:id="rId15"/>
  </p:sldIdLst>
  <p:sldSz cx="9144000" cy="6858000" type="screen4x3"/>
  <p:notesSz cx="7010400" cy="91598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6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1014" y="5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10" Type="http://schemas.openxmlformats.org/officeDocument/2006/relationships/slide" Target="slides/slide7.xml"/><Relationship Id="rId19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57994"/>
          </a:xfrm>
          <a:prstGeom prst="rect">
            <a:avLst/>
          </a:prstGeom>
        </p:spPr>
        <p:txBody>
          <a:bodyPr vert="horz" lIns="92400" tIns="46200" rIns="92400" bIns="4620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57994"/>
          </a:xfrm>
          <a:prstGeom prst="rect">
            <a:avLst/>
          </a:prstGeom>
        </p:spPr>
        <p:txBody>
          <a:bodyPr vert="horz" lIns="92400" tIns="46200" rIns="92400" bIns="46200" rtlCol="0"/>
          <a:lstStyle>
            <a:lvl1pPr algn="r">
              <a:defRPr sz="1200"/>
            </a:lvl1pPr>
          </a:lstStyle>
          <a:p>
            <a:fld id="{8243BC34-7EAB-4714-962A-B3FA227B5CC2}" type="datetimeFigureOut">
              <a:rPr lang="en-US" smtClean="0"/>
              <a:t>10/27/2015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14438" y="687388"/>
            <a:ext cx="4581525" cy="34353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00" tIns="46200" rIns="92400" bIns="4620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350941"/>
            <a:ext cx="5608320" cy="4121944"/>
          </a:xfrm>
          <a:prstGeom prst="rect">
            <a:avLst/>
          </a:prstGeom>
        </p:spPr>
        <p:txBody>
          <a:bodyPr vert="horz" lIns="92400" tIns="46200" rIns="92400" bIns="4620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00291"/>
            <a:ext cx="3037840" cy="457994"/>
          </a:xfrm>
          <a:prstGeom prst="rect">
            <a:avLst/>
          </a:prstGeom>
        </p:spPr>
        <p:txBody>
          <a:bodyPr vert="horz" lIns="92400" tIns="46200" rIns="92400" bIns="4620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700291"/>
            <a:ext cx="3037840" cy="457994"/>
          </a:xfrm>
          <a:prstGeom prst="rect">
            <a:avLst/>
          </a:prstGeom>
        </p:spPr>
        <p:txBody>
          <a:bodyPr vert="horz" lIns="92400" tIns="46200" rIns="92400" bIns="46200" rtlCol="0" anchor="b"/>
          <a:lstStyle>
            <a:lvl1pPr algn="r">
              <a:defRPr sz="1200"/>
            </a:lvl1pPr>
          </a:lstStyle>
          <a:p>
            <a:fld id="{0FC8BB80-7164-425E-829B-1C01877F0A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88842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		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5B0A02-D819-448E-8BCA-1DD395A4E017}" type="slidenum">
              <a:rPr lang="en-US" smtClean="0">
                <a:solidFill>
                  <a:prstClr val="black"/>
                </a:solidFill>
              </a:rPr>
              <a:pPr/>
              <a:t>1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83259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		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5B0A02-D819-448E-8BCA-1DD395A4E017}" type="slidenum">
              <a:rPr lang="en-US" smtClean="0">
                <a:solidFill>
                  <a:prstClr val="black"/>
                </a:solidFill>
              </a:rPr>
              <a:pPr/>
              <a:t>7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832596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		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5B0A02-D819-448E-8BCA-1DD395A4E017}" type="slidenum">
              <a:rPr lang="en-US" smtClean="0">
                <a:solidFill>
                  <a:prstClr val="black"/>
                </a:solidFill>
              </a:rPr>
              <a:pPr/>
              <a:t>10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83259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85E49-3E3E-4FCA-B03B-5CEE78AEC2E8}" type="datetimeFigureOut">
              <a:rPr lang="en-US" smtClean="0">
                <a:solidFill>
                  <a:prstClr val="white">
                    <a:shade val="50000"/>
                  </a:prstClr>
                </a:solidFill>
              </a:rPr>
              <a:pPr/>
              <a:t>10/27/2015</a:t>
            </a:fld>
            <a:endParaRPr lang="en-US" dirty="0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37991-C83F-4E28-985A-DA5670F7A21B}" type="slidenum">
              <a:rPr lang="en-US" smtClean="0">
                <a:solidFill>
                  <a:prstClr val="white">
                    <a:shade val="50000"/>
                  </a:prstClr>
                </a:solidFill>
              </a:rPr>
              <a:pPr/>
              <a:t>‹#›</a:t>
            </a:fld>
            <a:endParaRPr lang="en-US" dirty="0">
              <a:solidFill>
                <a:prstClr val="white">
                  <a:shade val="50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85E49-3E3E-4FCA-B03B-5CEE78AEC2E8}" type="datetimeFigureOut">
              <a:rPr lang="en-US" smtClean="0">
                <a:solidFill>
                  <a:prstClr val="white">
                    <a:shade val="50000"/>
                  </a:prstClr>
                </a:solidFill>
              </a:rPr>
              <a:pPr/>
              <a:t>10/27/2015</a:t>
            </a:fld>
            <a:endParaRPr lang="en-US" dirty="0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37991-C83F-4E28-985A-DA5670F7A21B}" type="slidenum">
              <a:rPr lang="en-US" smtClean="0">
                <a:solidFill>
                  <a:prstClr val="white">
                    <a:shade val="50000"/>
                  </a:prstClr>
                </a:solidFill>
              </a:rPr>
              <a:pPr/>
              <a:t>‹#›</a:t>
            </a:fld>
            <a:endParaRPr lang="en-US" dirty="0">
              <a:solidFill>
                <a:prstClr val="white">
                  <a:shade val="50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85E49-3E3E-4FCA-B03B-5CEE78AEC2E8}" type="datetimeFigureOut">
              <a:rPr lang="en-US" smtClean="0">
                <a:solidFill>
                  <a:prstClr val="white">
                    <a:shade val="50000"/>
                  </a:prstClr>
                </a:solidFill>
              </a:rPr>
              <a:pPr/>
              <a:t>10/27/2015</a:t>
            </a:fld>
            <a:endParaRPr lang="en-US" dirty="0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37991-C83F-4E28-985A-DA5670F7A21B}" type="slidenum">
              <a:rPr lang="en-US" smtClean="0">
                <a:solidFill>
                  <a:prstClr val="white">
                    <a:shade val="50000"/>
                  </a:prstClr>
                </a:solidFill>
              </a:rPr>
              <a:pPr/>
              <a:t>‹#›</a:t>
            </a:fld>
            <a:endParaRPr lang="en-US" dirty="0">
              <a:solidFill>
                <a:prstClr val="white">
                  <a:shade val="50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85E49-3E3E-4FCA-B03B-5CEE78AEC2E8}" type="datetimeFigureOut">
              <a:rPr lang="en-US" smtClean="0">
                <a:solidFill>
                  <a:prstClr val="white">
                    <a:shade val="50000"/>
                  </a:prstClr>
                </a:solidFill>
              </a:rPr>
              <a:pPr/>
              <a:t>10/27/2015</a:t>
            </a:fld>
            <a:endParaRPr lang="en-US" dirty="0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37991-C83F-4E28-985A-DA5670F7A21B}" type="slidenum">
              <a:rPr lang="en-US" smtClean="0">
                <a:solidFill>
                  <a:prstClr val="white">
                    <a:shade val="50000"/>
                  </a:prstClr>
                </a:solidFill>
              </a:rPr>
              <a:pPr/>
              <a:t>‹#›</a:t>
            </a:fld>
            <a:endParaRPr lang="en-US" dirty="0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31097698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85E49-3E3E-4FCA-B03B-5CEE78AEC2E8}" type="datetimeFigureOut">
              <a:rPr lang="en-US" smtClean="0">
                <a:solidFill>
                  <a:prstClr val="white">
                    <a:shade val="50000"/>
                  </a:prstClr>
                </a:solidFill>
              </a:rPr>
              <a:pPr/>
              <a:t>10/27/2015</a:t>
            </a:fld>
            <a:endParaRPr lang="en-US" dirty="0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37991-C83F-4E28-985A-DA5670F7A21B}" type="slidenum">
              <a:rPr lang="en-US" smtClean="0">
                <a:solidFill>
                  <a:prstClr val="white">
                    <a:shade val="50000"/>
                  </a:prstClr>
                </a:solidFill>
              </a:rPr>
              <a:pPr/>
              <a:t>‹#›</a:t>
            </a:fld>
            <a:endParaRPr lang="en-US" dirty="0">
              <a:solidFill>
                <a:prstClr val="white">
                  <a:shade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754565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85E49-3E3E-4FCA-B03B-5CEE78AEC2E8}" type="datetimeFigureOut">
              <a:rPr lang="en-US" smtClean="0">
                <a:solidFill>
                  <a:prstClr val="white">
                    <a:shade val="50000"/>
                  </a:prstClr>
                </a:solidFill>
              </a:rPr>
              <a:pPr/>
              <a:t>10/27/2015</a:t>
            </a:fld>
            <a:endParaRPr lang="en-US" dirty="0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D6637991-C83F-4E28-985A-DA5670F7A21B}" type="slidenum">
              <a:rPr lang="en-US" smtClean="0">
                <a:solidFill>
                  <a:prstClr val="white">
                    <a:shade val="50000"/>
                  </a:prstClr>
                </a:solidFill>
              </a:rPr>
              <a:pPr/>
              <a:t>‹#›</a:t>
            </a:fld>
            <a:endParaRPr lang="en-US" dirty="0">
              <a:solidFill>
                <a:prstClr val="white">
                  <a:shade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317410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85E49-3E3E-4FCA-B03B-5CEE78AEC2E8}" type="datetimeFigureOut">
              <a:rPr lang="en-US" smtClean="0">
                <a:solidFill>
                  <a:prstClr val="white">
                    <a:shade val="50000"/>
                  </a:prstClr>
                </a:solidFill>
              </a:rPr>
              <a:pPr/>
              <a:t>10/27/2015</a:t>
            </a:fld>
            <a:endParaRPr lang="en-US" dirty="0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37991-C83F-4E28-985A-DA5670F7A21B}" type="slidenum">
              <a:rPr lang="en-US" smtClean="0">
                <a:solidFill>
                  <a:prstClr val="white">
                    <a:shade val="50000"/>
                  </a:prstClr>
                </a:solidFill>
              </a:rPr>
              <a:pPr/>
              <a:t>‹#›</a:t>
            </a:fld>
            <a:endParaRPr lang="en-US" dirty="0">
              <a:solidFill>
                <a:prstClr val="white">
                  <a:shade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713130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85E49-3E3E-4FCA-B03B-5CEE78AEC2E8}" type="datetimeFigureOut">
              <a:rPr lang="en-US" smtClean="0">
                <a:solidFill>
                  <a:prstClr val="white">
                    <a:shade val="50000"/>
                  </a:prstClr>
                </a:solidFill>
              </a:rPr>
              <a:pPr/>
              <a:t>10/27/2015</a:t>
            </a:fld>
            <a:endParaRPr lang="en-US" dirty="0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37991-C83F-4E28-985A-DA5670F7A21B}" type="slidenum">
              <a:rPr lang="en-US" smtClean="0">
                <a:solidFill>
                  <a:prstClr val="white">
                    <a:shade val="50000"/>
                  </a:prstClr>
                </a:solidFill>
              </a:rPr>
              <a:pPr/>
              <a:t>‹#›</a:t>
            </a:fld>
            <a:endParaRPr lang="en-US" dirty="0">
              <a:solidFill>
                <a:prstClr val="white">
                  <a:shade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587044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85E49-3E3E-4FCA-B03B-5CEE78AEC2E8}" type="datetimeFigureOut">
              <a:rPr lang="en-US" smtClean="0">
                <a:solidFill>
                  <a:prstClr val="white">
                    <a:shade val="50000"/>
                  </a:prstClr>
                </a:solidFill>
              </a:rPr>
              <a:pPr/>
              <a:t>10/27/2015</a:t>
            </a:fld>
            <a:endParaRPr lang="en-US" dirty="0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37991-C83F-4E28-985A-DA5670F7A21B}" type="slidenum">
              <a:rPr lang="en-US" smtClean="0">
                <a:solidFill>
                  <a:prstClr val="white">
                    <a:shade val="50000"/>
                  </a:prstClr>
                </a:solidFill>
              </a:rPr>
              <a:pPr/>
              <a:t>‹#›</a:t>
            </a:fld>
            <a:endParaRPr lang="en-US" dirty="0">
              <a:solidFill>
                <a:prstClr val="white">
                  <a:shade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443989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85E49-3E3E-4FCA-B03B-5CEE78AEC2E8}" type="datetimeFigureOut">
              <a:rPr lang="en-US" smtClean="0">
                <a:solidFill>
                  <a:prstClr val="white">
                    <a:shade val="50000"/>
                  </a:prstClr>
                </a:solidFill>
              </a:rPr>
              <a:pPr/>
              <a:t>10/27/2015</a:t>
            </a:fld>
            <a:endParaRPr lang="en-US" dirty="0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37991-C83F-4E28-985A-DA5670F7A21B}" type="slidenum">
              <a:rPr lang="en-US" smtClean="0">
                <a:solidFill>
                  <a:prstClr val="white">
                    <a:shade val="50000"/>
                  </a:prstClr>
                </a:solidFill>
              </a:rPr>
              <a:pPr/>
              <a:t>‹#›</a:t>
            </a:fld>
            <a:endParaRPr lang="en-US" dirty="0">
              <a:solidFill>
                <a:prstClr val="white">
                  <a:shade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830835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85E49-3E3E-4FCA-B03B-5CEE78AEC2E8}" type="datetimeFigureOut">
              <a:rPr lang="en-US" smtClean="0">
                <a:solidFill>
                  <a:prstClr val="white">
                    <a:shade val="50000"/>
                  </a:prstClr>
                </a:solidFill>
              </a:rPr>
              <a:pPr/>
              <a:t>10/27/2015</a:t>
            </a:fld>
            <a:endParaRPr lang="en-US" dirty="0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37991-C83F-4E28-985A-DA5670F7A21B}" type="slidenum">
              <a:rPr lang="en-US" smtClean="0">
                <a:solidFill>
                  <a:prstClr val="white">
                    <a:shade val="50000"/>
                  </a:prstClr>
                </a:solidFill>
              </a:rPr>
              <a:pPr/>
              <a:t>‹#›</a:t>
            </a:fld>
            <a:endParaRPr lang="en-US" dirty="0">
              <a:solidFill>
                <a:prstClr val="white">
                  <a:shade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36683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85E49-3E3E-4FCA-B03B-5CEE78AEC2E8}" type="datetimeFigureOut">
              <a:rPr lang="en-US" smtClean="0">
                <a:solidFill>
                  <a:prstClr val="white">
                    <a:shade val="50000"/>
                  </a:prstClr>
                </a:solidFill>
              </a:rPr>
              <a:pPr/>
              <a:t>10/27/2015</a:t>
            </a:fld>
            <a:endParaRPr lang="en-US" dirty="0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37991-C83F-4E28-985A-DA5670F7A21B}" type="slidenum">
              <a:rPr lang="en-US" smtClean="0">
                <a:solidFill>
                  <a:prstClr val="white">
                    <a:shade val="50000"/>
                  </a:prstClr>
                </a:solidFill>
              </a:rPr>
              <a:pPr/>
              <a:t>‹#›</a:t>
            </a:fld>
            <a:endParaRPr lang="en-US" dirty="0">
              <a:solidFill>
                <a:prstClr val="white">
                  <a:shade val="50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dirty="0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85E49-3E3E-4FCA-B03B-5CEE78AEC2E8}" type="datetimeFigureOut">
              <a:rPr lang="en-US" smtClean="0">
                <a:solidFill>
                  <a:prstClr val="white">
                    <a:shade val="50000"/>
                  </a:prstClr>
                </a:solidFill>
              </a:rPr>
              <a:pPr/>
              <a:t>10/27/2015</a:t>
            </a:fld>
            <a:endParaRPr lang="en-US" dirty="0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37991-C83F-4E28-985A-DA5670F7A21B}" type="slidenum">
              <a:rPr lang="en-US" smtClean="0">
                <a:solidFill>
                  <a:prstClr val="white">
                    <a:shade val="50000"/>
                  </a:prstClr>
                </a:solidFill>
              </a:rPr>
              <a:pPr/>
              <a:t>‹#›</a:t>
            </a:fld>
            <a:endParaRPr lang="en-US" dirty="0">
              <a:solidFill>
                <a:prstClr val="white">
                  <a:shade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199649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85E49-3E3E-4FCA-B03B-5CEE78AEC2E8}" type="datetimeFigureOut">
              <a:rPr lang="en-US" smtClean="0">
                <a:solidFill>
                  <a:prstClr val="white">
                    <a:shade val="50000"/>
                  </a:prstClr>
                </a:solidFill>
              </a:rPr>
              <a:pPr/>
              <a:t>10/27/2015</a:t>
            </a:fld>
            <a:endParaRPr lang="en-US" dirty="0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37991-C83F-4E28-985A-DA5670F7A21B}" type="slidenum">
              <a:rPr lang="en-US" smtClean="0">
                <a:solidFill>
                  <a:prstClr val="white">
                    <a:shade val="50000"/>
                  </a:prstClr>
                </a:solidFill>
              </a:rPr>
              <a:pPr/>
              <a:t>‹#›</a:t>
            </a:fld>
            <a:endParaRPr lang="en-US" dirty="0">
              <a:solidFill>
                <a:prstClr val="white">
                  <a:shade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420269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85E49-3E3E-4FCA-B03B-5CEE78AEC2E8}" type="datetimeFigureOut">
              <a:rPr lang="en-US" smtClean="0">
                <a:solidFill>
                  <a:prstClr val="white">
                    <a:shade val="50000"/>
                  </a:prstClr>
                </a:solidFill>
              </a:rPr>
              <a:pPr/>
              <a:t>10/27/2015</a:t>
            </a:fld>
            <a:endParaRPr lang="en-US" dirty="0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37991-C83F-4E28-985A-DA5670F7A21B}" type="slidenum">
              <a:rPr lang="en-US" smtClean="0">
                <a:solidFill>
                  <a:prstClr val="white">
                    <a:shade val="50000"/>
                  </a:prstClr>
                </a:solidFill>
              </a:rPr>
              <a:pPr/>
              <a:t>‹#›</a:t>
            </a:fld>
            <a:endParaRPr lang="en-US" dirty="0">
              <a:solidFill>
                <a:prstClr val="white">
                  <a:shade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118610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413B1-EBC2-49CE-AB80-533D9773DDC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10/27/2015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EE236-9F6A-4F06-92E2-C20895963AD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277431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413B1-EBC2-49CE-AB80-533D9773DDC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10/27/2015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EE236-9F6A-4F06-92E2-C20895963AD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638846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413B1-EBC2-49CE-AB80-533D9773DDC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10/27/2015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EE236-9F6A-4F06-92E2-C20895963AD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165874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413B1-EBC2-49CE-AB80-533D9773DDC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10/27/2015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EE236-9F6A-4F06-92E2-C20895963AD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579691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413B1-EBC2-49CE-AB80-533D9773DDC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10/27/2015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EE236-9F6A-4F06-92E2-C20895963AD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831402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413B1-EBC2-49CE-AB80-533D9773DDC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10/27/2015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EE236-9F6A-4F06-92E2-C20895963AD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8086955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413B1-EBC2-49CE-AB80-533D9773DDC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10/27/2015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EE236-9F6A-4F06-92E2-C20895963AD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19099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85E49-3E3E-4FCA-B03B-5CEE78AEC2E8}" type="datetimeFigureOut">
              <a:rPr lang="en-US" smtClean="0">
                <a:solidFill>
                  <a:prstClr val="white">
                    <a:shade val="50000"/>
                  </a:prstClr>
                </a:solidFill>
              </a:rPr>
              <a:pPr/>
              <a:t>10/27/2015</a:t>
            </a:fld>
            <a:endParaRPr lang="en-US" dirty="0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37991-C83F-4E28-985A-DA5670F7A21B}" type="slidenum">
              <a:rPr lang="en-US" smtClean="0">
                <a:solidFill>
                  <a:prstClr val="white">
                    <a:shade val="50000"/>
                  </a:prstClr>
                </a:solidFill>
              </a:rPr>
              <a:pPr/>
              <a:t>‹#›</a:t>
            </a:fld>
            <a:endParaRPr lang="en-US" dirty="0">
              <a:solidFill>
                <a:prstClr val="white">
                  <a:shade val="50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413B1-EBC2-49CE-AB80-533D9773DDC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10/27/2015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EE236-9F6A-4F06-92E2-C20895963AD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2502986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413B1-EBC2-49CE-AB80-533D9773DDC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10/27/2015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EE236-9F6A-4F06-92E2-C20895963AD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4734141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413B1-EBC2-49CE-AB80-533D9773DDC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10/27/2015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EE236-9F6A-4F06-92E2-C20895963AD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248286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413B1-EBC2-49CE-AB80-533D9773DDC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10/27/2015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EE236-9F6A-4F06-92E2-C20895963AD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3951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85E49-3E3E-4FCA-B03B-5CEE78AEC2E8}" type="datetimeFigureOut">
              <a:rPr lang="en-US" smtClean="0">
                <a:solidFill>
                  <a:prstClr val="white">
                    <a:shade val="50000"/>
                  </a:prstClr>
                </a:solidFill>
              </a:rPr>
              <a:pPr/>
              <a:t>10/27/2015</a:t>
            </a:fld>
            <a:endParaRPr lang="en-US" dirty="0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37991-C83F-4E28-985A-DA5670F7A21B}" type="slidenum">
              <a:rPr lang="en-US" smtClean="0">
                <a:solidFill>
                  <a:prstClr val="white">
                    <a:shade val="50000"/>
                  </a:prstClr>
                </a:solidFill>
              </a:rPr>
              <a:pPr/>
              <a:t>‹#›</a:t>
            </a:fld>
            <a:endParaRPr lang="en-US" dirty="0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85E49-3E3E-4FCA-B03B-5CEE78AEC2E8}" type="datetimeFigureOut">
              <a:rPr lang="en-US" smtClean="0">
                <a:solidFill>
                  <a:prstClr val="white">
                    <a:shade val="50000"/>
                  </a:prstClr>
                </a:solidFill>
              </a:rPr>
              <a:pPr/>
              <a:t>10/27/2015</a:t>
            </a:fld>
            <a:endParaRPr lang="en-US" dirty="0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37991-C83F-4E28-985A-DA5670F7A21B}" type="slidenum">
              <a:rPr lang="en-US" smtClean="0">
                <a:solidFill>
                  <a:prstClr val="white">
                    <a:shade val="50000"/>
                  </a:prstClr>
                </a:solidFill>
              </a:rPr>
              <a:pPr/>
              <a:t>‹#›</a:t>
            </a:fld>
            <a:endParaRPr lang="en-US" dirty="0">
              <a:solidFill>
                <a:prstClr val="white">
                  <a:shade val="50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85E49-3E3E-4FCA-B03B-5CEE78AEC2E8}" type="datetimeFigureOut">
              <a:rPr lang="en-US" smtClean="0">
                <a:solidFill>
                  <a:prstClr val="white">
                    <a:shade val="50000"/>
                  </a:prstClr>
                </a:solidFill>
              </a:rPr>
              <a:pPr/>
              <a:t>10/27/2015</a:t>
            </a:fld>
            <a:endParaRPr lang="en-US" dirty="0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37991-C83F-4E28-985A-DA5670F7A21B}" type="slidenum">
              <a:rPr lang="en-US" smtClean="0">
                <a:solidFill>
                  <a:prstClr val="white">
                    <a:shade val="50000"/>
                  </a:prstClr>
                </a:solidFill>
              </a:rPr>
              <a:pPr/>
              <a:t>‹#›</a:t>
            </a:fld>
            <a:endParaRPr lang="en-US" dirty="0">
              <a:solidFill>
                <a:prstClr val="white">
                  <a:shade val="50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85E49-3E3E-4FCA-B03B-5CEE78AEC2E8}" type="datetimeFigureOut">
              <a:rPr lang="en-US" smtClean="0">
                <a:solidFill>
                  <a:prstClr val="white">
                    <a:shade val="50000"/>
                  </a:prstClr>
                </a:solidFill>
              </a:rPr>
              <a:pPr/>
              <a:t>10/27/2015</a:t>
            </a:fld>
            <a:endParaRPr lang="en-US" dirty="0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37991-C83F-4E28-985A-DA5670F7A21B}" type="slidenum">
              <a:rPr lang="en-US" smtClean="0">
                <a:solidFill>
                  <a:prstClr val="white">
                    <a:shade val="50000"/>
                  </a:prstClr>
                </a:solidFill>
              </a:rPr>
              <a:pPr/>
              <a:t>‹#›</a:t>
            </a:fld>
            <a:endParaRPr lang="en-US" dirty="0">
              <a:solidFill>
                <a:prstClr val="white">
                  <a:shade val="50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85E49-3E3E-4FCA-B03B-5CEE78AEC2E8}" type="datetimeFigureOut">
              <a:rPr lang="en-US" smtClean="0">
                <a:solidFill>
                  <a:prstClr val="white">
                    <a:shade val="50000"/>
                  </a:prstClr>
                </a:solidFill>
              </a:rPr>
              <a:pPr/>
              <a:t>10/27/2015</a:t>
            </a:fld>
            <a:endParaRPr lang="en-US" dirty="0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6637991-C83F-4E28-985A-DA5670F7A21B}" type="slidenum">
              <a:rPr lang="en-US" smtClean="0">
                <a:solidFill>
                  <a:prstClr val="white">
                    <a:shade val="50000"/>
                  </a:prstClr>
                </a:solidFill>
              </a:rPr>
              <a:pPr/>
              <a:t>‹#›</a:t>
            </a:fld>
            <a:endParaRPr lang="en-US" dirty="0">
              <a:solidFill>
                <a:prstClr val="white">
                  <a:shade val="50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85E49-3E3E-4FCA-B03B-5CEE78AEC2E8}" type="datetimeFigureOut">
              <a:rPr lang="en-US" smtClean="0">
                <a:solidFill>
                  <a:prstClr val="white">
                    <a:shade val="50000"/>
                  </a:prstClr>
                </a:solidFill>
              </a:rPr>
              <a:pPr/>
              <a:t>10/27/2015</a:t>
            </a:fld>
            <a:endParaRPr lang="en-US" dirty="0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37991-C83F-4E28-985A-DA5670F7A21B}" type="slidenum">
              <a:rPr lang="en-US" smtClean="0">
                <a:solidFill>
                  <a:prstClr val="white">
                    <a:shade val="50000"/>
                  </a:prstClr>
                </a:solidFill>
              </a:rPr>
              <a:pPr/>
              <a:t>‹#›</a:t>
            </a:fld>
            <a:endParaRPr lang="en-US" dirty="0">
              <a:solidFill>
                <a:prstClr val="white">
                  <a:shade val="50000"/>
                </a:prstClr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4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2D985E49-3E3E-4FCA-B03B-5CEE78AEC2E8}" type="datetimeFigureOut">
              <a:rPr lang="en-US" smtClean="0">
                <a:solidFill>
                  <a:prstClr val="white">
                    <a:shade val="50000"/>
                  </a:prstClr>
                </a:solidFill>
              </a:rPr>
              <a:pPr/>
              <a:t>10/27/2015</a:t>
            </a:fld>
            <a:endParaRPr lang="en-US" dirty="0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en-US" dirty="0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D6637991-C83F-4E28-985A-DA5670F7A21B}" type="slidenum">
              <a:rPr lang="en-US" smtClean="0">
                <a:solidFill>
                  <a:prstClr val="white">
                    <a:shade val="50000"/>
                  </a:prstClr>
                </a:solidFill>
              </a:rPr>
              <a:pPr/>
              <a:t>‹#›</a:t>
            </a:fld>
            <a:endParaRPr lang="en-US" dirty="0">
              <a:solidFill>
                <a:prstClr val="white">
                  <a:shade val="50000"/>
                </a:prst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2D985E49-3E3E-4FCA-B03B-5CEE78AEC2E8}" type="datetimeFigureOut">
              <a:rPr lang="en-US" smtClean="0">
                <a:solidFill>
                  <a:prstClr val="white">
                    <a:shade val="50000"/>
                  </a:prstClr>
                </a:solidFill>
              </a:rPr>
              <a:pPr/>
              <a:t>10/27/2015</a:t>
            </a:fld>
            <a:endParaRPr lang="en-US" dirty="0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 dirty="0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D6637991-C83F-4E28-985A-DA5670F7A21B}" type="slidenum">
              <a:rPr lang="en-US" smtClean="0">
                <a:solidFill>
                  <a:prstClr val="white">
                    <a:shade val="50000"/>
                  </a:prstClr>
                </a:solidFill>
              </a:rPr>
              <a:pPr/>
              <a:t>‹#›</a:t>
            </a:fld>
            <a:endParaRPr lang="en-US" dirty="0">
              <a:solidFill>
                <a:prstClr val="white">
                  <a:shade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13331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A413B1-EBC2-49CE-AB80-533D9773DDC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10/27/2015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2EE236-9F6A-4F06-92E2-C20895963AD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44980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jpeg"/><Relationship Id="rId4" Type="http://schemas.openxmlformats.org/officeDocument/2006/relationships/image" Target="../media/image6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5.png"/><Relationship Id="rId4" Type="http://schemas.microsoft.com/office/2007/relationships/hdphoto" Target="../media/hdphoto1.wdp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5.png"/><Relationship Id="rId4" Type="http://schemas.microsoft.com/office/2007/relationships/hdphoto" Target="../media/hdphoto1.wdp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7" Type="http://schemas.openxmlformats.org/officeDocument/2006/relationships/image" Target="../media/image12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3.xml"/><Relationship Id="rId6" Type="http://schemas.openxmlformats.org/officeDocument/2006/relationships/image" Target="../media/image11.png"/><Relationship Id="rId5" Type="http://schemas.microsoft.com/office/2007/relationships/hdphoto" Target="../media/hdphoto1.wdp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1295400" y="1524000"/>
            <a:ext cx="6553200" cy="1752600"/>
          </a:xfrm>
          <a:solidFill>
            <a:schemeClr val="accent2"/>
          </a:solidFill>
        </p:spPr>
        <p:txBody>
          <a:bodyPr>
            <a:normAutofit fontScale="90000"/>
          </a:bodyPr>
          <a:lstStyle/>
          <a:p>
            <a:pPr algn="ctr"/>
            <a:r>
              <a:rPr lang="en-US" sz="31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Colville Health Services </a:t>
            </a:r>
            <a:br>
              <a:rPr lang="en-US" sz="31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</a:br>
            <a:r>
              <a:rPr lang="en-US" sz="2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Colville Tribal Services</a:t>
            </a:r>
            <a:br>
              <a:rPr lang="en-US" sz="2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</a:br>
            <a:r>
              <a:rPr lang="en-US" sz="2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Lake Roosevelt community Health Centers</a:t>
            </a:r>
            <a:br>
              <a:rPr lang="en-US" sz="2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</a:br>
            <a:r>
              <a:rPr lang="en-US" sz="2000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Colville Service Unit </a:t>
            </a:r>
            <a:br>
              <a:rPr lang="en-US" sz="2000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</a:br>
            <a:r>
              <a:rPr lang="en-US" sz="2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endParaRPr lang="en-US" sz="2000" dirty="0">
              <a:solidFill>
                <a:schemeClr val="bg1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1000" y="3962400"/>
            <a:ext cx="8763000" cy="990600"/>
          </a:xfrm>
        </p:spPr>
        <p:txBody>
          <a:bodyPr>
            <a:normAutofit fontScale="25000" lnSpcReduction="20000"/>
          </a:bodyPr>
          <a:lstStyle/>
          <a:p>
            <a:pPr marL="137160" indent="0" algn="r">
              <a:buClrTx/>
              <a:buNone/>
            </a:pPr>
            <a:r>
              <a:rPr lang="en-US" sz="5600" dirty="0" smtClean="0">
                <a:solidFill>
                  <a:srgbClr val="0070C0"/>
                </a:solidFill>
                <a:latin typeface="+mj-lt"/>
              </a:rPr>
              <a:t>Northwest Portland Area Indian Health Board </a:t>
            </a:r>
          </a:p>
          <a:p>
            <a:pPr marL="137160" indent="0" algn="r">
              <a:buClrTx/>
              <a:buNone/>
            </a:pPr>
            <a:r>
              <a:rPr lang="en-US" sz="5600" dirty="0" smtClean="0">
                <a:solidFill>
                  <a:srgbClr val="0070C0"/>
                </a:solidFill>
                <a:latin typeface="+mj-lt"/>
              </a:rPr>
              <a:t>Quarterly Board Meeting</a:t>
            </a:r>
          </a:p>
          <a:p>
            <a:pPr marL="137160" indent="0" algn="r">
              <a:buClrTx/>
              <a:buNone/>
            </a:pPr>
            <a:r>
              <a:rPr lang="en-US" sz="5600" dirty="0" smtClean="0">
                <a:solidFill>
                  <a:srgbClr val="0070C0"/>
                </a:solidFill>
                <a:latin typeface="+mj-lt"/>
              </a:rPr>
              <a:t>October 28, 2015 at Mission, Oregon</a:t>
            </a:r>
          </a:p>
          <a:p>
            <a:pPr marL="137160" indent="0" algn="r">
              <a:buClrTx/>
              <a:buNone/>
            </a:pPr>
            <a:endParaRPr lang="en-US" sz="3200" dirty="0">
              <a:solidFill>
                <a:schemeClr val="bg1"/>
              </a:solidFill>
            </a:endParaRPr>
          </a:p>
          <a:p>
            <a:pPr marL="137160" indent="0" algn="ctr">
              <a:buClrTx/>
              <a:buNone/>
            </a:pPr>
            <a:endParaRPr lang="en-US" sz="4500" dirty="0" smtClean="0">
              <a:solidFill>
                <a:schemeClr val="bg1"/>
              </a:solidFill>
            </a:endParaRPr>
          </a:p>
          <a:p>
            <a:pPr marL="137160" indent="0" algn="ctr">
              <a:buClrTx/>
              <a:buNone/>
            </a:pPr>
            <a:r>
              <a:rPr lang="en-US" sz="4500" dirty="0" smtClean="0">
                <a:solidFill>
                  <a:schemeClr val="bg1"/>
                </a:solidFill>
              </a:rPr>
              <a:t>  </a:t>
            </a:r>
            <a:endParaRPr lang="en-US" sz="4500" dirty="0">
              <a:solidFill>
                <a:schemeClr val="bg1"/>
              </a:solidFill>
            </a:endParaRPr>
          </a:p>
          <a:p>
            <a:pPr marL="137160" indent="0" algn="ctr">
              <a:buClrTx/>
              <a:buNone/>
            </a:pPr>
            <a:endParaRPr lang="en-US" sz="1800" dirty="0">
              <a:solidFill>
                <a:schemeClr val="bg1"/>
              </a:solidFill>
            </a:endParaRPr>
          </a:p>
          <a:p>
            <a:pPr marL="137160" indent="0" algn="ctr">
              <a:buClrTx/>
              <a:buNone/>
            </a:pPr>
            <a:endParaRPr lang="en-US" sz="1800" dirty="0">
              <a:solidFill>
                <a:schemeClr val="bg1"/>
              </a:solidFill>
            </a:endParaRPr>
          </a:p>
          <a:p>
            <a:pPr marL="137160" indent="0" algn="ctr">
              <a:buClrTx/>
              <a:buNone/>
            </a:pPr>
            <a:endParaRPr lang="en-US" sz="1800" dirty="0" smtClean="0">
              <a:solidFill>
                <a:schemeClr val="bg1"/>
              </a:solidFill>
            </a:endParaRPr>
          </a:p>
          <a:p>
            <a:pPr marL="137160" indent="0" algn="ctr">
              <a:buClrTx/>
              <a:buNone/>
            </a:pPr>
            <a:endParaRPr lang="en-US" sz="1800" dirty="0" smtClean="0">
              <a:solidFill>
                <a:schemeClr val="bg1"/>
              </a:solidFill>
            </a:endParaRPr>
          </a:p>
          <a:p>
            <a:pPr marL="137160" indent="0" algn="ctr">
              <a:buClrTx/>
              <a:buNone/>
            </a:pPr>
            <a:endParaRPr lang="en-US" sz="1800" dirty="0" smtClean="0">
              <a:solidFill>
                <a:schemeClr val="bg1"/>
              </a:solidFill>
            </a:endParaRPr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0" y="187233"/>
            <a:ext cx="1355960" cy="12801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0" y="304801"/>
            <a:ext cx="2514601" cy="6938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6" descr="C:\Users\ccawston\AppData\Local\Microsoft\Windows\Temporary Internet Files\Content.Outlook\5PP4E1H7\CCT logo high res.jpg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187233"/>
            <a:ext cx="1242695" cy="1211580"/>
          </a:xfrm>
          <a:prstGeom prst="rect">
            <a:avLst/>
          </a:prstGeom>
          <a:noFill/>
          <a:extLst/>
        </p:spPr>
      </p:pic>
    </p:spTree>
    <p:extLst>
      <p:ext uri="{BB962C8B-B14F-4D97-AF65-F5344CB8AC3E}">
        <p14:creationId xmlns:p14="http://schemas.microsoft.com/office/powerpoint/2010/main" val="2936901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1295400" y="304800"/>
            <a:ext cx="6553200" cy="1143000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Indian Health Service</a:t>
            </a:r>
            <a:br>
              <a:rPr lang="en-US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</a:br>
            <a:r>
              <a:rPr lang="en-US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Colville Service Unit</a:t>
            </a:r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8" name="Picture 1" descr="image001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contrast="51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8600" y="76200"/>
            <a:ext cx="1234440" cy="12344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0560" y="15240"/>
            <a:ext cx="1355960" cy="12801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28600" y="1752600"/>
            <a:ext cx="8763000" cy="4724400"/>
          </a:xfrm>
        </p:spPr>
        <p:txBody>
          <a:bodyPr>
            <a:normAutofit/>
          </a:bodyPr>
          <a:lstStyle/>
          <a:p>
            <a:pPr marL="137160" indent="0" algn="ctr">
              <a:buClrTx/>
              <a:buNone/>
            </a:pPr>
            <a:r>
              <a:rPr lang="en-US" sz="3600" b="1" dirty="0" smtClean="0">
                <a:solidFill>
                  <a:schemeClr val="bg1"/>
                </a:solidFill>
              </a:rPr>
              <a:t>AIR QUALITY RECOMMENDATIONS</a:t>
            </a:r>
          </a:p>
          <a:p>
            <a:pPr marL="137160" indent="0" algn="ctr">
              <a:buClrTx/>
              <a:buNone/>
            </a:pPr>
            <a:r>
              <a:rPr lang="en-US" sz="1800" dirty="0" smtClean="0">
                <a:solidFill>
                  <a:schemeClr val="bg1"/>
                </a:solidFill>
              </a:rPr>
              <a:t>With the compromised air quality as a result of the fires here are some recommendations</a:t>
            </a:r>
          </a:p>
          <a:p>
            <a:pPr>
              <a:buClrTx/>
              <a:buFont typeface="Wingdings" panose="05000000000000000000" pitchFamily="2" charset="2"/>
              <a:buChar char="v"/>
            </a:pPr>
            <a:endParaRPr lang="en-US" sz="1800" dirty="0" smtClean="0">
              <a:solidFill>
                <a:schemeClr val="bg1"/>
              </a:solidFill>
            </a:endParaRPr>
          </a:p>
          <a:p>
            <a:pPr>
              <a:buClrTx/>
              <a:buFont typeface="Wingdings" panose="05000000000000000000" pitchFamily="2" charset="2"/>
              <a:buChar char="v"/>
            </a:pPr>
            <a:r>
              <a:rPr lang="en-US" sz="1800" dirty="0" smtClean="0">
                <a:solidFill>
                  <a:schemeClr val="bg1"/>
                </a:solidFill>
              </a:rPr>
              <a:t>Limit activity outside in the smoke</a:t>
            </a:r>
          </a:p>
          <a:p>
            <a:pPr>
              <a:buClrTx/>
              <a:buFont typeface="Wingdings" panose="05000000000000000000" pitchFamily="2" charset="2"/>
              <a:buChar char="v"/>
            </a:pPr>
            <a:r>
              <a:rPr lang="en-US" sz="1800" dirty="0" smtClean="0">
                <a:solidFill>
                  <a:schemeClr val="bg1"/>
                </a:solidFill>
              </a:rPr>
              <a:t>Where a mask while </a:t>
            </a:r>
            <a:r>
              <a:rPr lang="en-US" sz="1800" smtClean="0">
                <a:solidFill>
                  <a:schemeClr val="bg1"/>
                </a:solidFill>
              </a:rPr>
              <a:t>outside to </a:t>
            </a:r>
            <a:r>
              <a:rPr lang="en-US" sz="1800" dirty="0" smtClean="0">
                <a:solidFill>
                  <a:schemeClr val="bg1"/>
                </a:solidFill>
              </a:rPr>
              <a:t>limit exposure to air particle and smoke</a:t>
            </a:r>
          </a:p>
          <a:p>
            <a:pPr>
              <a:buClrTx/>
              <a:buFont typeface="Wingdings" panose="05000000000000000000" pitchFamily="2" charset="2"/>
              <a:buChar char="v"/>
            </a:pPr>
            <a:r>
              <a:rPr lang="en-US" sz="1800" dirty="0" smtClean="0">
                <a:solidFill>
                  <a:schemeClr val="bg1"/>
                </a:solidFill>
              </a:rPr>
              <a:t>Where a mask indoors if your environment has visible lingering smoke</a:t>
            </a:r>
          </a:p>
          <a:p>
            <a:pPr>
              <a:buClrTx/>
              <a:buFont typeface="Wingdings" panose="05000000000000000000" pitchFamily="2" charset="2"/>
              <a:buChar char="v"/>
            </a:pPr>
            <a:r>
              <a:rPr lang="en-US" sz="1800" dirty="0" smtClean="0">
                <a:solidFill>
                  <a:schemeClr val="bg1"/>
                </a:solidFill>
              </a:rPr>
              <a:t>Keep windows closed</a:t>
            </a:r>
          </a:p>
          <a:p>
            <a:pPr>
              <a:buClrTx/>
              <a:buFont typeface="Wingdings" panose="05000000000000000000" pitchFamily="2" charset="2"/>
              <a:buChar char="v"/>
            </a:pPr>
            <a:r>
              <a:rPr lang="en-US" sz="1800" dirty="0" smtClean="0">
                <a:solidFill>
                  <a:schemeClr val="bg1"/>
                </a:solidFill>
              </a:rPr>
              <a:t>Have a fan on moderate speed to circulate the air</a:t>
            </a:r>
          </a:p>
          <a:p>
            <a:pPr>
              <a:buClrTx/>
              <a:buFont typeface="Wingdings" panose="05000000000000000000" pitchFamily="2" charset="2"/>
              <a:buChar char="v"/>
            </a:pPr>
            <a:r>
              <a:rPr lang="en-US" sz="1800" dirty="0" smtClean="0">
                <a:solidFill>
                  <a:schemeClr val="bg1"/>
                </a:solidFill>
              </a:rPr>
              <a:t>Do not use Central Air, if you do then change the filter often</a:t>
            </a:r>
          </a:p>
          <a:p>
            <a:pPr>
              <a:buClrTx/>
              <a:buFont typeface="Wingdings" panose="05000000000000000000" pitchFamily="2" charset="2"/>
              <a:buChar char="v"/>
            </a:pPr>
            <a:endParaRPr lang="en-US" sz="1800" dirty="0" smtClean="0">
              <a:solidFill>
                <a:schemeClr val="bg1"/>
              </a:solidFill>
            </a:endParaRPr>
          </a:p>
          <a:p>
            <a:pPr marL="137160" indent="0">
              <a:buClrTx/>
              <a:buNone/>
            </a:pPr>
            <a:endParaRPr lang="en-US" sz="1800" dirty="0">
              <a:solidFill>
                <a:schemeClr val="bg1"/>
              </a:solidFill>
            </a:endParaRPr>
          </a:p>
          <a:p>
            <a:pPr marL="137160" indent="0">
              <a:buClrTx/>
              <a:buNone/>
            </a:pPr>
            <a:endParaRPr lang="en-US" sz="1800" dirty="0" smtClean="0">
              <a:solidFill>
                <a:schemeClr val="bg1"/>
              </a:solidFill>
            </a:endParaRPr>
          </a:p>
          <a:p>
            <a:pPr marL="137160" indent="0" algn="ctr">
              <a:buClrTx/>
              <a:buNone/>
            </a:pPr>
            <a:r>
              <a:rPr lang="en-US" sz="800" dirty="0" smtClean="0">
                <a:solidFill>
                  <a:schemeClr val="bg1"/>
                </a:solidFill>
              </a:rPr>
              <a:t>Respectfully, Colleen F. Cawston, MPA</a:t>
            </a:r>
          </a:p>
          <a:p>
            <a:pPr marL="137160" indent="0" algn="ctr">
              <a:buClrTx/>
              <a:buNone/>
            </a:pPr>
            <a:r>
              <a:rPr lang="en-US" sz="800" dirty="0" smtClean="0">
                <a:solidFill>
                  <a:schemeClr val="bg1"/>
                </a:solidFill>
              </a:rPr>
              <a:t>Chief Executive Officer </a:t>
            </a:r>
          </a:p>
          <a:p>
            <a:pPr marL="137160" indent="0" algn="ctr">
              <a:buClrTx/>
              <a:buNone/>
            </a:pPr>
            <a:r>
              <a:rPr lang="en-US" sz="800" dirty="0" smtClean="0">
                <a:solidFill>
                  <a:schemeClr val="bg1"/>
                </a:solidFill>
              </a:rPr>
              <a:t>509-634-2933</a:t>
            </a:r>
          </a:p>
        </p:txBody>
      </p:sp>
    </p:spTree>
    <p:extLst>
      <p:ext uri="{BB962C8B-B14F-4D97-AF65-F5344CB8AC3E}">
        <p14:creationId xmlns:p14="http://schemas.microsoft.com/office/powerpoint/2010/main" val="3281184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rgbClr val="C00000"/>
                </a:solidFill>
              </a:rPr>
              <a:t>Thank you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200000"/>
              </a:lnSpc>
            </a:pPr>
            <a:r>
              <a:rPr lang="en-US" sz="4000" b="0" dirty="0" err="1">
                <a:solidFill>
                  <a:srgbClr val="0070C0"/>
                </a:solidFill>
                <a:latin typeface="Calibri" pitchFamily="34" charset="0"/>
                <a:cs typeface="Arial" pitchFamily="34" charset="0"/>
              </a:rPr>
              <a:t>l</a:t>
            </a:r>
            <a:r>
              <a:rPr lang="en-US" sz="4000" b="0" dirty="0" err="1" smtClean="0">
                <a:solidFill>
                  <a:srgbClr val="0070C0"/>
                </a:solidFill>
                <a:latin typeface="Calibri" pitchFamily="34" charset="0"/>
                <a:cs typeface="Arial" pitchFamily="34" charset="0"/>
              </a:rPr>
              <a:t>im’limpt</a:t>
            </a:r>
            <a:r>
              <a:rPr lang="en-US" sz="4000" b="0" dirty="0" smtClean="0">
                <a:solidFill>
                  <a:srgbClr val="0070C0"/>
                </a:solidFill>
                <a:latin typeface="Calibri" pitchFamily="34" charset="0"/>
                <a:cs typeface="Arial" pitchFamily="34" charset="0"/>
              </a:rPr>
              <a:t>’</a:t>
            </a:r>
            <a:endParaRPr lang="en-US" sz="4000" b="0" dirty="0" smtClean="0">
              <a:solidFill>
                <a:srgbClr val="7BCF27"/>
              </a:solidFill>
              <a:latin typeface="Calibri" pitchFamily="34" charset="0"/>
              <a:cs typeface="Arial" pitchFamily="34" charset="0"/>
            </a:endParaRPr>
          </a:p>
          <a:p>
            <a:pPr>
              <a:lnSpc>
                <a:spcPct val="200000"/>
              </a:lnSpc>
            </a:pPr>
            <a:r>
              <a:rPr lang="en-US" sz="4000" b="0" dirty="0" smtClean="0">
                <a:solidFill>
                  <a:srgbClr val="C00000"/>
                </a:solidFill>
                <a:latin typeface="Calibri" pitchFamily="34" charset="0"/>
                <a:cs typeface="Arial" pitchFamily="34" charset="0"/>
              </a:rPr>
              <a:t>				</a:t>
            </a:r>
            <a:r>
              <a:rPr lang="en-US" sz="4000" b="0" dirty="0" err="1" smtClean="0">
                <a:solidFill>
                  <a:srgbClr val="C00000"/>
                </a:solidFill>
                <a:latin typeface="Calibri" pitchFamily="34" charset="0"/>
                <a:cs typeface="Arial" pitchFamily="34" charset="0"/>
              </a:rPr>
              <a:t>lim</a:t>
            </a:r>
            <a:r>
              <a:rPr lang="en-US" sz="4000" b="0" dirty="0" smtClean="0">
                <a:solidFill>
                  <a:srgbClr val="C00000"/>
                </a:solidFill>
                <a:latin typeface="Calibri" pitchFamily="34" charset="0"/>
                <a:cs typeface="Arial" pitchFamily="34" charset="0"/>
              </a:rPr>
              <a:t> </a:t>
            </a:r>
            <a:r>
              <a:rPr lang="en-US" sz="4000" b="0" dirty="0" err="1" smtClean="0">
                <a:solidFill>
                  <a:srgbClr val="C00000"/>
                </a:solidFill>
                <a:latin typeface="Calibri" pitchFamily="34" charset="0"/>
                <a:cs typeface="Arial" pitchFamily="34" charset="0"/>
              </a:rPr>
              <a:t>limtx</a:t>
            </a:r>
            <a:endParaRPr lang="en-US" sz="4000" b="0" dirty="0" smtClean="0">
              <a:solidFill>
                <a:srgbClr val="C00000"/>
              </a:solidFill>
              <a:latin typeface="Calibri" pitchFamily="34" charset="0"/>
              <a:cs typeface="Arial" pitchFamily="34" charset="0"/>
            </a:endParaRPr>
          </a:p>
          <a:p>
            <a:pPr>
              <a:lnSpc>
                <a:spcPct val="200000"/>
              </a:lnSpc>
            </a:pPr>
            <a:r>
              <a:rPr lang="en-US" sz="4000" b="0" dirty="0" smtClean="0">
                <a:solidFill>
                  <a:srgbClr val="336699"/>
                </a:solidFill>
                <a:latin typeface="Calibri" pitchFamily="34" charset="0"/>
                <a:cs typeface="Arial" pitchFamily="34" charset="0"/>
              </a:rPr>
              <a:t>						</a:t>
            </a:r>
            <a:r>
              <a:rPr lang="en-US" sz="4000" b="0" dirty="0" err="1" smtClean="0">
                <a:solidFill>
                  <a:srgbClr val="336699"/>
                </a:solidFill>
                <a:latin typeface="Calibri" pitchFamily="34" charset="0"/>
                <a:cs typeface="Arial" pitchFamily="34" charset="0"/>
              </a:rPr>
              <a:t>qeciyew’yew</a:t>
            </a:r>
            <a:endParaRPr lang="en-US" dirty="0">
              <a:solidFill>
                <a:srgbClr val="3366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2630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34949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Colville health services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endParaRPr lang="en-US" dirty="0" smtClean="0"/>
          </a:p>
          <a:p>
            <a:pPr marL="0" indent="0"/>
            <a:endParaRPr lang="en-US" dirty="0"/>
          </a:p>
          <a:p>
            <a:pPr marL="137160" indent="0" algn="ctr"/>
            <a:r>
              <a:rPr lang="en-US" sz="1800" dirty="0" smtClean="0">
                <a:solidFill>
                  <a:srgbClr val="0070C0"/>
                </a:solidFill>
              </a:rPr>
              <a:t>Presented </a:t>
            </a:r>
            <a:r>
              <a:rPr lang="en-US" sz="1800" dirty="0">
                <a:solidFill>
                  <a:srgbClr val="0070C0"/>
                </a:solidFill>
              </a:rPr>
              <a:t>by: </a:t>
            </a:r>
            <a:endParaRPr lang="en-US" sz="1800" dirty="0" smtClean="0">
              <a:solidFill>
                <a:srgbClr val="0070C0"/>
              </a:solidFill>
            </a:endParaRPr>
          </a:p>
          <a:p>
            <a:pPr marL="137160" indent="0" algn="ctr"/>
            <a:endParaRPr lang="en-US" sz="1800" dirty="0">
              <a:solidFill>
                <a:srgbClr val="0070C0"/>
              </a:solidFill>
            </a:endParaRPr>
          </a:p>
          <a:p>
            <a:pPr marL="137160" indent="0" algn="ctr"/>
            <a:r>
              <a:rPr lang="en-US" sz="2400" dirty="0">
                <a:solidFill>
                  <a:srgbClr val="0070C0"/>
                </a:solidFill>
              </a:rPr>
              <a:t>Alison Ball, PhD </a:t>
            </a:r>
            <a:r>
              <a:rPr lang="en-US" sz="2400" dirty="0" smtClean="0">
                <a:solidFill>
                  <a:srgbClr val="0070C0"/>
                </a:solidFill>
              </a:rPr>
              <a:t>Health &amp; Human Services Director</a:t>
            </a:r>
            <a:endParaRPr lang="en-US" sz="2400" dirty="0">
              <a:solidFill>
                <a:srgbClr val="0070C0"/>
              </a:solidFill>
            </a:endParaRPr>
          </a:p>
          <a:p>
            <a:pPr marL="137160" indent="0" algn="ctr"/>
            <a:r>
              <a:rPr lang="en-US" sz="2400" dirty="0">
                <a:solidFill>
                  <a:srgbClr val="0070C0"/>
                </a:solidFill>
              </a:rPr>
              <a:t>Colleen F. Cawston, MPA CEO Colville Service Unit</a:t>
            </a:r>
          </a:p>
          <a:p>
            <a:pPr marL="137160" indent="0" algn="ctr"/>
            <a:r>
              <a:rPr lang="en-US" sz="2400" dirty="0">
                <a:solidFill>
                  <a:srgbClr val="0070C0"/>
                </a:solidFill>
              </a:rPr>
              <a:t>Ali Desautel,  </a:t>
            </a:r>
            <a:r>
              <a:rPr lang="en-US" sz="2400" dirty="0" smtClean="0">
                <a:solidFill>
                  <a:srgbClr val="0070C0"/>
                </a:solidFill>
              </a:rPr>
              <a:t>BA </a:t>
            </a:r>
            <a:r>
              <a:rPr lang="en-US" sz="2400" dirty="0">
                <a:solidFill>
                  <a:srgbClr val="0070C0"/>
                </a:solidFill>
              </a:rPr>
              <a:t>CEO Lake Roosevelt Health Center</a:t>
            </a:r>
          </a:p>
          <a:p>
            <a:pPr marL="0" indent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3821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Colville health services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3600" dirty="0" smtClean="0"/>
              <a:t>Comprised of three primary entities</a:t>
            </a:r>
          </a:p>
          <a:p>
            <a:pPr marL="457200" indent="-45720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sz="3200" dirty="0" smtClean="0"/>
              <a:t>Colville Tribal Health Services </a:t>
            </a:r>
          </a:p>
          <a:p>
            <a:pPr marL="457200" indent="-45720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sz="3200" dirty="0" smtClean="0"/>
              <a:t>Colville Service Unit</a:t>
            </a:r>
          </a:p>
          <a:p>
            <a:pPr marL="457200" indent="-45720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sz="3200" dirty="0" smtClean="0"/>
              <a:t>Lake Roosevelt Community Health Centers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9390452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5044440" cy="1463040"/>
          </a:xfrm>
        </p:spPr>
        <p:txBody>
          <a:bodyPr/>
          <a:lstStyle/>
          <a:p>
            <a:r>
              <a:rPr lang="en-US" dirty="0" smtClean="0"/>
              <a:t>Colville Indian Reservation</a:t>
            </a:r>
            <a:br>
              <a:rPr lang="en-US" dirty="0" smtClean="0"/>
            </a:br>
            <a:r>
              <a:rPr lang="en-US" dirty="0" smtClean="0"/>
              <a:t>1.4 million acres</a:t>
            </a:r>
            <a:br>
              <a:rPr lang="en-US" dirty="0" smtClean="0"/>
            </a:br>
            <a:r>
              <a:rPr lang="en-US" dirty="0" smtClean="0"/>
              <a:t>2 state counties</a:t>
            </a:r>
            <a:br>
              <a:rPr lang="en-US" dirty="0" smtClean="0"/>
            </a:br>
            <a:r>
              <a:rPr lang="en-US" dirty="0" smtClean="0"/>
              <a:t>4 tribal districts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2960" y="1752600"/>
            <a:ext cx="7520940" cy="3429000"/>
          </a:xfrm>
        </p:spPr>
        <p:txBody>
          <a:bodyPr>
            <a:normAutofit lnSpcReduction="10000"/>
          </a:bodyPr>
          <a:lstStyle/>
          <a:p>
            <a:pPr algn="r"/>
            <a:endParaRPr lang="en-US" dirty="0" smtClean="0"/>
          </a:p>
          <a:p>
            <a:pPr algn="r"/>
            <a:endParaRPr lang="en-US" dirty="0"/>
          </a:p>
          <a:p>
            <a:pPr algn="r"/>
            <a:endParaRPr lang="en-US" dirty="0" smtClean="0"/>
          </a:p>
          <a:p>
            <a:pPr algn="r"/>
            <a:endParaRPr lang="en-US" dirty="0"/>
          </a:p>
          <a:p>
            <a:pPr algn="r"/>
            <a:endParaRPr lang="en-US" dirty="0" smtClean="0"/>
          </a:p>
          <a:p>
            <a:pPr algn="r"/>
            <a:endParaRPr lang="en-US" dirty="0"/>
          </a:p>
          <a:p>
            <a:pPr algn="r"/>
            <a:endParaRPr lang="en-US" dirty="0" smtClean="0"/>
          </a:p>
          <a:p>
            <a:pPr algn="r"/>
            <a:endParaRPr lang="en-US" dirty="0"/>
          </a:p>
          <a:p>
            <a:pPr algn="r"/>
            <a:endParaRPr lang="en-US" dirty="0" smtClean="0"/>
          </a:p>
          <a:p>
            <a:pPr algn="r"/>
            <a:r>
              <a:rPr lang="en-US" dirty="0" smtClean="0"/>
              <a:t>Where are we?</a:t>
            </a:r>
            <a:endParaRPr lang="en-US" dirty="0"/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743" y="2547257"/>
            <a:ext cx="3537857" cy="228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8600" y="914400"/>
            <a:ext cx="4953000" cy="3276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7" name="Straight Arrow Connector 6"/>
          <p:cNvCxnSpPr/>
          <p:nvPr/>
        </p:nvCxnSpPr>
        <p:spPr>
          <a:xfrm flipV="1">
            <a:off x="3124200" y="2362200"/>
            <a:ext cx="1752600" cy="83820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533081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rgbClr val="C00000"/>
                </a:solidFill>
              </a:rPr>
              <a:t>Colville Tribal &amp; Family Health Services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Font typeface="Arial" pitchFamily="34" charset="0"/>
              <a:buChar char="•"/>
            </a:pPr>
            <a:r>
              <a:rPr lang="en-US" sz="2400" dirty="0">
                <a:solidFill>
                  <a:prstClr val="black"/>
                </a:solidFill>
              </a:rPr>
              <a:t>Leadership: The Courage to Shape a Better Future</a:t>
            </a:r>
          </a:p>
          <a:p>
            <a:pPr marL="0" lvl="0" indent="0"/>
            <a:endParaRPr lang="en-US" sz="2400" dirty="0">
              <a:solidFill>
                <a:prstClr val="black"/>
              </a:solidFill>
            </a:endParaRPr>
          </a:p>
          <a:p>
            <a:pPr lvl="0">
              <a:buFont typeface="Arial" pitchFamily="34" charset="0"/>
              <a:buChar char="•"/>
            </a:pPr>
            <a:r>
              <a:rPr lang="en-US" sz="2400" dirty="0">
                <a:solidFill>
                  <a:prstClr val="black"/>
                </a:solidFill>
              </a:rPr>
              <a:t>Building Capacity: What we do, We do well</a:t>
            </a:r>
          </a:p>
          <a:p>
            <a:pPr marL="0" lvl="0" indent="0"/>
            <a:endParaRPr lang="en-US" sz="2400" dirty="0">
              <a:solidFill>
                <a:prstClr val="black"/>
              </a:solidFill>
            </a:endParaRPr>
          </a:p>
          <a:p>
            <a:pPr lvl="0">
              <a:buFont typeface="Arial" pitchFamily="34" charset="0"/>
              <a:buChar char="•"/>
            </a:pPr>
            <a:r>
              <a:rPr lang="en-US" sz="2400" dirty="0">
                <a:solidFill>
                  <a:prstClr val="black"/>
                </a:solidFill>
              </a:rPr>
              <a:t>Collaboration: Leveraging Collective Genius</a:t>
            </a:r>
          </a:p>
          <a:p>
            <a:pPr lvl="0">
              <a:buFont typeface="Arial" pitchFamily="34" charset="0"/>
              <a:buChar char="•"/>
            </a:pPr>
            <a:endParaRPr lang="en-US" sz="2400" dirty="0">
              <a:solidFill>
                <a:prstClr val="black"/>
              </a:solidFill>
            </a:endParaRPr>
          </a:p>
          <a:p>
            <a:pPr lvl="0">
              <a:buFont typeface="Arial" pitchFamily="34" charset="0"/>
              <a:buChar char="•"/>
            </a:pPr>
            <a:r>
              <a:rPr lang="en-US" sz="2400" dirty="0">
                <a:solidFill>
                  <a:prstClr val="black"/>
                </a:solidFill>
              </a:rPr>
              <a:t>Accountability: If it is to be, it’s up to me</a:t>
            </a:r>
          </a:p>
          <a:p>
            <a:pPr marL="0" indent="0"/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9365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635240" cy="548640"/>
          </a:xfrm>
        </p:spPr>
        <p:txBody>
          <a:bodyPr/>
          <a:lstStyle/>
          <a:p>
            <a:pPr algn="ctr"/>
            <a:r>
              <a:rPr lang="en-US" sz="2400" dirty="0" smtClean="0">
                <a:solidFill>
                  <a:srgbClr val="C00000"/>
                </a:solidFill>
              </a:rPr>
              <a:t>Lake Roosevelt community Health Centers</a:t>
            </a:r>
            <a:endParaRPr lang="en-US" sz="2400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3600" dirty="0" smtClean="0"/>
              <a:t>Funding sources</a:t>
            </a: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3600" dirty="0" smtClean="0"/>
              <a:t>Partnerships</a:t>
            </a: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3600" dirty="0" smtClean="0"/>
              <a:t>Services</a:t>
            </a: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3600" dirty="0" smtClean="0"/>
              <a:t>Forecasting the future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1809585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1295400" y="304800"/>
            <a:ext cx="6553200" cy="1143000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Indian Health Service</a:t>
            </a:r>
            <a:br>
              <a:rPr lang="en-US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</a:br>
            <a:r>
              <a:rPr lang="en-US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Colville Service Unit</a:t>
            </a:r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8" name="Picture 1" descr="image001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contrast="51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8600" y="76200"/>
            <a:ext cx="1234440" cy="12344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0560" y="15240"/>
            <a:ext cx="1355960" cy="12801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28600" y="1752600"/>
            <a:ext cx="8763000" cy="4724400"/>
          </a:xfrm>
        </p:spPr>
        <p:txBody>
          <a:bodyPr>
            <a:normAutofit fontScale="40000" lnSpcReduction="20000"/>
          </a:bodyPr>
          <a:lstStyle/>
          <a:p>
            <a:pPr marL="137160" indent="0" algn="ctr">
              <a:buClrTx/>
              <a:buNone/>
            </a:pPr>
            <a:r>
              <a:rPr lang="en-US" sz="5900" b="1" dirty="0" smtClean="0">
                <a:solidFill>
                  <a:schemeClr val="bg1"/>
                </a:solidFill>
              </a:rPr>
              <a:t>EMERGENCY CLINIC RELOCATION</a:t>
            </a:r>
          </a:p>
          <a:p>
            <a:pPr marL="137160" indent="0" algn="ctr">
              <a:buClrTx/>
              <a:buNone/>
            </a:pPr>
            <a:r>
              <a:rPr lang="en-US" sz="5900" dirty="0" smtClean="0">
                <a:solidFill>
                  <a:schemeClr val="bg1"/>
                </a:solidFill>
              </a:rPr>
              <a:t>Due to the poor air quality of the Nespelem </a:t>
            </a:r>
          </a:p>
          <a:p>
            <a:pPr marL="137160" indent="0" algn="ctr">
              <a:buClrTx/>
              <a:buNone/>
            </a:pPr>
            <a:endParaRPr lang="en-US" sz="3200" dirty="0" smtClean="0">
              <a:solidFill>
                <a:schemeClr val="bg1"/>
              </a:solidFill>
            </a:endParaRPr>
          </a:p>
          <a:p>
            <a:pPr marL="137160" indent="0">
              <a:buClrTx/>
              <a:buNone/>
            </a:pPr>
            <a:r>
              <a:rPr lang="en-US" sz="4500" dirty="0" smtClean="0">
                <a:solidFill>
                  <a:schemeClr val="bg1"/>
                </a:solidFill>
              </a:rPr>
              <a:t>The Nespelem clinic will be relocated to the Keller clinic for August 24</a:t>
            </a:r>
            <a:r>
              <a:rPr lang="en-US" sz="4500" baseline="30000" dirty="0" smtClean="0">
                <a:solidFill>
                  <a:schemeClr val="bg1"/>
                </a:solidFill>
              </a:rPr>
              <a:t>th</a:t>
            </a:r>
            <a:r>
              <a:rPr lang="en-US" sz="4500" dirty="0" smtClean="0">
                <a:solidFill>
                  <a:schemeClr val="bg1"/>
                </a:solidFill>
              </a:rPr>
              <a:t> &amp; 25</a:t>
            </a:r>
            <a:r>
              <a:rPr lang="en-US" sz="4500" baseline="30000" dirty="0" smtClean="0">
                <a:solidFill>
                  <a:schemeClr val="bg1"/>
                </a:solidFill>
              </a:rPr>
              <a:t>th</a:t>
            </a:r>
            <a:r>
              <a:rPr lang="en-US" sz="4500" dirty="0" smtClean="0">
                <a:solidFill>
                  <a:schemeClr val="bg1"/>
                </a:solidFill>
              </a:rPr>
              <a:t> </a:t>
            </a:r>
          </a:p>
          <a:p>
            <a:pPr marL="137160" indent="0">
              <a:buClrTx/>
              <a:buNone/>
            </a:pPr>
            <a:r>
              <a:rPr lang="en-US" sz="4500" dirty="0" smtClean="0">
                <a:solidFill>
                  <a:schemeClr val="bg1"/>
                </a:solidFill>
              </a:rPr>
              <a:t>Call the Keller clinic </a:t>
            </a:r>
            <a:r>
              <a:rPr lang="en-US" sz="4500" smtClean="0">
                <a:solidFill>
                  <a:schemeClr val="bg1"/>
                </a:solidFill>
              </a:rPr>
              <a:t>at 509-634-7300</a:t>
            </a:r>
            <a:endParaRPr lang="en-US" sz="4500" dirty="0" smtClean="0">
              <a:solidFill>
                <a:schemeClr val="bg1"/>
              </a:solidFill>
            </a:endParaRPr>
          </a:p>
          <a:p>
            <a:pPr marL="137160" indent="0">
              <a:buClrTx/>
              <a:buNone/>
            </a:pPr>
            <a:endParaRPr lang="en-US" sz="4500" dirty="0">
              <a:solidFill>
                <a:schemeClr val="bg1"/>
              </a:solidFill>
            </a:endParaRPr>
          </a:p>
          <a:p>
            <a:pPr marL="137160" indent="0">
              <a:buClrTx/>
              <a:buNone/>
            </a:pPr>
            <a:r>
              <a:rPr lang="en-US" sz="4500" dirty="0" smtClean="0">
                <a:solidFill>
                  <a:schemeClr val="bg1"/>
                </a:solidFill>
              </a:rPr>
              <a:t>Clinic hours of operation will be 9 am – 3 pm</a:t>
            </a:r>
          </a:p>
          <a:p>
            <a:pPr marL="137160" indent="0">
              <a:buClrTx/>
              <a:buNone/>
            </a:pPr>
            <a:endParaRPr lang="en-US" sz="4500" dirty="0" smtClean="0">
              <a:solidFill>
                <a:schemeClr val="bg1"/>
              </a:solidFill>
            </a:endParaRPr>
          </a:p>
          <a:p>
            <a:pPr marL="137160" indent="0">
              <a:buClrTx/>
              <a:buNone/>
            </a:pPr>
            <a:r>
              <a:rPr lang="en-US" sz="4500" dirty="0" smtClean="0">
                <a:solidFill>
                  <a:schemeClr val="bg1"/>
                </a:solidFill>
              </a:rPr>
              <a:t>Patients who can make it to the Omak clinic easier can also go there.</a:t>
            </a:r>
          </a:p>
          <a:p>
            <a:pPr marL="137160" indent="0">
              <a:buClrTx/>
              <a:buNone/>
            </a:pPr>
            <a:endParaRPr lang="en-US" sz="4500" dirty="0" smtClean="0">
              <a:solidFill>
                <a:schemeClr val="bg1"/>
              </a:solidFill>
            </a:endParaRPr>
          </a:p>
          <a:p>
            <a:pPr marL="137160" indent="0">
              <a:buClrTx/>
              <a:buNone/>
            </a:pPr>
            <a:endParaRPr lang="en-US" sz="4500" dirty="0">
              <a:solidFill>
                <a:schemeClr val="bg1"/>
              </a:solidFill>
            </a:endParaRPr>
          </a:p>
          <a:p>
            <a:pPr marL="137160" indent="0">
              <a:buClrTx/>
              <a:buNone/>
            </a:pPr>
            <a:r>
              <a:rPr lang="en-US" sz="4500" dirty="0" smtClean="0">
                <a:solidFill>
                  <a:schemeClr val="bg1"/>
                </a:solidFill>
              </a:rPr>
              <a:t>For emergency situations during this closure follow the Contract Health Service “After Hours Policy”.  </a:t>
            </a:r>
          </a:p>
          <a:p>
            <a:pPr marL="585216" lvl="1" indent="0">
              <a:buClrTx/>
              <a:buNone/>
            </a:pPr>
            <a:r>
              <a:rPr lang="en-US" sz="4100" dirty="0" smtClean="0">
                <a:solidFill>
                  <a:schemeClr val="bg1"/>
                </a:solidFill>
              </a:rPr>
              <a:t>  </a:t>
            </a:r>
          </a:p>
          <a:p>
            <a:pPr marL="137160" indent="0" algn="ctr">
              <a:buClrTx/>
              <a:buNone/>
            </a:pPr>
            <a:r>
              <a:rPr lang="en-US" sz="4500" dirty="0" smtClean="0">
                <a:solidFill>
                  <a:schemeClr val="bg1"/>
                </a:solidFill>
              </a:rPr>
              <a:t>   </a:t>
            </a:r>
          </a:p>
          <a:p>
            <a:pPr marL="137160" indent="0" algn="ctr">
              <a:buClrTx/>
              <a:buNone/>
            </a:pPr>
            <a:endParaRPr lang="en-US" sz="1800" dirty="0" smtClean="0">
              <a:solidFill>
                <a:schemeClr val="bg1"/>
              </a:solidFill>
            </a:endParaRPr>
          </a:p>
          <a:p>
            <a:pPr marL="137160" indent="0" algn="ctr">
              <a:buClrTx/>
              <a:buNone/>
            </a:pPr>
            <a:endParaRPr lang="en-US" sz="1800" dirty="0" smtClean="0">
              <a:solidFill>
                <a:schemeClr val="bg1"/>
              </a:solidFill>
            </a:endParaRPr>
          </a:p>
          <a:p>
            <a:pPr marL="137160" indent="0" algn="ctr">
              <a:buClrTx/>
              <a:buNone/>
            </a:pPr>
            <a:r>
              <a:rPr lang="en-US" sz="1800" dirty="0" smtClean="0">
                <a:solidFill>
                  <a:schemeClr val="bg1"/>
                </a:solidFill>
              </a:rPr>
              <a:t>Respectfully, Colleen F. Cawston, MPA</a:t>
            </a:r>
          </a:p>
          <a:p>
            <a:pPr marL="137160" indent="0" algn="ctr">
              <a:buClrTx/>
              <a:buNone/>
            </a:pPr>
            <a:r>
              <a:rPr lang="en-US" sz="1800" dirty="0" smtClean="0">
                <a:solidFill>
                  <a:schemeClr val="bg1"/>
                </a:solidFill>
              </a:rPr>
              <a:t>Chief Executive Officer </a:t>
            </a:r>
          </a:p>
          <a:p>
            <a:pPr marL="137160" indent="0" algn="ctr">
              <a:buClrTx/>
              <a:buNone/>
            </a:pPr>
            <a:r>
              <a:rPr lang="en-US" sz="1800" dirty="0" smtClean="0">
                <a:solidFill>
                  <a:schemeClr val="bg1"/>
                </a:solidFill>
              </a:rPr>
              <a:t>509-634-2933</a:t>
            </a:r>
          </a:p>
        </p:txBody>
      </p:sp>
    </p:spTree>
    <p:extLst>
      <p:ext uri="{BB962C8B-B14F-4D97-AF65-F5344CB8AC3E}">
        <p14:creationId xmlns:p14="http://schemas.microsoft.com/office/powerpoint/2010/main" val="1927820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rgbClr val="C00000"/>
                </a:solidFill>
              </a:rPr>
              <a:t>Colville Service Unit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sz="2400" dirty="0" smtClean="0"/>
              <a:t>Renew and Strengthen our Partnerships with </a:t>
            </a:r>
            <a:r>
              <a:rPr lang="en-US" sz="2400" dirty="0" smtClean="0"/>
              <a:t>Tribes &amp; Urban Indian Health Organizations</a:t>
            </a:r>
            <a:endParaRPr lang="en-US" sz="2400" dirty="0" smtClean="0"/>
          </a:p>
          <a:p>
            <a:pPr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sz="2400" dirty="0" smtClean="0"/>
              <a:t>Improve the Indian Health Services</a:t>
            </a:r>
          </a:p>
          <a:p>
            <a:pPr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sz="2400" dirty="0" smtClean="0"/>
              <a:t>Improve  Quality &amp; Access to Care for Patients </a:t>
            </a:r>
          </a:p>
          <a:p>
            <a:pPr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sz="2400" dirty="0" smtClean="0"/>
              <a:t>Be Transparent, Accountable, Fair and Inclusive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120057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828801"/>
            <a:ext cx="8077200" cy="1219199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Emergency Governmental Hours Operations effective August 31, 2015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3352800"/>
            <a:ext cx="7551420" cy="1752600"/>
          </a:xfrm>
        </p:spPr>
        <p:txBody>
          <a:bodyPr>
            <a:noAutofit/>
          </a:bodyPr>
          <a:lstStyle/>
          <a:p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With the current fire emergency the Colville Tribes, Bureau of Indian Affairs, &amp; Indian Health Services are modifying the government hours of operation to be from 10 am to 5 pm </a:t>
            </a:r>
          </a:p>
          <a:p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0560" y="15240"/>
            <a:ext cx="1355960" cy="12801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5" descr="C:\Users\ccawston\AppData\Local\Microsoft\Windows\Temporary Internet Files\Content.Outlook\5PP4E1H7\CCT logo high res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0" y="76200"/>
            <a:ext cx="1242695" cy="1234440"/>
          </a:xfrm>
          <a:prstGeom prst="rect">
            <a:avLst/>
          </a:prstGeom>
          <a:noFill/>
          <a:extLst/>
        </p:spPr>
      </p:pic>
      <p:pic>
        <p:nvPicPr>
          <p:cNvPr id="7" name="Picture 1" descr="image001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rightnessContrast contrast="51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8600" y="76200"/>
            <a:ext cx="1234440" cy="12344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7" descr="BIA%20Eagle"/>
          <p:cNvPicPr/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848600" y="5486400"/>
            <a:ext cx="1243840" cy="126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8" descr="BUFFALO 2.png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95414" y="5486400"/>
            <a:ext cx="1352386" cy="1267982"/>
          </a:xfrm>
          <a:prstGeom prst="rect">
            <a:avLst/>
          </a:prstGeom>
        </p:spPr>
      </p:pic>
      <p:pic>
        <p:nvPicPr>
          <p:cNvPr id="10" name="Picture 9" descr="C:\Users\ccawston\AppData\Local\Microsoft\Windows\Temporary Internet Files\Content.Outlook\5PP4E1H7\CCT logo high res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8600" y="5495658"/>
            <a:ext cx="1242695" cy="1258724"/>
          </a:xfrm>
          <a:prstGeom prst="rect">
            <a:avLst/>
          </a:prstGeom>
          <a:noFill/>
          <a:extLst/>
        </p:spPr>
      </p:pic>
    </p:spTree>
    <p:extLst>
      <p:ext uri="{BB962C8B-B14F-4D97-AF65-F5344CB8AC3E}">
        <p14:creationId xmlns:p14="http://schemas.microsoft.com/office/powerpoint/2010/main" val="3117958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jpeg"/></Relationships>
</file>

<file path=ppt/theme/theme1.xml><?xml version="1.0" encoding="utf-8"?>
<a:theme xmlns:a="http://schemas.openxmlformats.org/drawingml/2006/main" name="Angles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ngl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ngle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Apex">
  <a:themeElements>
    <a:clrScheme name="Hardcover">
      <a:dk1>
        <a:sysClr val="windowText" lastClr="000000"/>
      </a:dk1>
      <a:lt1>
        <a:sysClr val="window" lastClr="FFFFFF"/>
      </a:lt1>
      <a:dk2>
        <a:srgbClr val="895D1D"/>
      </a:dk2>
      <a:lt2>
        <a:srgbClr val="ECE9C6"/>
      </a:lt2>
      <a:accent1>
        <a:srgbClr val="873624"/>
      </a:accent1>
      <a:accent2>
        <a:srgbClr val="D6862D"/>
      </a:accent2>
      <a:accent3>
        <a:srgbClr val="D0BE40"/>
      </a:accent3>
      <a:accent4>
        <a:srgbClr val="877F6C"/>
      </a:accent4>
      <a:accent5>
        <a:srgbClr val="972109"/>
      </a:accent5>
      <a:accent6>
        <a:srgbClr val="AEB795"/>
      </a:accent6>
      <a:hlink>
        <a:srgbClr val="CC9900"/>
      </a:hlink>
      <a:folHlink>
        <a:srgbClr val="B2B2B2"/>
      </a:folHlink>
    </a:clrScheme>
    <a:fontScheme name="Office Classic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4371</TotalTime>
  <Words>403</Words>
  <Application>Microsoft Office PowerPoint</Application>
  <PresentationFormat>On-screen Show (4:3)</PresentationFormat>
  <Paragraphs>100</Paragraphs>
  <Slides>12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12</vt:i4>
      </vt:variant>
    </vt:vector>
  </HeadingPairs>
  <TitlesOfParts>
    <vt:vector size="24" baseType="lpstr">
      <vt:lpstr>Arial</vt:lpstr>
      <vt:lpstr>Calibri</vt:lpstr>
      <vt:lpstr>Franklin Gothic Book</vt:lpstr>
      <vt:lpstr>Franklin Gothic Medium</vt:lpstr>
      <vt:lpstr>Times New Roman</vt:lpstr>
      <vt:lpstr>Tunga</vt:lpstr>
      <vt:lpstr>Wingdings</vt:lpstr>
      <vt:lpstr>Wingdings 2</vt:lpstr>
      <vt:lpstr>Wingdings 3</vt:lpstr>
      <vt:lpstr>Angles</vt:lpstr>
      <vt:lpstr>1_Apex</vt:lpstr>
      <vt:lpstr>Office Theme</vt:lpstr>
      <vt:lpstr>Colville Health Services  Colville Tribal Services Lake Roosevelt community Health Centers Colville Service Unit   </vt:lpstr>
      <vt:lpstr>Colville health services</vt:lpstr>
      <vt:lpstr>Colville health services</vt:lpstr>
      <vt:lpstr>Colville Indian Reservation 1.4 million acres 2 state counties 4 tribal districts</vt:lpstr>
      <vt:lpstr>Colville Tribal &amp; Family Health Services</vt:lpstr>
      <vt:lpstr>Lake Roosevelt community Health Centers</vt:lpstr>
      <vt:lpstr>Indian Health Service Colville Service Unit</vt:lpstr>
      <vt:lpstr>Colville Service Unit</vt:lpstr>
      <vt:lpstr>Emergency Governmental Hours Operations effective August 31, 2015</vt:lpstr>
      <vt:lpstr>Indian Health Service Colville Service Unit</vt:lpstr>
      <vt:lpstr>Thank you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Indian Health Service Colville Service Unit</dc:title>
  <dc:creator>Cawston, Colleen Friedlander (IHS/POR)</dc:creator>
  <cp:lastModifiedBy>temp</cp:lastModifiedBy>
  <cp:revision>33</cp:revision>
  <cp:lastPrinted>2015-10-23T16:03:47Z</cp:lastPrinted>
  <dcterms:created xsi:type="dcterms:W3CDTF">2015-03-09T15:38:50Z</dcterms:created>
  <dcterms:modified xsi:type="dcterms:W3CDTF">2015-10-27T21:01:48Z</dcterms:modified>
</cp:coreProperties>
</file>