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2" r:id="rId17"/>
    <p:sldId id="271" r:id="rId18"/>
    <p:sldId id="273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EB1DF0B-0851-4ACC-86FB-6725D1EA4E87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DED52F-E30D-446C-B1E8-2440E1EC490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DF0B-0851-4ACC-86FB-6725D1EA4E87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D52F-E30D-446C-B1E8-2440E1EC49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DF0B-0851-4ACC-86FB-6725D1EA4E87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DED52F-E30D-446C-B1E8-2440E1EC49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DF0B-0851-4ACC-86FB-6725D1EA4E87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D52F-E30D-446C-B1E8-2440E1EC49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B1DF0B-0851-4ACC-86FB-6725D1EA4E87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DED52F-E30D-446C-B1E8-2440E1EC490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DF0B-0851-4ACC-86FB-6725D1EA4E87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D52F-E30D-446C-B1E8-2440E1EC49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DF0B-0851-4ACC-86FB-6725D1EA4E87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D52F-E30D-446C-B1E8-2440E1EC490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DF0B-0851-4ACC-86FB-6725D1EA4E87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D52F-E30D-446C-B1E8-2440E1EC490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DF0B-0851-4ACC-86FB-6725D1EA4E87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D52F-E30D-446C-B1E8-2440E1EC49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DF0B-0851-4ACC-86FB-6725D1EA4E87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DED52F-E30D-446C-B1E8-2440E1EC490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DF0B-0851-4ACC-86FB-6725D1EA4E87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D52F-E30D-446C-B1E8-2440E1EC490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EB1DF0B-0851-4ACC-86FB-6725D1EA4E87}" type="datetimeFigureOut">
              <a:rPr lang="en-US" smtClean="0"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CDED52F-E30D-446C-B1E8-2440E1EC49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133600"/>
            <a:ext cx="1981200" cy="18288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Health and Human Services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6324600" cy="1828800"/>
          </a:xfrm>
        </p:spPr>
        <p:txBody>
          <a:bodyPr/>
          <a:lstStyle/>
          <a:p>
            <a:r>
              <a:rPr lang="en-US" dirty="0" smtClean="0"/>
              <a:t>Cowlitz Indian Tribe</a:t>
            </a:r>
            <a:endParaRPr lang="en-US" dirty="0"/>
          </a:p>
        </p:txBody>
      </p:sp>
      <p:pic>
        <p:nvPicPr>
          <p:cNvPr id="11267" name="Picture 3" descr="S:\Images\Tribal logo no backgroun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43200"/>
            <a:ext cx="219958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74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752600"/>
            <a:ext cx="5283692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Provides Congregate and Home Delivered Meals to AI/AN in Lewis and Cowlitz Counties.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Provides Transportation, Caregiver Support, Cultural Activities, Trips and More.</a:t>
            </a:r>
          </a:p>
          <a:p>
            <a:endParaRPr lang="en-US" dirty="0"/>
          </a:p>
          <a:p>
            <a:r>
              <a:rPr lang="en-US" dirty="0" smtClean="0"/>
              <a:t>Considering alternatives for Home and Community Based Services as allowed by IHCIA. </a:t>
            </a:r>
          </a:p>
          <a:p>
            <a:endParaRPr lang="en-US" dirty="0"/>
          </a:p>
          <a:p>
            <a:r>
              <a:rPr lang="en-US" dirty="0" smtClean="0"/>
              <a:t>Funded through federal Agency on Aging.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Elders Program</a:t>
            </a:r>
            <a:endParaRPr lang="en-US" dirty="0"/>
          </a:p>
        </p:txBody>
      </p:sp>
      <p:pic>
        <p:nvPicPr>
          <p:cNvPr id="6146" name="Picture 2" descr="S:\Health Admin\HHS IMAGES\CIMG16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2209800" cy="16573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S:\Health Admin\HHS IMAGES\DSCN22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2256417" cy="16891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1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904999"/>
            <a:ext cx="8407893" cy="1676401"/>
          </a:xfrm>
        </p:spPr>
        <p:txBody>
          <a:bodyPr>
            <a:noAutofit/>
          </a:bodyPr>
          <a:lstStyle/>
          <a:p>
            <a:r>
              <a:rPr lang="en-US" sz="1600" dirty="0" smtClean="0"/>
              <a:t>Provides Job Preparedness and Search Support for enrolled members of federally and state recognized tribes from, Clark, Skamania, Cowlitz, Wahkiakum, and Lewis Counties.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Individuals must have a documented disability. </a:t>
            </a:r>
          </a:p>
          <a:p>
            <a:pPr marL="4572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(Physical, Mental, Substance, Etc.)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Vocational Rehabilitation</a:t>
            </a:r>
            <a:endParaRPr lang="en-US" dirty="0"/>
          </a:p>
        </p:txBody>
      </p:sp>
      <p:pic>
        <p:nvPicPr>
          <p:cNvPr id="4098" name="Picture 2" descr="S:\Health Admin\Newsletter\February 2009\IMG_16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3800"/>
            <a:ext cx="3124200" cy="23433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505200"/>
            <a:ext cx="4800600" cy="273139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7432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spc="150" baseline="0">
                <a:solidFill>
                  <a:schemeClr val="tx2"/>
                </a:solidFill>
              </a:defRPr>
            </a:lvl1pPr>
            <a:lvl2pPr marL="548640" indent="-18288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pc="100" baseline="0">
                <a:solidFill>
                  <a:schemeClr val="tx2"/>
                </a:solidFill>
              </a:defRPr>
            </a:lvl2pPr>
            <a:lvl3pPr marL="822960" indent="-182880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spc="100" baseline="0">
                <a:solidFill>
                  <a:schemeClr val="tx2"/>
                </a:solidFill>
              </a:defRPr>
            </a:lvl3pPr>
            <a:lvl4pPr marL="1097280" indent="-182880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280160" indent="-182880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spc="100" baseline="0">
                <a:solidFill>
                  <a:schemeClr val="tx2"/>
                </a:solidFill>
              </a:defRPr>
            </a:lvl5pPr>
            <a:lvl6pPr marL="1554480" indent="-18288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>
                <a:solidFill>
                  <a:schemeClr val="tx2"/>
                </a:solidFill>
              </a:defRPr>
            </a:lvl6pPr>
            <a:lvl7pPr marL="1828800" indent="-18288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>
                <a:solidFill>
                  <a:schemeClr val="tx2"/>
                </a:solidFill>
              </a:defRPr>
            </a:lvl7pPr>
            <a:lvl8pPr marL="2103120" indent="-182880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>
                <a:solidFill>
                  <a:schemeClr val="tx2"/>
                </a:solidFill>
              </a:defRPr>
            </a:lvl8pPr>
            <a:lvl9pPr marL="2377440" indent="-182880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>
                <a:solidFill>
                  <a:schemeClr val="tx2"/>
                </a:solidFill>
              </a:defRPr>
            </a:lvl9pPr>
          </a:lstStyle>
          <a:p>
            <a:endParaRPr lang="en-US" dirty="0"/>
          </a:p>
          <a:p>
            <a:r>
              <a:rPr lang="en-US" dirty="0"/>
              <a:t>Helps dozens of AI/AN annually to attain and maintain sustainable employment.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/>
              <a:t>CARF Accredited</a:t>
            </a:r>
            <a:r>
              <a:rPr lang="en-US" dirty="0" smtClean="0"/>
              <a:t>. Only Tribally-operated program in the country with this distinction. </a:t>
            </a:r>
            <a:endParaRPr lang="en-US" dirty="0"/>
          </a:p>
          <a:p>
            <a:endParaRPr lang="en-US" dirty="0"/>
          </a:p>
          <a:p>
            <a:r>
              <a:rPr lang="en-US" dirty="0"/>
              <a:t>Funded through the Department of Education, Rehabilitation Services Administration.  </a:t>
            </a: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398" y="4302936"/>
            <a:ext cx="8407893" cy="2133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47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00600" y="2286000"/>
            <a:ext cx="4038601" cy="3916679"/>
          </a:xfrm>
        </p:spPr>
        <p:txBody>
          <a:bodyPr/>
          <a:lstStyle/>
          <a:p>
            <a:r>
              <a:rPr lang="en-US" dirty="0" smtClean="0"/>
              <a:t>Staff one ICW Social Worker to manage cases across the state.</a:t>
            </a:r>
          </a:p>
          <a:p>
            <a:endParaRPr lang="en-US" dirty="0"/>
          </a:p>
          <a:p>
            <a:r>
              <a:rPr lang="en-US" dirty="0" smtClean="0"/>
              <a:t>Case load ranges between 15-30 at any given time. 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Funded by WA DSHS Contract.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Child welfare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086350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Kids Camp, 2010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3075" name="Picture 3" descr="S:\Health Admin\Newsletter\March 2011\Vol. 3 Issue 2\Yout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18" y="2362200"/>
            <a:ext cx="3962400" cy="2971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17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05000"/>
            <a:ext cx="6934201" cy="4450078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Serves Cowlitz Indian Tribal Members in the CHSDA.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 smtClean="0"/>
              <a:t>CHSDA includes:  Clark, Cowlitz, Skamania, Wahkiakum, Columbia (OR), Lewis, Thurston, Pierce, King, Kittitas.</a:t>
            </a:r>
          </a:p>
          <a:p>
            <a:endParaRPr lang="en-US" dirty="0"/>
          </a:p>
          <a:p>
            <a:r>
              <a:rPr lang="en-US" dirty="0" smtClean="0"/>
              <a:t>Tribe has over 3700 members (About 1800 in CHSDA) 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No Reservation.</a:t>
            </a:r>
          </a:p>
          <a:p>
            <a:endParaRPr lang="en-US" dirty="0"/>
          </a:p>
          <a:p>
            <a:r>
              <a:rPr lang="en-US" dirty="0" smtClean="0"/>
              <a:t>Following WA counties have 300+ members:  Clark, Cowlitz, Thurston, Pierce, King.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 smtClean="0"/>
              <a:t>Tribal Members must utilize any I/T/U within 60 miles of their home for primary care in order to be eligible. </a:t>
            </a:r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health services</a:t>
            </a:r>
            <a:endParaRPr lang="en-US" dirty="0"/>
          </a:p>
        </p:txBody>
      </p:sp>
      <p:pic>
        <p:nvPicPr>
          <p:cNvPr id="2050" name="Picture 2" descr="C:\Users\Todd.COWLITZLV\AppData\Local\Microsoft\Windows\Temporary Internet Files\Content.Outlook\VUHV1DDI\IMAG0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323" y="2362200"/>
            <a:ext cx="1745877" cy="29193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93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52600"/>
            <a:ext cx="6096001" cy="46411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Provides advocacy services for self-identified AI/AN who have been affected by sexual assault, domestic violence, dating violence or stalking.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Serves Clark, Cowlitz, and South Lewis Counties.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 smtClean="0"/>
              <a:t>Services may include:  legal advocacy, education, transitional housing, clothing, transportation, other financial aid, etc. </a:t>
            </a:r>
          </a:p>
          <a:p>
            <a:endParaRPr lang="en-US" dirty="0"/>
          </a:p>
          <a:p>
            <a:r>
              <a:rPr lang="en-US" dirty="0" smtClean="0"/>
              <a:t>Programs are funded through Washington State’s Office of Crime Victims Advocacy and the Department of Justice. </a:t>
            </a:r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Advocacy services</a:t>
            </a:r>
            <a:br>
              <a:rPr lang="en-US" dirty="0" smtClean="0"/>
            </a:br>
            <a:r>
              <a:rPr lang="en-US" dirty="0" smtClean="0"/>
              <a:t>“Pathways to Healing” Program</a:t>
            </a:r>
            <a:endParaRPr lang="en-US" dirty="0"/>
          </a:p>
        </p:txBody>
      </p:sp>
      <p:pic>
        <p:nvPicPr>
          <p:cNvPr id="1026" name="Picture 2" descr="C:\Users\Todd.COWLITZLV\AppData\Local\Microsoft\Windows\Temporary Internet Files\Content.Outlook\VUHV1DDI\PTH Logo text jpe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14600"/>
            <a:ext cx="1921791" cy="28145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5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Canoe Family</a:t>
            </a:r>
          </a:p>
          <a:p>
            <a:pPr marL="45720" indent="0">
              <a:buNone/>
            </a:pP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for cultural Activities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057399"/>
            <a:ext cx="4725146" cy="2684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62400"/>
            <a:ext cx="3226161" cy="251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62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Canoe Family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for cultural Activities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130" y="3657600"/>
            <a:ext cx="3937000" cy="2952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17334"/>
            <a:ext cx="2307205" cy="3460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828800"/>
            <a:ext cx="2356804" cy="171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60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for Youth Programs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1882" y="4545718"/>
            <a:ext cx="2228145" cy="1671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60482" y="2107318"/>
            <a:ext cx="2228143" cy="1671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850" y="3375695"/>
            <a:ext cx="2895600" cy="2171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00400" y="2590800"/>
            <a:ext cx="3427421" cy="257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83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for Youth Programs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675197"/>
            <a:ext cx="2283935" cy="1712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31" y="3443080"/>
            <a:ext cx="2766147" cy="2074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1700" y="2730034"/>
            <a:ext cx="17272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905000"/>
            <a:ext cx="2992478" cy="224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27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6"/>
          <a:stretch/>
        </p:blipFill>
        <p:spPr bwMode="auto">
          <a:xfrm>
            <a:off x="4800600" y="4419600"/>
            <a:ext cx="4079672" cy="1905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001000" cy="43389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Policy and Budgeting Set by Tribal Council and Health Board.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Bill Iyall, Chairman, Cowlitz Indian Tribe </a:t>
            </a:r>
          </a:p>
          <a:p>
            <a:r>
              <a:rPr lang="en-US" dirty="0"/>
              <a:t>Cassy Reck, Health Board </a:t>
            </a:r>
            <a:r>
              <a:rPr lang="en-US" dirty="0" smtClean="0"/>
              <a:t>Chair</a:t>
            </a:r>
          </a:p>
          <a:p>
            <a:r>
              <a:rPr lang="en-US" dirty="0" smtClean="0"/>
              <a:t>Jim Sherrill, HHS Director</a:t>
            </a:r>
          </a:p>
          <a:p>
            <a:r>
              <a:rPr lang="en-US" dirty="0" smtClean="0"/>
              <a:t>Steve Kutz, Deputy HHS Director	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Cowlitz Compacted for Title V 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Self Governance in 2011.  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Previously, Title I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HHS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7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758623"/>
              </p:ext>
            </p:extLst>
          </p:nvPr>
        </p:nvGraphicFramePr>
        <p:xfrm>
          <a:off x="304800" y="1752600"/>
          <a:ext cx="8153400" cy="48445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0900"/>
                <a:gridCol w="1595726"/>
                <a:gridCol w="1481746"/>
                <a:gridCol w="1367765"/>
                <a:gridCol w="1377263"/>
              </a:tblGrid>
              <a:tr h="3036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+mn-lt"/>
                        </a:rPr>
                        <a:t>Longview</a:t>
                      </a:r>
                      <a:endParaRPr lang="en-US" sz="14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+mn-lt"/>
                        </a:rPr>
                        <a:t>Seattle</a:t>
                      </a:r>
                      <a:endParaRPr lang="en-US" sz="14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+mn-lt"/>
                        </a:rPr>
                        <a:t>Vancouver</a:t>
                      </a:r>
                      <a:endParaRPr lang="en-US" sz="14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+mn-lt"/>
                        </a:rPr>
                        <a:t>Toledo</a:t>
                      </a:r>
                      <a:endParaRPr lang="en-US" sz="14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00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Medical Clinic 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</a:rPr>
                        <a:t>2004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</a:rPr>
                        <a:t>New facility 2011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71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Mental Health – Outpatient 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</a:rPr>
                        <a:t>2005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</a:rPr>
                        <a:t>2010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</a:rPr>
                        <a:t>2010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04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Adult Alcohol/CD - Outpatient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</a:rPr>
                        <a:t>2003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</a:rPr>
                        <a:t>2006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4858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</a:rPr>
                        <a:t>Youth Alcohol/CD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Times New Roman"/>
                        </a:rPr>
                        <a:t> – Outpatient 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</a:rPr>
                        <a:t>2008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</a:rPr>
                        <a:t>2012  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93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</a:rPr>
                        <a:t>Contract Health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Times New Roman"/>
                        </a:rPr>
                        <a:t> Services 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</a:rPr>
                        <a:t>2002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</a:rPr>
                        <a:t>CHSDA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Times New Roman"/>
                        </a:rPr>
                        <a:t> Counties Include:</a:t>
                      </a:r>
                      <a:endParaRPr lang="en-US" sz="12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</a:rPr>
                        <a:t>Clark,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Times New Roman"/>
                        </a:rPr>
                        <a:t> Cowlitz, Columbia (OR), Wahkiakum,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</a:rPr>
                        <a:t>Skamania,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Times New Roman"/>
                        </a:rPr>
                        <a:t> Lewis, Thurston, Pierce, King, Kittitas</a:t>
                      </a:r>
                      <a:endParaRPr lang="en-US" sz="12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03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</a:rPr>
                        <a:t>Indian Child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Times New Roman"/>
                        </a:rPr>
                        <a:t> Welfare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</a:rPr>
                        <a:t>2009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</a:rPr>
                        <a:t>Children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Times New Roman"/>
                        </a:rPr>
                        <a:t> and Family services 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</a:rPr>
                        <a:t>All Washington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Times New Roman"/>
                        </a:rPr>
                        <a:t> State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</a:tr>
              <a:tr h="2981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</a:rPr>
                        <a:t>Sexual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</a:rPr>
                        <a:t> Assault Advocacy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</a:rPr>
                        <a:t>2005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</a:rPr>
                        <a:t>2006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83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</a:rPr>
                        <a:t>Domestic Violence Advocacy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</a:rPr>
                        <a:t>2007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</a:rPr>
                        <a:t>2007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315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</a:rPr>
                        <a:t>Vocational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Times New Roman"/>
                        </a:rPr>
                        <a:t> Rehabilitation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</a:rPr>
                        <a:t>2004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</a:rPr>
                        <a:t>2006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5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Elders Program 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</a:rPr>
                        <a:t>2002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</a:rPr>
                        <a:t>2002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Cowlitz HHS Programs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2057400"/>
            <a:ext cx="85344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4800600"/>
            <a:ext cx="85344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5400000">
            <a:off x="8227938" y="3287054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I H 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7961132" y="5446532"/>
            <a:ext cx="1385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Non-IHS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9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52600"/>
            <a:ext cx="8407893" cy="4648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Redesigned CHS Dollars</a:t>
            </a:r>
          </a:p>
          <a:p>
            <a:r>
              <a:rPr lang="en-US" dirty="0" smtClean="0"/>
              <a:t>Primary Care, Behavioral Health </a:t>
            </a:r>
          </a:p>
          <a:p>
            <a:r>
              <a:rPr lang="en-US" dirty="0" smtClean="0"/>
              <a:t>Opened Clinic in Longview, </a:t>
            </a:r>
          </a:p>
          <a:p>
            <a:pPr marL="45720" indent="0">
              <a:buNone/>
            </a:pPr>
            <a:r>
              <a:rPr lang="en-US" dirty="0" smtClean="0"/>
              <a:t>   2004 with One Nurse Practitioner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Current Providers: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 FTE Physician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.3 FTE Physician </a:t>
            </a:r>
          </a:p>
          <a:p>
            <a:pPr marL="0" indent="0">
              <a:buNone/>
            </a:pPr>
            <a:r>
              <a:rPr lang="en-US" dirty="0" smtClean="0"/>
              <a:t>	.</a:t>
            </a:r>
            <a:r>
              <a:rPr lang="en-US" dirty="0"/>
              <a:t>3 FTE Nurse </a:t>
            </a:r>
            <a:r>
              <a:rPr lang="en-US" dirty="0" smtClean="0"/>
              <a:t>Practitioner</a:t>
            </a:r>
          </a:p>
          <a:p>
            <a:pPr marL="0" indent="0">
              <a:buNone/>
            </a:pPr>
            <a:r>
              <a:rPr lang="en-US" dirty="0" smtClean="0"/>
              <a:t>	2 FTE MH Therapists</a:t>
            </a:r>
          </a:p>
          <a:p>
            <a:pPr marL="0" indent="0">
              <a:buNone/>
            </a:pPr>
            <a:r>
              <a:rPr lang="en-US" dirty="0"/>
              <a:t>	2</a:t>
            </a:r>
            <a:r>
              <a:rPr lang="en-US" dirty="0" smtClean="0"/>
              <a:t> FTE Psychiatric Nurse Practitioners </a:t>
            </a:r>
          </a:p>
          <a:p>
            <a:pPr marL="0" indent="0">
              <a:buNone/>
            </a:pPr>
            <a:r>
              <a:rPr lang="en-US" dirty="0" smtClean="0"/>
              <a:t>	.1 FTE Registered Dietician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 FTE CHR </a:t>
            </a:r>
            <a:r>
              <a:rPr lang="en-US" dirty="0"/>
              <a:t>(new position at Cowlitz).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Clinic</a:t>
            </a:r>
            <a:endParaRPr lang="en-US" dirty="0"/>
          </a:p>
        </p:txBody>
      </p:sp>
      <p:pic>
        <p:nvPicPr>
          <p:cNvPr id="1026" name="Picture 2" descr="C:\Users\Todd.COWLITZLV\AppData\Local\Microsoft\Windows\Temporary Internet Files\Content.Outlook\VUHV1DDI\P1010797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3378200" cy="25336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7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New facility opened September, 2011.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Construction funded by Tribal, IHS/SAP, and HUD dollars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See all enrolled AI/AN, descendants, some family and employees with billable resource.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300 + Primary Care Visits per month.  </a:t>
            </a:r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  50 + Behavioral Health Visits  	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About 50% of patients from 150+ tribes.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Ongoing implementation of EHR.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Clinic</a:t>
            </a:r>
            <a:endParaRPr lang="en-US" dirty="0"/>
          </a:p>
        </p:txBody>
      </p:sp>
      <p:pic>
        <p:nvPicPr>
          <p:cNvPr id="3074" name="Picture 2" descr="S:\Health Admin\HHS IMAGES\photos\08 Health Walk Photos\2008 Health Walk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2919544" cy="1752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94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4191000" cy="4800600"/>
          </a:xfrm>
        </p:spPr>
        <p:txBody>
          <a:bodyPr>
            <a:normAutofit fontScale="92500"/>
          </a:bodyPr>
          <a:lstStyle/>
          <a:p>
            <a:pPr>
              <a:spcBef>
                <a:spcPts val="1800"/>
              </a:spcBef>
            </a:pPr>
            <a:r>
              <a:rPr lang="en-US" sz="2400" dirty="0" smtClean="0"/>
              <a:t>Started with .5 FTE Psych Nurse in Longview, 2006.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Hired 1 FTE Psych Nurse in Longview 2008.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Added 1 FTE Psych Nurse in Vancouver, 2009.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Added Youth and Family Therapy in Seattle, 2010.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Currently recruiting for 2 FTE therapists and psych nurse for Longview.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11664"/>
          </a:xfrm>
        </p:spPr>
        <p:txBody>
          <a:bodyPr/>
          <a:lstStyle/>
          <a:p>
            <a:r>
              <a:rPr lang="en-US" dirty="0" smtClean="0"/>
              <a:t>Mental Health</a:t>
            </a:r>
            <a:endParaRPr lang="en-US" dirty="0"/>
          </a:p>
        </p:txBody>
      </p:sp>
      <p:pic>
        <p:nvPicPr>
          <p:cNvPr id="10242" name="Picture 2" descr="S:\Health Admin\Newsletter\hhs news 8-2010\pth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3987800" cy="29908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5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2057400"/>
            <a:ext cx="4902692" cy="437387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Longview and Vancouver Psych Nurses provide medication management and therapy.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Seattle therapists work with local school districts to provide services for AI/AN youth and families. </a:t>
            </a:r>
          </a:p>
          <a:p>
            <a:endParaRPr lang="en-US" dirty="0"/>
          </a:p>
          <a:p>
            <a:r>
              <a:rPr lang="en-US" dirty="0" smtClean="0"/>
              <a:t>Seattle therapists conduct several hundred visits per/month.</a:t>
            </a:r>
          </a:p>
          <a:p>
            <a:endParaRPr lang="en-US" dirty="0"/>
          </a:p>
          <a:p>
            <a:r>
              <a:rPr lang="en-US" dirty="0"/>
              <a:t>Mental Health Programs are also utilizing EHR. </a:t>
            </a:r>
          </a:p>
          <a:p>
            <a:pPr marL="4572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Health</a:t>
            </a:r>
            <a:endParaRPr lang="en-US" dirty="0"/>
          </a:p>
        </p:txBody>
      </p:sp>
      <p:pic>
        <p:nvPicPr>
          <p:cNvPr id="9218" name="Picture 2" descr="S:\Health Admin\HHS IMAGES\group w-drum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3238500" cy="431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4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2286001"/>
            <a:ext cx="8407893" cy="3840478"/>
          </a:xfrm>
        </p:spPr>
        <p:txBody>
          <a:bodyPr>
            <a:normAutofit/>
          </a:bodyPr>
          <a:lstStyle/>
          <a:p>
            <a:r>
              <a:rPr lang="en-US" dirty="0" smtClean="0"/>
              <a:t>Began 2004 with 1 counselor in Longview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Total of 8 adult groups in Longview and Vancouver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WA State Certified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CARF Accredited</a:t>
            </a:r>
          </a:p>
          <a:p>
            <a:endParaRPr lang="en-US" dirty="0"/>
          </a:p>
          <a:p>
            <a:r>
              <a:rPr lang="en-US" dirty="0" smtClean="0"/>
              <a:t>Funded by billing revenues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Adult Alcohol/CD – Outpatient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2089" y="3886200"/>
            <a:ext cx="3149600" cy="2362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8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53340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Began summer, 2007, in Longview.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Currently, youth served are 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primarily non-Native.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Working on MOU with School Districts in King County to provide services to AI/AN youth in coordination with current mental health program.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Considering adding program in Vancouver, WA.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 smtClean="0"/>
              <a:t>Funded by billing revenues.</a:t>
            </a:r>
          </a:p>
          <a:p>
            <a:endParaRPr lang="en-US" dirty="0"/>
          </a:p>
          <a:p>
            <a:r>
              <a:rPr lang="en-US" dirty="0" smtClean="0"/>
              <a:t>CARF Accredited. 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Youth Alcohol/CD – Outpatient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09800"/>
            <a:ext cx="257175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254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8709</TotalTime>
  <Words>630</Words>
  <Application>Microsoft Office PowerPoint</Application>
  <PresentationFormat>On-screen Show (4:3)</PresentationFormat>
  <Paragraphs>185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Grid</vt:lpstr>
      <vt:lpstr>Cowlitz Indian Tribe</vt:lpstr>
      <vt:lpstr>HHS Administration</vt:lpstr>
      <vt:lpstr>Cowlitz HHS Programs</vt:lpstr>
      <vt:lpstr>Medical Clinic</vt:lpstr>
      <vt:lpstr>Medical Clinic</vt:lpstr>
      <vt:lpstr>Mental Health</vt:lpstr>
      <vt:lpstr>Mental Health</vt:lpstr>
      <vt:lpstr>Adult Alcohol/CD – Outpatient</vt:lpstr>
      <vt:lpstr>Youth Alcohol/CD – Outpatient</vt:lpstr>
      <vt:lpstr>Elders Program</vt:lpstr>
      <vt:lpstr>Vocational Rehabilitation</vt:lpstr>
      <vt:lpstr>Indian Child welfare</vt:lpstr>
      <vt:lpstr>Contract health services</vt:lpstr>
      <vt:lpstr>Advocacy services “Pathways to Healing” Program</vt:lpstr>
      <vt:lpstr>Support for cultural Activities</vt:lpstr>
      <vt:lpstr>Support for cultural Activities</vt:lpstr>
      <vt:lpstr>Support for Youth Programs</vt:lpstr>
      <vt:lpstr>Support for Youth Programs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Cowlitz Indian Tribe</dc:title>
  <dc:creator>Todd Bratton</dc:creator>
  <cp:lastModifiedBy>Todd Bratton</cp:lastModifiedBy>
  <cp:revision>59</cp:revision>
  <cp:lastPrinted>2012-04-13T02:20:20Z</cp:lastPrinted>
  <dcterms:created xsi:type="dcterms:W3CDTF">2012-02-16T18:21:28Z</dcterms:created>
  <dcterms:modified xsi:type="dcterms:W3CDTF">2012-04-13T20:45:09Z</dcterms:modified>
</cp:coreProperties>
</file>