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8" r:id="rId3"/>
    <p:sldId id="260" r:id="rId4"/>
    <p:sldId id="259" r:id="rId5"/>
    <p:sldId id="263" r:id="rId6"/>
    <p:sldId id="267" r:id="rId7"/>
    <p:sldId id="268" r:id="rId8"/>
    <p:sldId id="298" r:id="rId9"/>
    <p:sldId id="300" r:id="rId10"/>
    <p:sldId id="285" r:id="rId11"/>
    <p:sldId id="301" r:id="rId12"/>
    <p:sldId id="302" r:id="rId13"/>
    <p:sldId id="303" r:id="rId14"/>
    <p:sldId id="296" r:id="rId15"/>
    <p:sldId id="329" r:id="rId16"/>
    <p:sldId id="287" r:id="rId17"/>
    <p:sldId id="340" r:id="rId18"/>
    <p:sldId id="305" r:id="rId19"/>
    <p:sldId id="326" r:id="rId20"/>
    <p:sldId id="341" r:id="rId21"/>
    <p:sldId id="327" r:id="rId22"/>
    <p:sldId id="342" r:id="rId23"/>
    <p:sldId id="328" r:id="rId24"/>
    <p:sldId id="295" r:id="rId25"/>
    <p:sldId id="304" r:id="rId26"/>
    <p:sldId id="317" r:id="rId27"/>
    <p:sldId id="324" r:id="rId28"/>
    <p:sldId id="291" r:id="rId29"/>
    <p:sldId id="343" r:id="rId30"/>
    <p:sldId id="306" r:id="rId31"/>
    <p:sldId id="282" r:id="rId32"/>
    <p:sldId id="318" r:id="rId33"/>
    <p:sldId id="297" r:id="rId34"/>
    <p:sldId id="314" r:id="rId35"/>
    <p:sldId id="290" r:id="rId36"/>
    <p:sldId id="325" r:id="rId37"/>
    <p:sldId id="320" r:id="rId38"/>
    <p:sldId id="292" r:id="rId39"/>
    <p:sldId id="283" r:id="rId40"/>
    <p:sldId id="309" r:id="rId41"/>
    <p:sldId id="321" r:id="rId42"/>
    <p:sldId id="269" r:id="rId43"/>
    <p:sldId id="284" r:id="rId44"/>
    <p:sldId id="337" r:id="rId45"/>
    <p:sldId id="338" r:id="rId46"/>
    <p:sldId id="331" r:id="rId47"/>
    <p:sldId id="322" r:id="rId48"/>
    <p:sldId id="277" r:id="rId49"/>
    <p:sldId id="330" r:id="rId50"/>
    <p:sldId id="334" r:id="rId51"/>
    <p:sldId id="333" r:id="rId52"/>
    <p:sldId id="339" r:id="rId53"/>
    <p:sldId id="335" r:id="rId54"/>
    <p:sldId id="336" r:id="rId55"/>
    <p:sldId id="332" r:id="rId56"/>
    <p:sldId id="281" r:id="rId57"/>
    <p:sldId id="275" r:id="rId58"/>
    <p:sldId id="274" r:id="rId59"/>
    <p:sldId id="276" r:id="rId60"/>
    <p:sldId id="279" r:id="rId61"/>
    <p:sldId id="271" r:id="rId62"/>
    <p:sldId id="272" r:id="rId63"/>
    <p:sldId id="280" r:id="rId64"/>
    <p:sldId id="323" r:id="rId65"/>
    <p:sldId id="257" r:id="rId6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AI/AN STD Rates for</a:t>
            </a:r>
            <a:r>
              <a:rPr lang="en-US" sz="2400" baseline="0" dirty="0" smtClean="0"/>
              <a:t> </a:t>
            </a:r>
            <a:r>
              <a:rPr lang="en-US" sz="2400" dirty="0" smtClean="0"/>
              <a:t>OR, WA, ID - 2005</a:t>
            </a:r>
            <a:endParaRPr lang="en-US" sz="24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Chlamydia</c:v>
                </c:pt>
                <c:pt idx="1">
                  <c:v>Gonorrhea</c:v>
                </c:pt>
                <c:pt idx="2">
                  <c:v>P&amp;S Syphilis</c:v>
                </c:pt>
                <c:pt idx="3">
                  <c:v>HIV/AIDS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548</c:v>
                </c:pt>
                <c:pt idx="1">
                  <c:v>79</c:v>
                </c:pt>
                <c:pt idx="2">
                  <c:v>0.5</c:v>
                </c:pt>
                <c:pt idx="3">
                  <c:v>10</c:v>
                </c:pt>
              </c:numCache>
            </c:numRef>
          </c:val>
        </c:ser>
        <c:axId val="74292608"/>
        <c:axId val="74298496"/>
      </c:barChart>
      <c:catAx>
        <c:axId val="74292608"/>
        <c:scaling>
          <c:orientation val="minMax"/>
        </c:scaling>
        <c:axPos val="b"/>
        <c:tickLblPos val="nextTo"/>
        <c:crossAx val="74298496"/>
        <c:crosses val="autoZero"/>
        <c:auto val="1"/>
        <c:lblAlgn val="ctr"/>
        <c:lblOffset val="100"/>
      </c:catAx>
      <c:valAx>
        <c:axId val="74298496"/>
        <c:scaling>
          <c:orientation val="minMax"/>
        </c:scaling>
        <c:axPos val="l"/>
        <c:majorGridlines/>
        <c:numFmt formatCode="General" sourceLinked="1"/>
        <c:tickLblPos val="nextTo"/>
        <c:crossAx val="742926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AI/AN STD Rates for</a:t>
            </a:r>
            <a:r>
              <a:rPr lang="en-US" sz="2400" baseline="0" dirty="0" smtClean="0"/>
              <a:t> </a:t>
            </a:r>
            <a:r>
              <a:rPr lang="en-US" sz="2400" dirty="0" smtClean="0"/>
              <a:t>OR, WA, ID - 2005</a:t>
            </a:r>
            <a:endParaRPr lang="en-US" sz="24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Chlamydia</c:v>
                </c:pt>
                <c:pt idx="1">
                  <c:v>Gonorrhea</c:v>
                </c:pt>
                <c:pt idx="2">
                  <c:v>P&amp;S Syphilis</c:v>
                </c:pt>
                <c:pt idx="3">
                  <c:v>HIV/AIDS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548</c:v>
                </c:pt>
                <c:pt idx="1">
                  <c:v>79</c:v>
                </c:pt>
                <c:pt idx="2">
                  <c:v>0.5</c:v>
                </c:pt>
                <c:pt idx="3">
                  <c:v>10</c:v>
                </c:pt>
              </c:numCache>
            </c:numRef>
          </c:val>
        </c:ser>
        <c:axId val="80263808"/>
        <c:axId val="105517056"/>
      </c:barChart>
      <c:catAx>
        <c:axId val="80263808"/>
        <c:scaling>
          <c:orientation val="minMax"/>
        </c:scaling>
        <c:axPos val="b"/>
        <c:tickLblPos val="nextTo"/>
        <c:crossAx val="105517056"/>
        <c:crosses val="autoZero"/>
        <c:auto val="1"/>
        <c:lblAlgn val="ctr"/>
        <c:lblOffset val="100"/>
      </c:catAx>
      <c:valAx>
        <c:axId val="105517056"/>
        <c:scaling>
          <c:orientation val="minMax"/>
        </c:scaling>
        <c:axPos val="l"/>
        <c:majorGridlines/>
        <c:numFmt formatCode="General" sourceLinked="1"/>
        <c:tickLblPos val="nextTo"/>
        <c:crossAx val="80263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0"/>
  <c:chart>
    <c:plotArea>
      <c:layout>
        <c:manualLayout>
          <c:layoutTarget val="inner"/>
          <c:xMode val="edge"/>
          <c:yMode val="edge"/>
          <c:x val="9.6712541367111687E-2"/>
          <c:y val="3.8446870277578968E-2"/>
          <c:w val="0.61696861805317915"/>
          <c:h val="0.84242006680983061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American Indian &amp; Alaska Native</c:v>
                </c:pt>
              </c:strCache>
            </c:strRef>
          </c:tx>
          <c:spPr>
            <a:ln w="155575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</c:numCache>
            </c:numRef>
          </c:cat>
          <c:val>
            <c:numRef>
              <c:f>Sheet1!$B$2:$B$10</c:f>
              <c:numCache>
                <c:formatCode>0</c:formatCode>
                <c:ptCount val="9"/>
                <c:pt idx="0">
                  <c:v>492.7</c:v>
                </c:pt>
                <c:pt idx="1">
                  <c:v>447</c:v>
                </c:pt>
                <c:pt idx="2">
                  <c:v>523.4</c:v>
                </c:pt>
                <c:pt idx="3">
                  <c:v>543.70000000000005</c:v>
                </c:pt>
                <c:pt idx="4">
                  <c:v>590.20000000000005</c:v>
                </c:pt>
                <c:pt idx="5">
                  <c:v>587.79999999999995</c:v>
                </c:pt>
                <c:pt idx="6">
                  <c:v>644.79999999999995</c:v>
                </c:pt>
                <c:pt idx="7">
                  <c:v>672.2</c:v>
                </c:pt>
                <c:pt idx="8">
                  <c:v>705.8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</c:numCache>
            </c:numRef>
          </c:cat>
          <c:val>
            <c:numRef>
              <c:f>Sheet1!$C$2:$C$10</c:f>
              <c:numCache>
                <c:formatCode>0</c:formatCode>
                <c:ptCount val="9"/>
                <c:pt idx="0">
                  <c:v>749.5</c:v>
                </c:pt>
                <c:pt idx="1">
                  <c:v>839.5</c:v>
                </c:pt>
                <c:pt idx="2">
                  <c:v>910.4</c:v>
                </c:pt>
                <c:pt idx="3">
                  <c:v>986.9</c:v>
                </c:pt>
                <c:pt idx="4">
                  <c:v>978.2</c:v>
                </c:pt>
                <c:pt idx="5">
                  <c:v>1083.9000000000001</c:v>
                </c:pt>
                <c:pt idx="6">
                  <c:v>1087.8</c:v>
                </c:pt>
                <c:pt idx="7">
                  <c:v>1122.3</c:v>
                </c:pt>
                <c:pt idx="8">
                  <c:v>1209.4000000000001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</c:numCache>
            </c:numRef>
          </c:cat>
          <c:val>
            <c:numRef>
              <c:f>Sheet1!$D$2:$D$10</c:f>
              <c:numCache>
                <c:formatCode>0</c:formatCode>
                <c:ptCount val="9"/>
                <c:pt idx="0">
                  <c:v>84.1</c:v>
                </c:pt>
                <c:pt idx="1">
                  <c:v>85.9</c:v>
                </c:pt>
                <c:pt idx="2">
                  <c:v>95.4</c:v>
                </c:pt>
                <c:pt idx="3">
                  <c:v>102.7</c:v>
                </c:pt>
                <c:pt idx="4">
                  <c:v>105.9</c:v>
                </c:pt>
                <c:pt idx="5">
                  <c:v>118.7</c:v>
                </c:pt>
                <c:pt idx="6">
                  <c:v>126.9</c:v>
                </c:pt>
                <c:pt idx="7">
                  <c:v>136.69999999999999</c:v>
                </c:pt>
                <c:pt idx="8">
                  <c:v>143.6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Hispanic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</c:numCache>
            </c:numRef>
          </c:cat>
          <c:val>
            <c:numRef>
              <c:f>Sheet1!$E$2:$E$10</c:f>
              <c:numCache>
                <c:formatCode>0</c:formatCode>
                <c:ptCount val="9"/>
                <c:pt idx="0">
                  <c:v>284.39999999999975</c:v>
                </c:pt>
                <c:pt idx="1">
                  <c:v>307.5</c:v>
                </c:pt>
                <c:pt idx="2">
                  <c:v>319.39999999999975</c:v>
                </c:pt>
                <c:pt idx="3">
                  <c:v>357.7</c:v>
                </c:pt>
                <c:pt idx="4">
                  <c:v>384.7</c:v>
                </c:pt>
                <c:pt idx="5">
                  <c:v>423.8</c:v>
                </c:pt>
                <c:pt idx="6">
                  <c:v>423.4</c:v>
                </c:pt>
                <c:pt idx="7">
                  <c:v>428.2</c:v>
                </c:pt>
                <c:pt idx="8">
                  <c:v>436.1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Asian &amp; Pacific Islander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</c:numCache>
            </c:numRef>
          </c:cat>
          <c:val>
            <c:numRef>
              <c:f>Sheet1!$F$2:$F$10</c:f>
              <c:numCache>
                <c:formatCode>0</c:formatCode>
                <c:ptCount val="9"/>
                <c:pt idx="0">
                  <c:v>84.3</c:v>
                </c:pt>
                <c:pt idx="1">
                  <c:v>90.6</c:v>
                </c:pt>
                <c:pt idx="2">
                  <c:v>110.5</c:v>
                </c:pt>
                <c:pt idx="3">
                  <c:v>128.19999999999999</c:v>
                </c:pt>
                <c:pt idx="4">
                  <c:v>129.19999999999999</c:v>
                </c:pt>
                <c:pt idx="5">
                  <c:v>138.30000000000001</c:v>
                </c:pt>
                <c:pt idx="6">
                  <c:v>140.4</c:v>
                </c:pt>
                <c:pt idx="7">
                  <c:v>141.6</c:v>
                </c:pt>
                <c:pt idx="8">
                  <c:v>133.69999999999999</c:v>
                </c:pt>
              </c:numCache>
            </c:numRef>
          </c:val>
        </c:ser>
        <c:marker val="1"/>
        <c:axId val="74522624"/>
        <c:axId val="74524160"/>
      </c:lineChart>
      <c:catAx>
        <c:axId val="74522624"/>
        <c:scaling>
          <c:orientation val="minMax"/>
        </c:scaling>
        <c:axPos val="b"/>
        <c:numFmt formatCode="General" sourceLinked="1"/>
        <c:tickLblPos val="nextTo"/>
        <c:crossAx val="74524160"/>
        <c:crosses val="autoZero"/>
        <c:auto val="1"/>
        <c:lblAlgn val="ctr"/>
        <c:lblOffset val="100"/>
      </c:catAx>
      <c:valAx>
        <c:axId val="74524160"/>
        <c:scaling>
          <c:orientation val="minMax"/>
        </c:scaling>
        <c:axPos val="l"/>
        <c:majorGridlines/>
        <c:numFmt formatCode="0" sourceLinked="1"/>
        <c:tickLblPos val="nextTo"/>
        <c:crossAx val="7452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88405797101463"/>
          <c:y val="0.20649606299212619"/>
          <c:w val="0.26042028985507287"/>
          <c:h val="0.68801797502584849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240744577980386"/>
          <c:y val="0.18230510958857421"/>
          <c:w val="0.75188343233411714"/>
          <c:h val="0.6487053890990904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cat>
            <c:strRef>
              <c:f>Sheet1!$A$2:$A$11</c:f>
              <c:strCache>
                <c:ptCount val="10"/>
                <c:pt idx="0">
                  <c:v>'10-14</c:v>
                </c:pt>
                <c:pt idx="1">
                  <c:v>'15-19</c:v>
                </c:pt>
                <c:pt idx="2">
                  <c:v>'20-24</c:v>
                </c:pt>
                <c:pt idx="3">
                  <c:v>'25-29</c:v>
                </c:pt>
                <c:pt idx="4">
                  <c:v>'30-34</c:v>
                </c:pt>
                <c:pt idx="5">
                  <c:v>'35-39</c:v>
                </c:pt>
                <c:pt idx="6">
                  <c:v>'40-44</c:v>
                </c:pt>
                <c:pt idx="7">
                  <c:v>'45-49</c:v>
                </c:pt>
                <c:pt idx="8">
                  <c:v>'50-54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0</c:v>
                </c:pt>
                <c:pt idx="1">
                  <c:v>395.7</c:v>
                </c:pt>
                <c:pt idx="2">
                  <c:v>874.8</c:v>
                </c:pt>
                <c:pt idx="3">
                  <c:v>443.4</c:v>
                </c:pt>
                <c:pt idx="4">
                  <c:v>117.5</c:v>
                </c:pt>
                <c:pt idx="5">
                  <c:v>35.6</c:v>
                </c:pt>
                <c:pt idx="6">
                  <c:v>36.6</c:v>
                </c:pt>
                <c:pt idx="7">
                  <c:v>58.9</c:v>
                </c:pt>
                <c:pt idx="8">
                  <c:v>20.9</c:v>
                </c:pt>
                <c:pt idx="9">
                  <c:v>31.7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strRef>
              <c:f>Sheet1!$A$2:$A$11</c:f>
              <c:strCache>
                <c:ptCount val="10"/>
                <c:pt idx="0">
                  <c:v>'10-14</c:v>
                </c:pt>
                <c:pt idx="1">
                  <c:v>'15-19</c:v>
                </c:pt>
                <c:pt idx="2">
                  <c:v>'20-24</c:v>
                </c:pt>
                <c:pt idx="3">
                  <c:v>'25-29</c:v>
                </c:pt>
                <c:pt idx="4">
                  <c:v>'30-34</c:v>
                </c:pt>
                <c:pt idx="5">
                  <c:v>'35-39</c:v>
                </c:pt>
                <c:pt idx="6">
                  <c:v>'40-44</c:v>
                </c:pt>
                <c:pt idx="7">
                  <c:v>'45-49</c:v>
                </c:pt>
                <c:pt idx="8">
                  <c:v>'50-54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271.10000000000002</c:v>
                </c:pt>
                <c:pt idx="1">
                  <c:v>3865.8</c:v>
                </c:pt>
                <c:pt idx="2">
                  <c:v>3435.1</c:v>
                </c:pt>
                <c:pt idx="3">
                  <c:v>1692.7</c:v>
                </c:pt>
                <c:pt idx="4">
                  <c:v>659.4</c:v>
                </c:pt>
                <c:pt idx="5">
                  <c:v>358.8</c:v>
                </c:pt>
                <c:pt idx="6">
                  <c:v>124.1</c:v>
                </c:pt>
                <c:pt idx="7">
                  <c:v>101.5</c:v>
                </c:pt>
                <c:pt idx="8">
                  <c:v>21.5</c:v>
                </c:pt>
                <c:pt idx="9">
                  <c:v>41.1</c:v>
                </c:pt>
              </c:numCache>
            </c:numRef>
          </c:val>
        </c:ser>
        <c:gapWidth val="35"/>
        <c:axId val="74884992"/>
        <c:axId val="74886528"/>
      </c:barChart>
      <c:catAx>
        <c:axId val="74884992"/>
        <c:scaling>
          <c:orientation val="minMax"/>
        </c:scaling>
        <c:axPos val="b"/>
        <c:tickLblPos val="nextTo"/>
        <c:crossAx val="74886528"/>
        <c:crosses val="autoZero"/>
        <c:auto val="1"/>
        <c:lblAlgn val="ctr"/>
        <c:lblOffset val="100"/>
      </c:catAx>
      <c:valAx>
        <c:axId val="74886528"/>
        <c:scaling>
          <c:orientation val="minMax"/>
        </c:scaling>
        <c:axPos val="l"/>
        <c:majorGridlines/>
        <c:numFmt formatCode="0" sourceLinked="1"/>
        <c:tickLblPos val="nextTo"/>
        <c:crossAx val="7488499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pieChart>
        <c:varyColors val="1"/>
        <c:ser>
          <c:idx val="1"/>
          <c:order val="1"/>
          <c:spPr>
            <a:solidFill>
              <a:schemeClr val="accent1">
                <a:lumMod val="75000"/>
              </a:schemeClr>
            </a:solidFill>
          </c:spPr>
          <c:dPt>
            <c:idx val="0"/>
            <c:spPr>
              <a:solidFill>
                <a:schemeClr val="bg2">
                  <a:lumMod val="2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33.300000000000004</c:v>
                </c:pt>
              </c:numCache>
            </c:numRef>
          </c:val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New HIV Diagnoses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33.300000000000004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9436314564453028"/>
          <c:y val="0.31178817087519251"/>
          <c:w val="0.28676892982716801"/>
          <c:h val="0.3304466467553626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Adult</c:v>
                </c:pt>
                <c:pt idx="1">
                  <c:v>Teens &amp; Young Adults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8254860503548165"/>
          <c:y val="0.32591484958610961"/>
          <c:w val="0.30916678178385659"/>
          <c:h val="0.38552442963860323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pieChart>
        <c:varyColors val="1"/>
        <c:ser>
          <c:idx val="1"/>
          <c:order val="1"/>
          <c:spPr>
            <a:solidFill>
              <a:schemeClr val="accent1">
                <a:lumMod val="75000"/>
              </a:schemeClr>
            </a:solidFill>
          </c:spPr>
          <c:dPt>
            <c:idx val="0"/>
            <c:spPr>
              <a:solidFill>
                <a:schemeClr val="bg2">
                  <a:lumMod val="2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33.300000000000004</c:v>
                </c:pt>
              </c:numCache>
            </c:numRef>
          </c:val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New HIV Diagnoses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33.300000000000004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9436314564453028"/>
          <c:y val="0.31178817087519256"/>
          <c:w val="0.28676892982716806"/>
          <c:h val="0.33044664675536267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Adult</c:v>
                </c:pt>
                <c:pt idx="1">
                  <c:v>Teens &amp; Young Adults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8254860503548165"/>
          <c:y val="0.32591484958610967"/>
          <c:w val="0.30916678178385676"/>
          <c:h val="0.38552442963860339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25F5B-1F99-4E97-8465-A79E3752F513}" type="doc">
      <dgm:prSet loTypeId="urn:microsoft.com/office/officeart/2005/8/layout/matrix3" loCatId="matrix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2E7B1D0-429F-439F-AC45-C429981ACA8F}">
      <dgm:prSet phldrT="[Text]"/>
      <dgm:spPr/>
      <dgm:t>
        <a:bodyPr/>
        <a:lstStyle/>
        <a:p>
          <a:r>
            <a:rPr lang="en-US" dirty="0" smtClean="0"/>
            <a:t>Health Promotion &amp; Disease Prevention</a:t>
          </a:r>
          <a:endParaRPr lang="en-US" dirty="0"/>
        </a:p>
      </dgm:t>
    </dgm:pt>
    <dgm:pt modelId="{F7260090-DBF5-413A-BB75-A7D653D1CA2C}" type="parTrans" cxnId="{226EF0B8-A49E-4A1C-B063-D530BF364D80}">
      <dgm:prSet/>
      <dgm:spPr/>
      <dgm:t>
        <a:bodyPr/>
        <a:lstStyle/>
        <a:p>
          <a:endParaRPr lang="en-US"/>
        </a:p>
      </dgm:t>
    </dgm:pt>
    <dgm:pt modelId="{E32CE6E1-0C8E-4479-B8E1-F6B9357DC8D4}" type="sibTrans" cxnId="{226EF0B8-A49E-4A1C-B063-D530BF364D80}">
      <dgm:prSet/>
      <dgm:spPr/>
      <dgm:t>
        <a:bodyPr/>
        <a:lstStyle/>
        <a:p>
          <a:endParaRPr lang="en-US"/>
        </a:p>
      </dgm:t>
    </dgm:pt>
    <dgm:pt modelId="{910EABA4-564B-4D03-AE7F-63893E8BA13B}">
      <dgm:prSet phldrT="[Text]"/>
      <dgm:spPr/>
      <dgm:t>
        <a:bodyPr/>
        <a:lstStyle/>
        <a:p>
          <a:r>
            <a:rPr lang="en-US" dirty="0" smtClean="0"/>
            <a:t>Legislative &amp; Policy Analysis</a:t>
          </a:r>
          <a:endParaRPr lang="en-US" dirty="0"/>
        </a:p>
      </dgm:t>
    </dgm:pt>
    <dgm:pt modelId="{D4EA35F5-607C-4C02-91C5-7FEF7AE3B60E}" type="parTrans" cxnId="{CC4738BE-41BF-41C6-A9BF-6FD7CFA5CBDD}">
      <dgm:prSet/>
      <dgm:spPr/>
      <dgm:t>
        <a:bodyPr/>
        <a:lstStyle/>
        <a:p>
          <a:endParaRPr lang="en-US"/>
        </a:p>
      </dgm:t>
    </dgm:pt>
    <dgm:pt modelId="{6439C026-0583-497A-BB4D-2CF4A17AAD70}" type="sibTrans" cxnId="{CC4738BE-41BF-41C6-A9BF-6FD7CFA5CBDD}">
      <dgm:prSet/>
      <dgm:spPr/>
      <dgm:t>
        <a:bodyPr/>
        <a:lstStyle/>
        <a:p>
          <a:endParaRPr lang="en-US"/>
        </a:p>
      </dgm:t>
    </dgm:pt>
    <dgm:pt modelId="{0BD45841-59B5-4581-B1B4-4A0C4F8E3BB0}">
      <dgm:prSet phldrT="[Text]"/>
      <dgm:spPr/>
      <dgm:t>
        <a:bodyPr/>
        <a:lstStyle/>
        <a:p>
          <a:r>
            <a:rPr lang="en-US" dirty="0" smtClean="0"/>
            <a:t>Training &amp; Technical Assistance</a:t>
          </a:r>
          <a:endParaRPr lang="en-US" dirty="0"/>
        </a:p>
      </dgm:t>
    </dgm:pt>
    <dgm:pt modelId="{9FF4316F-DBA7-4EB1-974E-0B9F023C40CF}" type="parTrans" cxnId="{807DAF88-F090-4A24-B36A-7C13E2D4C0F3}">
      <dgm:prSet/>
      <dgm:spPr/>
      <dgm:t>
        <a:bodyPr/>
        <a:lstStyle/>
        <a:p>
          <a:endParaRPr lang="en-US"/>
        </a:p>
      </dgm:t>
    </dgm:pt>
    <dgm:pt modelId="{3C1179D6-8C53-458B-9C83-E3B3AFE2AAAA}" type="sibTrans" cxnId="{807DAF88-F090-4A24-B36A-7C13E2D4C0F3}">
      <dgm:prSet/>
      <dgm:spPr/>
      <dgm:t>
        <a:bodyPr/>
        <a:lstStyle/>
        <a:p>
          <a:endParaRPr lang="en-US"/>
        </a:p>
      </dgm:t>
    </dgm:pt>
    <dgm:pt modelId="{D39C4690-8D8E-4242-9874-FC8FC6AA3BE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Surveillance &amp; Research</a:t>
          </a:r>
          <a:endParaRPr lang="en-US" dirty="0"/>
        </a:p>
      </dgm:t>
    </dgm:pt>
    <dgm:pt modelId="{374A77BC-8827-43A9-8130-5E174261D52B}" type="parTrans" cxnId="{66879CD0-FD00-4AB7-895A-D18D3AB8D12D}">
      <dgm:prSet/>
      <dgm:spPr/>
      <dgm:t>
        <a:bodyPr/>
        <a:lstStyle/>
        <a:p>
          <a:endParaRPr lang="en-US"/>
        </a:p>
      </dgm:t>
    </dgm:pt>
    <dgm:pt modelId="{555F394F-8DE2-4E71-9C7C-29E576DF7AC8}" type="sibTrans" cxnId="{66879CD0-FD00-4AB7-895A-D18D3AB8D12D}">
      <dgm:prSet/>
      <dgm:spPr/>
      <dgm:t>
        <a:bodyPr/>
        <a:lstStyle/>
        <a:p>
          <a:endParaRPr lang="en-US"/>
        </a:p>
      </dgm:t>
    </dgm:pt>
    <dgm:pt modelId="{7E0D9B0F-C054-4150-A0FF-4E19DE87FF50}" type="pres">
      <dgm:prSet presAssocID="{6E525F5B-1F99-4E97-8465-A79E3752F51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BC2AF7-72DD-4D41-928B-49D8E77741F8}" type="pres">
      <dgm:prSet presAssocID="{6E525F5B-1F99-4E97-8465-A79E3752F513}" presName="diamond" presStyleLbl="bgShp" presStyleIdx="0" presStyleCnt="1" custLinFactNeighborX="-382"/>
      <dgm:spPr/>
    </dgm:pt>
    <dgm:pt modelId="{D91FDD23-A504-47F1-A205-92DC4BD766F9}" type="pres">
      <dgm:prSet presAssocID="{6E525F5B-1F99-4E97-8465-A79E3752F51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178D6-4941-43B5-972D-0E61C8F31271}" type="pres">
      <dgm:prSet presAssocID="{6E525F5B-1F99-4E97-8465-A79E3752F51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7C4B4-45A9-4303-BC40-54B90E94950E}" type="pres">
      <dgm:prSet presAssocID="{6E525F5B-1F99-4E97-8465-A79E3752F51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25DE4A-0F59-4182-99F4-1555643598A6}" type="pres">
      <dgm:prSet presAssocID="{6E525F5B-1F99-4E97-8465-A79E3752F51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8985D3-50CA-4DC2-A458-9CDA8F7358F9}" type="presOf" srcId="{0BD45841-59B5-4581-B1B4-4A0C4F8E3BB0}" destId="{4F07C4B4-45A9-4303-BC40-54B90E94950E}" srcOrd="0" destOrd="0" presId="urn:microsoft.com/office/officeart/2005/8/layout/matrix3"/>
    <dgm:cxn modelId="{7771FD04-87DA-4960-B44C-67B0813FFA8F}" type="presOf" srcId="{6E525F5B-1F99-4E97-8465-A79E3752F513}" destId="{7E0D9B0F-C054-4150-A0FF-4E19DE87FF50}" srcOrd="0" destOrd="0" presId="urn:microsoft.com/office/officeart/2005/8/layout/matrix3"/>
    <dgm:cxn modelId="{29A60189-A114-432B-9533-47ECE946B27C}" type="presOf" srcId="{42E7B1D0-429F-439F-AC45-C429981ACA8F}" destId="{D91FDD23-A504-47F1-A205-92DC4BD766F9}" srcOrd="0" destOrd="0" presId="urn:microsoft.com/office/officeart/2005/8/layout/matrix3"/>
    <dgm:cxn modelId="{DD8A5219-295C-4EBE-8E24-999D7B07D3DF}" type="presOf" srcId="{D39C4690-8D8E-4242-9874-FC8FC6AA3BE3}" destId="{0025DE4A-0F59-4182-99F4-1555643598A6}" srcOrd="0" destOrd="0" presId="urn:microsoft.com/office/officeart/2005/8/layout/matrix3"/>
    <dgm:cxn modelId="{226EF0B8-A49E-4A1C-B063-D530BF364D80}" srcId="{6E525F5B-1F99-4E97-8465-A79E3752F513}" destId="{42E7B1D0-429F-439F-AC45-C429981ACA8F}" srcOrd="0" destOrd="0" parTransId="{F7260090-DBF5-413A-BB75-A7D653D1CA2C}" sibTransId="{E32CE6E1-0C8E-4479-B8E1-F6B9357DC8D4}"/>
    <dgm:cxn modelId="{FEC8B09F-241E-4BDB-BDAA-C4A92E2271B6}" type="presOf" srcId="{910EABA4-564B-4D03-AE7F-63893E8BA13B}" destId="{8EF178D6-4941-43B5-972D-0E61C8F31271}" srcOrd="0" destOrd="0" presId="urn:microsoft.com/office/officeart/2005/8/layout/matrix3"/>
    <dgm:cxn modelId="{CC4738BE-41BF-41C6-A9BF-6FD7CFA5CBDD}" srcId="{6E525F5B-1F99-4E97-8465-A79E3752F513}" destId="{910EABA4-564B-4D03-AE7F-63893E8BA13B}" srcOrd="1" destOrd="0" parTransId="{D4EA35F5-607C-4C02-91C5-7FEF7AE3B60E}" sibTransId="{6439C026-0583-497A-BB4D-2CF4A17AAD70}"/>
    <dgm:cxn modelId="{807DAF88-F090-4A24-B36A-7C13E2D4C0F3}" srcId="{6E525F5B-1F99-4E97-8465-A79E3752F513}" destId="{0BD45841-59B5-4581-B1B4-4A0C4F8E3BB0}" srcOrd="2" destOrd="0" parTransId="{9FF4316F-DBA7-4EB1-974E-0B9F023C40CF}" sibTransId="{3C1179D6-8C53-458B-9C83-E3B3AFE2AAAA}"/>
    <dgm:cxn modelId="{66879CD0-FD00-4AB7-895A-D18D3AB8D12D}" srcId="{6E525F5B-1F99-4E97-8465-A79E3752F513}" destId="{D39C4690-8D8E-4242-9874-FC8FC6AA3BE3}" srcOrd="3" destOrd="0" parTransId="{374A77BC-8827-43A9-8130-5E174261D52B}" sibTransId="{555F394F-8DE2-4E71-9C7C-29E576DF7AC8}"/>
    <dgm:cxn modelId="{3475BC34-CAA6-4B2F-943A-83B079292D40}" type="presParOf" srcId="{7E0D9B0F-C054-4150-A0FF-4E19DE87FF50}" destId="{51BC2AF7-72DD-4D41-928B-49D8E77741F8}" srcOrd="0" destOrd="0" presId="urn:microsoft.com/office/officeart/2005/8/layout/matrix3"/>
    <dgm:cxn modelId="{9055E51C-BD8E-4FE7-972E-CAEFF4296D57}" type="presParOf" srcId="{7E0D9B0F-C054-4150-A0FF-4E19DE87FF50}" destId="{D91FDD23-A504-47F1-A205-92DC4BD766F9}" srcOrd="1" destOrd="0" presId="urn:microsoft.com/office/officeart/2005/8/layout/matrix3"/>
    <dgm:cxn modelId="{54CD230B-0E32-4EFF-A787-576D9A26B77D}" type="presParOf" srcId="{7E0D9B0F-C054-4150-A0FF-4E19DE87FF50}" destId="{8EF178D6-4941-43B5-972D-0E61C8F31271}" srcOrd="2" destOrd="0" presId="urn:microsoft.com/office/officeart/2005/8/layout/matrix3"/>
    <dgm:cxn modelId="{2461E70A-FCD8-454E-8C2D-430919B82DA9}" type="presParOf" srcId="{7E0D9B0F-C054-4150-A0FF-4E19DE87FF50}" destId="{4F07C4B4-45A9-4303-BC40-54B90E94950E}" srcOrd="3" destOrd="0" presId="urn:microsoft.com/office/officeart/2005/8/layout/matrix3"/>
    <dgm:cxn modelId="{921C11A1-5FE9-46BE-80BF-021CAF8E518F}" type="presParOf" srcId="{7E0D9B0F-C054-4150-A0FF-4E19DE87FF50}" destId="{0025DE4A-0F59-4182-99F4-1555643598A6}" srcOrd="4" destOrd="0" presId="urn:microsoft.com/office/officeart/2005/8/layout/matrix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63AAB7-564A-4938-87E8-3836463A0185}" type="doc">
      <dgm:prSet loTypeId="urn:microsoft.com/office/officeart/2005/8/layout/vList4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566543-A7C3-46CA-8BB5-1399393EA08C}">
      <dgm:prSet phldrT="[Text]" custT="1"/>
      <dgm:spPr/>
      <dgm:t>
        <a:bodyPr/>
        <a:lstStyle/>
        <a:p>
          <a:r>
            <a:rPr lang="en-US" sz="1700" b="1" i="0" dirty="0" smtClean="0"/>
            <a:t>Western Tribal Diabetes Program </a:t>
          </a:r>
          <a:endParaRPr lang="en-US" sz="1700" b="1" i="0" dirty="0"/>
        </a:p>
      </dgm:t>
    </dgm:pt>
    <dgm:pt modelId="{6B70AB6D-0C51-40C6-919B-4217F817FF21}" type="parTrans" cxnId="{39C5899A-BDAA-487A-AD3C-EC0C2C636EB1}">
      <dgm:prSet/>
      <dgm:spPr/>
      <dgm:t>
        <a:bodyPr/>
        <a:lstStyle/>
        <a:p>
          <a:endParaRPr lang="en-US"/>
        </a:p>
      </dgm:t>
    </dgm:pt>
    <dgm:pt modelId="{795D02EE-1266-4ABD-AA6D-241F3C51957B}" type="sibTrans" cxnId="{39C5899A-BDAA-487A-AD3C-EC0C2C636EB1}">
      <dgm:prSet/>
      <dgm:spPr/>
      <dgm:t>
        <a:bodyPr/>
        <a:lstStyle/>
        <a:p>
          <a:endParaRPr lang="en-US"/>
        </a:p>
      </dgm:t>
    </dgm:pt>
    <dgm:pt modelId="{E66BBBB8-E9AF-413F-A5AE-779A4A08E9D4}">
      <dgm:prSet custT="1"/>
      <dgm:spPr/>
      <dgm:t>
        <a:bodyPr/>
        <a:lstStyle/>
        <a:p>
          <a:r>
            <a:rPr lang="en-US" sz="1700" b="1" i="0" dirty="0" smtClean="0"/>
            <a:t>Toddler Obesity and Tooth Caries Prevention Project </a:t>
          </a:r>
          <a:endParaRPr lang="en-US" sz="1700" b="1" i="0" dirty="0"/>
        </a:p>
      </dgm:t>
    </dgm:pt>
    <dgm:pt modelId="{1A95B6B9-9FA0-4F64-AB6E-8D5122D06919}" type="parTrans" cxnId="{99820D07-3EA2-4DC6-BF7E-A22196DA7FE5}">
      <dgm:prSet/>
      <dgm:spPr/>
      <dgm:t>
        <a:bodyPr/>
        <a:lstStyle/>
        <a:p>
          <a:endParaRPr lang="en-US"/>
        </a:p>
      </dgm:t>
    </dgm:pt>
    <dgm:pt modelId="{2784396E-AEF2-471E-A21C-7569B13071A4}" type="sibTrans" cxnId="{99820D07-3EA2-4DC6-BF7E-A22196DA7FE5}">
      <dgm:prSet/>
      <dgm:spPr/>
      <dgm:t>
        <a:bodyPr/>
        <a:lstStyle/>
        <a:p>
          <a:endParaRPr lang="en-US"/>
        </a:p>
      </dgm:t>
    </dgm:pt>
    <dgm:pt modelId="{BB5ED212-FDD2-4EF9-B4D0-6C47CA950783}">
      <dgm:prSet custT="1"/>
      <dgm:spPr/>
      <dgm:t>
        <a:bodyPr/>
        <a:lstStyle/>
        <a:p>
          <a:r>
            <a:rPr lang="en-US" sz="1700" b="1" i="0" dirty="0" smtClean="0"/>
            <a:t>Northwest Tribal Registry Project </a:t>
          </a:r>
          <a:endParaRPr lang="en-US" sz="1700" b="1" i="0" dirty="0"/>
        </a:p>
      </dgm:t>
    </dgm:pt>
    <dgm:pt modelId="{D975C5CB-38C4-477C-8D3F-F2FBA18FC04D}" type="parTrans" cxnId="{F26D9966-4239-45DB-A7E1-B33AA0417B86}">
      <dgm:prSet/>
      <dgm:spPr/>
      <dgm:t>
        <a:bodyPr/>
        <a:lstStyle/>
        <a:p>
          <a:endParaRPr lang="en-US"/>
        </a:p>
      </dgm:t>
    </dgm:pt>
    <dgm:pt modelId="{014F2AFD-0D64-475D-ADFA-A013C1B70D48}" type="sibTrans" cxnId="{F26D9966-4239-45DB-A7E1-B33AA0417B86}">
      <dgm:prSet/>
      <dgm:spPr/>
      <dgm:t>
        <a:bodyPr/>
        <a:lstStyle/>
        <a:p>
          <a:endParaRPr lang="en-US"/>
        </a:p>
      </dgm:t>
    </dgm:pt>
    <dgm:pt modelId="{52FBC8BA-893E-43B4-9176-49CD5D4225B6}">
      <dgm:prSet custT="1"/>
      <dgm:spPr/>
      <dgm:t>
        <a:bodyPr/>
        <a:lstStyle/>
        <a:p>
          <a:r>
            <a:rPr lang="en-US" sz="1700" b="1" i="0" dirty="0" smtClean="0"/>
            <a:t>Northwest Tribal Cancer Navigator Program </a:t>
          </a:r>
          <a:endParaRPr lang="en-US" sz="1700" b="1" i="0" dirty="0"/>
        </a:p>
      </dgm:t>
    </dgm:pt>
    <dgm:pt modelId="{B738497E-30D8-4C46-BD2A-A664D17FAD35}" type="parTrans" cxnId="{C79A7BAE-4ACC-492F-AC77-7145BACFFBB1}">
      <dgm:prSet/>
      <dgm:spPr/>
      <dgm:t>
        <a:bodyPr/>
        <a:lstStyle/>
        <a:p>
          <a:endParaRPr lang="en-US"/>
        </a:p>
      </dgm:t>
    </dgm:pt>
    <dgm:pt modelId="{DB7A314D-7A90-4BDB-94F1-72CF351739AF}" type="sibTrans" cxnId="{C79A7BAE-4ACC-492F-AC77-7145BACFFBB1}">
      <dgm:prSet/>
      <dgm:spPr/>
      <dgm:t>
        <a:bodyPr/>
        <a:lstStyle/>
        <a:p>
          <a:endParaRPr lang="en-US"/>
        </a:p>
      </dgm:t>
    </dgm:pt>
    <dgm:pt modelId="{A07E8A24-E250-4116-BBE1-AC34841C8213}">
      <dgm:prSet custT="1"/>
      <dgm:spPr/>
      <dgm:t>
        <a:bodyPr/>
        <a:lstStyle/>
        <a:p>
          <a:r>
            <a:rPr lang="en-US" sz="1700" b="1" i="0" dirty="0" smtClean="0"/>
            <a:t>Northwest Tribal Dental Support Center </a:t>
          </a:r>
          <a:endParaRPr lang="en-US" sz="1700" b="1" i="0" dirty="0"/>
        </a:p>
      </dgm:t>
    </dgm:pt>
    <dgm:pt modelId="{B6692924-EBD5-4623-9BD0-ABBEDF37432A}" type="parTrans" cxnId="{DD0BF117-7D10-4DB6-BF97-01DD323B13BE}">
      <dgm:prSet/>
      <dgm:spPr/>
      <dgm:t>
        <a:bodyPr/>
        <a:lstStyle/>
        <a:p>
          <a:endParaRPr lang="en-US"/>
        </a:p>
      </dgm:t>
    </dgm:pt>
    <dgm:pt modelId="{B4364BD3-F60E-4B25-B3ED-F207E9F85C26}" type="sibTrans" cxnId="{DD0BF117-7D10-4DB6-BF97-01DD323B13BE}">
      <dgm:prSet/>
      <dgm:spPr/>
      <dgm:t>
        <a:bodyPr/>
        <a:lstStyle/>
        <a:p>
          <a:endParaRPr lang="en-US"/>
        </a:p>
      </dgm:t>
    </dgm:pt>
    <dgm:pt modelId="{573EFCAE-70F0-4362-B973-B003884CFC9F}">
      <dgm:prSet custT="1"/>
      <dgm:spPr/>
      <dgm:t>
        <a:bodyPr/>
        <a:lstStyle/>
        <a:p>
          <a:r>
            <a:rPr lang="en-US" sz="1700" b="1" i="0" dirty="0" smtClean="0"/>
            <a:t>Northwest Fetal Alcohol Syndrome Project </a:t>
          </a:r>
          <a:endParaRPr lang="en-US" sz="1700" b="1" i="0" dirty="0"/>
        </a:p>
      </dgm:t>
    </dgm:pt>
    <dgm:pt modelId="{618D5EF6-4946-4CEB-8A1E-4286CFC4BB60}" type="parTrans" cxnId="{03D84A34-0F1F-4B63-8FF9-60AE575C5498}">
      <dgm:prSet/>
      <dgm:spPr/>
      <dgm:t>
        <a:bodyPr/>
        <a:lstStyle/>
        <a:p>
          <a:endParaRPr lang="en-US"/>
        </a:p>
      </dgm:t>
    </dgm:pt>
    <dgm:pt modelId="{D68FC480-EFB1-45F5-B716-036F4874EF2A}" type="sibTrans" cxnId="{03D84A34-0F1F-4B63-8FF9-60AE575C5498}">
      <dgm:prSet/>
      <dgm:spPr/>
      <dgm:t>
        <a:bodyPr/>
        <a:lstStyle/>
        <a:p>
          <a:endParaRPr lang="en-US"/>
        </a:p>
      </dgm:t>
    </dgm:pt>
    <dgm:pt modelId="{E41EF830-9FC6-4457-8BEA-9BB87D2E0931}">
      <dgm:prSet custT="1"/>
      <dgm:spPr/>
      <dgm:t>
        <a:bodyPr/>
        <a:lstStyle/>
        <a:p>
          <a:r>
            <a:rPr lang="en-US" sz="1700" b="1" i="0" dirty="0" smtClean="0"/>
            <a:t>Project Red Talon: STDs &amp; HIV/AIDS </a:t>
          </a:r>
          <a:endParaRPr lang="en-US" sz="1700" b="1" i="0" dirty="0"/>
        </a:p>
      </dgm:t>
    </dgm:pt>
    <dgm:pt modelId="{1A46FC9D-4D3E-4720-9A87-7A1925E0E86E}" type="parTrans" cxnId="{A2E50DEE-ABF6-45BB-B94B-30E74B58C87B}">
      <dgm:prSet/>
      <dgm:spPr/>
      <dgm:t>
        <a:bodyPr/>
        <a:lstStyle/>
        <a:p>
          <a:endParaRPr lang="en-US"/>
        </a:p>
      </dgm:t>
    </dgm:pt>
    <dgm:pt modelId="{798A3A2D-68BF-49B6-9FD7-006C5C3D1F29}" type="sibTrans" cxnId="{A2E50DEE-ABF6-45BB-B94B-30E74B58C87B}">
      <dgm:prSet/>
      <dgm:spPr/>
      <dgm:t>
        <a:bodyPr/>
        <a:lstStyle/>
        <a:p>
          <a:endParaRPr lang="en-US"/>
        </a:p>
      </dgm:t>
    </dgm:pt>
    <dgm:pt modelId="{2C9E48D4-6E27-41AB-925C-2C1ACFF950DB}">
      <dgm:prSet custT="1"/>
      <dgm:spPr/>
      <dgm:t>
        <a:bodyPr/>
        <a:lstStyle/>
        <a:p>
          <a:r>
            <a:rPr lang="en-US" sz="1700" b="1" i="0" dirty="0" smtClean="0"/>
            <a:t>Immunization Project</a:t>
          </a:r>
          <a:endParaRPr lang="en-US" sz="1700" b="1" i="0" dirty="0"/>
        </a:p>
      </dgm:t>
    </dgm:pt>
    <dgm:pt modelId="{340AD16E-D286-435C-AED0-1D568FF5A807}" type="parTrans" cxnId="{83B72D98-7CE0-4FAD-AF7B-B30E2A017A48}">
      <dgm:prSet/>
      <dgm:spPr/>
      <dgm:t>
        <a:bodyPr/>
        <a:lstStyle/>
        <a:p>
          <a:endParaRPr lang="en-US"/>
        </a:p>
      </dgm:t>
    </dgm:pt>
    <dgm:pt modelId="{992D3421-6D3B-4A4C-8BEA-875849E99C3F}" type="sibTrans" cxnId="{83B72D98-7CE0-4FAD-AF7B-B30E2A017A48}">
      <dgm:prSet/>
      <dgm:spPr/>
      <dgm:t>
        <a:bodyPr/>
        <a:lstStyle/>
        <a:p>
          <a:endParaRPr lang="en-US"/>
        </a:p>
      </dgm:t>
    </dgm:pt>
    <dgm:pt modelId="{8C2E3518-719A-4F2A-9492-1F759FDD5B02}">
      <dgm:prSet custT="1"/>
      <dgm:spPr/>
      <dgm:t>
        <a:bodyPr/>
        <a:lstStyle/>
        <a:p>
          <a:r>
            <a:rPr lang="en-US" sz="1700" b="1" i="0" dirty="0" smtClean="0"/>
            <a:t>CARS: Child Safety Seat Project</a:t>
          </a:r>
          <a:endParaRPr lang="en-US" sz="1700" b="1" i="0" dirty="0"/>
        </a:p>
      </dgm:t>
    </dgm:pt>
    <dgm:pt modelId="{D051D8AD-A3F5-4C20-BF86-A8030E7CE216}" type="parTrans" cxnId="{6D20D238-9DCF-4807-8DD3-0C75BDE3EE07}">
      <dgm:prSet/>
      <dgm:spPr/>
      <dgm:t>
        <a:bodyPr/>
        <a:lstStyle/>
        <a:p>
          <a:endParaRPr lang="en-US"/>
        </a:p>
      </dgm:t>
    </dgm:pt>
    <dgm:pt modelId="{B034B502-E172-4269-845C-5AA18733E3D0}" type="sibTrans" cxnId="{6D20D238-9DCF-4807-8DD3-0C75BDE3EE07}">
      <dgm:prSet/>
      <dgm:spPr/>
      <dgm:t>
        <a:bodyPr/>
        <a:lstStyle/>
        <a:p>
          <a:endParaRPr lang="en-US"/>
        </a:p>
      </dgm:t>
    </dgm:pt>
    <dgm:pt modelId="{453F16EE-2920-4033-A358-182A5CC9CA87}" type="pres">
      <dgm:prSet presAssocID="{E463AAB7-564A-4938-87E8-3836463A01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6D6949-5C79-4AAD-BF4F-D8C1DB1FEA9C}" type="pres">
      <dgm:prSet presAssocID="{CA566543-A7C3-46CA-8BB5-1399393EA08C}" presName="comp" presStyleCnt="0"/>
      <dgm:spPr/>
    </dgm:pt>
    <dgm:pt modelId="{EFA2A53D-2ACF-4BE8-9E83-89F6129475C3}" type="pres">
      <dgm:prSet presAssocID="{CA566543-A7C3-46CA-8BB5-1399393EA08C}" presName="box" presStyleLbl="node1" presStyleIdx="0" presStyleCnt="9"/>
      <dgm:spPr/>
      <dgm:t>
        <a:bodyPr/>
        <a:lstStyle/>
        <a:p>
          <a:endParaRPr lang="en-US"/>
        </a:p>
      </dgm:t>
    </dgm:pt>
    <dgm:pt modelId="{DDEF2FF3-5EE7-4F27-90FD-FE426FD1936B}" type="pres">
      <dgm:prSet presAssocID="{CA566543-A7C3-46CA-8BB5-1399393EA08C}" presName="img" presStyleLbl="fgImgPlace1" presStyleIdx="0" presStyleCnt="9" custScaleX="36964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B73DF035-4F30-4B97-BC80-B7D24D85BF4D}" type="pres">
      <dgm:prSet presAssocID="{CA566543-A7C3-46CA-8BB5-1399393EA08C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0AE9C-470B-452B-9F0D-1B77393E8D68}" type="pres">
      <dgm:prSet presAssocID="{795D02EE-1266-4ABD-AA6D-241F3C51957B}" presName="spacer" presStyleCnt="0"/>
      <dgm:spPr/>
    </dgm:pt>
    <dgm:pt modelId="{CE3F0C03-D5E3-478C-97D3-A4672AD596A3}" type="pres">
      <dgm:prSet presAssocID="{E66BBBB8-E9AF-413F-A5AE-779A4A08E9D4}" presName="comp" presStyleCnt="0"/>
      <dgm:spPr/>
    </dgm:pt>
    <dgm:pt modelId="{A3A339E6-7C73-45A9-B4B7-9D1FAFB731E5}" type="pres">
      <dgm:prSet presAssocID="{E66BBBB8-E9AF-413F-A5AE-779A4A08E9D4}" presName="box" presStyleLbl="node1" presStyleIdx="1" presStyleCnt="9"/>
      <dgm:spPr/>
      <dgm:t>
        <a:bodyPr/>
        <a:lstStyle/>
        <a:p>
          <a:endParaRPr lang="en-US"/>
        </a:p>
      </dgm:t>
    </dgm:pt>
    <dgm:pt modelId="{9B0F28D1-BB2F-4F2F-9EAE-DBB71E9AA0D4}" type="pres">
      <dgm:prSet presAssocID="{E66BBBB8-E9AF-413F-A5AE-779A4A08E9D4}" presName="img" presStyleLbl="fgImgPlace1" presStyleIdx="1" presStyleCnt="9" custFlipHor="1" custScaleX="35325"/>
      <dgm:spPr>
        <a:blipFill rotWithShape="0">
          <a:blip xmlns:r="http://schemas.openxmlformats.org/officeDocument/2006/relationships" r:embed="rId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7986E0CF-4B78-456C-ADE3-C7EDACD10EDA}" type="pres">
      <dgm:prSet presAssocID="{E66BBBB8-E9AF-413F-A5AE-779A4A08E9D4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DEA69-A7AA-425F-B696-7EF73CA4BA46}" type="pres">
      <dgm:prSet presAssocID="{2784396E-AEF2-471E-A21C-7569B13071A4}" presName="spacer" presStyleCnt="0"/>
      <dgm:spPr/>
    </dgm:pt>
    <dgm:pt modelId="{CDF7A098-F131-4ABC-B5AA-0DFEA028434C}" type="pres">
      <dgm:prSet presAssocID="{BB5ED212-FDD2-4EF9-B4D0-6C47CA950783}" presName="comp" presStyleCnt="0"/>
      <dgm:spPr/>
    </dgm:pt>
    <dgm:pt modelId="{F31DC6BF-5EB3-4687-AF55-C3FF88B3C196}" type="pres">
      <dgm:prSet presAssocID="{BB5ED212-FDD2-4EF9-B4D0-6C47CA950783}" presName="box" presStyleLbl="node1" presStyleIdx="2" presStyleCnt="9"/>
      <dgm:spPr/>
      <dgm:t>
        <a:bodyPr/>
        <a:lstStyle/>
        <a:p>
          <a:endParaRPr lang="en-US"/>
        </a:p>
      </dgm:t>
    </dgm:pt>
    <dgm:pt modelId="{9BDEE85A-CD99-4FE0-BB83-FB04B6A040AF}" type="pres">
      <dgm:prSet presAssocID="{BB5ED212-FDD2-4EF9-B4D0-6C47CA950783}" presName="img" presStyleLbl="fgImgPlace1" presStyleIdx="2" presStyleCnt="9" custScaleX="369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E590C61-9F21-4689-B3BA-663FBC442ECC}" type="pres">
      <dgm:prSet presAssocID="{BB5ED212-FDD2-4EF9-B4D0-6C47CA950783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A3A86-FAF5-4E67-8DD7-77E5CA3C2E95}" type="pres">
      <dgm:prSet presAssocID="{014F2AFD-0D64-475D-ADFA-A013C1B70D48}" presName="spacer" presStyleCnt="0"/>
      <dgm:spPr/>
    </dgm:pt>
    <dgm:pt modelId="{A4B88575-9C43-44E8-A15E-B8140BB4A5F9}" type="pres">
      <dgm:prSet presAssocID="{52FBC8BA-893E-43B4-9176-49CD5D4225B6}" presName="comp" presStyleCnt="0"/>
      <dgm:spPr/>
    </dgm:pt>
    <dgm:pt modelId="{A643399B-5ECA-442B-AD8F-99377290DE24}" type="pres">
      <dgm:prSet presAssocID="{52FBC8BA-893E-43B4-9176-49CD5D4225B6}" presName="box" presStyleLbl="node1" presStyleIdx="3" presStyleCnt="9"/>
      <dgm:spPr/>
      <dgm:t>
        <a:bodyPr/>
        <a:lstStyle/>
        <a:p>
          <a:endParaRPr lang="en-US"/>
        </a:p>
      </dgm:t>
    </dgm:pt>
    <dgm:pt modelId="{E7575864-47B2-4C08-86E3-6B221C8ADB03}" type="pres">
      <dgm:prSet presAssocID="{52FBC8BA-893E-43B4-9176-49CD5D4225B6}" presName="img" presStyleLbl="fgImgPlace1" presStyleIdx="3" presStyleCnt="9" custScaleX="36964"/>
      <dgm:spPr>
        <a:blipFill rotWithShape="0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4DED96D1-F07E-4F63-9EB8-E00FD14BCDC9}" type="pres">
      <dgm:prSet presAssocID="{52FBC8BA-893E-43B4-9176-49CD5D4225B6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6522DD-D10B-4107-9242-F0733DE07BB3}" type="pres">
      <dgm:prSet presAssocID="{DB7A314D-7A90-4BDB-94F1-72CF351739AF}" presName="spacer" presStyleCnt="0"/>
      <dgm:spPr/>
    </dgm:pt>
    <dgm:pt modelId="{762BFC25-E13B-48D3-8A59-34D2730314E4}" type="pres">
      <dgm:prSet presAssocID="{A07E8A24-E250-4116-BBE1-AC34841C8213}" presName="comp" presStyleCnt="0"/>
      <dgm:spPr/>
    </dgm:pt>
    <dgm:pt modelId="{0E1F953E-462D-4FCD-A348-CC91EB8A07A5}" type="pres">
      <dgm:prSet presAssocID="{A07E8A24-E250-4116-BBE1-AC34841C8213}" presName="box" presStyleLbl="node1" presStyleIdx="4" presStyleCnt="9"/>
      <dgm:spPr/>
      <dgm:t>
        <a:bodyPr/>
        <a:lstStyle/>
        <a:p>
          <a:endParaRPr lang="en-US"/>
        </a:p>
      </dgm:t>
    </dgm:pt>
    <dgm:pt modelId="{C37385DC-60C1-46BF-BA29-3B3E65CDC831}" type="pres">
      <dgm:prSet presAssocID="{A07E8A24-E250-4116-BBE1-AC34841C8213}" presName="img" presStyleLbl="fgImgPlace1" presStyleIdx="4" presStyleCnt="9" custScaleX="36965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D3B5F51C-5F79-451D-8470-51552AA4825C}" type="pres">
      <dgm:prSet presAssocID="{A07E8A24-E250-4116-BBE1-AC34841C8213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67665-8492-494C-A606-E906A678F998}" type="pres">
      <dgm:prSet presAssocID="{B4364BD3-F60E-4B25-B3ED-F207E9F85C26}" presName="spacer" presStyleCnt="0"/>
      <dgm:spPr/>
    </dgm:pt>
    <dgm:pt modelId="{15DC9DFA-F90E-4114-B224-D5D040717CB0}" type="pres">
      <dgm:prSet presAssocID="{573EFCAE-70F0-4362-B973-B003884CFC9F}" presName="comp" presStyleCnt="0"/>
      <dgm:spPr/>
    </dgm:pt>
    <dgm:pt modelId="{3B9C0EA1-754B-44C4-86B0-C5A57E6FB9C2}" type="pres">
      <dgm:prSet presAssocID="{573EFCAE-70F0-4362-B973-B003884CFC9F}" presName="box" presStyleLbl="node1" presStyleIdx="5" presStyleCnt="9"/>
      <dgm:spPr/>
      <dgm:t>
        <a:bodyPr/>
        <a:lstStyle/>
        <a:p>
          <a:endParaRPr lang="en-US"/>
        </a:p>
      </dgm:t>
    </dgm:pt>
    <dgm:pt modelId="{0E571D53-E9F9-41D7-9380-4AF22CEC9A03}" type="pres">
      <dgm:prSet presAssocID="{573EFCAE-70F0-4362-B973-B003884CFC9F}" presName="img" presStyleLbl="fgImgPlace1" presStyleIdx="5" presStyleCnt="9" custScaleX="369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667469-1015-46EC-8CB7-6DEFF20C6E02}" type="pres">
      <dgm:prSet presAssocID="{573EFCAE-70F0-4362-B973-B003884CFC9F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B9EC2-E4EF-4D85-B8D8-C44C75C9D330}" type="pres">
      <dgm:prSet presAssocID="{D68FC480-EFB1-45F5-B716-036F4874EF2A}" presName="spacer" presStyleCnt="0"/>
      <dgm:spPr/>
    </dgm:pt>
    <dgm:pt modelId="{5DC1B07E-0CD4-4BC1-B804-C274CBAA7232}" type="pres">
      <dgm:prSet presAssocID="{E41EF830-9FC6-4457-8BEA-9BB87D2E0931}" presName="comp" presStyleCnt="0"/>
      <dgm:spPr/>
    </dgm:pt>
    <dgm:pt modelId="{EB6A9859-548A-41CF-8B00-957C71350D6C}" type="pres">
      <dgm:prSet presAssocID="{E41EF830-9FC6-4457-8BEA-9BB87D2E0931}" presName="box" presStyleLbl="node1" presStyleIdx="6" presStyleCnt="9"/>
      <dgm:spPr/>
      <dgm:t>
        <a:bodyPr/>
        <a:lstStyle/>
        <a:p>
          <a:endParaRPr lang="en-US"/>
        </a:p>
      </dgm:t>
    </dgm:pt>
    <dgm:pt modelId="{48C23974-ABF5-42D7-A8E7-A984D374E25A}" type="pres">
      <dgm:prSet presAssocID="{E41EF830-9FC6-4457-8BEA-9BB87D2E0931}" presName="img" presStyleLbl="fgImgPlace1" presStyleIdx="6" presStyleCnt="9" custScaleX="36964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F6E14060-FA41-4FD1-B71D-7C891EF881D2}" type="pres">
      <dgm:prSet presAssocID="{E41EF830-9FC6-4457-8BEA-9BB87D2E0931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07BB9-F785-45D4-8C24-07745009B5E4}" type="pres">
      <dgm:prSet presAssocID="{798A3A2D-68BF-49B6-9FD7-006C5C3D1F29}" presName="spacer" presStyleCnt="0"/>
      <dgm:spPr/>
    </dgm:pt>
    <dgm:pt modelId="{15035E69-9332-4B1F-9A17-35D4F3E1F534}" type="pres">
      <dgm:prSet presAssocID="{2C9E48D4-6E27-41AB-925C-2C1ACFF950DB}" presName="comp" presStyleCnt="0"/>
      <dgm:spPr/>
    </dgm:pt>
    <dgm:pt modelId="{ECEAB07B-819A-4D00-A7FC-80AF0DD8CB2A}" type="pres">
      <dgm:prSet presAssocID="{2C9E48D4-6E27-41AB-925C-2C1ACFF950DB}" presName="box" presStyleLbl="node1" presStyleIdx="7" presStyleCnt="9"/>
      <dgm:spPr/>
      <dgm:t>
        <a:bodyPr/>
        <a:lstStyle/>
        <a:p>
          <a:endParaRPr lang="en-US"/>
        </a:p>
      </dgm:t>
    </dgm:pt>
    <dgm:pt modelId="{CDEE67C9-C531-492D-8281-437995C4CD34}" type="pres">
      <dgm:prSet presAssocID="{2C9E48D4-6E27-41AB-925C-2C1ACFF950DB}" presName="img" presStyleLbl="fgImgPlace1" presStyleIdx="7" presStyleCnt="9" custScaleX="36964"/>
      <dgm:spPr>
        <a:blipFill rotWithShape="0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061B2048-BF9D-4112-BD47-30CAABC11876}" type="pres">
      <dgm:prSet presAssocID="{2C9E48D4-6E27-41AB-925C-2C1ACFF950DB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03A97-5785-40F8-B20F-2A36D051EC2C}" type="pres">
      <dgm:prSet presAssocID="{992D3421-6D3B-4A4C-8BEA-875849E99C3F}" presName="spacer" presStyleCnt="0"/>
      <dgm:spPr/>
    </dgm:pt>
    <dgm:pt modelId="{7B7CDB35-5E96-4B5F-8EED-D42983E77FF4}" type="pres">
      <dgm:prSet presAssocID="{8C2E3518-719A-4F2A-9492-1F759FDD5B02}" presName="comp" presStyleCnt="0"/>
      <dgm:spPr/>
    </dgm:pt>
    <dgm:pt modelId="{C8A9BF57-EE9C-420B-91D7-BCA49696B167}" type="pres">
      <dgm:prSet presAssocID="{8C2E3518-719A-4F2A-9492-1F759FDD5B02}" presName="box" presStyleLbl="node1" presStyleIdx="8" presStyleCnt="9"/>
      <dgm:spPr/>
      <dgm:t>
        <a:bodyPr/>
        <a:lstStyle/>
        <a:p>
          <a:endParaRPr lang="en-US"/>
        </a:p>
      </dgm:t>
    </dgm:pt>
    <dgm:pt modelId="{B36DD06C-56B0-41B6-9141-FF25140621C8}" type="pres">
      <dgm:prSet presAssocID="{8C2E3518-719A-4F2A-9492-1F759FDD5B02}" presName="img" presStyleLbl="fgImgPlace1" presStyleIdx="8" presStyleCnt="9" custScaleX="36964"/>
      <dgm:spPr>
        <a:blipFill rotWithShape="0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34E6BFF0-9A81-4FA3-B4DA-83447B79786D}" type="pres">
      <dgm:prSet presAssocID="{8C2E3518-719A-4F2A-9492-1F759FDD5B02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F01826-D924-4547-83D0-BB2B4CB612A0}" type="presOf" srcId="{573EFCAE-70F0-4362-B973-B003884CFC9F}" destId="{3B9C0EA1-754B-44C4-86B0-C5A57E6FB9C2}" srcOrd="0" destOrd="0" presId="urn:microsoft.com/office/officeart/2005/8/layout/vList4"/>
    <dgm:cxn modelId="{83B72D98-7CE0-4FAD-AF7B-B30E2A017A48}" srcId="{E463AAB7-564A-4938-87E8-3836463A0185}" destId="{2C9E48D4-6E27-41AB-925C-2C1ACFF950DB}" srcOrd="7" destOrd="0" parTransId="{340AD16E-D286-435C-AED0-1D568FF5A807}" sibTransId="{992D3421-6D3B-4A4C-8BEA-875849E99C3F}"/>
    <dgm:cxn modelId="{91E38B0C-918A-4CCD-A77B-B60835048C30}" type="presOf" srcId="{E463AAB7-564A-4938-87E8-3836463A0185}" destId="{453F16EE-2920-4033-A358-182A5CC9CA87}" srcOrd="0" destOrd="0" presId="urn:microsoft.com/office/officeart/2005/8/layout/vList4"/>
    <dgm:cxn modelId="{3FC028AA-D03B-4AB9-B555-99D06D3255B8}" type="presOf" srcId="{E41EF830-9FC6-4457-8BEA-9BB87D2E0931}" destId="{EB6A9859-548A-41CF-8B00-957C71350D6C}" srcOrd="0" destOrd="0" presId="urn:microsoft.com/office/officeart/2005/8/layout/vList4"/>
    <dgm:cxn modelId="{9A751834-A6B2-4DD5-B3C1-A71AF90DE85E}" type="presOf" srcId="{BB5ED212-FDD2-4EF9-B4D0-6C47CA950783}" destId="{F31DC6BF-5EB3-4687-AF55-C3FF88B3C196}" srcOrd="0" destOrd="0" presId="urn:microsoft.com/office/officeart/2005/8/layout/vList4"/>
    <dgm:cxn modelId="{99820D07-3EA2-4DC6-BF7E-A22196DA7FE5}" srcId="{E463AAB7-564A-4938-87E8-3836463A0185}" destId="{E66BBBB8-E9AF-413F-A5AE-779A4A08E9D4}" srcOrd="1" destOrd="0" parTransId="{1A95B6B9-9FA0-4F64-AB6E-8D5122D06919}" sibTransId="{2784396E-AEF2-471E-A21C-7569B13071A4}"/>
    <dgm:cxn modelId="{9C891D12-AA84-4660-817D-E07A6C372BD5}" type="presOf" srcId="{8C2E3518-719A-4F2A-9492-1F759FDD5B02}" destId="{C8A9BF57-EE9C-420B-91D7-BCA49696B167}" srcOrd="0" destOrd="0" presId="urn:microsoft.com/office/officeart/2005/8/layout/vList4"/>
    <dgm:cxn modelId="{C55EAABE-1F19-4BC2-965B-147694671715}" type="presOf" srcId="{52FBC8BA-893E-43B4-9176-49CD5D4225B6}" destId="{4DED96D1-F07E-4F63-9EB8-E00FD14BCDC9}" srcOrd="1" destOrd="0" presId="urn:microsoft.com/office/officeart/2005/8/layout/vList4"/>
    <dgm:cxn modelId="{9B132424-5FDA-4AE5-8FDF-923201FBB938}" type="presOf" srcId="{E66BBBB8-E9AF-413F-A5AE-779A4A08E9D4}" destId="{A3A339E6-7C73-45A9-B4B7-9D1FAFB731E5}" srcOrd="0" destOrd="0" presId="urn:microsoft.com/office/officeart/2005/8/layout/vList4"/>
    <dgm:cxn modelId="{CFCE9C57-6E53-42C1-B91C-A6546960769E}" type="presOf" srcId="{52FBC8BA-893E-43B4-9176-49CD5D4225B6}" destId="{A643399B-5ECA-442B-AD8F-99377290DE24}" srcOrd="0" destOrd="0" presId="urn:microsoft.com/office/officeart/2005/8/layout/vList4"/>
    <dgm:cxn modelId="{39C5899A-BDAA-487A-AD3C-EC0C2C636EB1}" srcId="{E463AAB7-564A-4938-87E8-3836463A0185}" destId="{CA566543-A7C3-46CA-8BB5-1399393EA08C}" srcOrd="0" destOrd="0" parTransId="{6B70AB6D-0C51-40C6-919B-4217F817FF21}" sibTransId="{795D02EE-1266-4ABD-AA6D-241F3C51957B}"/>
    <dgm:cxn modelId="{E121273A-6772-48B9-B8C4-85D35AB23985}" type="presOf" srcId="{BB5ED212-FDD2-4EF9-B4D0-6C47CA950783}" destId="{CE590C61-9F21-4689-B3BA-663FBC442ECC}" srcOrd="1" destOrd="0" presId="urn:microsoft.com/office/officeart/2005/8/layout/vList4"/>
    <dgm:cxn modelId="{FC91A0EB-7852-4D2B-8BC4-BAD59938674E}" type="presOf" srcId="{CA566543-A7C3-46CA-8BB5-1399393EA08C}" destId="{B73DF035-4F30-4B97-BC80-B7D24D85BF4D}" srcOrd="1" destOrd="0" presId="urn:microsoft.com/office/officeart/2005/8/layout/vList4"/>
    <dgm:cxn modelId="{12A0803B-8F77-4A2E-9A1F-A980084E3AEC}" type="presOf" srcId="{8C2E3518-719A-4F2A-9492-1F759FDD5B02}" destId="{34E6BFF0-9A81-4FA3-B4DA-83447B79786D}" srcOrd="1" destOrd="0" presId="urn:microsoft.com/office/officeart/2005/8/layout/vList4"/>
    <dgm:cxn modelId="{DD0BF117-7D10-4DB6-BF97-01DD323B13BE}" srcId="{E463AAB7-564A-4938-87E8-3836463A0185}" destId="{A07E8A24-E250-4116-BBE1-AC34841C8213}" srcOrd="4" destOrd="0" parTransId="{B6692924-EBD5-4623-9BD0-ABBEDF37432A}" sibTransId="{B4364BD3-F60E-4B25-B3ED-F207E9F85C26}"/>
    <dgm:cxn modelId="{F26D9966-4239-45DB-A7E1-B33AA0417B86}" srcId="{E463AAB7-564A-4938-87E8-3836463A0185}" destId="{BB5ED212-FDD2-4EF9-B4D0-6C47CA950783}" srcOrd="2" destOrd="0" parTransId="{D975C5CB-38C4-477C-8D3F-F2FBA18FC04D}" sibTransId="{014F2AFD-0D64-475D-ADFA-A013C1B70D48}"/>
    <dgm:cxn modelId="{D180392B-917F-4D4E-B301-34F83E91A6F6}" type="presOf" srcId="{2C9E48D4-6E27-41AB-925C-2C1ACFF950DB}" destId="{061B2048-BF9D-4112-BD47-30CAABC11876}" srcOrd="1" destOrd="0" presId="urn:microsoft.com/office/officeart/2005/8/layout/vList4"/>
    <dgm:cxn modelId="{92D4B301-1262-4AE3-8331-C2D4399FFAB0}" type="presOf" srcId="{573EFCAE-70F0-4362-B973-B003884CFC9F}" destId="{4A667469-1015-46EC-8CB7-6DEFF20C6E02}" srcOrd="1" destOrd="0" presId="urn:microsoft.com/office/officeart/2005/8/layout/vList4"/>
    <dgm:cxn modelId="{A2E50DEE-ABF6-45BB-B94B-30E74B58C87B}" srcId="{E463AAB7-564A-4938-87E8-3836463A0185}" destId="{E41EF830-9FC6-4457-8BEA-9BB87D2E0931}" srcOrd="6" destOrd="0" parTransId="{1A46FC9D-4D3E-4720-9A87-7A1925E0E86E}" sibTransId="{798A3A2D-68BF-49B6-9FD7-006C5C3D1F29}"/>
    <dgm:cxn modelId="{4A534027-18D4-4AD8-8172-B8E3D069B23A}" type="presOf" srcId="{2C9E48D4-6E27-41AB-925C-2C1ACFF950DB}" destId="{ECEAB07B-819A-4D00-A7FC-80AF0DD8CB2A}" srcOrd="0" destOrd="0" presId="urn:microsoft.com/office/officeart/2005/8/layout/vList4"/>
    <dgm:cxn modelId="{65CA1327-42EC-405E-8B01-D8C0768F1247}" type="presOf" srcId="{E41EF830-9FC6-4457-8BEA-9BB87D2E0931}" destId="{F6E14060-FA41-4FD1-B71D-7C891EF881D2}" srcOrd="1" destOrd="0" presId="urn:microsoft.com/office/officeart/2005/8/layout/vList4"/>
    <dgm:cxn modelId="{6D20D238-9DCF-4807-8DD3-0C75BDE3EE07}" srcId="{E463AAB7-564A-4938-87E8-3836463A0185}" destId="{8C2E3518-719A-4F2A-9492-1F759FDD5B02}" srcOrd="8" destOrd="0" parTransId="{D051D8AD-A3F5-4C20-BF86-A8030E7CE216}" sibTransId="{B034B502-E172-4269-845C-5AA18733E3D0}"/>
    <dgm:cxn modelId="{C79A7BAE-4ACC-492F-AC77-7145BACFFBB1}" srcId="{E463AAB7-564A-4938-87E8-3836463A0185}" destId="{52FBC8BA-893E-43B4-9176-49CD5D4225B6}" srcOrd="3" destOrd="0" parTransId="{B738497E-30D8-4C46-BD2A-A664D17FAD35}" sibTransId="{DB7A314D-7A90-4BDB-94F1-72CF351739AF}"/>
    <dgm:cxn modelId="{73B89A9F-E52D-41BD-A42D-0727DC4682AD}" type="presOf" srcId="{CA566543-A7C3-46CA-8BB5-1399393EA08C}" destId="{EFA2A53D-2ACF-4BE8-9E83-89F6129475C3}" srcOrd="0" destOrd="0" presId="urn:microsoft.com/office/officeart/2005/8/layout/vList4"/>
    <dgm:cxn modelId="{03D84A34-0F1F-4B63-8FF9-60AE575C5498}" srcId="{E463AAB7-564A-4938-87E8-3836463A0185}" destId="{573EFCAE-70F0-4362-B973-B003884CFC9F}" srcOrd="5" destOrd="0" parTransId="{618D5EF6-4946-4CEB-8A1E-4286CFC4BB60}" sibTransId="{D68FC480-EFB1-45F5-B716-036F4874EF2A}"/>
    <dgm:cxn modelId="{6DFEB84A-F4D4-42B4-869A-09600F5FC75D}" type="presOf" srcId="{E66BBBB8-E9AF-413F-A5AE-779A4A08E9D4}" destId="{7986E0CF-4B78-456C-ADE3-C7EDACD10EDA}" srcOrd="1" destOrd="0" presId="urn:microsoft.com/office/officeart/2005/8/layout/vList4"/>
    <dgm:cxn modelId="{606DCAE2-A31C-4B05-BD7D-F3A1D6663EB8}" type="presOf" srcId="{A07E8A24-E250-4116-BBE1-AC34841C8213}" destId="{0E1F953E-462D-4FCD-A348-CC91EB8A07A5}" srcOrd="0" destOrd="0" presId="urn:microsoft.com/office/officeart/2005/8/layout/vList4"/>
    <dgm:cxn modelId="{AE38C6AD-FB6D-4112-BD15-8792B7FA42AA}" type="presOf" srcId="{A07E8A24-E250-4116-BBE1-AC34841C8213}" destId="{D3B5F51C-5F79-451D-8470-51552AA4825C}" srcOrd="1" destOrd="0" presId="urn:microsoft.com/office/officeart/2005/8/layout/vList4"/>
    <dgm:cxn modelId="{79EE9F3B-0732-4E71-A916-A333F7C71300}" type="presParOf" srcId="{453F16EE-2920-4033-A358-182A5CC9CA87}" destId="{076D6949-5C79-4AAD-BF4F-D8C1DB1FEA9C}" srcOrd="0" destOrd="0" presId="urn:microsoft.com/office/officeart/2005/8/layout/vList4"/>
    <dgm:cxn modelId="{6EFEC9F4-3B71-47E1-B339-DE97B468C862}" type="presParOf" srcId="{076D6949-5C79-4AAD-BF4F-D8C1DB1FEA9C}" destId="{EFA2A53D-2ACF-4BE8-9E83-89F6129475C3}" srcOrd="0" destOrd="0" presId="urn:microsoft.com/office/officeart/2005/8/layout/vList4"/>
    <dgm:cxn modelId="{694A2FF4-0B81-442A-928E-2B74FEB66C42}" type="presParOf" srcId="{076D6949-5C79-4AAD-BF4F-D8C1DB1FEA9C}" destId="{DDEF2FF3-5EE7-4F27-90FD-FE426FD1936B}" srcOrd="1" destOrd="0" presId="urn:microsoft.com/office/officeart/2005/8/layout/vList4"/>
    <dgm:cxn modelId="{6EC4CF60-DA60-4B64-AC74-6C1BA3B49E41}" type="presParOf" srcId="{076D6949-5C79-4AAD-BF4F-D8C1DB1FEA9C}" destId="{B73DF035-4F30-4B97-BC80-B7D24D85BF4D}" srcOrd="2" destOrd="0" presId="urn:microsoft.com/office/officeart/2005/8/layout/vList4"/>
    <dgm:cxn modelId="{BD7074E6-8954-47CC-8618-D2FF2A8B99BB}" type="presParOf" srcId="{453F16EE-2920-4033-A358-182A5CC9CA87}" destId="{BF60AE9C-470B-452B-9F0D-1B77393E8D68}" srcOrd="1" destOrd="0" presId="urn:microsoft.com/office/officeart/2005/8/layout/vList4"/>
    <dgm:cxn modelId="{8C620266-D04F-4E1C-BA73-6AEE0F5B22B9}" type="presParOf" srcId="{453F16EE-2920-4033-A358-182A5CC9CA87}" destId="{CE3F0C03-D5E3-478C-97D3-A4672AD596A3}" srcOrd="2" destOrd="0" presId="urn:microsoft.com/office/officeart/2005/8/layout/vList4"/>
    <dgm:cxn modelId="{3B1161F3-6310-4C1E-80FC-055D30EE0C54}" type="presParOf" srcId="{CE3F0C03-D5E3-478C-97D3-A4672AD596A3}" destId="{A3A339E6-7C73-45A9-B4B7-9D1FAFB731E5}" srcOrd="0" destOrd="0" presId="urn:microsoft.com/office/officeart/2005/8/layout/vList4"/>
    <dgm:cxn modelId="{BD93C4CC-CCEA-49BC-A9E1-E746FD921B96}" type="presParOf" srcId="{CE3F0C03-D5E3-478C-97D3-A4672AD596A3}" destId="{9B0F28D1-BB2F-4F2F-9EAE-DBB71E9AA0D4}" srcOrd="1" destOrd="0" presId="urn:microsoft.com/office/officeart/2005/8/layout/vList4"/>
    <dgm:cxn modelId="{20FFC725-B8D1-41C0-93AA-D595219F7FD3}" type="presParOf" srcId="{CE3F0C03-D5E3-478C-97D3-A4672AD596A3}" destId="{7986E0CF-4B78-456C-ADE3-C7EDACD10EDA}" srcOrd="2" destOrd="0" presId="urn:microsoft.com/office/officeart/2005/8/layout/vList4"/>
    <dgm:cxn modelId="{50536BA3-A278-4779-BD6A-737BA15D8882}" type="presParOf" srcId="{453F16EE-2920-4033-A358-182A5CC9CA87}" destId="{A8BDEA69-A7AA-425F-B696-7EF73CA4BA46}" srcOrd="3" destOrd="0" presId="urn:microsoft.com/office/officeart/2005/8/layout/vList4"/>
    <dgm:cxn modelId="{31F0054F-281C-4A28-AD9F-FB109DC9798E}" type="presParOf" srcId="{453F16EE-2920-4033-A358-182A5CC9CA87}" destId="{CDF7A098-F131-4ABC-B5AA-0DFEA028434C}" srcOrd="4" destOrd="0" presId="urn:microsoft.com/office/officeart/2005/8/layout/vList4"/>
    <dgm:cxn modelId="{1F3C3E96-4C07-4BEF-82F6-3409B202FE22}" type="presParOf" srcId="{CDF7A098-F131-4ABC-B5AA-0DFEA028434C}" destId="{F31DC6BF-5EB3-4687-AF55-C3FF88B3C196}" srcOrd="0" destOrd="0" presId="urn:microsoft.com/office/officeart/2005/8/layout/vList4"/>
    <dgm:cxn modelId="{18F17490-6777-415E-B462-07A0F0197676}" type="presParOf" srcId="{CDF7A098-F131-4ABC-B5AA-0DFEA028434C}" destId="{9BDEE85A-CD99-4FE0-BB83-FB04B6A040AF}" srcOrd="1" destOrd="0" presId="urn:microsoft.com/office/officeart/2005/8/layout/vList4"/>
    <dgm:cxn modelId="{1AB1E932-93D0-4BE8-82A4-3D85583B0C84}" type="presParOf" srcId="{CDF7A098-F131-4ABC-B5AA-0DFEA028434C}" destId="{CE590C61-9F21-4689-B3BA-663FBC442ECC}" srcOrd="2" destOrd="0" presId="urn:microsoft.com/office/officeart/2005/8/layout/vList4"/>
    <dgm:cxn modelId="{FE8497D2-E787-400C-8404-2686D5764985}" type="presParOf" srcId="{453F16EE-2920-4033-A358-182A5CC9CA87}" destId="{84AA3A86-FAF5-4E67-8DD7-77E5CA3C2E95}" srcOrd="5" destOrd="0" presId="urn:microsoft.com/office/officeart/2005/8/layout/vList4"/>
    <dgm:cxn modelId="{D4CA5F9D-06FD-47C3-B825-17D4120DF514}" type="presParOf" srcId="{453F16EE-2920-4033-A358-182A5CC9CA87}" destId="{A4B88575-9C43-44E8-A15E-B8140BB4A5F9}" srcOrd="6" destOrd="0" presId="urn:microsoft.com/office/officeart/2005/8/layout/vList4"/>
    <dgm:cxn modelId="{E6665059-F228-4AD4-91A3-6F328E1F4EC7}" type="presParOf" srcId="{A4B88575-9C43-44E8-A15E-B8140BB4A5F9}" destId="{A643399B-5ECA-442B-AD8F-99377290DE24}" srcOrd="0" destOrd="0" presId="urn:microsoft.com/office/officeart/2005/8/layout/vList4"/>
    <dgm:cxn modelId="{1A27583F-C728-427B-B357-CC68D1B80FC3}" type="presParOf" srcId="{A4B88575-9C43-44E8-A15E-B8140BB4A5F9}" destId="{E7575864-47B2-4C08-86E3-6B221C8ADB03}" srcOrd="1" destOrd="0" presId="urn:microsoft.com/office/officeart/2005/8/layout/vList4"/>
    <dgm:cxn modelId="{2E57B384-4609-4FEA-9DDA-E7B81314487B}" type="presParOf" srcId="{A4B88575-9C43-44E8-A15E-B8140BB4A5F9}" destId="{4DED96D1-F07E-4F63-9EB8-E00FD14BCDC9}" srcOrd="2" destOrd="0" presId="urn:microsoft.com/office/officeart/2005/8/layout/vList4"/>
    <dgm:cxn modelId="{43A9DA77-0593-4205-9FAC-0320349C149A}" type="presParOf" srcId="{453F16EE-2920-4033-A358-182A5CC9CA87}" destId="{446522DD-D10B-4107-9242-F0733DE07BB3}" srcOrd="7" destOrd="0" presId="urn:microsoft.com/office/officeart/2005/8/layout/vList4"/>
    <dgm:cxn modelId="{858FEA86-D4B9-4AE2-8825-20F652C6BC44}" type="presParOf" srcId="{453F16EE-2920-4033-A358-182A5CC9CA87}" destId="{762BFC25-E13B-48D3-8A59-34D2730314E4}" srcOrd="8" destOrd="0" presId="urn:microsoft.com/office/officeart/2005/8/layout/vList4"/>
    <dgm:cxn modelId="{D806371B-8792-4363-8F47-521677E89210}" type="presParOf" srcId="{762BFC25-E13B-48D3-8A59-34D2730314E4}" destId="{0E1F953E-462D-4FCD-A348-CC91EB8A07A5}" srcOrd="0" destOrd="0" presId="urn:microsoft.com/office/officeart/2005/8/layout/vList4"/>
    <dgm:cxn modelId="{DC744A11-30E8-445D-95E1-1C6390DE2978}" type="presParOf" srcId="{762BFC25-E13B-48D3-8A59-34D2730314E4}" destId="{C37385DC-60C1-46BF-BA29-3B3E65CDC831}" srcOrd="1" destOrd="0" presId="urn:microsoft.com/office/officeart/2005/8/layout/vList4"/>
    <dgm:cxn modelId="{315E7C9F-3DA7-44D2-A94B-3F1B3F59B445}" type="presParOf" srcId="{762BFC25-E13B-48D3-8A59-34D2730314E4}" destId="{D3B5F51C-5F79-451D-8470-51552AA4825C}" srcOrd="2" destOrd="0" presId="urn:microsoft.com/office/officeart/2005/8/layout/vList4"/>
    <dgm:cxn modelId="{F6FB6144-66CC-42F5-9CBB-51B4EFFE3194}" type="presParOf" srcId="{453F16EE-2920-4033-A358-182A5CC9CA87}" destId="{88367665-8492-494C-A606-E906A678F998}" srcOrd="9" destOrd="0" presId="urn:microsoft.com/office/officeart/2005/8/layout/vList4"/>
    <dgm:cxn modelId="{CE79100F-0466-43DF-83E0-7C1936B12448}" type="presParOf" srcId="{453F16EE-2920-4033-A358-182A5CC9CA87}" destId="{15DC9DFA-F90E-4114-B224-D5D040717CB0}" srcOrd="10" destOrd="0" presId="urn:microsoft.com/office/officeart/2005/8/layout/vList4"/>
    <dgm:cxn modelId="{E579004F-8E9A-40A1-91FE-07253B0B62B8}" type="presParOf" srcId="{15DC9DFA-F90E-4114-B224-D5D040717CB0}" destId="{3B9C0EA1-754B-44C4-86B0-C5A57E6FB9C2}" srcOrd="0" destOrd="0" presId="urn:microsoft.com/office/officeart/2005/8/layout/vList4"/>
    <dgm:cxn modelId="{BA4873FA-DD1E-4CAC-9225-C28CE79849BA}" type="presParOf" srcId="{15DC9DFA-F90E-4114-B224-D5D040717CB0}" destId="{0E571D53-E9F9-41D7-9380-4AF22CEC9A03}" srcOrd="1" destOrd="0" presId="urn:microsoft.com/office/officeart/2005/8/layout/vList4"/>
    <dgm:cxn modelId="{E6940900-6AE3-49ED-B703-D7FFF4185C28}" type="presParOf" srcId="{15DC9DFA-F90E-4114-B224-D5D040717CB0}" destId="{4A667469-1015-46EC-8CB7-6DEFF20C6E02}" srcOrd="2" destOrd="0" presId="urn:microsoft.com/office/officeart/2005/8/layout/vList4"/>
    <dgm:cxn modelId="{E924EE97-360F-48EE-A0EB-DFC49CDAE5F9}" type="presParOf" srcId="{453F16EE-2920-4033-A358-182A5CC9CA87}" destId="{1A9B9EC2-E4EF-4D85-B8D8-C44C75C9D330}" srcOrd="11" destOrd="0" presId="urn:microsoft.com/office/officeart/2005/8/layout/vList4"/>
    <dgm:cxn modelId="{B3277163-E73F-42BF-8555-19864202CDB6}" type="presParOf" srcId="{453F16EE-2920-4033-A358-182A5CC9CA87}" destId="{5DC1B07E-0CD4-4BC1-B804-C274CBAA7232}" srcOrd="12" destOrd="0" presId="urn:microsoft.com/office/officeart/2005/8/layout/vList4"/>
    <dgm:cxn modelId="{F71E65ED-DAFC-42F5-9F48-2F7C22473415}" type="presParOf" srcId="{5DC1B07E-0CD4-4BC1-B804-C274CBAA7232}" destId="{EB6A9859-548A-41CF-8B00-957C71350D6C}" srcOrd="0" destOrd="0" presId="urn:microsoft.com/office/officeart/2005/8/layout/vList4"/>
    <dgm:cxn modelId="{F8F42500-2EA1-42F1-9C8F-23055C7B90AD}" type="presParOf" srcId="{5DC1B07E-0CD4-4BC1-B804-C274CBAA7232}" destId="{48C23974-ABF5-42D7-A8E7-A984D374E25A}" srcOrd="1" destOrd="0" presId="urn:microsoft.com/office/officeart/2005/8/layout/vList4"/>
    <dgm:cxn modelId="{1A709D3E-6350-464D-9C62-FA08F9E4B1B1}" type="presParOf" srcId="{5DC1B07E-0CD4-4BC1-B804-C274CBAA7232}" destId="{F6E14060-FA41-4FD1-B71D-7C891EF881D2}" srcOrd="2" destOrd="0" presId="urn:microsoft.com/office/officeart/2005/8/layout/vList4"/>
    <dgm:cxn modelId="{25040554-74F9-47EC-B6B8-45231AA93374}" type="presParOf" srcId="{453F16EE-2920-4033-A358-182A5CC9CA87}" destId="{DF007BB9-F785-45D4-8C24-07745009B5E4}" srcOrd="13" destOrd="0" presId="urn:microsoft.com/office/officeart/2005/8/layout/vList4"/>
    <dgm:cxn modelId="{0F43695B-6FCD-44D8-B29D-3E2C0358C854}" type="presParOf" srcId="{453F16EE-2920-4033-A358-182A5CC9CA87}" destId="{15035E69-9332-4B1F-9A17-35D4F3E1F534}" srcOrd="14" destOrd="0" presId="urn:microsoft.com/office/officeart/2005/8/layout/vList4"/>
    <dgm:cxn modelId="{7A6D911B-175A-4F87-80A4-39205F7A6DC8}" type="presParOf" srcId="{15035E69-9332-4B1F-9A17-35D4F3E1F534}" destId="{ECEAB07B-819A-4D00-A7FC-80AF0DD8CB2A}" srcOrd="0" destOrd="0" presId="urn:microsoft.com/office/officeart/2005/8/layout/vList4"/>
    <dgm:cxn modelId="{6AD7551C-B8D3-4DCD-A81C-E3AA8F474B75}" type="presParOf" srcId="{15035E69-9332-4B1F-9A17-35D4F3E1F534}" destId="{CDEE67C9-C531-492D-8281-437995C4CD34}" srcOrd="1" destOrd="0" presId="urn:microsoft.com/office/officeart/2005/8/layout/vList4"/>
    <dgm:cxn modelId="{1A12D45A-D6C4-4457-BDB8-E47D159ED1E6}" type="presParOf" srcId="{15035E69-9332-4B1F-9A17-35D4F3E1F534}" destId="{061B2048-BF9D-4112-BD47-30CAABC11876}" srcOrd="2" destOrd="0" presId="urn:microsoft.com/office/officeart/2005/8/layout/vList4"/>
    <dgm:cxn modelId="{4464F4BE-8A07-4234-BA41-4E087E685C09}" type="presParOf" srcId="{453F16EE-2920-4033-A358-182A5CC9CA87}" destId="{E9703A97-5785-40F8-B20F-2A36D051EC2C}" srcOrd="15" destOrd="0" presId="urn:microsoft.com/office/officeart/2005/8/layout/vList4"/>
    <dgm:cxn modelId="{E104DC24-0210-4337-A40D-34ADFB860C55}" type="presParOf" srcId="{453F16EE-2920-4033-A358-182A5CC9CA87}" destId="{7B7CDB35-5E96-4B5F-8EED-D42983E77FF4}" srcOrd="16" destOrd="0" presId="urn:microsoft.com/office/officeart/2005/8/layout/vList4"/>
    <dgm:cxn modelId="{0EA22D5C-0FE6-49EB-939C-4D277A604074}" type="presParOf" srcId="{7B7CDB35-5E96-4B5F-8EED-D42983E77FF4}" destId="{C8A9BF57-EE9C-420B-91D7-BCA49696B167}" srcOrd="0" destOrd="0" presId="urn:microsoft.com/office/officeart/2005/8/layout/vList4"/>
    <dgm:cxn modelId="{4ACF9258-0672-4E1C-8CE9-9AFBA48D743D}" type="presParOf" srcId="{7B7CDB35-5E96-4B5F-8EED-D42983E77FF4}" destId="{B36DD06C-56B0-41B6-9141-FF25140621C8}" srcOrd="1" destOrd="0" presId="urn:microsoft.com/office/officeart/2005/8/layout/vList4"/>
    <dgm:cxn modelId="{F3EB1132-15D0-4701-8F6B-969261A13C63}" type="presParOf" srcId="{7B7CDB35-5E96-4B5F-8EED-D42983E77FF4}" destId="{34E6BFF0-9A81-4FA3-B4DA-83447B79786D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AD13A0-DE57-4BA1-9A5B-5C023D3914F2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AAFF2A6-6DEA-488B-95C4-5813622C2F66}">
      <dgm:prSet phldrT="[Text]"/>
      <dgm:spPr/>
      <dgm:t>
        <a:bodyPr/>
        <a:lstStyle/>
        <a:p>
          <a:r>
            <a:rPr lang="en-US" dirty="0" smtClean="0"/>
            <a:t>Skin-to-Skin Contact</a:t>
          </a:r>
          <a:endParaRPr lang="en-US" dirty="0"/>
        </a:p>
      </dgm:t>
    </dgm:pt>
    <dgm:pt modelId="{56AF2B05-5B97-4B1E-8E26-8C2B46611049}" type="parTrans" cxnId="{E2E5E9E0-D10A-44B4-8809-BF4C84104BA4}">
      <dgm:prSet/>
      <dgm:spPr/>
      <dgm:t>
        <a:bodyPr/>
        <a:lstStyle/>
        <a:p>
          <a:endParaRPr lang="en-US"/>
        </a:p>
      </dgm:t>
    </dgm:pt>
    <dgm:pt modelId="{F99B0874-48E6-46CD-8298-ED6FDCBCA662}" type="sibTrans" cxnId="{E2E5E9E0-D10A-44B4-8809-BF4C84104BA4}">
      <dgm:prSet/>
      <dgm:spPr/>
      <dgm:t>
        <a:bodyPr/>
        <a:lstStyle/>
        <a:p>
          <a:endParaRPr lang="en-US"/>
        </a:p>
      </dgm:t>
    </dgm:pt>
    <dgm:pt modelId="{C0A266CE-40E7-43E3-B4C5-40F2515B1F67}">
      <dgm:prSet phldrT="[Text]"/>
      <dgm:spPr/>
      <dgm:t>
        <a:bodyPr/>
        <a:lstStyle/>
        <a:p>
          <a:r>
            <a:rPr lang="en-US" dirty="0" smtClean="0"/>
            <a:t>Sexual Fluids</a:t>
          </a:r>
          <a:endParaRPr lang="en-US" dirty="0"/>
        </a:p>
      </dgm:t>
    </dgm:pt>
    <dgm:pt modelId="{56524A4B-EDDB-4AFB-8BFA-7C0E020CAB6C}" type="parTrans" cxnId="{5F0C7C40-9F99-48AD-BDCA-31A7FC2E0C1D}">
      <dgm:prSet/>
      <dgm:spPr/>
      <dgm:t>
        <a:bodyPr/>
        <a:lstStyle/>
        <a:p>
          <a:endParaRPr lang="en-US"/>
        </a:p>
      </dgm:t>
    </dgm:pt>
    <dgm:pt modelId="{D8274D6A-1AD5-4F78-A507-1452371603DF}" type="sibTrans" cxnId="{5F0C7C40-9F99-48AD-BDCA-31A7FC2E0C1D}">
      <dgm:prSet/>
      <dgm:spPr/>
      <dgm:t>
        <a:bodyPr/>
        <a:lstStyle/>
        <a:p>
          <a:endParaRPr lang="en-US"/>
        </a:p>
      </dgm:t>
    </dgm:pt>
    <dgm:pt modelId="{30F4EA70-3CBD-4962-8E37-EC985A66E20D}">
      <dgm:prSet phldrT="[Text]"/>
      <dgm:spPr/>
      <dgm:t>
        <a:bodyPr/>
        <a:lstStyle/>
        <a:p>
          <a:r>
            <a:rPr lang="en-US" dirty="0" smtClean="0"/>
            <a:t>Ingest Fecal Material</a:t>
          </a:r>
          <a:endParaRPr lang="en-US" dirty="0"/>
        </a:p>
      </dgm:t>
    </dgm:pt>
    <dgm:pt modelId="{4F7626C5-AA09-47E7-96CE-7BF89FB3F687}" type="parTrans" cxnId="{3069587F-538D-4415-9A55-49455B48FDBE}">
      <dgm:prSet/>
      <dgm:spPr/>
      <dgm:t>
        <a:bodyPr/>
        <a:lstStyle/>
        <a:p>
          <a:endParaRPr lang="en-US"/>
        </a:p>
      </dgm:t>
    </dgm:pt>
    <dgm:pt modelId="{C9C89F65-ABE9-451E-A58C-1E324B31205C}" type="sibTrans" cxnId="{3069587F-538D-4415-9A55-49455B48FDBE}">
      <dgm:prSet/>
      <dgm:spPr/>
      <dgm:t>
        <a:bodyPr/>
        <a:lstStyle/>
        <a:p>
          <a:endParaRPr lang="en-US"/>
        </a:p>
      </dgm:t>
    </dgm:pt>
    <dgm:pt modelId="{27367A49-0CD9-4646-AFCA-4880E292CC64}" type="pres">
      <dgm:prSet presAssocID="{23AD13A0-DE57-4BA1-9A5B-5C023D3914F2}" presName="compositeShape" presStyleCnt="0">
        <dgm:presLayoutVars>
          <dgm:chMax val="7"/>
          <dgm:dir/>
          <dgm:resizeHandles val="exact"/>
        </dgm:presLayoutVars>
      </dgm:prSet>
      <dgm:spPr/>
    </dgm:pt>
    <dgm:pt modelId="{59EEC848-8674-428C-A94A-E25CABF8D36B}" type="pres">
      <dgm:prSet presAssocID="{23AD13A0-DE57-4BA1-9A5B-5C023D3914F2}" presName="wedge1" presStyleLbl="node1" presStyleIdx="0" presStyleCnt="3" custLinFactNeighborX="-5203" custLinFactNeighborY="3013"/>
      <dgm:spPr/>
      <dgm:t>
        <a:bodyPr/>
        <a:lstStyle/>
        <a:p>
          <a:endParaRPr lang="en-US"/>
        </a:p>
      </dgm:t>
    </dgm:pt>
    <dgm:pt modelId="{49F27B0B-3069-48B2-8583-7B8EE6965CF5}" type="pres">
      <dgm:prSet presAssocID="{23AD13A0-DE57-4BA1-9A5B-5C023D3914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003A5-4644-4890-86FA-E0AB018FBF10}" type="pres">
      <dgm:prSet presAssocID="{23AD13A0-DE57-4BA1-9A5B-5C023D3914F2}" presName="wedge2" presStyleLbl="node1" presStyleIdx="1" presStyleCnt="3"/>
      <dgm:spPr/>
      <dgm:t>
        <a:bodyPr/>
        <a:lstStyle/>
        <a:p>
          <a:endParaRPr lang="en-US"/>
        </a:p>
      </dgm:t>
    </dgm:pt>
    <dgm:pt modelId="{FD062235-FD93-4218-AE40-BF641E72DA13}" type="pres">
      <dgm:prSet presAssocID="{23AD13A0-DE57-4BA1-9A5B-5C023D3914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16EF4-E375-4AEE-8E1C-FD2817A3750E}" type="pres">
      <dgm:prSet presAssocID="{23AD13A0-DE57-4BA1-9A5B-5C023D3914F2}" presName="wedge3" presStyleLbl="node1" presStyleIdx="2" presStyleCnt="3"/>
      <dgm:spPr/>
      <dgm:t>
        <a:bodyPr/>
        <a:lstStyle/>
        <a:p>
          <a:endParaRPr lang="en-US"/>
        </a:p>
      </dgm:t>
    </dgm:pt>
    <dgm:pt modelId="{9F1841FE-B4B3-42EB-A4BB-C4245CAF5C0B}" type="pres">
      <dgm:prSet presAssocID="{23AD13A0-DE57-4BA1-9A5B-5C023D3914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09A715-1D76-4009-8E42-1A9A27CBBD33}" type="presOf" srcId="{23AD13A0-DE57-4BA1-9A5B-5C023D3914F2}" destId="{27367A49-0CD9-4646-AFCA-4880E292CC64}" srcOrd="0" destOrd="0" presId="urn:microsoft.com/office/officeart/2005/8/layout/chart3"/>
    <dgm:cxn modelId="{3119DA91-F014-4EDA-A1FF-59418DE48DFF}" type="presOf" srcId="{C0A266CE-40E7-43E3-B4C5-40F2515B1F67}" destId="{18D003A5-4644-4890-86FA-E0AB018FBF10}" srcOrd="0" destOrd="0" presId="urn:microsoft.com/office/officeart/2005/8/layout/chart3"/>
    <dgm:cxn modelId="{E2E5E9E0-D10A-44B4-8809-BF4C84104BA4}" srcId="{23AD13A0-DE57-4BA1-9A5B-5C023D3914F2}" destId="{EAAFF2A6-6DEA-488B-95C4-5813622C2F66}" srcOrd="0" destOrd="0" parTransId="{56AF2B05-5B97-4B1E-8E26-8C2B46611049}" sibTransId="{F99B0874-48E6-46CD-8298-ED6FDCBCA662}"/>
    <dgm:cxn modelId="{5F0C7C40-9F99-48AD-BDCA-31A7FC2E0C1D}" srcId="{23AD13A0-DE57-4BA1-9A5B-5C023D3914F2}" destId="{C0A266CE-40E7-43E3-B4C5-40F2515B1F67}" srcOrd="1" destOrd="0" parTransId="{56524A4B-EDDB-4AFB-8BFA-7C0E020CAB6C}" sibTransId="{D8274D6A-1AD5-4F78-A507-1452371603DF}"/>
    <dgm:cxn modelId="{901001B5-5B15-4126-8114-FB865B4733B6}" type="presOf" srcId="{30F4EA70-3CBD-4962-8E37-EC985A66E20D}" destId="{6BE16EF4-E375-4AEE-8E1C-FD2817A3750E}" srcOrd="0" destOrd="0" presId="urn:microsoft.com/office/officeart/2005/8/layout/chart3"/>
    <dgm:cxn modelId="{8586EC17-2BCB-44F7-AC53-4AC7BB43114D}" type="presOf" srcId="{C0A266CE-40E7-43E3-B4C5-40F2515B1F67}" destId="{FD062235-FD93-4218-AE40-BF641E72DA13}" srcOrd="1" destOrd="0" presId="urn:microsoft.com/office/officeart/2005/8/layout/chart3"/>
    <dgm:cxn modelId="{3069587F-538D-4415-9A55-49455B48FDBE}" srcId="{23AD13A0-DE57-4BA1-9A5B-5C023D3914F2}" destId="{30F4EA70-3CBD-4962-8E37-EC985A66E20D}" srcOrd="2" destOrd="0" parTransId="{4F7626C5-AA09-47E7-96CE-7BF89FB3F687}" sibTransId="{C9C89F65-ABE9-451E-A58C-1E324B31205C}"/>
    <dgm:cxn modelId="{0A099A1E-6456-461E-8BF2-91E63CFB812C}" type="presOf" srcId="{EAAFF2A6-6DEA-488B-95C4-5813622C2F66}" destId="{49F27B0B-3069-48B2-8583-7B8EE6965CF5}" srcOrd="1" destOrd="0" presId="urn:microsoft.com/office/officeart/2005/8/layout/chart3"/>
    <dgm:cxn modelId="{9099BE30-81F6-4D08-9B11-B9EE6CBAA780}" type="presOf" srcId="{30F4EA70-3CBD-4962-8E37-EC985A66E20D}" destId="{9F1841FE-B4B3-42EB-A4BB-C4245CAF5C0B}" srcOrd="1" destOrd="0" presId="urn:microsoft.com/office/officeart/2005/8/layout/chart3"/>
    <dgm:cxn modelId="{B895FD23-8BA0-403E-945B-17B81CDA5CDB}" type="presOf" srcId="{EAAFF2A6-6DEA-488B-95C4-5813622C2F66}" destId="{59EEC848-8674-428C-A94A-E25CABF8D36B}" srcOrd="0" destOrd="0" presId="urn:microsoft.com/office/officeart/2005/8/layout/chart3"/>
    <dgm:cxn modelId="{92C6DA6F-A428-450A-A432-AA994D72B31C}" type="presParOf" srcId="{27367A49-0CD9-4646-AFCA-4880E292CC64}" destId="{59EEC848-8674-428C-A94A-E25CABF8D36B}" srcOrd="0" destOrd="0" presId="urn:microsoft.com/office/officeart/2005/8/layout/chart3"/>
    <dgm:cxn modelId="{A06CCAE2-5296-48EE-A665-E75A2FED682A}" type="presParOf" srcId="{27367A49-0CD9-4646-AFCA-4880E292CC64}" destId="{49F27B0B-3069-48B2-8583-7B8EE6965CF5}" srcOrd="1" destOrd="0" presId="urn:microsoft.com/office/officeart/2005/8/layout/chart3"/>
    <dgm:cxn modelId="{F669B592-2C37-44E1-828F-3A4DCA76F0F1}" type="presParOf" srcId="{27367A49-0CD9-4646-AFCA-4880E292CC64}" destId="{18D003A5-4644-4890-86FA-E0AB018FBF10}" srcOrd="2" destOrd="0" presId="urn:microsoft.com/office/officeart/2005/8/layout/chart3"/>
    <dgm:cxn modelId="{68008954-A6DC-4175-AC01-FE86374A2983}" type="presParOf" srcId="{27367A49-0CD9-4646-AFCA-4880E292CC64}" destId="{FD062235-FD93-4218-AE40-BF641E72DA13}" srcOrd="3" destOrd="0" presId="urn:microsoft.com/office/officeart/2005/8/layout/chart3"/>
    <dgm:cxn modelId="{3F8B97C0-56A6-4C4B-B76A-47B0AF378132}" type="presParOf" srcId="{27367A49-0CD9-4646-AFCA-4880E292CC64}" destId="{6BE16EF4-E375-4AEE-8E1C-FD2817A3750E}" srcOrd="4" destOrd="0" presId="urn:microsoft.com/office/officeart/2005/8/layout/chart3"/>
    <dgm:cxn modelId="{29DE19EA-371C-4A68-816C-F82559F00F7B}" type="presParOf" srcId="{27367A49-0CD9-4646-AFCA-4880E292CC64}" destId="{9F1841FE-B4B3-42EB-A4BB-C4245CAF5C0B}" srcOrd="5" destOrd="0" presId="urn:microsoft.com/office/officeart/2005/8/layout/char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AD13A0-DE57-4BA1-9A5B-5C023D3914F2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AAFF2A6-6DEA-488B-95C4-5813622C2F66}">
      <dgm:prSet phldrT="[Text]"/>
      <dgm:spPr/>
      <dgm:t>
        <a:bodyPr/>
        <a:lstStyle/>
        <a:p>
          <a:r>
            <a:rPr lang="en-US" dirty="0" smtClean="0"/>
            <a:t>Skin-to-Skin Contact</a:t>
          </a:r>
          <a:endParaRPr lang="en-US" dirty="0"/>
        </a:p>
      </dgm:t>
    </dgm:pt>
    <dgm:pt modelId="{56AF2B05-5B97-4B1E-8E26-8C2B46611049}" type="parTrans" cxnId="{E2E5E9E0-D10A-44B4-8809-BF4C84104BA4}">
      <dgm:prSet/>
      <dgm:spPr/>
      <dgm:t>
        <a:bodyPr/>
        <a:lstStyle/>
        <a:p>
          <a:endParaRPr lang="en-US"/>
        </a:p>
      </dgm:t>
    </dgm:pt>
    <dgm:pt modelId="{F99B0874-48E6-46CD-8298-ED6FDCBCA662}" type="sibTrans" cxnId="{E2E5E9E0-D10A-44B4-8809-BF4C84104BA4}">
      <dgm:prSet/>
      <dgm:spPr/>
      <dgm:t>
        <a:bodyPr/>
        <a:lstStyle/>
        <a:p>
          <a:endParaRPr lang="en-US"/>
        </a:p>
      </dgm:t>
    </dgm:pt>
    <dgm:pt modelId="{C0A266CE-40E7-43E3-B4C5-40F2515B1F67}">
      <dgm:prSet phldrT="[Text]"/>
      <dgm:spPr/>
      <dgm:t>
        <a:bodyPr/>
        <a:lstStyle/>
        <a:p>
          <a:r>
            <a:rPr lang="en-US" dirty="0" smtClean="0"/>
            <a:t>Sexual Fluids</a:t>
          </a:r>
          <a:endParaRPr lang="en-US" dirty="0"/>
        </a:p>
      </dgm:t>
    </dgm:pt>
    <dgm:pt modelId="{56524A4B-EDDB-4AFB-8BFA-7C0E020CAB6C}" type="parTrans" cxnId="{5F0C7C40-9F99-48AD-BDCA-31A7FC2E0C1D}">
      <dgm:prSet/>
      <dgm:spPr/>
      <dgm:t>
        <a:bodyPr/>
        <a:lstStyle/>
        <a:p>
          <a:endParaRPr lang="en-US"/>
        </a:p>
      </dgm:t>
    </dgm:pt>
    <dgm:pt modelId="{D8274D6A-1AD5-4F78-A507-1452371603DF}" type="sibTrans" cxnId="{5F0C7C40-9F99-48AD-BDCA-31A7FC2E0C1D}">
      <dgm:prSet/>
      <dgm:spPr/>
      <dgm:t>
        <a:bodyPr/>
        <a:lstStyle/>
        <a:p>
          <a:endParaRPr lang="en-US"/>
        </a:p>
      </dgm:t>
    </dgm:pt>
    <dgm:pt modelId="{30F4EA70-3CBD-4962-8E37-EC985A66E20D}">
      <dgm:prSet phldrT="[Text]"/>
      <dgm:spPr/>
      <dgm:t>
        <a:bodyPr/>
        <a:lstStyle/>
        <a:p>
          <a:r>
            <a:rPr lang="en-US" dirty="0" smtClean="0"/>
            <a:t>Ingest Fecal Material</a:t>
          </a:r>
          <a:endParaRPr lang="en-US" dirty="0"/>
        </a:p>
      </dgm:t>
    </dgm:pt>
    <dgm:pt modelId="{4F7626C5-AA09-47E7-96CE-7BF89FB3F687}" type="parTrans" cxnId="{3069587F-538D-4415-9A55-49455B48FDBE}">
      <dgm:prSet/>
      <dgm:spPr/>
      <dgm:t>
        <a:bodyPr/>
        <a:lstStyle/>
        <a:p>
          <a:endParaRPr lang="en-US"/>
        </a:p>
      </dgm:t>
    </dgm:pt>
    <dgm:pt modelId="{C9C89F65-ABE9-451E-A58C-1E324B31205C}" type="sibTrans" cxnId="{3069587F-538D-4415-9A55-49455B48FDBE}">
      <dgm:prSet/>
      <dgm:spPr/>
      <dgm:t>
        <a:bodyPr/>
        <a:lstStyle/>
        <a:p>
          <a:endParaRPr lang="en-US"/>
        </a:p>
      </dgm:t>
    </dgm:pt>
    <dgm:pt modelId="{27367A49-0CD9-4646-AFCA-4880E292CC64}" type="pres">
      <dgm:prSet presAssocID="{23AD13A0-DE57-4BA1-9A5B-5C023D3914F2}" presName="compositeShape" presStyleCnt="0">
        <dgm:presLayoutVars>
          <dgm:chMax val="7"/>
          <dgm:dir/>
          <dgm:resizeHandles val="exact"/>
        </dgm:presLayoutVars>
      </dgm:prSet>
      <dgm:spPr/>
    </dgm:pt>
    <dgm:pt modelId="{59EEC848-8674-428C-A94A-E25CABF8D36B}" type="pres">
      <dgm:prSet presAssocID="{23AD13A0-DE57-4BA1-9A5B-5C023D3914F2}" presName="wedge1" presStyleLbl="node1" presStyleIdx="0" presStyleCnt="3" custLinFactNeighborX="-3291" custLinFactNeighborY="1413"/>
      <dgm:spPr/>
      <dgm:t>
        <a:bodyPr/>
        <a:lstStyle/>
        <a:p>
          <a:endParaRPr lang="en-US"/>
        </a:p>
      </dgm:t>
    </dgm:pt>
    <dgm:pt modelId="{49F27B0B-3069-48B2-8583-7B8EE6965CF5}" type="pres">
      <dgm:prSet presAssocID="{23AD13A0-DE57-4BA1-9A5B-5C023D3914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003A5-4644-4890-86FA-E0AB018FBF10}" type="pres">
      <dgm:prSet presAssocID="{23AD13A0-DE57-4BA1-9A5B-5C023D3914F2}" presName="wedge2" presStyleLbl="node1" presStyleIdx="1" presStyleCnt="3"/>
      <dgm:spPr/>
      <dgm:t>
        <a:bodyPr/>
        <a:lstStyle/>
        <a:p>
          <a:endParaRPr lang="en-US"/>
        </a:p>
      </dgm:t>
    </dgm:pt>
    <dgm:pt modelId="{FD062235-FD93-4218-AE40-BF641E72DA13}" type="pres">
      <dgm:prSet presAssocID="{23AD13A0-DE57-4BA1-9A5B-5C023D3914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16EF4-E375-4AEE-8E1C-FD2817A3750E}" type="pres">
      <dgm:prSet presAssocID="{23AD13A0-DE57-4BA1-9A5B-5C023D3914F2}" presName="wedge3" presStyleLbl="node1" presStyleIdx="2" presStyleCnt="3"/>
      <dgm:spPr/>
      <dgm:t>
        <a:bodyPr/>
        <a:lstStyle/>
        <a:p>
          <a:endParaRPr lang="en-US"/>
        </a:p>
      </dgm:t>
    </dgm:pt>
    <dgm:pt modelId="{9F1841FE-B4B3-42EB-A4BB-C4245CAF5C0B}" type="pres">
      <dgm:prSet presAssocID="{23AD13A0-DE57-4BA1-9A5B-5C023D3914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E5E9E0-D10A-44B4-8809-BF4C84104BA4}" srcId="{23AD13A0-DE57-4BA1-9A5B-5C023D3914F2}" destId="{EAAFF2A6-6DEA-488B-95C4-5813622C2F66}" srcOrd="0" destOrd="0" parTransId="{56AF2B05-5B97-4B1E-8E26-8C2B46611049}" sibTransId="{F99B0874-48E6-46CD-8298-ED6FDCBCA662}"/>
    <dgm:cxn modelId="{6A61E42E-C86A-4E4F-B0E1-2C3718C3B61B}" type="presOf" srcId="{EAAFF2A6-6DEA-488B-95C4-5813622C2F66}" destId="{49F27B0B-3069-48B2-8583-7B8EE6965CF5}" srcOrd="1" destOrd="0" presId="urn:microsoft.com/office/officeart/2005/8/layout/chart3"/>
    <dgm:cxn modelId="{5F0C7C40-9F99-48AD-BDCA-31A7FC2E0C1D}" srcId="{23AD13A0-DE57-4BA1-9A5B-5C023D3914F2}" destId="{C0A266CE-40E7-43E3-B4C5-40F2515B1F67}" srcOrd="1" destOrd="0" parTransId="{56524A4B-EDDB-4AFB-8BFA-7C0E020CAB6C}" sibTransId="{D8274D6A-1AD5-4F78-A507-1452371603DF}"/>
    <dgm:cxn modelId="{4EE9F0BC-2782-469C-868D-A5EAC48696B6}" type="presOf" srcId="{23AD13A0-DE57-4BA1-9A5B-5C023D3914F2}" destId="{27367A49-0CD9-4646-AFCA-4880E292CC64}" srcOrd="0" destOrd="0" presId="urn:microsoft.com/office/officeart/2005/8/layout/chart3"/>
    <dgm:cxn modelId="{47E3F6FE-A29E-4F3C-899C-A26D44B17AC7}" type="presOf" srcId="{30F4EA70-3CBD-4962-8E37-EC985A66E20D}" destId="{9F1841FE-B4B3-42EB-A4BB-C4245CAF5C0B}" srcOrd="1" destOrd="0" presId="urn:microsoft.com/office/officeart/2005/8/layout/chart3"/>
    <dgm:cxn modelId="{3069587F-538D-4415-9A55-49455B48FDBE}" srcId="{23AD13A0-DE57-4BA1-9A5B-5C023D3914F2}" destId="{30F4EA70-3CBD-4962-8E37-EC985A66E20D}" srcOrd="2" destOrd="0" parTransId="{4F7626C5-AA09-47E7-96CE-7BF89FB3F687}" sibTransId="{C9C89F65-ABE9-451E-A58C-1E324B31205C}"/>
    <dgm:cxn modelId="{40A466E5-098C-48C9-864E-3BA251CE2D06}" type="presOf" srcId="{C0A266CE-40E7-43E3-B4C5-40F2515B1F67}" destId="{18D003A5-4644-4890-86FA-E0AB018FBF10}" srcOrd="0" destOrd="0" presId="urn:microsoft.com/office/officeart/2005/8/layout/chart3"/>
    <dgm:cxn modelId="{E83D305F-7571-4B39-A09E-9C784EC6549A}" type="presOf" srcId="{30F4EA70-3CBD-4962-8E37-EC985A66E20D}" destId="{6BE16EF4-E375-4AEE-8E1C-FD2817A3750E}" srcOrd="0" destOrd="0" presId="urn:microsoft.com/office/officeart/2005/8/layout/chart3"/>
    <dgm:cxn modelId="{F13A62EE-E561-43DA-8F49-B43E1D88DC7D}" type="presOf" srcId="{EAAFF2A6-6DEA-488B-95C4-5813622C2F66}" destId="{59EEC848-8674-428C-A94A-E25CABF8D36B}" srcOrd="0" destOrd="0" presId="urn:microsoft.com/office/officeart/2005/8/layout/chart3"/>
    <dgm:cxn modelId="{B390FDD7-5B3B-4282-AAF2-888626FD9DCE}" type="presOf" srcId="{C0A266CE-40E7-43E3-B4C5-40F2515B1F67}" destId="{FD062235-FD93-4218-AE40-BF641E72DA13}" srcOrd="1" destOrd="0" presId="urn:microsoft.com/office/officeart/2005/8/layout/chart3"/>
    <dgm:cxn modelId="{8D407E8A-E7CB-47EC-A51E-72167B209B86}" type="presParOf" srcId="{27367A49-0CD9-4646-AFCA-4880E292CC64}" destId="{59EEC848-8674-428C-A94A-E25CABF8D36B}" srcOrd="0" destOrd="0" presId="urn:microsoft.com/office/officeart/2005/8/layout/chart3"/>
    <dgm:cxn modelId="{9BDA6916-2946-4FAD-9CF9-9A37DD0F4237}" type="presParOf" srcId="{27367A49-0CD9-4646-AFCA-4880E292CC64}" destId="{49F27B0B-3069-48B2-8583-7B8EE6965CF5}" srcOrd="1" destOrd="0" presId="urn:microsoft.com/office/officeart/2005/8/layout/chart3"/>
    <dgm:cxn modelId="{10287530-41C2-40EE-B71F-5C74ADD86017}" type="presParOf" srcId="{27367A49-0CD9-4646-AFCA-4880E292CC64}" destId="{18D003A5-4644-4890-86FA-E0AB018FBF10}" srcOrd="2" destOrd="0" presId="urn:microsoft.com/office/officeart/2005/8/layout/chart3"/>
    <dgm:cxn modelId="{DC54120A-DA27-45A4-B10E-6A9329C1DF54}" type="presParOf" srcId="{27367A49-0CD9-4646-AFCA-4880E292CC64}" destId="{FD062235-FD93-4218-AE40-BF641E72DA13}" srcOrd="3" destOrd="0" presId="urn:microsoft.com/office/officeart/2005/8/layout/chart3"/>
    <dgm:cxn modelId="{6960706B-F375-4355-B0A6-42101F6E6B69}" type="presParOf" srcId="{27367A49-0CD9-4646-AFCA-4880E292CC64}" destId="{6BE16EF4-E375-4AEE-8E1C-FD2817A3750E}" srcOrd="4" destOrd="0" presId="urn:microsoft.com/office/officeart/2005/8/layout/chart3"/>
    <dgm:cxn modelId="{AA548847-7F65-400B-A1F7-D11AD170B1C8}" type="presParOf" srcId="{27367A49-0CD9-4646-AFCA-4880E292CC64}" destId="{9F1841FE-B4B3-42EB-A4BB-C4245CAF5C0B}" srcOrd="5" destOrd="0" presId="urn:microsoft.com/office/officeart/2005/8/layout/char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AD13A0-DE57-4BA1-9A5B-5C023D3914F2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AAFF2A6-6DEA-488B-95C4-5813622C2F66}">
      <dgm:prSet phldrT="[Text]"/>
      <dgm:spPr/>
      <dgm:t>
        <a:bodyPr/>
        <a:lstStyle/>
        <a:p>
          <a:r>
            <a:rPr lang="en-US" dirty="0" smtClean="0"/>
            <a:t>Skin-to-Skin Contact</a:t>
          </a:r>
          <a:endParaRPr lang="en-US" dirty="0"/>
        </a:p>
      </dgm:t>
    </dgm:pt>
    <dgm:pt modelId="{56AF2B05-5B97-4B1E-8E26-8C2B46611049}" type="parTrans" cxnId="{E2E5E9E0-D10A-44B4-8809-BF4C84104BA4}">
      <dgm:prSet/>
      <dgm:spPr/>
      <dgm:t>
        <a:bodyPr/>
        <a:lstStyle/>
        <a:p>
          <a:endParaRPr lang="en-US"/>
        </a:p>
      </dgm:t>
    </dgm:pt>
    <dgm:pt modelId="{F99B0874-48E6-46CD-8298-ED6FDCBCA662}" type="sibTrans" cxnId="{E2E5E9E0-D10A-44B4-8809-BF4C84104BA4}">
      <dgm:prSet/>
      <dgm:spPr/>
      <dgm:t>
        <a:bodyPr/>
        <a:lstStyle/>
        <a:p>
          <a:endParaRPr lang="en-US"/>
        </a:p>
      </dgm:t>
    </dgm:pt>
    <dgm:pt modelId="{C0A266CE-40E7-43E3-B4C5-40F2515B1F67}">
      <dgm:prSet phldrT="[Text]"/>
      <dgm:spPr/>
      <dgm:t>
        <a:bodyPr/>
        <a:lstStyle/>
        <a:p>
          <a:r>
            <a:rPr lang="en-US" dirty="0" smtClean="0"/>
            <a:t>Sexual Fluids</a:t>
          </a:r>
          <a:endParaRPr lang="en-US" dirty="0"/>
        </a:p>
      </dgm:t>
    </dgm:pt>
    <dgm:pt modelId="{56524A4B-EDDB-4AFB-8BFA-7C0E020CAB6C}" type="parTrans" cxnId="{5F0C7C40-9F99-48AD-BDCA-31A7FC2E0C1D}">
      <dgm:prSet/>
      <dgm:spPr/>
      <dgm:t>
        <a:bodyPr/>
        <a:lstStyle/>
        <a:p>
          <a:endParaRPr lang="en-US"/>
        </a:p>
      </dgm:t>
    </dgm:pt>
    <dgm:pt modelId="{D8274D6A-1AD5-4F78-A507-1452371603DF}" type="sibTrans" cxnId="{5F0C7C40-9F99-48AD-BDCA-31A7FC2E0C1D}">
      <dgm:prSet/>
      <dgm:spPr/>
      <dgm:t>
        <a:bodyPr/>
        <a:lstStyle/>
        <a:p>
          <a:endParaRPr lang="en-US"/>
        </a:p>
      </dgm:t>
    </dgm:pt>
    <dgm:pt modelId="{30F4EA70-3CBD-4962-8E37-EC985A66E20D}">
      <dgm:prSet phldrT="[Text]"/>
      <dgm:spPr/>
      <dgm:t>
        <a:bodyPr/>
        <a:lstStyle/>
        <a:p>
          <a:r>
            <a:rPr lang="en-US" dirty="0" smtClean="0"/>
            <a:t>Ingest Fecal Material</a:t>
          </a:r>
          <a:endParaRPr lang="en-US" dirty="0"/>
        </a:p>
      </dgm:t>
    </dgm:pt>
    <dgm:pt modelId="{4F7626C5-AA09-47E7-96CE-7BF89FB3F687}" type="parTrans" cxnId="{3069587F-538D-4415-9A55-49455B48FDBE}">
      <dgm:prSet/>
      <dgm:spPr/>
      <dgm:t>
        <a:bodyPr/>
        <a:lstStyle/>
        <a:p>
          <a:endParaRPr lang="en-US"/>
        </a:p>
      </dgm:t>
    </dgm:pt>
    <dgm:pt modelId="{C9C89F65-ABE9-451E-A58C-1E324B31205C}" type="sibTrans" cxnId="{3069587F-538D-4415-9A55-49455B48FDBE}">
      <dgm:prSet/>
      <dgm:spPr/>
      <dgm:t>
        <a:bodyPr/>
        <a:lstStyle/>
        <a:p>
          <a:endParaRPr lang="en-US"/>
        </a:p>
      </dgm:t>
    </dgm:pt>
    <dgm:pt modelId="{27367A49-0CD9-4646-AFCA-4880E292CC64}" type="pres">
      <dgm:prSet presAssocID="{23AD13A0-DE57-4BA1-9A5B-5C023D3914F2}" presName="compositeShape" presStyleCnt="0">
        <dgm:presLayoutVars>
          <dgm:chMax val="7"/>
          <dgm:dir/>
          <dgm:resizeHandles val="exact"/>
        </dgm:presLayoutVars>
      </dgm:prSet>
      <dgm:spPr/>
    </dgm:pt>
    <dgm:pt modelId="{59EEC848-8674-428C-A94A-E25CABF8D36B}" type="pres">
      <dgm:prSet presAssocID="{23AD13A0-DE57-4BA1-9A5B-5C023D3914F2}" presName="wedge1" presStyleLbl="node1" presStyleIdx="0" presStyleCnt="3" custLinFactNeighborX="-5203" custLinFactNeighborY="3013"/>
      <dgm:spPr/>
      <dgm:t>
        <a:bodyPr/>
        <a:lstStyle/>
        <a:p>
          <a:endParaRPr lang="en-US"/>
        </a:p>
      </dgm:t>
    </dgm:pt>
    <dgm:pt modelId="{49F27B0B-3069-48B2-8583-7B8EE6965CF5}" type="pres">
      <dgm:prSet presAssocID="{23AD13A0-DE57-4BA1-9A5B-5C023D3914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003A5-4644-4890-86FA-E0AB018FBF10}" type="pres">
      <dgm:prSet presAssocID="{23AD13A0-DE57-4BA1-9A5B-5C023D3914F2}" presName="wedge2" presStyleLbl="node1" presStyleIdx="1" presStyleCnt="3" custLinFactNeighborY="2367"/>
      <dgm:spPr/>
      <dgm:t>
        <a:bodyPr/>
        <a:lstStyle/>
        <a:p>
          <a:endParaRPr lang="en-US"/>
        </a:p>
      </dgm:t>
    </dgm:pt>
    <dgm:pt modelId="{FD062235-FD93-4218-AE40-BF641E72DA13}" type="pres">
      <dgm:prSet presAssocID="{23AD13A0-DE57-4BA1-9A5B-5C023D3914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16EF4-E375-4AEE-8E1C-FD2817A3750E}" type="pres">
      <dgm:prSet presAssocID="{23AD13A0-DE57-4BA1-9A5B-5C023D3914F2}" presName="wedge3" presStyleLbl="node1" presStyleIdx="2" presStyleCnt="3"/>
      <dgm:spPr/>
      <dgm:t>
        <a:bodyPr/>
        <a:lstStyle/>
        <a:p>
          <a:endParaRPr lang="en-US"/>
        </a:p>
      </dgm:t>
    </dgm:pt>
    <dgm:pt modelId="{9F1841FE-B4B3-42EB-A4BB-C4245CAF5C0B}" type="pres">
      <dgm:prSet presAssocID="{23AD13A0-DE57-4BA1-9A5B-5C023D3914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E5E9E0-D10A-44B4-8809-BF4C84104BA4}" srcId="{23AD13A0-DE57-4BA1-9A5B-5C023D3914F2}" destId="{EAAFF2A6-6DEA-488B-95C4-5813622C2F66}" srcOrd="0" destOrd="0" parTransId="{56AF2B05-5B97-4B1E-8E26-8C2B46611049}" sibTransId="{F99B0874-48E6-46CD-8298-ED6FDCBCA662}"/>
    <dgm:cxn modelId="{7C90673F-51D5-434D-850C-FFF9FC61BB6E}" type="presOf" srcId="{23AD13A0-DE57-4BA1-9A5B-5C023D3914F2}" destId="{27367A49-0CD9-4646-AFCA-4880E292CC64}" srcOrd="0" destOrd="0" presId="urn:microsoft.com/office/officeart/2005/8/layout/chart3"/>
    <dgm:cxn modelId="{5F0C7C40-9F99-48AD-BDCA-31A7FC2E0C1D}" srcId="{23AD13A0-DE57-4BA1-9A5B-5C023D3914F2}" destId="{C0A266CE-40E7-43E3-B4C5-40F2515B1F67}" srcOrd="1" destOrd="0" parTransId="{56524A4B-EDDB-4AFB-8BFA-7C0E020CAB6C}" sibTransId="{D8274D6A-1AD5-4F78-A507-1452371603DF}"/>
    <dgm:cxn modelId="{B723DB1A-8F89-4134-BFF8-07AFD467CBE2}" type="presOf" srcId="{EAAFF2A6-6DEA-488B-95C4-5813622C2F66}" destId="{59EEC848-8674-428C-A94A-E25CABF8D36B}" srcOrd="0" destOrd="0" presId="urn:microsoft.com/office/officeart/2005/8/layout/chart3"/>
    <dgm:cxn modelId="{F4E5292E-3D03-4E4E-9EBA-027FD40B5B82}" type="presOf" srcId="{30F4EA70-3CBD-4962-8E37-EC985A66E20D}" destId="{9F1841FE-B4B3-42EB-A4BB-C4245CAF5C0B}" srcOrd="1" destOrd="0" presId="urn:microsoft.com/office/officeart/2005/8/layout/chart3"/>
    <dgm:cxn modelId="{3069587F-538D-4415-9A55-49455B48FDBE}" srcId="{23AD13A0-DE57-4BA1-9A5B-5C023D3914F2}" destId="{30F4EA70-3CBD-4962-8E37-EC985A66E20D}" srcOrd="2" destOrd="0" parTransId="{4F7626C5-AA09-47E7-96CE-7BF89FB3F687}" sibTransId="{C9C89F65-ABE9-451E-A58C-1E324B31205C}"/>
    <dgm:cxn modelId="{FD1EAF01-7029-4E6D-8D8D-711F61FC9BF7}" type="presOf" srcId="{30F4EA70-3CBD-4962-8E37-EC985A66E20D}" destId="{6BE16EF4-E375-4AEE-8E1C-FD2817A3750E}" srcOrd="0" destOrd="0" presId="urn:microsoft.com/office/officeart/2005/8/layout/chart3"/>
    <dgm:cxn modelId="{A139146E-B00F-4CD9-BA87-41625D1B47C7}" type="presOf" srcId="{EAAFF2A6-6DEA-488B-95C4-5813622C2F66}" destId="{49F27B0B-3069-48B2-8583-7B8EE6965CF5}" srcOrd="1" destOrd="0" presId="urn:microsoft.com/office/officeart/2005/8/layout/chart3"/>
    <dgm:cxn modelId="{82CD2F40-90B2-45A8-8DBF-5DF02AE20D3A}" type="presOf" srcId="{C0A266CE-40E7-43E3-B4C5-40F2515B1F67}" destId="{18D003A5-4644-4890-86FA-E0AB018FBF10}" srcOrd="0" destOrd="0" presId="urn:microsoft.com/office/officeart/2005/8/layout/chart3"/>
    <dgm:cxn modelId="{C72CFFF6-78EA-4EAB-9D75-EC6684469389}" type="presOf" srcId="{C0A266CE-40E7-43E3-B4C5-40F2515B1F67}" destId="{FD062235-FD93-4218-AE40-BF641E72DA13}" srcOrd="1" destOrd="0" presId="urn:microsoft.com/office/officeart/2005/8/layout/chart3"/>
    <dgm:cxn modelId="{93187382-C1D1-430F-96D4-A8F3482F0B24}" type="presParOf" srcId="{27367A49-0CD9-4646-AFCA-4880E292CC64}" destId="{59EEC848-8674-428C-A94A-E25CABF8D36B}" srcOrd="0" destOrd="0" presId="urn:microsoft.com/office/officeart/2005/8/layout/chart3"/>
    <dgm:cxn modelId="{ECCE9421-6B83-4CA4-B6D9-9356D716B475}" type="presParOf" srcId="{27367A49-0CD9-4646-AFCA-4880E292CC64}" destId="{49F27B0B-3069-48B2-8583-7B8EE6965CF5}" srcOrd="1" destOrd="0" presId="urn:microsoft.com/office/officeart/2005/8/layout/chart3"/>
    <dgm:cxn modelId="{BA2F3C39-79BE-4F22-89A8-D051BDF69F47}" type="presParOf" srcId="{27367A49-0CD9-4646-AFCA-4880E292CC64}" destId="{18D003A5-4644-4890-86FA-E0AB018FBF10}" srcOrd="2" destOrd="0" presId="urn:microsoft.com/office/officeart/2005/8/layout/chart3"/>
    <dgm:cxn modelId="{1D75CB65-AD7D-4293-BB8A-4FFC1C289CF2}" type="presParOf" srcId="{27367A49-0CD9-4646-AFCA-4880E292CC64}" destId="{FD062235-FD93-4218-AE40-BF641E72DA13}" srcOrd="3" destOrd="0" presId="urn:microsoft.com/office/officeart/2005/8/layout/chart3"/>
    <dgm:cxn modelId="{44467F2A-4C97-4FAC-BA37-0CC2E7045D1A}" type="presParOf" srcId="{27367A49-0CD9-4646-AFCA-4880E292CC64}" destId="{6BE16EF4-E375-4AEE-8E1C-FD2817A3750E}" srcOrd="4" destOrd="0" presId="urn:microsoft.com/office/officeart/2005/8/layout/chart3"/>
    <dgm:cxn modelId="{69CB1B3C-81D6-4EF0-B653-D13DECC4B94B}" type="presParOf" srcId="{27367A49-0CD9-4646-AFCA-4880E292CC64}" destId="{9F1841FE-B4B3-42EB-A4BB-C4245CAF5C0B}" srcOrd="5" destOrd="0" presId="urn:microsoft.com/office/officeart/2005/8/layout/char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AD13A0-DE57-4BA1-9A5B-5C023D3914F2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EAAFF2A6-6DEA-488B-95C4-5813622C2F66}">
      <dgm:prSet phldrT="[Text]"/>
      <dgm:spPr/>
      <dgm:t>
        <a:bodyPr/>
        <a:lstStyle/>
        <a:p>
          <a:r>
            <a:rPr lang="en-US" dirty="0" smtClean="0"/>
            <a:t>Skin-to-Skin Contact</a:t>
          </a:r>
          <a:endParaRPr lang="en-US" dirty="0"/>
        </a:p>
      </dgm:t>
    </dgm:pt>
    <dgm:pt modelId="{56AF2B05-5B97-4B1E-8E26-8C2B46611049}" type="parTrans" cxnId="{E2E5E9E0-D10A-44B4-8809-BF4C84104BA4}">
      <dgm:prSet/>
      <dgm:spPr/>
      <dgm:t>
        <a:bodyPr/>
        <a:lstStyle/>
        <a:p>
          <a:endParaRPr lang="en-US"/>
        </a:p>
      </dgm:t>
    </dgm:pt>
    <dgm:pt modelId="{F99B0874-48E6-46CD-8298-ED6FDCBCA662}" type="sibTrans" cxnId="{E2E5E9E0-D10A-44B4-8809-BF4C84104BA4}">
      <dgm:prSet/>
      <dgm:spPr/>
      <dgm:t>
        <a:bodyPr/>
        <a:lstStyle/>
        <a:p>
          <a:endParaRPr lang="en-US"/>
        </a:p>
      </dgm:t>
    </dgm:pt>
    <dgm:pt modelId="{C0A266CE-40E7-43E3-B4C5-40F2515B1F67}">
      <dgm:prSet phldrT="[Text]"/>
      <dgm:spPr/>
      <dgm:t>
        <a:bodyPr/>
        <a:lstStyle/>
        <a:p>
          <a:r>
            <a:rPr lang="en-US" dirty="0" smtClean="0"/>
            <a:t>Sexual Fluids</a:t>
          </a:r>
          <a:endParaRPr lang="en-US" dirty="0"/>
        </a:p>
      </dgm:t>
    </dgm:pt>
    <dgm:pt modelId="{56524A4B-EDDB-4AFB-8BFA-7C0E020CAB6C}" type="parTrans" cxnId="{5F0C7C40-9F99-48AD-BDCA-31A7FC2E0C1D}">
      <dgm:prSet/>
      <dgm:spPr/>
      <dgm:t>
        <a:bodyPr/>
        <a:lstStyle/>
        <a:p>
          <a:endParaRPr lang="en-US"/>
        </a:p>
      </dgm:t>
    </dgm:pt>
    <dgm:pt modelId="{D8274D6A-1AD5-4F78-A507-1452371603DF}" type="sibTrans" cxnId="{5F0C7C40-9F99-48AD-BDCA-31A7FC2E0C1D}">
      <dgm:prSet/>
      <dgm:spPr/>
      <dgm:t>
        <a:bodyPr/>
        <a:lstStyle/>
        <a:p>
          <a:endParaRPr lang="en-US"/>
        </a:p>
      </dgm:t>
    </dgm:pt>
    <dgm:pt modelId="{30F4EA70-3CBD-4962-8E37-EC985A66E20D}">
      <dgm:prSet phldrT="[Text]"/>
      <dgm:spPr/>
      <dgm:t>
        <a:bodyPr/>
        <a:lstStyle/>
        <a:p>
          <a:r>
            <a:rPr lang="en-US" dirty="0" smtClean="0"/>
            <a:t>Ingest Fecal Material</a:t>
          </a:r>
          <a:endParaRPr lang="en-US" dirty="0"/>
        </a:p>
      </dgm:t>
    </dgm:pt>
    <dgm:pt modelId="{4F7626C5-AA09-47E7-96CE-7BF89FB3F687}" type="parTrans" cxnId="{3069587F-538D-4415-9A55-49455B48FDBE}">
      <dgm:prSet/>
      <dgm:spPr/>
      <dgm:t>
        <a:bodyPr/>
        <a:lstStyle/>
        <a:p>
          <a:endParaRPr lang="en-US"/>
        </a:p>
      </dgm:t>
    </dgm:pt>
    <dgm:pt modelId="{C9C89F65-ABE9-451E-A58C-1E324B31205C}" type="sibTrans" cxnId="{3069587F-538D-4415-9A55-49455B48FDBE}">
      <dgm:prSet/>
      <dgm:spPr/>
      <dgm:t>
        <a:bodyPr/>
        <a:lstStyle/>
        <a:p>
          <a:endParaRPr lang="en-US"/>
        </a:p>
      </dgm:t>
    </dgm:pt>
    <dgm:pt modelId="{27367A49-0CD9-4646-AFCA-4880E292CC64}" type="pres">
      <dgm:prSet presAssocID="{23AD13A0-DE57-4BA1-9A5B-5C023D3914F2}" presName="compositeShape" presStyleCnt="0">
        <dgm:presLayoutVars>
          <dgm:chMax val="7"/>
          <dgm:dir/>
          <dgm:resizeHandles val="exact"/>
        </dgm:presLayoutVars>
      </dgm:prSet>
      <dgm:spPr/>
    </dgm:pt>
    <dgm:pt modelId="{59EEC848-8674-428C-A94A-E25CABF8D36B}" type="pres">
      <dgm:prSet presAssocID="{23AD13A0-DE57-4BA1-9A5B-5C023D3914F2}" presName="wedge1" presStyleLbl="node1" presStyleIdx="0" presStyleCnt="3" custLinFactNeighborX="-5203" custLinFactNeighborY="3013"/>
      <dgm:spPr/>
      <dgm:t>
        <a:bodyPr/>
        <a:lstStyle/>
        <a:p>
          <a:endParaRPr lang="en-US"/>
        </a:p>
      </dgm:t>
    </dgm:pt>
    <dgm:pt modelId="{49F27B0B-3069-48B2-8583-7B8EE6965CF5}" type="pres">
      <dgm:prSet presAssocID="{23AD13A0-DE57-4BA1-9A5B-5C023D3914F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003A5-4644-4890-86FA-E0AB018FBF10}" type="pres">
      <dgm:prSet presAssocID="{23AD13A0-DE57-4BA1-9A5B-5C023D3914F2}" presName="wedge2" presStyleLbl="node1" presStyleIdx="1" presStyleCnt="3"/>
      <dgm:spPr/>
      <dgm:t>
        <a:bodyPr/>
        <a:lstStyle/>
        <a:p>
          <a:endParaRPr lang="en-US"/>
        </a:p>
      </dgm:t>
    </dgm:pt>
    <dgm:pt modelId="{FD062235-FD93-4218-AE40-BF641E72DA13}" type="pres">
      <dgm:prSet presAssocID="{23AD13A0-DE57-4BA1-9A5B-5C023D3914F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16EF4-E375-4AEE-8E1C-FD2817A3750E}" type="pres">
      <dgm:prSet presAssocID="{23AD13A0-DE57-4BA1-9A5B-5C023D3914F2}" presName="wedge3" presStyleLbl="node1" presStyleIdx="2" presStyleCnt="3" custLinFactNeighborX="-3956" custLinFactNeighborY="-1564"/>
      <dgm:spPr/>
      <dgm:t>
        <a:bodyPr/>
        <a:lstStyle/>
        <a:p>
          <a:endParaRPr lang="en-US"/>
        </a:p>
      </dgm:t>
    </dgm:pt>
    <dgm:pt modelId="{9F1841FE-B4B3-42EB-A4BB-C4245CAF5C0B}" type="pres">
      <dgm:prSet presAssocID="{23AD13A0-DE57-4BA1-9A5B-5C023D3914F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E5E9E0-D10A-44B4-8809-BF4C84104BA4}" srcId="{23AD13A0-DE57-4BA1-9A5B-5C023D3914F2}" destId="{EAAFF2A6-6DEA-488B-95C4-5813622C2F66}" srcOrd="0" destOrd="0" parTransId="{56AF2B05-5B97-4B1E-8E26-8C2B46611049}" sibTransId="{F99B0874-48E6-46CD-8298-ED6FDCBCA662}"/>
    <dgm:cxn modelId="{D2425AE7-7F5D-4013-9D39-2E9DDF8E1DBA}" type="presOf" srcId="{30F4EA70-3CBD-4962-8E37-EC985A66E20D}" destId="{9F1841FE-B4B3-42EB-A4BB-C4245CAF5C0B}" srcOrd="1" destOrd="0" presId="urn:microsoft.com/office/officeart/2005/8/layout/chart3"/>
    <dgm:cxn modelId="{0D9BF7CF-80A4-4D67-BE6C-6350F25F1D70}" type="presOf" srcId="{C0A266CE-40E7-43E3-B4C5-40F2515B1F67}" destId="{FD062235-FD93-4218-AE40-BF641E72DA13}" srcOrd="1" destOrd="0" presId="urn:microsoft.com/office/officeart/2005/8/layout/chart3"/>
    <dgm:cxn modelId="{5F0C7C40-9F99-48AD-BDCA-31A7FC2E0C1D}" srcId="{23AD13A0-DE57-4BA1-9A5B-5C023D3914F2}" destId="{C0A266CE-40E7-43E3-B4C5-40F2515B1F67}" srcOrd="1" destOrd="0" parTransId="{56524A4B-EDDB-4AFB-8BFA-7C0E020CAB6C}" sibTransId="{D8274D6A-1AD5-4F78-A507-1452371603DF}"/>
    <dgm:cxn modelId="{D8ECC483-74D4-487A-88C2-C4C939630946}" type="presOf" srcId="{23AD13A0-DE57-4BA1-9A5B-5C023D3914F2}" destId="{27367A49-0CD9-4646-AFCA-4880E292CC64}" srcOrd="0" destOrd="0" presId="urn:microsoft.com/office/officeart/2005/8/layout/chart3"/>
    <dgm:cxn modelId="{3069587F-538D-4415-9A55-49455B48FDBE}" srcId="{23AD13A0-DE57-4BA1-9A5B-5C023D3914F2}" destId="{30F4EA70-3CBD-4962-8E37-EC985A66E20D}" srcOrd="2" destOrd="0" parTransId="{4F7626C5-AA09-47E7-96CE-7BF89FB3F687}" sibTransId="{C9C89F65-ABE9-451E-A58C-1E324B31205C}"/>
    <dgm:cxn modelId="{7F48EE8D-1C85-4D1D-AE11-0B250DF54EBA}" type="presOf" srcId="{EAAFF2A6-6DEA-488B-95C4-5813622C2F66}" destId="{49F27B0B-3069-48B2-8583-7B8EE6965CF5}" srcOrd="1" destOrd="0" presId="urn:microsoft.com/office/officeart/2005/8/layout/chart3"/>
    <dgm:cxn modelId="{0B561870-B70D-4728-8154-B0326C07263F}" type="presOf" srcId="{30F4EA70-3CBD-4962-8E37-EC985A66E20D}" destId="{6BE16EF4-E375-4AEE-8E1C-FD2817A3750E}" srcOrd="0" destOrd="0" presId="urn:microsoft.com/office/officeart/2005/8/layout/chart3"/>
    <dgm:cxn modelId="{DDCD5B5E-396A-4280-AC7F-F39839C9D19E}" type="presOf" srcId="{EAAFF2A6-6DEA-488B-95C4-5813622C2F66}" destId="{59EEC848-8674-428C-A94A-E25CABF8D36B}" srcOrd="0" destOrd="0" presId="urn:microsoft.com/office/officeart/2005/8/layout/chart3"/>
    <dgm:cxn modelId="{9ED78652-CD29-46A1-8EB6-C579978710B6}" type="presOf" srcId="{C0A266CE-40E7-43E3-B4C5-40F2515B1F67}" destId="{18D003A5-4644-4890-86FA-E0AB018FBF10}" srcOrd="0" destOrd="0" presId="urn:microsoft.com/office/officeart/2005/8/layout/chart3"/>
    <dgm:cxn modelId="{1A70F340-B5D5-40D8-8C7C-B5BC8995BB7B}" type="presParOf" srcId="{27367A49-0CD9-4646-AFCA-4880E292CC64}" destId="{59EEC848-8674-428C-A94A-E25CABF8D36B}" srcOrd="0" destOrd="0" presId="urn:microsoft.com/office/officeart/2005/8/layout/chart3"/>
    <dgm:cxn modelId="{6D98C124-79D4-4EA7-BF88-E2A18980C2A2}" type="presParOf" srcId="{27367A49-0CD9-4646-AFCA-4880E292CC64}" destId="{49F27B0B-3069-48B2-8583-7B8EE6965CF5}" srcOrd="1" destOrd="0" presId="urn:microsoft.com/office/officeart/2005/8/layout/chart3"/>
    <dgm:cxn modelId="{74E34C57-66B2-4D99-917F-10AF29FAACE7}" type="presParOf" srcId="{27367A49-0CD9-4646-AFCA-4880E292CC64}" destId="{18D003A5-4644-4890-86FA-E0AB018FBF10}" srcOrd="2" destOrd="0" presId="urn:microsoft.com/office/officeart/2005/8/layout/chart3"/>
    <dgm:cxn modelId="{32237EC8-3DF2-44D6-B08A-CF647B8ED9AF}" type="presParOf" srcId="{27367A49-0CD9-4646-AFCA-4880E292CC64}" destId="{FD062235-FD93-4218-AE40-BF641E72DA13}" srcOrd="3" destOrd="0" presId="urn:microsoft.com/office/officeart/2005/8/layout/chart3"/>
    <dgm:cxn modelId="{9734243E-FE92-47B8-A20A-AF39FDC3CB42}" type="presParOf" srcId="{27367A49-0CD9-4646-AFCA-4880E292CC64}" destId="{6BE16EF4-E375-4AEE-8E1C-FD2817A3750E}" srcOrd="4" destOrd="0" presId="urn:microsoft.com/office/officeart/2005/8/layout/chart3"/>
    <dgm:cxn modelId="{17747370-61A4-4EF0-AD42-4A291F60271A}" type="presParOf" srcId="{27367A49-0CD9-4646-AFCA-4880E292CC64}" destId="{9F1841FE-B4B3-42EB-A4BB-C4245CAF5C0B}" srcOrd="5" destOrd="0" presId="urn:microsoft.com/office/officeart/2005/8/layout/char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0.02597</cdr:y>
    </cdr:from>
    <cdr:to>
      <cdr:x>1</cdr:x>
      <cdr:y>0.14286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52400"/>
          <a:ext cx="86868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/>
            <a:t>AI/AN Chlamydia Rates by Age</a:t>
          </a:r>
        </a:p>
        <a:p xmlns:a="http://schemas.openxmlformats.org/drawingml/2006/main">
          <a:pPr algn="ctr"/>
          <a:r>
            <a:rPr lang="en-US" sz="2400" b="1" dirty="0" smtClean="0"/>
            <a:t>OR, WA, and ID - 2005</a:t>
          </a:r>
          <a:endParaRPr lang="en-US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35B15-4278-4F7D-A303-3851778946D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D9426-F060-419C-A34C-4C8A21753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2502FA-F8EB-469C-9490-72CD0A3E30E2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26E1C-57F7-4A85-BF8E-7A33950BE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aihb.org/images/epicenter_docs/aids/Teen%20Posters.pdf" TargetMode="External"/><Relationship Id="rId7" Type="http://schemas.openxmlformats.org/officeDocument/2006/relationships/hyperlink" Target="http://www.npaihb.org/images/epicenter_docs/aids/Campaign%20Logo.PDF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topthesilence.org/" TargetMode="External"/><Relationship Id="rId5" Type="http://schemas.openxmlformats.org/officeDocument/2006/relationships/hyperlink" Target="http://www.npaihb.org/images/epicenter_docs/aids/2007/Lesson%20Plans%20-%209-12%20-%20Issue%201.pdf" TargetMode="External"/><Relationship Id="rId4" Type="http://schemas.openxmlformats.org/officeDocument/2006/relationships/hyperlink" Target="http://www.npaihb.org/images/epicenter_docs/aids/2007/Lesson%20Plans%20-%206-8%20-%20Issue%201.pdf" TargetMode="Externa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35E7F-001E-4989-8394-C9B0970B38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35E7F-001E-4989-8394-C9B0970B38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35E7F-001E-4989-8394-C9B0970B383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35E7F-001E-4989-8394-C9B0970B383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44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45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46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50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51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52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53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54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55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56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CC8077-28CB-4379-880A-98DC234165C2}" type="slidenum">
              <a:rPr lang="en-US"/>
              <a:pPr/>
              <a:t>60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784E-EC82-4A6F-BDF1-0BF8442CF3A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BDCF4-2B27-4B60-A8EE-44C4C34B475E}" type="slidenum">
              <a:rPr lang="en-US"/>
              <a:pPr/>
              <a:t>62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September 2005, Project Red Talon received $50,000 from the Library of Medicine to develop a native-specific HIV Media Campaign for our NW Tribes. Working with G&amp;G Advertising, a Native-run social marketing company, Project Red Talon worked with members of the Red Talon Coalition to produce a variety of posters, PSAs, and teen outreach materials. </a:t>
            </a:r>
          </a:p>
          <a:p>
            <a:r>
              <a:rPr lang="en-US"/>
              <a:t>• </a:t>
            </a:r>
            <a:r>
              <a:rPr lang="en-US">
                <a:hlinkClick r:id="rId3"/>
              </a:rPr>
              <a:t>Teen Posters</a:t>
            </a:r>
            <a:r>
              <a:rPr lang="en-US"/>
              <a:t> </a:t>
            </a:r>
            <a:br>
              <a:rPr lang="en-US"/>
            </a:br>
            <a:r>
              <a:rPr lang="en-US"/>
              <a:t>• Teen STD/HIV Magazines </a:t>
            </a:r>
            <a:br>
              <a:rPr lang="en-US"/>
            </a:br>
            <a:r>
              <a:rPr lang="en-US"/>
              <a:t>     o Three issues for younger teens</a:t>
            </a:r>
            <a:br>
              <a:rPr lang="en-US"/>
            </a:br>
            <a:r>
              <a:rPr lang="en-US"/>
              <a:t>           </a:t>
            </a:r>
            <a:r>
              <a:rPr lang="en-US">
                <a:hlinkClick r:id="rId4"/>
              </a:rPr>
              <a:t>A Teacher’s Guide for: Issue #1</a:t>
            </a:r>
            <a:r>
              <a:rPr lang="en-US"/>
              <a:t> </a:t>
            </a:r>
            <a:br>
              <a:rPr lang="en-US"/>
            </a:br>
            <a:r>
              <a:rPr lang="en-US"/>
              <a:t>     o Three issues for older teens</a:t>
            </a:r>
            <a:br>
              <a:rPr lang="en-US"/>
            </a:br>
            <a:r>
              <a:rPr lang="en-US"/>
              <a:t>           </a:t>
            </a:r>
            <a:r>
              <a:rPr lang="en-US">
                <a:hlinkClick r:id="rId5"/>
              </a:rPr>
              <a:t>A Teacher’s Guide for: Issue #1</a:t>
            </a:r>
            <a:r>
              <a:rPr lang="en-US"/>
              <a:t> </a:t>
            </a:r>
          </a:p>
          <a:p>
            <a:r>
              <a:rPr lang="en-US"/>
              <a:t>• Adult PSA’s for placement in Tribal papers </a:t>
            </a:r>
            <a:br>
              <a:rPr lang="en-US"/>
            </a:br>
            <a:r>
              <a:rPr lang="en-US"/>
              <a:t>• Adult Tip-Sheet for talking to teens about sex and STDs </a:t>
            </a:r>
          </a:p>
          <a:p>
            <a:r>
              <a:rPr lang="en-US"/>
              <a:t>• Website for both teens and adults: </a:t>
            </a:r>
            <a:r>
              <a:rPr lang="en-US">
                <a:hlinkClick r:id="rId6"/>
              </a:rPr>
              <a:t>http://www.StoptheSilence.org </a:t>
            </a:r>
            <a:r>
              <a:rPr lang="en-US"/>
              <a:t/>
            </a:r>
            <a:br>
              <a:rPr lang="en-US"/>
            </a:br>
            <a:r>
              <a:rPr lang="en-US"/>
              <a:t>• </a:t>
            </a:r>
            <a:r>
              <a:rPr lang="en-US">
                <a:hlinkClick r:id="rId7"/>
              </a:rPr>
              <a:t>Logo</a:t>
            </a:r>
            <a:r>
              <a:rPr lang="en-US"/>
              <a:t> for placement on shirts and other promotional materials 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96558-8B3A-49D4-B7F5-8A0BA90B8D46}" type="slidenum">
              <a:rPr lang="en-US"/>
              <a:pPr/>
              <a:t>63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AAD0D-26B7-4F34-BACA-8B7F86ED81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600200"/>
          </a:xfrm>
        </p:spPr>
        <p:txBody>
          <a:bodyPr anchor="ctr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20" name="Picture 14"/>
          <p:cNvPicPr>
            <a:picLocks noChangeAspect="1" noChangeArrowheads="1"/>
          </p:cNvPicPr>
          <p:nvPr userDrawn="1"/>
        </p:nvPicPr>
        <p:blipFill>
          <a:blip r:embed="rId2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4"/>
          <p:cNvPicPr>
            <a:picLocks noChangeAspect="1" noChangeArrowheads="1"/>
          </p:cNvPicPr>
          <p:nvPr userDrawn="1"/>
        </p:nvPicPr>
        <p:blipFill>
          <a:blip r:embed="rId2"/>
          <a:srcRect l="4225" b="11395"/>
          <a:stretch>
            <a:fillRect/>
          </a:stretch>
        </p:blipFill>
        <p:spPr bwMode="auto">
          <a:xfrm>
            <a:off x="3810000" y="6121167"/>
            <a:ext cx="5181600" cy="2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4046290" y="1904301"/>
            <a:ext cx="1075888" cy="1075888"/>
            <a:chOff x="1143000" y="228600"/>
            <a:chExt cx="762000" cy="762000"/>
          </a:xfrm>
        </p:grpSpPr>
        <p:sp>
          <p:nvSpPr>
            <p:cNvPr id="27" name="Oval 2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6F8D5486-514F-4B7E-8D5D-A7AFE8F4C0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</p:spPr>
        <p:txBody>
          <a:bodyPr/>
          <a:lstStyle/>
          <a:p>
            <a:fld id="{6F8D5486-514F-4B7E-8D5D-A7AFE8F4C0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662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90800" y="2362200"/>
            <a:ext cx="3124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362200"/>
            <a:ext cx="3124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038600" y="1879134"/>
            <a:ext cx="1058411" cy="1058411"/>
            <a:chOff x="1143000" y="228600"/>
            <a:chExt cx="762000" cy="762000"/>
          </a:xfrm>
        </p:grpSpPr>
        <p:sp>
          <p:nvSpPr>
            <p:cNvPr id="21" name="Oval 20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5" name="Picture 14"/>
          <p:cNvPicPr>
            <a:picLocks noChangeAspect="1" noChangeArrowheads="1"/>
          </p:cNvPicPr>
          <p:nvPr userDrawn="1"/>
        </p:nvPicPr>
        <p:blipFill>
          <a:blip r:embed="rId3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4"/>
          <p:cNvPicPr>
            <a:picLocks noChangeAspect="1" noChangeArrowheads="1"/>
          </p:cNvPicPr>
          <p:nvPr userDrawn="1"/>
        </p:nvPicPr>
        <p:blipFill>
          <a:blip r:embed="rId3"/>
          <a:srcRect l="8451" b="8948"/>
          <a:stretch>
            <a:fillRect/>
          </a:stretch>
        </p:blipFill>
        <p:spPr bwMode="auto">
          <a:xfrm>
            <a:off x="4038600" y="6121866"/>
            <a:ext cx="495300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452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pic>
        <p:nvPicPr>
          <p:cNvPr id="24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556248" cy="758952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9" name="Picture 3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207778" y="6096000"/>
            <a:ext cx="762000" cy="762000"/>
            <a:chOff x="1143000" y="228600"/>
            <a:chExt cx="762000" cy="762000"/>
          </a:xfrm>
        </p:grpSpPr>
        <p:sp>
          <p:nvSpPr>
            <p:cNvPr id="29" name="Oval 28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51789" y="6103690"/>
            <a:ext cx="762000" cy="762000"/>
            <a:chOff x="1143000" y="228600"/>
            <a:chExt cx="762000" cy="762000"/>
          </a:xfrm>
        </p:grpSpPr>
        <p:sp>
          <p:nvSpPr>
            <p:cNvPr id="12" name="Oval 11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14" name="Picture 13" descr="NPAIHBtransparent.gif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43000"/>
            <a:ext cx="2362200" cy="1371600"/>
          </a:xfrm>
        </p:spPr>
        <p:txBody>
          <a:bodyPr anchor="b">
            <a:noAutofit/>
          </a:bodyPr>
          <a:lstStyle>
            <a:lvl1pPr algn="l"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defRPr>
            </a:lvl1pPr>
          </a:lstStyle>
          <a:p>
            <a:r>
              <a:rPr kumimoji="0" lang="en-US" dirty="0" smtClean="0"/>
              <a:t>Northwest Portland Area Indian Health Board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381000" y="2514601"/>
            <a:ext cx="2362200" cy="609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Corbel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Indian Leadership for Indian Health</a:t>
            </a:r>
          </a:p>
          <a:p>
            <a:pPr lvl="0" eaLnBrk="1" latinLnBrk="0" hangingPunct="1"/>
            <a:endParaRPr kumimoji="0" lang="en-US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14"/>
          <p:cNvPicPr>
            <a:picLocks noChangeAspect="1" noChangeArrowheads="1"/>
          </p:cNvPicPr>
          <p:nvPr userDrawn="1"/>
        </p:nvPicPr>
        <p:blipFill>
          <a:blip r:embed="rId2"/>
          <a:srcRect t="82979" r="44348" b="4255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 userDrawn="1"/>
        </p:nvGrpSpPr>
        <p:grpSpPr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10" name="Oval 9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 userDrawn="1"/>
        </p:nvSpPr>
        <p:spPr>
          <a:xfrm>
            <a:off x="381000" y="5046677"/>
            <a:ext cx="236220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  <a:t>527 SW Hall, Suite 300 </a:t>
            </a:r>
            <a:b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</a:br>
            <a: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  <a:t>Portland, Oregon 97201 </a:t>
            </a:r>
            <a:b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</a:br>
            <a: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  <a:t>Phone: (503) 228-4185 </a:t>
            </a:r>
            <a:b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</a:br>
            <a: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  <a:t>Fax: (503) 228-8182 </a:t>
            </a:r>
            <a:b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</a:br>
            <a:r>
              <a:rPr kumimoji="0" lang="en-US" sz="14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ea typeface="+mn-ea"/>
                <a:cs typeface="+mn-cs"/>
              </a:rPr>
              <a:t>Email: </a:t>
            </a:r>
            <a:r>
              <a:rPr kumimoji="0" lang="en-US" sz="1400" i="1" u="sng" kern="1200" dirty="0" smtClean="0">
                <a:solidFill>
                  <a:schemeClr val="accent3">
                    <a:lumMod val="50000"/>
                  </a:schemeClr>
                </a:solidFill>
                <a:latin typeface="Corbel" pitchFamily="34" charset="0"/>
                <a:ea typeface="+mn-ea"/>
                <a:cs typeface="+mn-cs"/>
              </a:rPr>
              <a:t>npaihb@npaihb.org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25" name="Oval 24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7" name="Picture 26" descr="NPAIHBtransparent.gif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7C6D424-DE00-4962-B9C4-D78CC5BE0C50}" type="datetimeFigureOut">
              <a:rPr lang="en-US" smtClean="0"/>
              <a:pPr/>
              <a:t>3/11/2009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191000" y="6096000"/>
            <a:ext cx="762000" cy="762000"/>
            <a:chOff x="1143000" y="228600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6" name="Picture 25" descr="NPAIHBtransparent.gif"/>
            <p:cNvPicPr>
              <a:picLocks noChangeAspect="1"/>
            </p:cNvPicPr>
            <p:nvPr userDrawn="1"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762000"/>
          </a:xfrm>
        </p:spPr>
        <p:txBody>
          <a:bodyPr anchor="b"/>
          <a:lstStyle/>
          <a:p>
            <a:r>
              <a:rPr lang="en-US" dirty="0" smtClean="0"/>
              <a:t>Northwest Portland Area </a:t>
            </a:r>
          </a:p>
          <a:p>
            <a:r>
              <a:rPr lang="en-US" dirty="0" smtClean="0"/>
              <a:t>Indian Health Board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752600"/>
          </a:xfrm>
        </p:spPr>
        <p:txBody>
          <a:bodyPr anchor="ctr">
            <a:noAutofit/>
          </a:bodyPr>
          <a:lstStyle/>
          <a:p>
            <a:r>
              <a:rPr lang="en-US" sz="7200" dirty="0" smtClean="0"/>
              <a:t>Project Red Talon</a:t>
            </a:r>
            <a:endParaRPr lang="en-US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4290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Preventing STDs and HIV among Tribes in </a:t>
            </a:r>
          </a:p>
          <a:p>
            <a:pPr algn="ctr"/>
            <a:r>
              <a:rPr lang="en-US" sz="2800" dirty="0" smtClean="0"/>
              <a:t>Oregon, Washington, and Idaho.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STD: </a:t>
            </a:r>
            <a:r>
              <a:rPr lang="en-US" dirty="0" smtClean="0"/>
              <a:t>Transmission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708210" y="12192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STD: </a:t>
            </a:r>
            <a:r>
              <a:rPr lang="en-US" dirty="0" smtClean="0"/>
              <a:t>Transmission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708210" y="12192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867400" y="3048000"/>
            <a:ext cx="2667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Documents and Settings\scraig\Local Settings\Temporary Internet Files\Content.IE5\2XCDIHAD\MCj02979610000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6129" y="2362200"/>
            <a:ext cx="2413071" cy="90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STD: </a:t>
            </a:r>
            <a:r>
              <a:rPr lang="en-US" dirty="0" smtClean="0"/>
              <a:t>Transmission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708210" y="12192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2971800" y="5335588"/>
            <a:ext cx="1371600" cy="5318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C:\Documents and Settings\scraig\Local Settings\Temporary Internet Files\Content.IE5\2XCDIHAD\MCj04401250000[1].wmf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04800" y="5410200"/>
            <a:ext cx="2590800" cy="79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STD: </a:t>
            </a:r>
            <a:r>
              <a:rPr lang="en-US" dirty="0" smtClean="0"/>
              <a:t>Transmission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708210" y="121920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447800" y="3048000"/>
            <a:ext cx="13716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04801" y="1447800"/>
            <a:ext cx="2057400" cy="1524000"/>
            <a:chOff x="228600" y="1588008"/>
            <a:chExt cx="1921933" cy="138379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CDCDCD"/>
                </a:clrFrom>
                <a:clrTo>
                  <a:srgbClr val="CDCDCD">
                    <a:alpha val="0"/>
                  </a:srgbClr>
                </a:clrTo>
              </a:clrChange>
            </a:blip>
            <a:srcRect t="25000" b="7500"/>
            <a:stretch>
              <a:fillRect/>
            </a:stretch>
          </p:blipFill>
          <p:spPr bwMode="auto">
            <a:xfrm>
              <a:off x="228600" y="1588008"/>
              <a:ext cx="1921933" cy="138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381000" y="2133600"/>
              <a:ext cx="7886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6400" y="2133600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b="32530"/>
          <a:stretch>
            <a:fillRect/>
          </a:stretch>
        </p:blipFill>
        <p:spPr bwMode="auto">
          <a:xfrm>
            <a:off x="488157" y="228600"/>
            <a:ext cx="6141243" cy="6400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ctr"/>
          <a:lstStyle/>
          <a:p>
            <a:r>
              <a:rPr lang="en-US" sz="5400" dirty="0" smtClean="0"/>
              <a:t>STD/HIV Rates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167322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6600" dirty="0" smtClean="0"/>
              <a:t>Numbers Game</a:t>
            </a:r>
            <a:endParaRPr lang="en-US" sz="6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533400" y="381000"/>
          <a:ext cx="8305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752600"/>
            <a:ext cx="461665" cy="29718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Cases per 100,000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1143000"/>
            <a:ext cx="74676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533400" y="381000"/>
          <a:ext cx="8305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752600"/>
            <a:ext cx="461665" cy="29718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Cases per 100,000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8600" y="1219200"/>
          <a:ext cx="8763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3048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Chlamydia Rates per 100,000, by Ethnicity</a:t>
            </a:r>
          </a:p>
          <a:p>
            <a:pPr algn="ctr"/>
            <a:r>
              <a:rPr lang="en-US" sz="2400" b="1" dirty="0" smtClean="0"/>
              <a:t>United States – 1996-2004</a:t>
            </a:r>
            <a:endParaRPr lang="en-US" sz="2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4286" t="41228" r="36190" b="50306"/>
          <a:stretch>
            <a:fillRect/>
          </a:stretch>
        </p:blipFill>
        <p:spPr bwMode="auto">
          <a:xfrm>
            <a:off x="304800" y="1143000"/>
            <a:ext cx="850392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286" t="50540" r="48254" b="40571"/>
          <a:stretch>
            <a:fillRect/>
          </a:stretch>
        </p:blipFill>
        <p:spPr bwMode="auto">
          <a:xfrm>
            <a:off x="228600" y="2895600"/>
            <a:ext cx="86214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1676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2048522"/>
            <a:ext cx="914400" cy="158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1000" y="29718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3352800"/>
            <a:ext cx="457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756" y="4114800"/>
            <a:ext cx="762000" cy="398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5376" y="3276600"/>
            <a:ext cx="70104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114800"/>
            <a:ext cx="7543800" cy="1310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5244699"/>
            <a:ext cx="7543800" cy="1310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7448" cy="1066800"/>
          </a:xfrm>
        </p:spPr>
        <p:txBody>
          <a:bodyPr anchor="ctr">
            <a:norm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Presentation: </a:t>
            </a:r>
            <a:r>
              <a:rPr lang="en-US" sz="4400" dirty="0" smtClean="0">
                <a:solidFill>
                  <a:schemeClr val="tx1"/>
                </a:solidFill>
              </a:rPr>
              <a:t>Project Red Talon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8763000" cy="4340352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 NPAIHB &amp; Project Red Talon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 STD/HIV Rates - Impacts for Youth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 STD/HIV Testing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 Hot Topics in Prevention</a:t>
            </a: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4286" t="41228" r="36190" b="50306"/>
          <a:stretch>
            <a:fillRect/>
          </a:stretch>
        </p:blipFill>
        <p:spPr bwMode="auto">
          <a:xfrm>
            <a:off x="304800" y="1143000"/>
            <a:ext cx="850392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286" t="50540" r="48254" b="40571"/>
          <a:stretch>
            <a:fillRect/>
          </a:stretch>
        </p:blipFill>
        <p:spPr bwMode="auto">
          <a:xfrm>
            <a:off x="228600" y="2895600"/>
            <a:ext cx="86214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4286" t="50202" r="56279" b="41996"/>
          <a:stretch>
            <a:fillRect/>
          </a:stretch>
        </p:blipFill>
        <p:spPr bwMode="auto">
          <a:xfrm>
            <a:off x="3048000" y="2774135"/>
            <a:ext cx="4953000" cy="255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35762" t="40971" r="36597" b="50020"/>
          <a:stretch>
            <a:fillRect/>
          </a:stretch>
        </p:blipFill>
        <p:spPr bwMode="auto">
          <a:xfrm>
            <a:off x="381000" y="99060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4286" t="38857" r="35238" b="33714"/>
          <a:stretch>
            <a:fillRect/>
          </a:stretch>
        </p:blipFill>
        <p:spPr bwMode="auto">
          <a:xfrm>
            <a:off x="228599" y="914400"/>
            <a:ext cx="866986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0" y="3276600"/>
            <a:ext cx="2286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76800" y="1600200"/>
            <a:ext cx="1219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621566" y="2124722"/>
            <a:ext cx="1600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66800" y="990600"/>
            <a:ext cx="32766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4284956"/>
            <a:ext cx="8001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4286" t="38857" r="35238" b="33714"/>
          <a:stretch>
            <a:fillRect/>
          </a:stretch>
        </p:blipFill>
        <p:spPr bwMode="auto">
          <a:xfrm>
            <a:off x="228599" y="914400"/>
            <a:ext cx="866986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0" y="3276600"/>
            <a:ext cx="2286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81000" y="762000"/>
            <a:ext cx="3276600" cy="47243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endParaRPr kumimoji="1" lang="en-US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endParaRPr kumimoji="1" lang="en-US" sz="3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r>
              <a:rPr kumimoji="1" lang="en-US" sz="40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1 out of 4 sexually active teens will get a STD this year.</a:t>
            </a:r>
            <a:br>
              <a:rPr kumimoji="1" lang="en-US" sz="40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endParaRPr kumimoji="1" lang="en-US" sz="4000" b="1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21508" name="Picture 4" descr="STD_PA_Warning_Label_1"/>
          <p:cNvPicPr>
            <a:picLocks noChangeAspect="1" noChangeArrowheads="1"/>
          </p:cNvPicPr>
          <p:nvPr/>
        </p:nvPicPr>
        <p:blipFill>
          <a:blip r:embed="rId3"/>
          <a:srcRect l="3871" b="13978"/>
          <a:stretch>
            <a:fillRect/>
          </a:stretch>
        </p:blipFill>
        <p:spPr bwMode="auto">
          <a:xfrm>
            <a:off x="3581399" y="-152400"/>
            <a:ext cx="58920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/>
        </p:nvGraphicFramePr>
        <p:xfrm>
          <a:off x="228600" y="304800"/>
          <a:ext cx="8686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9573" name="Picture 5" descr="Chlamydia Ad"/>
          <p:cNvPicPr>
            <a:picLocks noChangeAspect="1" noChangeArrowheads="1"/>
          </p:cNvPicPr>
          <p:nvPr/>
        </p:nvPicPr>
        <p:blipFill>
          <a:blip r:embed="rId3"/>
          <a:srcRect t="16647"/>
          <a:stretch>
            <a:fillRect/>
          </a:stretch>
        </p:blipFill>
        <p:spPr bwMode="auto">
          <a:xfrm>
            <a:off x="3067050" y="3048000"/>
            <a:ext cx="5848350" cy="3433763"/>
          </a:xfrm>
          <a:prstGeom prst="rect">
            <a:avLst/>
          </a:prstGeom>
          <a:noFill/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42473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kumimoji="1" lang="en-US" sz="5400" b="1" dirty="0" smtClean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1 </a:t>
            </a:r>
            <a:r>
              <a:rPr kumimoji="1" lang="en-US" sz="5400" b="1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in 10 sexually active teens has </a:t>
            </a:r>
            <a:r>
              <a:rPr kumimoji="1" lang="en-US" sz="5400" b="1" dirty="0" err="1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chlamydia</a:t>
            </a:r>
            <a:r>
              <a:rPr kumimoji="1" lang="en-US" sz="5400" b="1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kumimoji="1" lang="en-US" sz="5400" b="1" u="sng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right now</a:t>
            </a:r>
            <a:r>
              <a:rPr kumimoji="1" lang="en-US" sz="5400" b="1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r>
              <a:rPr kumimoji="1" lang="en-US" sz="5400" b="1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  <a:t/>
            </a:r>
            <a:br>
              <a:rPr kumimoji="1" lang="en-US" sz="5400" b="1" dirty="0">
                <a:solidFill>
                  <a:srgbClr val="FFCC00"/>
                </a:solidFill>
                <a:latin typeface="Arial" charset="0"/>
                <a:cs typeface="Times New Roman" pitchFamily="18" charset="0"/>
              </a:rPr>
            </a:br>
            <a:endParaRPr kumimoji="1" lang="en-US" sz="5400" b="1" dirty="0">
              <a:solidFill>
                <a:srgbClr val="FFCC00"/>
              </a:solidFill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152400" y="5181600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398925"/>
            <a:ext cx="6934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Compared by ethnicity, American Indians and Alaska Natives ranked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4400" b="1" baseline="30000" dirty="0" smtClean="0">
                <a:solidFill>
                  <a:schemeClr val="accent1">
                    <a:lumMod val="75000"/>
                  </a:schemeClr>
                </a:solidFill>
              </a:rPr>
              <a:t>rd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in their rate of HIV/AIDS diagnoses in 2005. 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000" y="1752600"/>
            <a:ext cx="8458200" cy="38862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81000" y="80146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/>
              <a:t>New AI/AN HIV Diagnoses - 2005</a:t>
            </a:r>
            <a:endParaRPr lang="en-US" sz="36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724400" y="1524000"/>
          <a:ext cx="4038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57200" y="1752600"/>
          <a:ext cx="411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5"/>
          <p:cNvSpPr/>
          <p:nvPr/>
        </p:nvSpPr>
        <p:spPr>
          <a:xfrm>
            <a:off x="542278" y="2420644"/>
            <a:ext cx="2590800" cy="259080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00600" y="2438400"/>
            <a:ext cx="2590800" cy="259080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000" y="1752600"/>
            <a:ext cx="8458200" cy="38862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81000" y="80146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/>
              <a:t>New AI/AN HIV Diagnoses - 2005</a:t>
            </a:r>
            <a:endParaRPr lang="en-US" sz="36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724400" y="1524000"/>
          <a:ext cx="4038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57200" y="1752600"/>
          <a:ext cx="411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2400" y="5410200"/>
            <a:ext cx="7696200" cy="137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Indian Leadership for Indian Health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/>
          <a:lstStyle/>
          <a:p>
            <a:r>
              <a:rPr lang="en-US" sz="5400" dirty="0" smtClean="0"/>
              <a:t>Northwest Portland Area Indian Health Board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956173"/>
            <a:ext cx="88392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Established in 1972, the </a:t>
            </a:r>
            <a:r>
              <a:rPr lang="en-US" sz="2700" dirty="0" smtClean="0"/>
              <a:t>Board </a:t>
            </a:r>
            <a:r>
              <a:rPr lang="en-US" sz="2700" dirty="0"/>
              <a:t>is a non-profit tribal </a:t>
            </a:r>
            <a:r>
              <a:rPr lang="en-US" sz="2700" dirty="0" smtClean="0"/>
              <a:t>organization </a:t>
            </a:r>
            <a:r>
              <a:rPr lang="en-US" sz="2700" dirty="0"/>
              <a:t>serving the </a:t>
            </a:r>
            <a:r>
              <a:rPr lang="en-US" sz="2700" dirty="0" smtClean="0"/>
              <a:t>43 </a:t>
            </a:r>
            <a:r>
              <a:rPr lang="en-US" sz="2700" dirty="0"/>
              <a:t>federally recognized </a:t>
            </a:r>
            <a:endParaRPr lang="en-US" sz="2700" dirty="0" smtClean="0"/>
          </a:p>
          <a:p>
            <a:pPr algn="ctr"/>
            <a:r>
              <a:rPr lang="en-US" sz="2700" dirty="0" smtClean="0"/>
              <a:t>tribes </a:t>
            </a:r>
            <a:r>
              <a:rPr lang="en-US" sz="2700" dirty="0"/>
              <a:t>of Oregon, Washington, and Idaho. 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485" y="1905000"/>
            <a:ext cx="481491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4208" y="1905000"/>
            <a:ext cx="38254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152400" y="5334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Transmission categories for AI/AN adults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   and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adolescents living with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HIV/AIDS, 2005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0800000" flipV="1">
            <a:off x="3505200" y="4495800"/>
            <a:ext cx="762000" cy="152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562600" y="3352800"/>
            <a:ext cx="609600" cy="3048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7239000" y="4267200"/>
            <a:ext cx="1066800" cy="533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1066800" y="4800600"/>
            <a:ext cx="762000" cy="152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295400" y="3810000"/>
            <a:ext cx="381000" cy="2286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905000" y="3200400"/>
            <a:ext cx="457200" cy="152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7885113" cy="1524000"/>
          </a:xfrm>
        </p:spPr>
        <p:txBody>
          <a:bodyPr anchor="ctr"/>
          <a:lstStyle/>
          <a:p>
            <a:r>
              <a:rPr lang="en-US" sz="5400" dirty="0" smtClean="0"/>
              <a:t>STD/HIV Impacts for Native Youth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6" y="3051175"/>
            <a:ext cx="6480174" cy="167322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Health Impacts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Increased Risk for HIV</a:t>
            </a:r>
            <a:endParaRPr lang="en-US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914400"/>
          </a:xfrm>
        </p:spPr>
        <p:txBody>
          <a:bodyPr/>
          <a:lstStyle/>
          <a:p>
            <a:r>
              <a:rPr lang="en-US" sz="4400" dirty="0" smtClean="0"/>
              <a:t>Are STDs Serious?</a:t>
            </a:r>
            <a:endParaRPr lang="en-US" sz="4400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305800" cy="5410200"/>
          </a:xfrm>
          <a:effectLst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Yes. </a:t>
            </a:r>
            <a:r>
              <a:rPr lang="en-US" sz="3600" dirty="0" smtClean="0"/>
              <a:t>STDs are the most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preventable</a:t>
            </a:r>
            <a:r>
              <a:rPr lang="en-US" sz="3600" dirty="0" smtClean="0"/>
              <a:t> cause of infertility in the U.S. </a:t>
            </a:r>
          </a:p>
          <a:p>
            <a:endParaRPr lang="en-US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0" dirty="0" smtClean="0"/>
              <a:t>Without treatment, </a:t>
            </a:r>
            <a:r>
              <a:rPr lang="en-US" sz="3600" b="0" dirty="0" err="1" smtClean="0"/>
              <a:t>chlamydia</a:t>
            </a:r>
            <a:r>
              <a:rPr lang="en-US" sz="3600" b="0" dirty="0" smtClean="0"/>
              <a:t> and gonorrhea can </a:t>
            </a:r>
            <a:r>
              <a:rPr lang="en-US" sz="3600" b="0" dirty="0"/>
              <a:t>cause permanent damage to the reproductive </a:t>
            </a:r>
            <a:r>
              <a:rPr lang="en-US" sz="3600" b="0" dirty="0" smtClean="0"/>
              <a:t>organs.</a:t>
            </a:r>
          </a:p>
          <a:p>
            <a:endParaRPr lang="en-US" sz="36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5" name="Picture 3" descr="Large_SugarSp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346" y="168500"/>
            <a:ext cx="8845144" cy="63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391400" y="6461125"/>
            <a:ext cx="1752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2"/>
                </a:solidFill>
                <a:latin typeface="Arial" charset="0"/>
              </a:rPr>
              <a:t>Copyright © 2001-2004 Campaign for Our Children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838200" y="1765685"/>
            <a:ext cx="7620000" cy="39333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dirty="0"/>
              <a:t>Most STDs do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sz="3600" dirty="0"/>
              <a:t> produce noticeable signs or </a:t>
            </a:r>
            <a:r>
              <a:rPr lang="en-US" sz="3600" dirty="0" smtClean="0"/>
              <a:t>symptoms.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1600" dirty="0" smtClean="0"/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dirty="0" smtClean="0"/>
              <a:t>75% of women and 50% of men with </a:t>
            </a:r>
            <a:r>
              <a:rPr lang="en-US" sz="3600" dirty="0" err="1" smtClean="0"/>
              <a:t>chlamydia</a:t>
            </a:r>
            <a:r>
              <a:rPr lang="en-US" sz="3600" dirty="0" smtClean="0"/>
              <a:t> have </a:t>
            </a: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/>
              <a:t>signs or symptoms. 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Infections are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Silent!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381000" y="2610076"/>
            <a:ext cx="8382000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dirty="0"/>
              <a:t>In the Northwest, over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800</a:t>
            </a:r>
            <a:r>
              <a:rPr lang="en-US" sz="3600" dirty="0"/>
              <a:t> Native youths age 10-24 years were diagnosed with </a:t>
            </a:r>
            <a:r>
              <a:rPr lang="en-US" sz="3600" dirty="0" err="1"/>
              <a:t>chlamydia</a:t>
            </a:r>
            <a:r>
              <a:rPr lang="en-US" sz="3600" dirty="0"/>
              <a:t> in 2005. </a:t>
            </a:r>
            <a:endParaRPr lang="en-US" sz="3600" dirty="0" smtClean="0"/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Rates: Youth Impact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381000" y="1897082"/>
            <a:ext cx="8382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40%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= PID </a:t>
            </a:r>
            <a:r>
              <a:rPr lang="en-US" sz="3600" dirty="0" smtClean="0"/>
              <a:t>(N=320) Pain and permanent scaring in the uterus and fallopian tubes. 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dirty="0" smtClean="0"/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20%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= Infertility </a:t>
            </a:r>
            <a:r>
              <a:rPr lang="en-US" sz="3600" dirty="0" smtClean="0"/>
              <a:t>(N = 64) AI/AN girls not able to have children.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Rates: Youth Impact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838200" y="2209800"/>
            <a:ext cx="76200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dirty="0" smtClean="0"/>
              <a:t>Having an STD increases our chances of getting HIV </a:t>
            </a: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2-5 times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/>
              <a:t>if exposed.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66800"/>
          </a:xfrm>
        </p:spPr>
        <p:txBody>
          <a:bodyPr/>
          <a:lstStyle/>
          <a:p>
            <a:r>
              <a:rPr lang="en-US" dirty="0" smtClean="0"/>
              <a:t>Increased Risk for </a:t>
            </a:r>
            <a:r>
              <a:rPr lang="en-US" b="1" dirty="0" smtClean="0">
                <a:solidFill>
                  <a:schemeClr val="accent1"/>
                </a:solidFill>
              </a:rPr>
              <a:t>HIV!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698500"/>
            <a:ext cx="7924800" cy="52629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endParaRPr kumimoji="1" lang="en-US" sz="4800" b="1" dirty="0" smtClean="0">
              <a:solidFill>
                <a:srgbClr val="E8A602"/>
              </a:solidFill>
              <a:latin typeface="Arial" charset="0"/>
              <a:cs typeface="Times New Roman" pitchFamily="18" charset="0"/>
            </a:endParaRPr>
          </a:p>
          <a:p>
            <a:r>
              <a:rPr kumimoji="1" lang="en-US" sz="4800" b="1" dirty="0" smtClean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  <a:t>Two </a:t>
            </a:r>
            <a:r>
              <a:rPr kumimoji="1" lang="en-US" sz="4800" b="1" dirty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  <a:t>U.S. teens are infected with HIV every hour </a:t>
            </a:r>
            <a:r>
              <a:rPr kumimoji="1" lang="en-US" sz="4800" b="1" dirty="0" smtClean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  <a:t>of </a:t>
            </a:r>
            <a:r>
              <a:rPr kumimoji="1" lang="en-US" sz="4800" b="1" dirty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  <a:t>every day.</a:t>
            </a:r>
          </a:p>
          <a:p>
            <a:endParaRPr kumimoji="1" lang="en-US" sz="4800" b="1" dirty="0">
              <a:solidFill>
                <a:srgbClr val="E8A602"/>
              </a:solidFill>
              <a:latin typeface="Arial" charset="0"/>
              <a:cs typeface="Times New Roman" pitchFamily="18" charset="0"/>
            </a:endParaRPr>
          </a:p>
          <a:p>
            <a:r>
              <a:rPr kumimoji="1" lang="en-US" sz="4800" b="1" dirty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  <a:t/>
            </a:r>
            <a:br>
              <a:rPr kumimoji="1" lang="en-US" sz="4800" b="1" dirty="0">
                <a:solidFill>
                  <a:srgbClr val="E8A602"/>
                </a:solidFill>
                <a:latin typeface="Arial" charset="0"/>
                <a:cs typeface="Times New Roman" pitchFamily="18" charset="0"/>
              </a:rPr>
            </a:br>
            <a:endParaRPr kumimoji="1" lang="en-US" sz="4800" b="1" dirty="0">
              <a:solidFill>
                <a:srgbClr val="E8A602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8436" name="Picture 4" descr="j0234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25" y="3429000"/>
            <a:ext cx="2454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7885113" cy="1524000"/>
          </a:xfrm>
        </p:spPr>
        <p:txBody>
          <a:bodyPr anchor="ctr"/>
          <a:lstStyle/>
          <a:p>
            <a:r>
              <a:rPr lang="en-US" sz="5400" dirty="0" smtClean="0"/>
              <a:t>Importance of </a:t>
            </a:r>
            <a:br>
              <a:rPr lang="en-US" sz="5400" dirty="0" smtClean="0"/>
            </a:br>
            <a:r>
              <a:rPr lang="en-US" sz="5400" dirty="0" smtClean="0"/>
              <a:t>STD Testing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3051175"/>
            <a:ext cx="8839200" cy="167322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CDC-Recommended STD/HIV Testing Guidelines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nwmap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228600" y="381000"/>
            <a:ext cx="7755616" cy="5791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5000" y="228600"/>
            <a:ext cx="3124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u="sng" dirty="0">
                <a:solidFill>
                  <a:srgbClr val="006666"/>
                </a:solidFill>
                <a:latin typeface="Arial" charset="0"/>
              </a:rPr>
              <a:t>MISSION:</a:t>
            </a:r>
          </a:p>
          <a:p>
            <a:pPr algn="r"/>
            <a:r>
              <a:rPr lang="en-US" b="1" dirty="0">
                <a:latin typeface="Arial" charset="0"/>
              </a:rPr>
              <a:t>To assist Northwest tribes </a:t>
            </a:r>
          </a:p>
          <a:p>
            <a:pPr algn="r"/>
            <a:r>
              <a:rPr lang="en-US" b="1" dirty="0">
                <a:latin typeface="Arial" charset="0"/>
              </a:rPr>
              <a:t>to improve the health </a:t>
            </a:r>
            <a:r>
              <a:rPr lang="en-US" b="1" dirty="0" smtClean="0">
                <a:latin typeface="Arial" charset="0"/>
              </a:rPr>
              <a:t>status </a:t>
            </a:r>
            <a:r>
              <a:rPr lang="en-US" b="1" dirty="0">
                <a:latin typeface="Arial" charset="0"/>
              </a:rPr>
              <a:t>and quality of </a:t>
            </a:r>
            <a:r>
              <a:rPr lang="en-US" b="1" dirty="0" smtClean="0">
                <a:latin typeface="Arial" charset="0"/>
              </a:rPr>
              <a:t>life </a:t>
            </a:r>
            <a:r>
              <a:rPr lang="en-US" b="1" dirty="0">
                <a:latin typeface="Arial" charset="0"/>
              </a:rPr>
              <a:t>of member </a:t>
            </a:r>
            <a:r>
              <a:rPr lang="en-US" b="1" dirty="0" smtClean="0">
                <a:latin typeface="Arial" charset="0"/>
              </a:rPr>
              <a:t>tribes </a:t>
            </a:r>
            <a:r>
              <a:rPr lang="en-US" b="1" dirty="0">
                <a:latin typeface="Arial" charset="0"/>
              </a:rPr>
              <a:t>and </a:t>
            </a:r>
            <a:endParaRPr lang="en-US" b="1" dirty="0" smtClean="0">
              <a:latin typeface="Arial" charset="0"/>
            </a:endParaRPr>
          </a:p>
          <a:p>
            <a:pPr algn="r"/>
            <a:r>
              <a:rPr lang="en-US" b="1" dirty="0" smtClean="0">
                <a:latin typeface="Arial" charset="0"/>
              </a:rPr>
              <a:t>Indian people </a:t>
            </a:r>
            <a:r>
              <a:rPr lang="en-US" b="1" dirty="0">
                <a:latin typeface="Arial" charset="0"/>
              </a:rPr>
              <a:t>in </a:t>
            </a:r>
            <a:r>
              <a:rPr lang="en-US" b="1" dirty="0" smtClean="0">
                <a:latin typeface="Arial" charset="0"/>
              </a:rPr>
              <a:t>their delivery of culturally appropriate and </a:t>
            </a:r>
          </a:p>
          <a:p>
            <a:pPr algn="r"/>
            <a:r>
              <a:rPr lang="en-US" b="1" dirty="0" smtClean="0">
                <a:latin typeface="Arial" charset="0"/>
              </a:rPr>
              <a:t>holistic health </a:t>
            </a:r>
            <a:r>
              <a:rPr lang="en-US" b="1" dirty="0">
                <a:latin typeface="Arial" charset="0"/>
              </a:rPr>
              <a:t>care.</a:t>
            </a:r>
            <a:endParaRPr lang="en-US" dirty="0">
              <a:latin typeface="Arial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6781800" cy="933450"/>
          </a:xfrm>
        </p:spPr>
        <p:txBody>
          <a:bodyPr/>
          <a:lstStyle/>
          <a:p>
            <a:pPr eaLnBrk="1" hangingPunct="1"/>
            <a:r>
              <a:rPr lang="en-US" dirty="0" smtClean="0"/>
              <a:t>HPV Vaccine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610600" cy="4876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The HPV vaccine is recommended routinely for all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11 and 12 year-old girls</a:t>
            </a:r>
            <a:r>
              <a:rPr lang="en-US" sz="3600" dirty="0" smtClean="0">
                <a:solidFill>
                  <a:srgbClr val="000000"/>
                </a:solidFill>
              </a:rPr>
              <a:t>. (Tested in girls 9 through 26)  </a:t>
            </a:r>
          </a:p>
          <a:p>
            <a:pPr eaLnBrk="1" hangingPunct="1">
              <a:buFontTx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3600" b="1" dirty="0" smtClean="0">
                <a:solidFill>
                  <a:srgbClr val="000000"/>
                </a:solidFill>
              </a:rPr>
              <a:t>Vaccine: </a:t>
            </a:r>
            <a:r>
              <a:rPr lang="en-US" sz="3600" dirty="0" smtClean="0">
                <a:solidFill>
                  <a:srgbClr val="000000"/>
                </a:solidFill>
              </a:rPr>
              <a:t>Three doses over 6 months</a:t>
            </a:r>
          </a:p>
          <a:p>
            <a:pPr eaLnBrk="1" hangingPunct="1">
              <a:buFontTx/>
              <a:buChar char="•"/>
            </a:pPr>
            <a:r>
              <a:rPr lang="en-US" sz="3600" b="1" dirty="0" err="1" smtClean="0">
                <a:solidFill>
                  <a:srgbClr val="000000"/>
                </a:solidFill>
              </a:rPr>
              <a:t>Gardasil</a:t>
            </a:r>
            <a:r>
              <a:rPr lang="en-US" sz="3600" b="1" dirty="0" smtClean="0">
                <a:solidFill>
                  <a:srgbClr val="000000"/>
                </a:solidFill>
              </a:rPr>
              <a:t>®: </a:t>
            </a:r>
            <a:r>
              <a:rPr lang="en-US" sz="3600" dirty="0" smtClean="0">
                <a:solidFill>
                  <a:srgbClr val="000000"/>
                </a:solidFill>
              </a:rPr>
              <a:t>Protects against 4 HPV types: Responsible for 70% of cervical cancer and nearly all genital warts.</a:t>
            </a:r>
          </a:p>
          <a:p>
            <a:pPr eaLnBrk="1" hangingPunct="1"/>
            <a:endParaRPr lang="en-US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066800"/>
          </a:xfrm>
        </p:spPr>
        <p:txBody>
          <a:bodyPr/>
          <a:lstStyle/>
          <a:p>
            <a:r>
              <a:rPr lang="en-US" dirty="0" smtClean="0"/>
              <a:t>Chlamydia and Gonorrhea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890081"/>
            <a:ext cx="8458200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dirty="0" smtClean="0"/>
              <a:t>The CDC recommends that all sexually active women age 25 years or younger be screened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annually</a:t>
            </a:r>
            <a:r>
              <a:rPr lang="en-US" sz="3600" dirty="0" smtClean="0"/>
              <a:t> for </a:t>
            </a:r>
            <a:r>
              <a:rPr lang="en-US" sz="3600" dirty="0" err="1" smtClean="0"/>
              <a:t>chlamydia</a:t>
            </a:r>
            <a:r>
              <a:rPr lang="en-US" sz="3600" dirty="0" smtClean="0"/>
              <a:t>.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3600" dirty="0" smtClean="0"/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b="1" dirty="0" smtClean="0"/>
              <a:t>Test: </a:t>
            </a:r>
            <a:r>
              <a:rPr lang="en-US" sz="3600" dirty="0" smtClean="0"/>
              <a:t>Urine test, vaginal swab…</a:t>
            </a:r>
          </a:p>
          <a:p>
            <a:pPr marL="27432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600" b="1" dirty="0" smtClean="0"/>
              <a:t>Treatment: </a:t>
            </a:r>
            <a:r>
              <a:rPr lang="en-US" sz="3600" dirty="0" smtClean="0"/>
              <a:t>Antibiotics cure infection.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8600" y="1795462"/>
            <a:ext cx="8686800" cy="46815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HIV testing is recommended for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everyone</a:t>
            </a:r>
            <a:r>
              <a:rPr lang="en-US" sz="3600" dirty="0" smtClean="0"/>
              <a:t> - regardless of age, gender,  or risk. </a:t>
            </a:r>
          </a:p>
          <a:p>
            <a:endParaRPr lang="en-US" sz="2400" dirty="0" smtClean="0"/>
          </a:p>
          <a:p>
            <a:r>
              <a:rPr lang="en-US" sz="3600" b="1" dirty="0" smtClean="0"/>
              <a:t>Test: </a:t>
            </a:r>
            <a:r>
              <a:rPr lang="en-US" sz="3600" dirty="0" smtClean="0"/>
              <a:t>Blood, urine, oral fluid – results take 20 min to one week.</a:t>
            </a:r>
          </a:p>
          <a:p>
            <a:r>
              <a:rPr lang="en-US" sz="3600" b="1" dirty="0" smtClean="0"/>
              <a:t>Treatment: </a:t>
            </a:r>
            <a:r>
              <a:rPr lang="en-US" sz="3600" dirty="0" smtClean="0"/>
              <a:t>No cure, many treatments.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7885113" cy="1524000"/>
          </a:xfrm>
        </p:spPr>
        <p:txBody>
          <a:bodyPr anchor="ctr"/>
          <a:lstStyle/>
          <a:p>
            <a:r>
              <a:rPr lang="en-US" sz="5400" dirty="0" smtClean="0"/>
              <a:t>Hot Topics in Prevention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6" y="3048000"/>
            <a:ext cx="6480174" cy="167322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5400" dirty="0" smtClean="0"/>
              <a:t>What’s New?</a:t>
            </a:r>
            <a:endParaRPr lang="en-US" sz="5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6226" y="0"/>
            <a:ext cx="65923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32364" t="34445" r="27180" b="30000"/>
          <a:stretch>
            <a:fillRect/>
          </a:stretch>
        </p:blipFill>
        <p:spPr bwMode="auto">
          <a:xfrm>
            <a:off x="2286000" y="2220686"/>
            <a:ext cx="4572000" cy="4180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8095" t="13714" r="29047" b="35238"/>
          <a:stretch>
            <a:fillRect/>
          </a:stretch>
        </p:blipFill>
        <p:spPr bwMode="auto">
          <a:xfrm>
            <a:off x="1143000" y="17526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www.nnaapc.org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0477" t="61714" r="40182" b="8572"/>
          <a:stretch>
            <a:fillRect/>
          </a:stretch>
        </p:blipFill>
        <p:spPr bwMode="auto">
          <a:xfrm>
            <a:off x="152400" y="3886200"/>
            <a:ext cx="29718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23333" t="16047" r="24178" b="13967"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13" y="762000"/>
            <a:ext cx="904099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607"/>
            <a:ext cx="9177370" cy="64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-1"/>
            <a:ext cx="4953000" cy="698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NPAIHB: </a:t>
            </a:r>
            <a:r>
              <a:rPr lang="en-US" sz="3600" dirty="0" smtClean="0"/>
              <a:t>Functional Areas</a:t>
            </a:r>
            <a:endParaRPr lang="en-US" sz="36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990600" y="1371600"/>
          <a:ext cx="7315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895600" y="4953000"/>
            <a:ext cx="5943600" cy="158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8200" y="460555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Northwest Tribal Epidemiology Center</a:t>
            </a:r>
            <a:endParaRPr lang="en-US" dirty="0"/>
          </a:p>
        </p:txBody>
      </p:sp>
      <p:pic>
        <p:nvPicPr>
          <p:cNvPr id="15" name="Picture 2" descr="P:\Project Red Talon\PRT - Graphics and Art\Logo\Epi Logo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86400" y="2590800"/>
            <a:ext cx="2590800" cy="192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4800" dirty="0" smtClean="0"/>
              <a:t>www.cdcnpin.org/stdawareness</a:t>
            </a:r>
            <a:endParaRPr lang="en-US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0446" t="13714" r="60978" b="67603"/>
          <a:stretch>
            <a:fillRect/>
          </a:stretch>
        </p:blipFill>
        <p:spPr bwMode="auto">
          <a:xfrm>
            <a:off x="990600" y="609601"/>
            <a:ext cx="72736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0446" t="13714" r="20640" b="9857"/>
          <a:stretch>
            <a:fillRect/>
          </a:stretch>
        </p:blipFill>
        <p:spPr bwMode="auto">
          <a:xfrm>
            <a:off x="38100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0446" t="90992" r="20640" b="4762"/>
          <a:stretch>
            <a:fillRect/>
          </a:stretch>
        </p:blipFill>
        <p:spPr bwMode="auto">
          <a:xfrm>
            <a:off x="381000" y="64770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844" y="185216"/>
            <a:ext cx="8651288" cy="1312149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20476" t="28190" r="21429" b="17714"/>
          <a:stretch>
            <a:fillRect/>
          </a:stretch>
        </p:blipFill>
        <p:spPr bwMode="auto">
          <a:xfrm>
            <a:off x="179034" y="1564688"/>
            <a:ext cx="8736366" cy="508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 l="40168" t="51765" r="50868" b="36762"/>
          <a:stretch>
            <a:fillRect/>
          </a:stretch>
        </p:blipFill>
        <p:spPr bwMode="auto">
          <a:xfrm>
            <a:off x="3693112" y="156468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990600"/>
            <a:ext cx="8839200" cy="5410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534120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www.cdc.gov/hiv</a:t>
            </a:r>
            <a:endParaRPr lang="en-US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15238" r="54762" b="78127"/>
          <a:stretch>
            <a:fillRect/>
          </a:stretch>
        </p:blipFill>
        <p:spPr bwMode="auto">
          <a:xfrm>
            <a:off x="152400" y="152400"/>
            <a:ext cx="8839200" cy="81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33" t="36349" r="68333" b="47365"/>
          <a:stretch>
            <a:fillRect/>
          </a:stretch>
        </p:blipFill>
        <p:spPr bwMode="auto">
          <a:xfrm>
            <a:off x="272990" y="1064484"/>
            <a:ext cx="8534400" cy="41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2400"/>
            <a:ext cx="9144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t="14201" b="35135"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t="2703" b="66224"/>
          <a:stretch>
            <a:fillRect/>
          </a:stretch>
        </p:blipFill>
        <p:spPr bwMode="auto">
          <a:xfrm>
            <a:off x="0" y="2895600"/>
            <a:ext cx="9144000" cy="205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98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85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www.effectiveinterventions.org</a:t>
            </a:r>
            <a:endParaRPr lang="en-US" sz="4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20476" t="12952" r="20477" b="38286"/>
          <a:stretch>
            <a:fillRect/>
          </a:stretch>
        </p:blipFill>
        <p:spPr bwMode="auto">
          <a:xfrm>
            <a:off x="-152400" y="1981200"/>
            <a:ext cx="9448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199" y="256971"/>
            <a:ext cx="4495801" cy="583902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06438"/>
            <a:ext cx="8641876" cy="5770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0453" name="Picture 5"/>
          <p:cNvPicPr>
            <a:picLocks noChangeAspect="1" noChangeArrowheads="1"/>
          </p:cNvPicPr>
          <p:nvPr/>
        </p:nvPicPr>
        <p:blipFill>
          <a:blip r:embed="rId4"/>
          <a:srcRect r="50000"/>
          <a:stretch>
            <a:fillRect/>
          </a:stretch>
        </p:blipFill>
        <p:spPr bwMode="auto">
          <a:xfrm>
            <a:off x="6477000" y="15240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3"/>
          <a:srcRect t="2293" r="1437" b="2293"/>
          <a:stretch>
            <a:fillRect/>
          </a:stretch>
        </p:blipFill>
        <p:spPr bwMode="auto">
          <a:xfrm>
            <a:off x="177035" y="381001"/>
            <a:ext cx="8814565" cy="594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8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82215"/>
            <a:ext cx="5105400" cy="65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NW Tribal </a:t>
            </a:r>
            <a:r>
              <a:rPr lang="en-US" sz="3600" dirty="0" err="1" smtClean="0"/>
              <a:t>EpiCenter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685800" y="1371600"/>
          <a:ext cx="766439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ight Arrow 3"/>
          <p:cNvSpPr/>
          <p:nvPr/>
        </p:nvSpPr>
        <p:spPr>
          <a:xfrm rot="10800000">
            <a:off x="7145044" y="4765087"/>
            <a:ext cx="1752600" cy="228600"/>
          </a:xfrm>
          <a:prstGeom prst="rightArrow">
            <a:avLst>
              <a:gd name="adj1" fmla="val 5776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4078" y="450467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Over 20 yrs !</a:t>
            </a:r>
            <a:endParaRPr lang="en-US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4495800" cy="57980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 l="1256" t="6061" r="1996" b="9091"/>
          <a:stretch>
            <a:fillRect/>
          </a:stretch>
        </p:blipFill>
        <p:spPr bwMode="auto">
          <a:xfrm>
            <a:off x="3048000" y="2209800"/>
            <a:ext cx="586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05400" y="3048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Peer Education Programs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4419600"/>
            <a:ext cx="3581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July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-31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2009</a:t>
            </a:r>
          </a:p>
          <a:p>
            <a:r>
              <a:rPr lang="en-US" sz="2800" dirty="0" smtClean="0"/>
              <a:t>Great Wolf Lodge</a:t>
            </a:r>
          </a:p>
          <a:p>
            <a:r>
              <a:rPr lang="en-US" sz="2800" dirty="0" smtClean="0"/>
              <a:t>High School Students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9" name="Picture 3" descr="StoptheSilence_org -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888"/>
          <a:stretch>
            <a:fillRect/>
          </a:stretch>
        </p:blipFill>
        <p:spPr bwMode="auto">
          <a:xfrm>
            <a:off x="5715000" y="2133600"/>
            <a:ext cx="3082964" cy="4114800"/>
          </a:xfrm>
          <a:prstGeom prst="rect">
            <a:avLst/>
          </a:prstGeom>
          <a:noFill/>
        </p:spPr>
      </p:pic>
      <p:pic>
        <p:nvPicPr>
          <p:cNvPr id="336900" name="Picture 4" descr="StoptheSilence_org -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112"/>
          <a:stretch>
            <a:fillRect/>
          </a:stretch>
        </p:blipFill>
        <p:spPr bwMode="auto">
          <a:xfrm>
            <a:off x="2514600" y="5029200"/>
            <a:ext cx="7086600" cy="10382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3530" t="17255" r="23529" b="10588"/>
          <a:stretch>
            <a:fillRect/>
          </a:stretch>
        </p:blipFill>
        <p:spPr bwMode="auto">
          <a:xfrm>
            <a:off x="228600" y="228600"/>
            <a:ext cx="554603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5. Red Talon       STD/HIV Coalition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2800" u="sng">
                <a:solidFill>
                  <a:srgbClr val="580000"/>
                </a:solidFill>
              </a:rPr>
              <a:t>Community Awareness:</a:t>
            </a:r>
          </a:p>
          <a:p>
            <a:pPr marL="609600" indent="-609600">
              <a:lnSpc>
                <a:spcPct val="80000"/>
              </a:lnSpc>
              <a:buFontTx/>
              <a:buChar char="•"/>
            </a:pPr>
            <a:r>
              <a:rPr lang="en-US" sz="2800"/>
              <a:t>Media Campaign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 i="1"/>
              <a:t>Teen Posters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 i="1"/>
              <a:t>Teen Zines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 i="1"/>
              <a:t>Parent PSAs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 i="1"/>
              <a:t>Parent Fact Sheet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1600" i="1"/>
              <a:t>www.StoptheSilence.org</a:t>
            </a:r>
          </a:p>
          <a:p>
            <a:pPr marL="990600" lvl="1" indent="-533400">
              <a:lnSpc>
                <a:spcPct val="80000"/>
              </a:lnSpc>
            </a:pPr>
            <a:endParaRPr lang="en-US" sz="1600" i="1"/>
          </a:p>
          <a:p>
            <a:pPr marL="609600" indent="-609600">
              <a:lnSpc>
                <a:spcPct val="80000"/>
              </a:lnSpc>
            </a:pPr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164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6200" y="304800"/>
            <a:ext cx="3073400" cy="472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64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1375" y="1905000"/>
            <a:ext cx="31464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399"/>
            <a:ext cx="4876800" cy="629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952" t="13714" r="16189"/>
          <a:stretch>
            <a:fillRect/>
          </a:stretch>
        </p:blipFill>
        <p:spPr bwMode="auto">
          <a:xfrm>
            <a:off x="-914400" y="0"/>
            <a:ext cx="10058400" cy="862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743200"/>
            <a:ext cx="2895600" cy="37637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162800" y="381000"/>
            <a:ext cx="175260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www.no </a:t>
            </a:r>
            <a:r>
              <a:rPr lang="en-US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placelike</a:t>
            </a:r>
            <a:r>
              <a:rPr lang="en-US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home.org/native </a:t>
            </a:r>
            <a:r>
              <a:rPr lang="en-US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american</a:t>
            </a:r>
            <a:endParaRPr lang="en-US" sz="24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4034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accent1">
                    <a:lumMod val="75000"/>
                  </a:schemeClr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1143000"/>
            <a:ext cx="5638800" cy="5257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2400" b="1" dirty="0" smtClean="0"/>
              <a:t>Stephanie Craig Rushing</a:t>
            </a:r>
            <a:r>
              <a:rPr lang="en-US" sz="2400" dirty="0" smtClean="0"/>
              <a:t>, MPH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	Director – Project Red Talon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	scraig@npaihb.org</a:t>
            </a:r>
          </a:p>
          <a:p>
            <a:pPr marL="609600" indent="-609600">
              <a:lnSpc>
                <a:spcPct val="80000"/>
              </a:lnSpc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</a:pPr>
            <a:r>
              <a:rPr lang="en-US" sz="2400" b="1" dirty="0" smtClean="0"/>
              <a:t>Lisa Griggs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	Administrative Assistant, Blackfeet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	lgriggs@npaihb.org</a:t>
            </a:r>
          </a:p>
          <a:p>
            <a:pPr marL="609600" indent="-609600">
              <a:lnSpc>
                <a:spcPct val="80000"/>
              </a:lnSpc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400" dirty="0" smtClean="0"/>
              <a:t>NPAIHB: 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www.npaihb.org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PRT: 	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http://www.npaihb.org/epicenter/</a:t>
            </a:r>
          </a:p>
          <a:p>
            <a:pPr marL="609600" indent="-60960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		project/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project_red_talon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400" dirty="0" smtClean="0"/>
              <a:t>Stop the Silence: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www.stopthesilence.org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Portland Area Indian Health Board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Indian Leadership for Indian Health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Project Red Talon:</a:t>
            </a:r>
            <a:r>
              <a:rPr lang="en-US" sz="3600" dirty="0" smtClean="0"/>
              <a:t> Four Objectives</a:t>
            </a:r>
            <a:endParaRPr lang="en-US" sz="3600" dirty="0"/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81000" y="1329384"/>
            <a:ext cx="8305800" cy="4787900"/>
          </a:xfrm>
          <a:prstGeom prst="roundRect">
            <a:avLst>
              <a:gd name="adj" fmla="val 3051"/>
            </a:avLst>
          </a:prstGeom>
          <a:solidFill>
            <a:schemeClr val="bg1"/>
          </a:solidFill>
          <a:ln w="38100">
            <a:solidFill>
              <a:srgbClr val="C0C0C0">
                <a:alpha val="39999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81000" y="2046934"/>
            <a:ext cx="2455863" cy="1166813"/>
          </a:xfrm>
          <a:prstGeom prst="rect">
            <a:avLst/>
          </a:prstGeom>
          <a:solidFill>
            <a:schemeClr val="accent1">
              <a:lumMod val="40000"/>
              <a:lumOff val="60000"/>
              <a:alpha val="54901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219825" y="2046934"/>
            <a:ext cx="2455863" cy="1166813"/>
          </a:xfrm>
          <a:prstGeom prst="rect">
            <a:avLst/>
          </a:prstGeom>
          <a:solidFill>
            <a:schemeClr val="accent1">
              <a:lumMod val="40000"/>
              <a:lumOff val="60000"/>
              <a:alpha val="54901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81000" y="4513909"/>
            <a:ext cx="2455863" cy="1166813"/>
          </a:xfrm>
          <a:prstGeom prst="rect">
            <a:avLst/>
          </a:prstGeom>
          <a:solidFill>
            <a:schemeClr val="accent1">
              <a:lumMod val="40000"/>
              <a:lumOff val="60000"/>
              <a:alpha val="54901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219825" y="4513909"/>
            <a:ext cx="2455863" cy="1166813"/>
          </a:xfrm>
          <a:prstGeom prst="rect">
            <a:avLst/>
          </a:prstGeom>
          <a:solidFill>
            <a:schemeClr val="accent1">
              <a:lumMod val="40000"/>
              <a:lumOff val="60000"/>
              <a:alpha val="54901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US"/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2233613" y="1499247"/>
            <a:ext cx="4749800" cy="4740275"/>
          </a:xfrm>
          <a:prstGeom prst="ellipse">
            <a:avLst/>
          </a:prstGeom>
          <a:gradFill rotWithShape="1">
            <a:gsLst>
              <a:gs pos="0">
                <a:srgbClr val="DBDBDD">
                  <a:alpha val="57999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3302000" y="5729934"/>
            <a:ext cx="2578100" cy="203200"/>
          </a:xfrm>
          <a:prstGeom prst="ellipse">
            <a:avLst/>
          </a:prstGeom>
          <a:gradFill rotWithShape="1">
            <a:gsLst>
              <a:gs pos="0">
                <a:schemeClr val="tx1">
                  <a:alpha val="35001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lIns="73025" tIns="36511" rIns="73025" bIns="36511" anchor="ctr"/>
          <a:lstStyle/>
          <a:p>
            <a:endParaRPr lang="en-US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2740025" y="2029472"/>
            <a:ext cx="3721100" cy="3711575"/>
            <a:chOff x="6021" y="2887"/>
            <a:chExt cx="988" cy="985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5" name="Oval 13"/>
            <p:cNvSpPr>
              <a:spLocks noChangeArrowheads="1"/>
            </p:cNvSpPr>
            <p:nvPr/>
          </p:nvSpPr>
          <p:spPr bwMode="auto">
            <a:xfrm>
              <a:off x="6021" y="2887"/>
              <a:ext cx="988" cy="985"/>
            </a:xfrm>
            <a:prstGeom prst="ellipse">
              <a:avLst/>
            </a:prstGeom>
            <a:grpFill/>
            <a:ln w="25400" algn="ctr">
              <a:noFill/>
              <a:round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  <p:sp>
          <p:nvSpPr>
            <p:cNvPr id="26" name="Oval 14"/>
            <p:cNvSpPr>
              <a:spLocks noChangeArrowheads="1"/>
            </p:cNvSpPr>
            <p:nvPr/>
          </p:nvSpPr>
          <p:spPr bwMode="auto">
            <a:xfrm rot="10800000">
              <a:off x="6045" y="2910"/>
              <a:ext cx="940" cy="938"/>
            </a:xfrm>
            <a:prstGeom prst="ellipse">
              <a:avLst/>
            </a:prstGeom>
            <a:grpFill/>
            <a:ln w="25400" algn="ctr">
              <a:noFill/>
              <a:round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83225" y="4164659"/>
            <a:ext cx="1911350" cy="1911350"/>
            <a:chOff x="5483225" y="4143375"/>
            <a:chExt cx="1911350" cy="1911350"/>
          </a:xfrm>
        </p:grpSpPr>
        <p:pic>
          <p:nvPicPr>
            <p:cNvPr id="43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3225" y="4143375"/>
              <a:ext cx="1911350" cy="191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5493575" y="4253778"/>
              <a:ext cx="1693994" cy="1690544"/>
            </a:xfrm>
            <a:prstGeom prst="ellipse">
              <a:avLst/>
            </a:prstGeom>
            <a:solidFill>
              <a:srgbClr val="C0C0C4">
                <a:alpha val="6509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5" name="Group 34"/>
            <p:cNvGrpSpPr>
              <a:grpSpLocks/>
            </p:cNvGrpSpPr>
            <p:nvPr/>
          </p:nvGrpSpPr>
          <p:grpSpPr bwMode="auto">
            <a:xfrm>
              <a:off x="5640204" y="4402132"/>
              <a:ext cx="1400737" cy="1395562"/>
              <a:chOff x="6021" y="2887"/>
              <a:chExt cx="988" cy="985"/>
            </a:xfrm>
          </p:grpSpPr>
          <p:sp>
            <p:nvSpPr>
              <p:cNvPr id="46" name="Oval 35"/>
              <p:cNvSpPr>
                <a:spLocks noChangeArrowheads="1"/>
              </p:cNvSpPr>
              <p:nvPr/>
            </p:nvSpPr>
            <p:spPr bwMode="auto">
              <a:xfrm>
                <a:off x="6021" y="2887"/>
                <a:ext cx="988" cy="98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  <p:sp>
            <p:nvSpPr>
              <p:cNvPr id="47" name="Oval 36"/>
              <p:cNvSpPr>
                <a:spLocks noChangeArrowheads="1"/>
              </p:cNvSpPr>
              <p:nvPr/>
            </p:nvSpPr>
            <p:spPr bwMode="auto">
              <a:xfrm rot="10800000">
                <a:off x="6048" y="2912"/>
                <a:ext cx="940" cy="938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</p:grpSp>
      </p:grpSp>
      <p:sp>
        <p:nvSpPr>
          <p:cNvPr id="56" name="Text Box 45"/>
          <p:cNvSpPr txBox="1">
            <a:spLocks noChangeArrowheads="1"/>
          </p:cNvSpPr>
          <p:nvPr/>
        </p:nvSpPr>
        <p:spPr bwMode="auto">
          <a:xfrm>
            <a:off x="381000" y="2182043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charset="-128"/>
              </a:rPr>
              <a:t>Increase Capacity to Prevent STDs</a:t>
            </a: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57" name="Text Box 46"/>
          <p:cNvSpPr txBox="1">
            <a:spLocks noChangeArrowheads="1"/>
          </p:cNvSpPr>
          <p:nvPr/>
        </p:nvSpPr>
        <p:spPr bwMode="auto">
          <a:xfrm>
            <a:off x="7010400" y="2154884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charset="-128"/>
              </a:rPr>
              <a:t>Increase Awareness about STDs</a:t>
            </a: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58" name="Text Box 47"/>
          <p:cNvSpPr txBox="1">
            <a:spLocks noChangeArrowheads="1"/>
          </p:cNvSpPr>
          <p:nvPr/>
        </p:nvSpPr>
        <p:spPr bwMode="auto">
          <a:xfrm flipH="1">
            <a:off x="331959" y="4615289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charset="-128"/>
              </a:rPr>
              <a:t>Improve AI/AN Representation</a:t>
            </a: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59" name="Text Box 48"/>
          <p:cNvSpPr txBox="1">
            <a:spLocks noChangeArrowheads="1"/>
          </p:cNvSpPr>
          <p:nvPr/>
        </p:nvSpPr>
        <p:spPr bwMode="auto">
          <a:xfrm flipH="1">
            <a:off x="7086600" y="4620443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ea typeface="ＭＳ Ｐゴシック" charset="-128"/>
              </a:rPr>
              <a:t>Improve Testing &amp; Treatment</a:t>
            </a: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456509" y="2638718"/>
            <a:ext cx="2331120" cy="2362200"/>
            <a:chOff x="3495289" y="2590800"/>
            <a:chExt cx="2331120" cy="2362200"/>
          </a:xfrm>
        </p:grpSpPr>
        <p:sp>
          <p:nvSpPr>
            <p:cNvPr id="14" name="Oval 13"/>
            <p:cNvSpPr/>
            <p:nvPr/>
          </p:nvSpPr>
          <p:spPr>
            <a:xfrm>
              <a:off x="3523306" y="2743200"/>
              <a:ext cx="2209800" cy="2209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RedT eagle clr clpd 3in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5289" y="2590800"/>
              <a:ext cx="2331120" cy="2362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5410200" y="1615134"/>
            <a:ext cx="1911350" cy="1911350"/>
            <a:chOff x="5483225" y="4143375"/>
            <a:chExt cx="1911350" cy="1911350"/>
          </a:xfrm>
        </p:grpSpPr>
        <p:pic>
          <p:nvPicPr>
            <p:cNvPr id="65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3225" y="4143375"/>
              <a:ext cx="1911350" cy="191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5493575" y="4253778"/>
              <a:ext cx="1693994" cy="1690544"/>
            </a:xfrm>
            <a:prstGeom prst="ellipse">
              <a:avLst/>
            </a:prstGeom>
            <a:solidFill>
              <a:srgbClr val="C0C0C4">
                <a:alpha val="6509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67" name="Group 34"/>
            <p:cNvGrpSpPr>
              <a:grpSpLocks/>
            </p:cNvGrpSpPr>
            <p:nvPr/>
          </p:nvGrpSpPr>
          <p:grpSpPr bwMode="auto">
            <a:xfrm>
              <a:off x="5640204" y="4402132"/>
              <a:ext cx="1400737" cy="1395562"/>
              <a:chOff x="6021" y="2887"/>
              <a:chExt cx="988" cy="985"/>
            </a:xfrm>
          </p:grpSpPr>
          <p:sp>
            <p:nvSpPr>
              <p:cNvPr id="68" name="Oval 35"/>
              <p:cNvSpPr>
                <a:spLocks noChangeArrowheads="1"/>
              </p:cNvSpPr>
              <p:nvPr/>
            </p:nvSpPr>
            <p:spPr bwMode="auto">
              <a:xfrm>
                <a:off x="6021" y="2887"/>
                <a:ext cx="988" cy="98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  <p:sp>
            <p:nvSpPr>
              <p:cNvPr id="69" name="Oval 36"/>
              <p:cNvSpPr>
                <a:spLocks noChangeArrowheads="1"/>
              </p:cNvSpPr>
              <p:nvPr/>
            </p:nvSpPr>
            <p:spPr bwMode="auto">
              <a:xfrm rot="10800000">
                <a:off x="6048" y="2912"/>
                <a:ext cx="940" cy="938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981200" y="4136084"/>
            <a:ext cx="1911350" cy="1911350"/>
            <a:chOff x="5483225" y="4143375"/>
            <a:chExt cx="1911350" cy="1911350"/>
          </a:xfrm>
        </p:grpSpPr>
        <p:pic>
          <p:nvPicPr>
            <p:cNvPr id="71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3225" y="4143375"/>
              <a:ext cx="1911350" cy="191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5493575" y="4253778"/>
              <a:ext cx="1693994" cy="1690544"/>
            </a:xfrm>
            <a:prstGeom prst="ellipse">
              <a:avLst/>
            </a:prstGeom>
            <a:solidFill>
              <a:srgbClr val="C0C0C4">
                <a:alpha val="6509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73" name="Group 34"/>
            <p:cNvGrpSpPr>
              <a:grpSpLocks/>
            </p:cNvGrpSpPr>
            <p:nvPr/>
          </p:nvGrpSpPr>
          <p:grpSpPr bwMode="auto">
            <a:xfrm>
              <a:off x="5640204" y="4402132"/>
              <a:ext cx="1400737" cy="1395562"/>
              <a:chOff x="6021" y="2887"/>
              <a:chExt cx="988" cy="985"/>
            </a:xfrm>
          </p:grpSpPr>
          <p:sp>
            <p:nvSpPr>
              <p:cNvPr id="74" name="Oval 35"/>
              <p:cNvSpPr>
                <a:spLocks noChangeArrowheads="1"/>
              </p:cNvSpPr>
              <p:nvPr/>
            </p:nvSpPr>
            <p:spPr bwMode="auto">
              <a:xfrm>
                <a:off x="6021" y="2887"/>
                <a:ext cx="988" cy="98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  <p:sp>
            <p:nvSpPr>
              <p:cNvPr id="75" name="Oval 36"/>
              <p:cNvSpPr>
                <a:spLocks noChangeArrowheads="1"/>
              </p:cNvSpPr>
              <p:nvPr/>
            </p:nvSpPr>
            <p:spPr bwMode="auto">
              <a:xfrm rot="10800000">
                <a:off x="6048" y="2912"/>
                <a:ext cx="940" cy="938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981200" y="1621484"/>
            <a:ext cx="1911350" cy="1911350"/>
            <a:chOff x="5483225" y="4143375"/>
            <a:chExt cx="1911350" cy="1911350"/>
          </a:xfrm>
        </p:grpSpPr>
        <p:pic>
          <p:nvPicPr>
            <p:cNvPr id="77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3225" y="4143375"/>
              <a:ext cx="1911350" cy="191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8" name="Oval 33"/>
            <p:cNvSpPr>
              <a:spLocks noChangeArrowheads="1"/>
            </p:cNvSpPr>
            <p:nvPr/>
          </p:nvSpPr>
          <p:spPr bwMode="auto">
            <a:xfrm>
              <a:off x="5493575" y="4253778"/>
              <a:ext cx="1693994" cy="1690544"/>
            </a:xfrm>
            <a:prstGeom prst="ellipse">
              <a:avLst/>
            </a:prstGeom>
            <a:solidFill>
              <a:srgbClr val="C0C0C4">
                <a:alpha val="6509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79" name="Group 34"/>
            <p:cNvGrpSpPr>
              <a:grpSpLocks/>
            </p:cNvGrpSpPr>
            <p:nvPr/>
          </p:nvGrpSpPr>
          <p:grpSpPr bwMode="auto">
            <a:xfrm>
              <a:off x="5640204" y="4402132"/>
              <a:ext cx="1400737" cy="1395562"/>
              <a:chOff x="6021" y="2887"/>
              <a:chExt cx="988" cy="985"/>
            </a:xfrm>
          </p:grpSpPr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6021" y="2887"/>
                <a:ext cx="988" cy="98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  <p:sp>
            <p:nvSpPr>
              <p:cNvPr id="81" name="Oval 36"/>
              <p:cNvSpPr>
                <a:spLocks noChangeArrowheads="1"/>
              </p:cNvSpPr>
              <p:nvPr/>
            </p:nvSpPr>
            <p:spPr bwMode="auto">
              <a:xfrm rot="10800000">
                <a:off x="6048" y="2912"/>
                <a:ext cx="940" cy="938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/>
              </a:p>
            </p:txBody>
          </p:sp>
        </p:grpSp>
      </p:grpSp>
      <p:pic>
        <p:nvPicPr>
          <p:cNvPr id="1026" name="Picture 2" descr="C:\Documents and Settings\scraig\Local Settings\Temporary Internet Files\Content.IE5\ATUNA1IJ\MCBL01023_0000[1].wm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rcRect l="12844" r="48623" b="18033"/>
          <a:stretch>
            <a:fillRect/>
          </a:stretch>
        </p:blipFill>
        <p:spPr bwMode="auto">
          <a:xfrm>
            <a:off x="5706122" y="2222206"/>
            <a:ext cx="1143000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Documents and Settings\scraig\Local Settings\Temporary Internet Files\Content.IE5\ATUNA1IJ\MCj04246820000[1].wmf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94034" y="4667603"/>
            <a:ext cx="901452" cy="89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Documents and Settings\scraig\Local Settings\Temporary Internet Files\Content.IE5\2XCDIHAD\MCj04348050000[1]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83166" y="1952918"/>
            <a:ext cx="1295286" cy="1295286"/>
          </a:xfrm>
          <a:prstGeom prst="rect">
            <a:avLst/>
          </a:prstGeom>
          <a:noFill/>
        </p:spPr>
      </p:pic>
      <p:pic>
        <p:nvPicPr>
          <p:cNvPr id="1029" name="Picture 5" descr="C:\Documents and Settings\scraig\Local Settings\Temporary Internet Files\Content.IE5\6TCFAPSX\MPj04332090000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919191"/>
              </a:clrFrom>
              <a:clrTo>
                <a:srgbClr val="919191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44052" t="10318" r="16667" b="51526"/>
          <a:stretch>
            <a:fillRect/>
          </a:stretch>
        </p:blipFill>
        <p:spPr bwMode="auto">
          <a:xfrm>
            <a:off x="2339268" y="4707419"/>
            <a:ext cx="1013532" cy="76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3" descr="poster"/>
          <p:cNvPicPr>
            <a:picLocks noChangeAspect="1" noChangeArrowheads="1"/>
          </p:cNvPicPr>
          <p:nvPr/>
        </p:nvPicPr>
        <p:blipFill>
          <a:blip r:embed="rId3"/>
          <a:srcRect b="23889"/>
          <a:stretch>
            <a:fillRect/>
          </a:stretch>
        </p:blipFill>
        <p:spPr bwMode="auto">
          <a:xfrm>
            <a:off x="1198562" y="380999"/>
            <a:ext cx="6726238" cy="605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Sexually Transmitted Infections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295400"/>
            <a:ext cx="4114800" cy="5764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Chlamydia</a:t>
            </a:r>
            <a:endParaRPr lang="en-US" sz="3200" dirty="0"/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Gonorrhea</a:t>
            </a:r>
            <a:endParaRPr lang="en-US" sz="3200" dirty="0"/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Syphilis</a:t>
            </a:r>
            <a:endParaRPr lang="en-US" sz="3200" dirty="0"/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Crabs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</a:t>
            </a:r>
            <a:r>
              <a:rPr lang="en-US" sz="3200" dirty="0" err="1" smtClean="0"/>
              <a:t>Trichomoniasis</a:t>
            </a:r>
            <a:endParaRPr lang="en-US" sz="3200" dirty="0" smtClean="0"/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Bacterial </a:t>
            </a:r>
            <a:r>
              <a:rPr lang="en-US" sz="3200" dirty="0" err="1" smtClean="0"/>
              <a:t>Vaginosis</a:t>
            </a:r>
            <a:r>
              <a:rPr lang="en-US" sz="3200" dirty="0" smtClean="0"/>
              <a:t> 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295400"/>
            <a:ext cx="4114800" cy="473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Herpes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Hepatitis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HIV/AIDS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3200" dirty="0" smtClean="0"/>
              <a:t> Human </a:t>
            </a:r>
            <a:r>
              <a:rPr lang="en-US" sz="3200" dirty="0" err="1" smtClean="0"/>
              <a:t>Papillomavirus</a:t>
            </a:r>
            <a:r>
              <a:rPr lang="en-US" sz="3200" dirty="0" smtClean="0"/>
              <a:t> (HPV)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738</TotalTime>
  <Words>920</Words>
  <Application>Microsoft Office PowerPoint</Application>
  <PresentationFormat>On-screen Show (4:3)</PresentationFormat>
  <Paragraphs>243</Paragraphs>
  <Slides>65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Civic</vt:lpstr>
      <vt:lpstr>Project Red Talon</vt:lpstr>
      <vt:lpstr>Presentation: Project Red Talon</vt:lpstr>
      <vt:lpstr>Northwest Portland Area Indian Health Board</vt:lpstr>
      <vt:lpstr>Slide 4</vt:lpstr>
      <vt:lpstr>NPAIHB: Functional Areas</vt:lpstr>
      <vt:lpstr>NW Tribal EpiCenter </vt:lpstr>
      <vt:lpstr>Project Red Talon: Four Objectives</vt:lpstr>
      <vt:lpstr>Slide 8</vt:lpstr>
      <vt:lpstr>Sexually Transmitted Infections</vt:lpstr>
      <vt:lpstr>STD: Transmission</vt:lpstr>
      <vt:lpstr>STD: Transmission</vt:lpstr>
      <vt:lpstr>STD: Transmission</vt:lpstr>
      <vt:lpstr>STD: Transmission</vt:lpstr>
      <vt:lpstr>Slide 14</vt:lpstr>
      <vt:lpstr>STD/HIV Rates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STD/HIV Impacts for Native Youth</vt:lpstr>
      <vt:lpstr>Are STDs Serious?</vt:lpstr>
      <vt:lpstr>Slide 33</vt:lpstr>
      <vt:lpstr>Most Infections are Silent!</vt:lpstr>
      <vt:lpstr>NW Rates: Youth Impact</vt:lpstr>
      <vt:lpstr>NW Rates: Youth Impact</vt:lpstr>
      <vt:lpstr>Increased Risk for HIV!</vt:lpstr>
      <vt:lpstr>Slide 38</vt:lpstr>
      <vt:lpstr>Importance of  STD Testing</vt:lpstr>
      <vt:lpstr>HPV Vaccine</vt:lpstr>
      <vt:lpstr>Chlamydia and Gonorrhea</vt:lpstr>
      <vt:lpstr>HIV</vt:lpstr>
      <vt:lpstr>Hot Topics in Prevention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5. Red Talon       STD/HIV Coalition</vt:lpstr>
      <vt:lpstr>Slide 63</vt:lpstr>
      <vt:lpstr>Slide 64</vt:lpstr>
      <vt:lpstr>Northwest Portland Area Indian Health Board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Scraig</dc:creator>
  <cp:lastModifiedBy>Scraig</cp:lastModifiedBy>
  <cp:revision>75</cp:revision>
  <dcterms:created xsi:type="dcterms:W3CDTF">2009-02-09T20:07:18Z</dcterms:created>
  <dcterms:modified xsi:type="dcterms:W3CDTF">2009-03-11T18:37:13Z</dcterms:modified>
</cp:coreProperties>
</file>