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handoutMasterIdLst>
    <p:handoutMasterId r:id="rId67"/>
  </p:handoutMasterIdLst>
  <p:sldIdLst>
    <p:sldId id="256" r:id="rId2"/>
    <p:sldId id="258" r:id="rId3"/>
    <p:sldId id="289" r:id="rId4"/>
    <p:sldId id="352" r:id="rId5"/>
    <p:sldId id="358" r:id="rId6"/>
    <p:sldId id="285" r:id="rId7"/>
    <p:sldId id="286" r:id="rId8"/>
    <p:sldId id="299" r:id="rId9"/>
    <p:sldId id="353" r:id="rId10"/>
    <p:sldId id="301" r:id="rId11"/>
    <p:sldId id="357" r:id="rId12"/>
    <p:sldId id="288" r:id="rId13"/>
    <p:sldId id="341" r:id="rId14"/>
    <p:sldId id="291" r:id="rId15"/>
    <p:sldId id="292" r:id="rId16"/>
    <p:sldId id="293" r:id="rId17"/>
    <p:sldId id="294" r:id="rId18"/>
    <p:sldId id="296" r:id="rId19"/>
    <p:sldId id="297" r:id="rId20"/>
    <p:sldId id="302" r:id="rId21"/>
    <p:sldId id="304" r:id="rId22"/>
    <p:sldId id="305" r:id="rId23"/>
    <p:sldId id="270" r:id="rId24"/>
    <p:sldId id="268" r:id="rId25"/>
    <p:sldId id="269" r:id="rId26"/>
    <p:sldId id="306" r:id="rId27"/>
    <p:sldId id="307" r:id="rId28"/>
    <p:sldId id="308" r:id="rId29"/>
    <p:sldId id="309" r:id="rId30"/>
    <p:sldId id="310" r:id="rId31"/>
    <p:sldId id="311" r:id="rId32"/>
    <p:sldId id="312" r:id="rId33"/>
    <p:sldId id="354" r:id="rId34"/>
    <p:sldId id="314" r:id="rId35"/>
    <p:sldId id="355" r:id="rId36"/>
    <p:sldId id="316" r:id="rId37"/>
    <p:sldId id="317" r:id="rId38"/>
    <p:sldId id="318" r:id="rId39"/>
    <p:sldId id="319" r:id="rId40"/>
    <p:sldId id="320" r:id="rId41"/>
    <p:sldId id="321" r:id="rId42"/>
    <p:sldId id="322" r:id="rId43"/>
    <p:sldId id="323" r:id="rId44"/>
    <p:sldId id="324" r:id="rId45"/>
    <p:sldId id="325" r:id="rId46"/>
    <p:sldId id="333" r:id="rId47"/>
    <p:sldId id="334" r:id="rId48"/>
    <p:sldId id="335" r:id="rId49"/>
    <p:sldId id="336" r:id="rId50"/>
    <p:sldId id="337" r:id="rId51"/>
    <p:sldId id="348" r:id="rId52"/>
    <p:sldId id="349" r:id="rId53"/>
    <p:sldId id="350" r:id="rId54"/>
    <p:sldId id="342" r:id="rId55"/>
    <p:sldId id="351" r:id="rId56"/>
    <p:sldId id="344" r:id="rId57"/>
    <p:sldId id="345" r:id="rId58"/>
    <p:sldId id="346" r:id="rId59"/>
    <p:sldId id="359" r:id="rId60"/>
    <p:sldId id="279" r:id="rId61"/>
    <p:sldId id="262" r:id="rId62"/>
    <p:sldId id="282" r:id="rId63"/>
    <p:sldId id="277" r:id="rId64"/>
    <p:sldId id="278" r:id="rId65"/>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F3EFBF"/>
    <a:srgbClr val="E3DBA1"/>
    <a:srgbClr val="E3D6A1"/>
    <a:srgbClr val="FAE9B8"/>
    <a:srgbClr val="B40000"/>
    <a:srgbClr val="715C29"/>
    <a:srgbClr val="7E672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620" autoAdjust="0"/>
    <p:restoredTop sz="94660" autoAdjust="0"/>
  </p:normalViewPr>
  <p:slideViewPr>
    <p:cSldViewPr>
      <p:cViewPr varScale="1">
        <p:scale>
          <a:sx n="104" d="100"/>
          <a:sy n="104" d="100"/>
        </p:scale>
        <p:origin x="-174" y="-84"/>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54" d="100"/>
          <a:sy n="54" d="100"/>
        </p:scale>
        <p:origin x="-1824" y="-90"/>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_rels/viewProps.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slide" Target="slides/slide54.xml"/><Relationship Id="rId1" Type="http://schemas.openxmlformats.org/officeDocument/2006/relationships/slide" Target="slides/slide27.xml"/></Relationships>
</file>

<file path=ppt/charts/_rels/chart1.xml.rels><?xml version="1.0" encoding="UTF-8" standalone="yes"?>
<Relationships xmlns="http://schemas.openxmlformats.org/package/2006/relationships"><Relationship Id="rId1" Type="http://schemas.openxmlformats.org/officeDocument/2006/relationships/oleObject" Target="file:///\\storageserver\EPISHARE\Diabetes\Tools_data%20improvement\NW%20tribal%20HSR%202008\Trends%202008\SAMPLE2008_PortlandAdj.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storageserver\EPISHARE\Diabetes\Tools_data%20improvement\NW%20tribal%20HSR%202008\Trends%202008\SAMPLE2008_PortlandAdj.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file:///\\storageserver\EPISHARE\Diabetes\Tools_data%20improvement\NW%20tribal%20HSR%202008\Trends%202008\SAMPLE2008_PortlandAdj.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title>
      <c:tx>
        <c:strRef>
          <c:f>numbers!$A$22</c:f>
          <c:strCache>
            <c:ptCount val="1"/>
            <c:pt idx="0">
              <c:v>Weight Control</c:v>
            </c:pt>
          </c:strCache>
        </c:strRef>
      </c:tx>
      <c:layout/>
      <c:txPr>
        <a:bodyPr/>
        <a:lstStyle/>
        <a:p>
          <a:pPr>
            <a:defRPr sz="1400"/>
          </a:pPr>
          <a:endParaRPr lang="en-US"/>
        </a:p>
      </c:txPr>
    </c:title>
    <c:plotArea>
      <c:layout/>
      <c:barChart>
        <c:barDir val="col"/>
        <c:grouping val="clustered"/>
        <c:ser>
          <c:idx val="0"/>
          <c:order val="0"/>
          <c:tx>
            <c:strRef>
              <c:f>numbers!$B$22</c:f>
              <c:strCache>
                <c:ptCount val="1"/>
                <c:pt idx="0">
                  <c:v>Normal (BMI &lt; 25.0)</c:v>
                </c:pt>
              </c:strCache>
            </c:strRef>
          </c:tx>
          <c:cat>
            <c:strRef>
              <c:f>numbers!$E$3:$I$3</c:f>
              <c:strCache>
                <c:ptCount val="5"/>
                <c:pt idx="0">
                  <c:v>FY2004 (n=3877)</c:v>
                </c:pt>
                <c:pt idx="1">
                  <c:v>FY2005 (n=4579)</c:v>
                </c:pt>
                <c:pt idx="2">
                  <c:v>FY2006 (n=4661)</c:v>
                </c:pt>
                <c:pt idx="3">
                  <c:v>FY2007 (n=4696)</c:v>
                </c:pt>
                <c:pt idx="4">
                  <c:v>FY2008 (n=5266)</c:v>
                </c:pt>
              </c:strCache>
            </c:strRef>
          </c:cat>
          <c:val>
            <c:numRef>
              <c:f>numbers!$E$22:$I$22</c:f>
              <c:numCache>
                <c:formatCode>0\ "%"</c:formatCode>
                <c:ptCount val="5"/>
                <c:pt idx="1">
                  <c:v>5.1574794939649715</c:v>
                </c:pt>
                <c:pt idx="2">
                  <c:v>5</c:v>
                </c:pt>
                <c:pt idx="3">
                  <c:v>4.8946448647896244</c:v>
                </c:pt>
                <c:pt idx="4">
                  <c:v>5</c:v>
                </c:pt>
              </c:numCache>
            </c:numRef>
          </c:val>
        </c:ser>
        <c:ser>
          <c:idx val="1"/>
          <c:order val="1"/>
          <c:tx>
            <c:strRef>
              <c:f>numbers!$B$23</c:f>
              <c:strCache>
                <c:ptCount val="1"/>
                <c:pt idx="0">
                  <c:v>Overweight (BMI 25.0-25.9)</c:v>
                </c:pt>
              </c:strCache>
            </c:strRef>
          </c:tx>
          <c:cat>
            <c:strRef>
              <c:f>numbers!$E$3:$I$3</c:f>
              <c:strCache>
                <c:ptCount val="5"/>
                <c:pt idx="0">
                  <c:v>FY2004 (n=3877)</c:v>
                </c:pt>
                <c:pt idx="1">
                  <c:v>FY2005 (n=4579)</c:v>
                </c:pt>
                <c:pt idx="2">
                  <c:v>FY2006 (n=4661)</c:v>
                </c:pt>
                <c:pt idx="3">
                  <c:v>FY2007 (n=4696)</c:v>
                </c:pt>
                <c:pt idx="4">
                  <c:v>FY2008 (n=5266)</c:v>
                </c:pt>
              </c:strCache>
            </c:strRef>
          </c:cat>
          <c:val>
            <c:numRef>
              <c:f>numbers!$E$23:$I$23</c:f>
              <c:numCache>
                <c:formatCode>0\ "%"</c:formatCode>
                <c:ptCount val="5"/>
                <c:pt idx="1">
                  <c:v>18.622026963964839</c:v>
                </c:pt>
                <c:pt idx="2">
                  <c:v>18</c:v>
                </c:pt>
                <c:pt idx="3">
                  <c:v>17.121704119517741</c:v>
                </c:pt>
                <c:pt idx="4">
                  <c:v>18</c:v>
                </c:pt>
              </c:numCache>
            </c:numRef>
          </c:val>
        </c:ser>
        <c:ser>
          <c:idx val="2"/>
          <c:order val="2"/>
          <c:tx>
            <c:strRef>
              <c:f>numbers!$B$24</c:f>
              <c:strCache>
                <c:ptCount val="1"/>
                <c:pt idx="0">
                  <c:v>Obese (BMI 30.0 or above)</c:v>
                </c:pt>
              </c:strCache>
            </c:strRef>
          </c:tx>
          <c:cat>
            <c:strRef>
              <c:f>numbers!$E$3:$I$3</c:f>
              <c:strCache>
                <c:ptCount val="5"/>
                <c:pt idx="0">
                  <c:v>FY2004 (n=3877)</c:v>
                </c:pt>
                <c:pt idx="1">
                  <c:v>FY2005 (n=4579)</c:v>
                </c:pt>
                <c:pt idx="2">
                  <c:v>FY2006 (n=4661)</c:v>
                </c:pt>
                <c:pt idx="3">
                  <c:v>FY2007 (n=4696)</c:v>
                </c:pt>
                <c:pt idx="4">
                  <c:v>FY2008 (n=5266)</c:v>
                </c:pt>
              </c:strCache>
            </c:strRef>
          </c:cat>
          <c:val>
            <c:numRef>
              <c:f>numbers!$E$24:$I$24</c:f>
              <c:numCache>
                <c:formatCode>0\ "%"</c:formatCode>
                <c:ptCount val="5"/>
                <c:pt idx="1">
                  <c:v>72.44712318029336</c:v>
                </c:pt>
                <c:pt idx="2">
                  <c:v>75</c:v>
                </c:pt>
                <c:pt idx="3">
                  <c:v>76.116467753980118</c:v>
                </c:pt>
                <c:pt idx="4">
                  <c:v>75</c:v>
                </c:pt>
              </c:numCache>
            </c:numRef>
          </c:val>
        </c:ser>
        <c:ser>
          <c:idx val="6"/>
          <c:order val="3"/>
          <c:tx>
            <c:strRef>
              <c:f>numbers!$B$25</c:f>
              <c:strCache>
                <c:ptCount val="1"/>
                <c:pt idx="0">
                  <c:v>Overweight or obese (BMI 25 or above)</c:v>
                </c:pt>
              </c:strCache>
            </c:strRef>
          </c:tx>
          <c:cat>
            <c:strRef>
              <c:f>numbers!$E$3:$I$3</c:f>
              <c:strCache>
                <c:ptCount val="5"/>
                <c:pt idx="0">
                  <c:v>FY2004 (n=3877)</c:v>
                </c:pt>
                <c:pt idx="1">
                  <c:v>FY2005 (n=4579)</c:v>
                </c:pt>
                <c:pt idx="2">
                  <c:v>FY2006 (n=4661)</c:v>
                </c:pt>
                <c:pt idx="3">
                  <c:v>FY2007 (n=4696)</c:v>
                </c:pt>
                <c:pt idx="4">
                  <c:v>FY2008 (n=5266)</c:v>
                </c:pt>
              </c:strCache>
            </c:strRef>
          </c:cat>
          <c:val>
            <c:numRef>
              <c:f>numbers!$E$25:$I$25</c:f>
              <c:numCache>
                <c:formatCode>0\ "%"</c:formatCode>
                <c:ptCount val="5"/>
                <c:pt idx="1">
                  <c:v>91.069150144257861</c:v>
                </c:pt>
                <c:pt idx="2">
                  <c:v>93</c:v>
                </c:pt>
                <c:pt idx="3">
                  <c:v>93.238171873497635</c:v>
                </c:pt>
                <c:pt idx="4">
                  <c:v>93</c:v>
                </c:pt>
              </c:numCache>
            </c:numRef>
          </c:val>
        </c:ser>
        <c:ser>
          <c:idx val="3"/>
          <c:order val="4"/>
          <c:tx>
            <c:strRef>
              <c:f>numbers!$B$28</c:f>
              <c:strCache>
                <c:ptCount val="1"/>
                <c:pt idx="0">
                  <c:v>Height or weight missing</c:v>
                </c:pt>
              </c:strCache>
            </c:strRef>
          </c:tx>
          <c:cat>
            <c:strRef>
              <c:f>numbers!$E$3:$I$3</c:f>
              <c:strCache>
                <c:ptCount val="5"/>
                <c:pt idx="0">
                  <c:v>FY2004 (n=3877)</c:v>
                </c:pt>
                <c:pt idx="1">
                  <c:v>FY2005 (n=4579)</c:v>
                </c:pt>
                <c:pt idx="2">
                  <c:v>FY2006 (n=4661)</c:v>
                </c:pt>
                <c:pt idx="3">
                  <c:v>FY2007 (n=4696)</c:v>
                </c:pt>
                <c:pt idx="4">
                  <c:v>FY2008 (n=5266)</c:v>
                </c:pt>
              </c:strCache>
            </c:strRef>
          </c:cat>
          <c:val>
            <c:numRef>
              <c:f>numbers!$E$28:$I$28</c:f>
              <c:numCache>
                <c:formatCode>0\ "%"</c:formatCode>
                <c:ptCount val="5"/>
                <c:pt idx="0">
                  <c:v>5</c:v>
                </c:pt>
                <c:pt idx="1">
                  <c:v>3.7733703617753496</c:v>
                </c:pt>
                <c:pt idx="2">
                  <c:v>2</c:v>
                </c:pt>
                <c:pt idx="3">
                  <c:v>1.867183261713327</c:v>
                </c:pt>
                <c:pt idx="4">
                  <c:v>2</c:v>
                </c:pt>
              </c:numCache>
            </c:numRef>
          </c:val>
        </c:ser>
        <c:axId val="44644224"/>
        <c:axId val="44645760"/>
      </c:barChart>
      <c:lineChart>
        <c:grouping val="standard"/>
        <c:ser>
          <c:idx val="4"/>
          <c:order val="5"/>
          <c:tx>
            <c:strRef>
              <c:f>numbers!$B$26</c:f>
              <c:strCache>
                <c:ptCount val="1"/>
                <c:pt idx="0">
                  <c:v>Overweight (NHANES II)</c:v>
                </c:pt>
              </c:strCache>
            </c:strRef>
          </c:tx>
          <c:cat>
            <c:strRef>
              <c:f>numbers!$E$3:$I$3</c:f>
              <c:strCache>
                <c:ptCount val="5"/>
                <c:pt idx="0">
                  <c:v>FY2004 (n=3877)</c:v>
                </c:pt>
                <c:pt idx="1">
                  <c:v>FY2005 (n=4579)</c:v>
                </c:pt>
                <c:pt idx="2">
                  <c:v>FY2006 (n=4661)</c:v>
                </c:pt>
                <c:pt idx="3">
                  <c:v>FY2007 (n=4696)</c:v>
                </c:pt>
                <c:pt idx="4">
                  <c:v>FY2008 (n=5266)</c:v>
                </c:pt>
              </c:strCache>
            </c:strRef>
          </c:cat>
          <c:val>
            <c:numRef>
              <c:f>numbers!$E$26:$I$26</c:f>
              <c:numCache>
                <c:formatCode>0\ "%"</c:formatCode>
                <c:ptCount val="5"/>
                <c:pt idx="0">
                  <c:v>82</c:v>
                </c:pt>
                <c:pt idx="1">
                  <c:v>83.476321833316149</c:v>
                </c:pt>
                <c:pt idx="2">
                  <c:v>86</c:v>
                </c:pt>
                <c:pt idx="3">
                  <c:v>86.124521257206581</c:v>
                </c:pt>
                <c:pt idx="4">
                  <c:v>87</c:v>
                </c:pt>
              </c:numCache>
            </c:numRef>
          </c:val>
        </c:ser>
        <c:ser>
          <c:idx val="5"/>
          <c:order val="6"/>
          <c:tx>
            <c:strRef>
              <c:f>numbers!$B$27</c:f>
              <c:strCache>
                <c:ptCount val="1"/>
                <c:pt idx="0">
                  <c:v>Obese (NHANES II)</c:v>
                </c:pt>
              </c:strCache>
            </c:strRef>
          </c:tx>
          <c:cat>
            <c:strRef>
              <c:f>numbers!$E$3:$I$3</c:f>
              <c:strCache>
                <c:ptCount val="5"/>
                <c:pt idx="0">
                  <c:v>FY2004 (n=3877)</c:v>
                </c:pt>
                <c:pt idx="1">
                  <c:v>FY2005 (n=4579)</c:v>
                </c:pt>
                <c:pt idx="2">
                  <c:v>FY2006 (n=4661)</c:v>
                </c:pt>
                <c:pt idx="3">
                  <c:v>FY2007 (n=4696)</c:v>
                </c:pt>
                <c:pt idx="4">
                  <c:v>FY2008 (n=5266)</c:v>
                </c:pt>
              </c:strCache>
            </c:strRef>
          </c:cat>
          <c:val>
            <c:numRef>
              <c:f>numbers!$E$27:$I$27</c:f>
              <c:numCache>
                <c:formatCode>0\ "%"</c:formatCode>
                <c:ptCount val="5"/>
                <c:pt idx="0">
                  <c:v>62</c:v>
                </c:pt>
                <c:pt idx="1">
                  <c:v>63.123286041763855</c:v>
                </c:pt>
                <c:pt idx="2">
                  <c:v>66</c:v>
                </c:pt>
                <c:pt idx="3">
                  <c:v>67.532487718738139</c:v>
                </c:pt>
                <c:pt idx="4">
                  <c:v>68</c:v>
                </c:pt>
              </c:numCache>
            </c:numRef>
          </c:val>
        </c:ser>
        <c:marker val="1"/>
        <c:axId val="44644224"/>
        <c:axId val="44645760"/>
      </c:lineChart>
      <c:catAx>
        <c:axId val="44644224"/>
        <c:scaling>
          <c:orientation val="minMax"/>
        </c:scaling>
        <c:axPos val="b"/>
        <c:majorTickMark val="none"/>
        <c:tickLblPos val="nextTo"/>
        <c:crossAx val="44645760"/>
        <c:crosses val="autoZero"/>
        <c:auto val="1"/>
        <c:lblAlgn val="ctr"/>
        <c:lblOffset val="100"/>
      </c:catAx>
      <c:valAx>
        <c:axId val="44645760"/>
        <c:scaling>
          <c:orientation val="minMax"/>
          <c:max val="100"/>
        </c:scaling>
        <c:axPos val="l"/>
        <c:majorGridlines/>
        <c:numFmt formatCode="General" sourceLinked="1"/>
        <c:majorTickMark val="none"/>
        <c:tickLblPos val="nextTo"/>
        <c:crossAx val="44644224"/>
        <c:crosses val="autoZero"/>
        <c:crossBetween val="between"/>
        <c:majorUnit val="20"/>
      </c:valAx>
      <c:dTable>
        <c:showOutline val="1"/>
        <c:showKeys val="1"/>
      </c:dTable>
    </c:plotArea>
    <c:plotVisOnly val="1"/>
    <c:dispBlanksAs val="gap"/>
  </c:chart>
  <c:spPr>
    <a:ln>
      <a:no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title>
      <c:tx>
        <c:rich>
          <a:bodyPr/>
          <a:lstStyle/>
          <a:p>
            <a:pPr>
              <a:defRPr sz="1400"/>
            </a:pPr>
            <a:r>
              <a:rPr lang="en-US" sz="1400"/>
              <a:t>Tobacco Use</a:t>
            </a:r>
          </a:p>
        </c:rich>
      </c:tx>
      <c:layout/>
    </c:title>
    <c:plotArea>
      <c:layout/>
      <c:barChart>
        <c:barDir val="col"/>
        <c:grouping val="stacked"/>
        <c:ser>
          <c:idx val="0"/>
          <c:order val="0"/>
          <c:tx>
            <c:strRef>
              <c:f>numbers!$B$47</c:f>
              <c:strCache>
                <c:ptCount val="1"/>
                <c:pt idx="0">
                  <c:v>Current tobacco user</c:v>
                </c:pt>
              </c:strCache>
            </c:strRef>
          </c:tx>
          <c:cat>
            <c:strRef>
              <c:f>numbers!$E$3:$I$3</c:f>
              <c:strCache>
                <c:ptCount val="5"/>
                <c:pt idx="0">
                  <c:v>FY2004 (n=3877)</c:v>
                </c:pt>
                <c:pt idx="1">
                  <c:v>FY2005 (n=4579)</c:v>
                </c:pt>
                <c:pt idx="2">
                  <c:v>FY2006 (n=4661)</c:v>
                </c:pt>
                <c:pt idx="3">
                  <c:v>FY2007 (n=4696)</c:v>
                </c:pt>
                <c:pt idx="4">
                  <c:v>FY2008 (n=5266)</c:v>
                </c:pt>
              </c:strCache>
            </c:strRef>
          </c:cat>
          <c:val>
            <c:numRef>
              <c:f>numbers!$E$47:$I$47</c:f>
              <c:numCache>
                <c:formatCode>0\ "%"</c:formatCode>
                <c:ptCount val="5"/>
                <c:pt idx="0">
                  <c:v>31</c:v>
                </c:pt>
                <c:pt idx="1">
                  <c:v>31.157185285333306</c:v>
                </c:pt>
                <c:pt idx="2">
                  <c:v>31</c:v>
                </c:pt>
                <c:pt idx="3">
                  <c:v>32.341686510475746</c:v>
                </c:pt>
                <c:pt idx="4">
                  <c:v>32</c:v>
                </c:pt>
              </c:numCache>
            </c:numRef>
          </c:val>
        </c:ser>
        <c:ser>
          <c:idx val="4"/>
          <c:order val="1"/>
          <c:tx>
            <c:strRef>
              <c:f>numbers!$B$48</c:f>
              <c:strCache>
                <c:ptCount val="1"/>
                <c:pt idx="0">
                  <c:v>Tobacco use not documented</c:v>
                </c:pt>
              </c:strCache>
            </c:strRef>
          </c:tx>
          <c:spPr>
            <a:solidFill>
              <a:srgbClr val="FF9900"/>
            </a:solidFill>
          </c:spPr>
          <c:cat>
            <c:strRef>
              <c:f>numbers!$E$3:$I$3</c:f>
              <c:strCache>
                <c:ptCount val="5"/>
                <c:pt idx="0">
                  <c:v>FY2004 (n=3877)</c:v>
                </c:pt>
                <c:pt idx="1">
                  <c:v>FY2005 (n=4579)</c:v>
                </c:pt>
                <c:pt idx="2">
                  <c:v>FY2006 (n=4661)</c:v>
                </c:pt>
                <c:pt idx="3">
                  <c:v>FY2007 (n=4696)</c:v>
                </c:pt>
                <c:pt idx="4">
                  <c:v>FY2008 (n=5266)</c:v>
                </c:pt>
              </c:strCache>
            </c:strRef>
          </c:cat>
          <c:val>
            <c:numRef>
              <c:f>numbers!$E$48:$I$48</c:f>
              <c:numCache>
                <c:formatCode>0\ "%"</c:formatCode>
                <c:ptCount val="5"/>
                <c:pt idx="0">
                  <c:v>6</c:v>
                </c:pt>
                <c:pt idx="1">
                  <c:v>3.6211271936897513</c:v>
                </c:pt>
                <c:pt idx="2">
                  <c:v>2</c:v>
                </c:pt>
                <c:pt idx="3">
                  <c:v>1.8443869583929975</c:v>
                </c:pt>
                <c:pt idx="4">
                  <c:v>2</c:v>
                </c:pt>
              </c:numCache>
            </c:numRef>
          </c:val>
        </c:ser>
        <c:ser>
          <c:idx val="3"/>
          <c:order val="2"/>
          <c:tx>
            <c:strRef>
              <c:f>numbers!$B$51</c:f>
              <c:strCache>
                <c:ptCount val="1"/>
                <c:pt idx="0">
                  <c:v>Not a current tobacco user</c:v>
                </c:pt>
              </c:strCache>
            </c:strRef>
          </c:tx>
          <c:val>
            <c:numRef>
              <c:f>numbers!$E$51:$I$51</c:f>
              <c:numCache>
                <c:formatCode>0\ "%"</c:formatCode>
                <c:ptCount val="5"/>
                <c:pt idx="0">
                  <c:v>62</c:v>
                </c:pt>
                <c:pt idx="1">
                  <c:v>65.221687520974569</c:v>
                </c:pt>
                <c:pt idx="2">
                  <c:v>67</c:v>
                </c:pt>
                <c:pt idx="3">
                  <c:v>65.813926531131699</c:v>
                </c:pt>
                <c:pt idx="4">
                  <c:v>66</c:v>
                </c:pt>
              </c:numCache>
            </c:numRef>
          </c:val>
        </c:ser>
        <c:overlap val="100"/>
        <c:axId val="44201856"/>
        <c:axId val="44203392"/>
      </c:barChart>
      <c:catAx>
        <c:axId val="44201856"/>
        <c:scaling>
          <c:orientation val="minMax"/>
        </c:scaling>
        <c:axPos val="b"/>
        <c:tickLblPos val="nextTo"/>
        <c:crossAx val="44203392"/>
        <c:crosses val="autoZero"/>
        <c:auto val="1"/>
        <c:lblAlgn val="ctr"/>
        <c:lblOffset val="100"/>
      </c:catAx>
      <c:valAx>
        <c:axId val="44203392"/>
        <c:scaling>
          <c:orientation val="minMax"/>
          <c:max val="100"/>
        </c:scaling>
        <c:axPos val="l"/>
        <c:majorGridlines/>
        <c:numFmt formatCode="0\ &quot;%&quot;" sourceLinked="1"/>
        <c:tickLblPos val="nextTo"/>
        <c:crossAx val="44201856"/>
        <c:crosses val="autoZero"/>
        <c:crossBetween val="between"/>
        <c:majorUnit val="20"/>
      </c:valAx>
      <c:dTable>
        <c:showOutline val="1"/>
        <c:showKeys val="1"/>
      </c:dTable>
    </c:plotArea>
    <c:plotVisOnly val="1"/>
  </c:chart>
  <c:spPr>
    <a:ln>
      <a:noFill/>
    </a:ln>
  </c:sp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21"/>
  <c:chart>
    <c:title>
      <c:tx>
        <c:strRef>
          <c:f>numbers!$A$49</c:f>
          <c:strCache>
            <c:ptCount val="1"/>
            <c:pt idx="0">
              <c:v>Tobacco Cessation Referrals</c:v>
            </c:pt>
          </c:strCache>
        </c:strRef>
      </c:tx>
      <c:layout/>
      <c:txPr>
        <a:bodyPr/>
        <a:lstStyle/>
        <a:p>
          <a:pPr>
            <a:defRPr sz="1400"/>
          </a:pPr>
          <a:endParaRPr lang="en-US"/>
        </a:p>
      </c:txPr>
    </c:title>
    <c:plotArea>
      <c:layout/>
      <c:lineChart>
        <c:grouping val="standard"/>
        <c:ser>
          <c:idx val="0"/>
          <c:order val="0"/>
          <c:tx>
            <c:strRef>
              <c:f>numbers!$B$50</c:f>
              <c:strCache>
                <c:ptCount val="1"/>
                <c:pt idx="0">
                  <c:v>Counsel rate/users</c:v>
                </c:pt>
              </c:strCache>
            </c:strRef>
          </c:tx>
          <c:cat>
            <c:strRef>
              <c:f>numbers!$E$49:$I$49</c:f>
              <c:strCache>
                <c:ptCount val="5"/>
                <c:pt idx="0">
                  <c:v>FY2004 (n=1202)</c:v>
                </c:pt>
                <c:pt idx="1">
                  <c:v>FY2005 (n=1427)</c:v>
                </c:pt>
                <c:pt idx="2">
                  <c:v>FY2006 (n=1445)</c:v>
                </c:pt>
                <c:pt idx="3">
                  <c:v>FY2007 (n=1519)</c:v>
                </c:pt>
                <c:pt idx="4">
                  <c:v>FY2008 (n=1685)</c:v>
                </c:pt>
              </c:strCache>
            </c:strRef>
          </c:cat>
          <c:val>
            <c:numRef>
              <c:f>numbers!$E$50:$I$50</c:f>
              <c:numCache>
                <c:formatCode>0\ "%"</c:formatCode>
                <c:ptCount val="5"/>
                <c:pt idx="0">
                  <c:v>28</c:v>
                </c:pt>
                <c:pt idx="1">
                  <c:v>28.221174000708121</c:v>
                </c:pt>
                <c:pt idx="2">
                  <c:v>32</c:v>
                </c:pt>
                <c:pt idx="3">
                  <c:v>33.52130159292193</c:v>
                </c:pt>
                <c:pt idx="4">
                  <c:v>37</c:v>
                </c:pt>
              </c:numCache>
            </c:numRef>
          </c:val>
        </c:ser>
        <c:marker val="1"/>
        <c:axId val="44230528"/>
        <c:axId val="44232064"/>
      </c:lineChart>
      <c:catAx>
        <c:axId val="44230528"/>
        <c:scaling>
          <c:orientation val="minMax"/>
        </c:scaling>
        <c:axPos val="b"/>
        <c:numFmt formatCode="General" sourceLinked="1"/>
        <c:tickLblPos val="nextTo"/>
        <c:crossAx val="44232064"/>
        <c:crosses val="autoZero"/>
        <c:auto val="1"/>
        <c:lblAlgn val="ctr"/>
        <c:lblOffset val="100"/>
      </c:catAx>
      <c:valAx>
        <c:axId val="44232064"/>
        <c:scaling>
          <c:orientation val="minMax"/>
          <c:max val="100"/>
        </c:scaling>
        <c:axPos val="l"/>
        <c:majorGridlines/>
        <c:numFmt formatCode="0\ &quot;%&quot;" sourceLinked="1"/>
        <c:tickLblPos val="nextTo"/>
        <c:crossAx val="44230528"/>
        <c:crosses val="autoZero"/>
        <c:crossBetween val="between"/>
        <c:majorUnit val="20"/>
      </c:valAx>
      <c:dTable>
        <c:showOutline val="1"/>
        <c:showKeys val="1"/>
      </c:dTable>
    </c:plotArea>
    <c:plotVisOnly val="1"/>
  </c:chart>
  <c:spPr>
    <a:ln>
      <a:noFill/>
    </a:ln>
  </c:sp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3810000"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r>
              <a:rPr lang="en-US"/>
              <a:t>Northwest Portland </a:t>
            </a:r>
            <a:r>
              <a:rPr lang="en-US" smtClean="0"/>
              <a:t>Area Indian Health Board</a:t>
            </a:r>
            <a:endParaRPr lang="en-US"/>
          </a:p>
        </p:txBody>
      </p:sp>
      <p:sp>
        <p:nvSpPr>
          <p:cNvPr id="32771"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32772"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32773"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ADD38D94-D336-4AF7-AAB8-49CFB388457C}"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8195"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3174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8199"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59D674E8-0DE0-4D70-ADC2-9957F2DD75B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Type_1_diabetes_mellitus"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en.wikipedia.org/wiki/Islets_of_Langerhans" TargetMode="External"/><Relationship Id="rId4" Type="http://schemas.openxmlformats.org/officeDocument/2006/relationships/hyperlink" Target="http://en.wikipedia.org/wiki/Beta_cell"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0AB1C94F-6611-4D7C-91A2-29BA0B1B5F26}" type="slidenum">
              <a:rPr lang="en-US" smtClean="0"/>
              <a:pPr/>
              <a:t>1</a:t>
            </a:fld>
            <a:endParaRPr 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153C550-A8B3-4152-A2D1-187E2A7C6760}" type="slidenum">
              <a:rPr lang="en-US" smtClean="0"/>
              <a:pPr/>
              <a:t>12</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r>
              <a:rPr lang="en-US" sz="1700" dirty="0" smtClean="0"/>
              <a:t>Symptoms: none -- or pain, tingling, or numbness in the hands, arms, feet, and legs</a:t>
            </a:r>
          </a:p>
          <a:p>
            <a:endParaRPr lang="en-US" dirty="0" smtClean="0"/>
          </a:p>
          <a:p>
            <a:r>
              <a:rPr lang="en-US" sz="1700" dirty="0" smtClean="0"/>
              <a:t>Highest rates of neuropathy are among people who have had diabetes for at least 25 years</a:t>
            </a:r>
          </a:p>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28E5462C-3373-4DC3-A037-7782EC49C9E1}" type="slidenum">
              <a:rPr lang="en-US" smtClean="0"/>
              <a:pPr/>
              <a:t>13</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4E8C767F-3DF1-4735-8767-83CD0F3C7EE7}" type="slidenum">
              <a:rPr lang="en-US" smtClean="0"/>
              <a:pPr/>
              <a:t>14</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9B749CCD-FFF0-4AD6-87E2-334902FC9E94}" type="slidenum">
              <a:rPr lang="en-US" smtClean="0"/>
              <a:pPr/>
              <a:t>15</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94CC9AA8-6096-4726-BF4E-151E5BA31516}" type="slidenum">
              <a:rPr lang="en-US" smtClean="0"/>
              <a:pPr/>
              <a:t>16</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31C28991-10AC-463C-8A6C-5078DE28628F}" type="slidenum">
              <a:rPr lang="en-US" smtClean="0"/>
              <a:pPr/>
              <a:t>17</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r>
              <a:rPr lang="en-US" smtClean="0"/>
              <a:t>Fasting plasma glucose test   </a:t>
            </a:r>
          </a:p>
          <a:p>
            <a:endParaRPr lang="en-US" smtClean="0"/>
          </a:p>
          <a:p>
            <a:r>
              <a:rPr lang="en-US" smtClean="0"/>
              <a:t>People with pre-diabetes can expect to benefit from much of the same advice for good nutrition and physical activity. </a:t>
            </a:r>
          </a:p>
          <a:p>
            <a:endParaRPr lang="en-US" smtClean="0"/>
          </a:p>
          <a:p>
            <a:r>
              <a:rPr lang="en-US" smtClean="0"/>
              <a:t>Pre-diabetes, also called impaired glucose tolerance (IGT) or impaired fasting glucose (IFG), is a condition in which your blood glucose (blood sugar) levels are higher than normal but not high enough for a diagnosis of diabetes. Having pre-diabetes puts you at higher risk for developing type 2 diabetes. If you have pre-diabetes, you are also at increased risk for developing heart disease. </a:t>
            </a:r>
          </a:p>
          <a:p>
            <a:endParaRPr lang="en-US" smtClean="0"/>
          </a:p>
          <a:p>
            <a:r>
              <a:rPr lang="en-US" smtClean="0"/>
              <a:t>There are two different tests your doctor can use to determine whether you have pre-diabetes: the fasting plasma glucose test (FPG) or the oral glucose tolerance test (OGTT). The blood glucose levels measured after these tests determine whether you have a normal metabolism, or whether you have pre-diabetes or diabetes. If your blood glucose level is abnormal following the FPG, you have impaired fasting glucose (IFG); if your blood glucose level is abnormal following the OGTT, you have impaired glucose tolerance (IGT).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2A4D9BFE-6F08-4C27-9816-A054D9A468CB}" type="slidenum">
              <a:rPr lang="en-US" smtClean="0"/>
              <a:pPr/>
              <a:t>18</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B91EF03-943A-4EDE-9D38-21EE6835A214}" type="slidenum">
              <a:rPr lang="en-US" smtClean="0"/>
              <a:pPr/>
              <a:t>19</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C89A56AD-DD95-4838-B631-F2A128E51325}" type="slidenum">
              <a:rPr lang="en-US" smtClean="0"/>
              <a:pPr/>
              <a:t>20</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FE906252-C0E3-4E51-AE49-7CD6F6C1C9A3}" type="slidenum">
              <a:rPr lang="en-US" smtClean="0"/>
              <a:pPr/>
              <a:t>21</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83B3380D-5C0E-422B-83A6-EB6D369DC7D0}" type="slidenum">
              <a:rPr lang="en-US" smtClean="0"/>
              <a:pPr/>
              <a:t>2</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733F2997-11E6-4D06-983A-06A4395D28FD}" type="slidenum">
              <a:rPr lang="en-US" smtClean="0"/>
              <a:pPr/>
              <a:t>22</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endParaRPr lang="en-US" smtClean="0"/>
          </a:p>
        </p:txBody>
      </p:sp>
      <p:sp>
        <p:nvSpPr>
          <p:cNvPr id="45060" name="Slide Number Placeholder 3"/>
          <p:cNvSpPr>
            <a:spLocks noGrp="1"/>
          </p:cNvSpPr>
          <p:nvPr>
            <p:ph type="sldNum" sz="quarter" idx="5"/>
          </p:nvPr>
        </p:nvSpPr>
        <p:spPr>
          <a:noFill/>
        </p:spPr>
        <p:txBody>
          <a:bodyPr/>
          <a:lstStyle/>
          <a:p>
            <a:fld id="{3E3D73A5-B09F-48BB-B155-06763D6D7956}" type="slidenum">
              <a:rPr lang="en-US" smtClean="0"/>
              <a:pPr/>
              <a:t>23</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endParaRPr lang="en-US" smtClean="0"/>
          </a:p>
        </p:txBody>
      </p:sp>
      <p:sp>
        <p:nvSpPr>
          <p:cNvPr id="43012" name="Slide Number Placeholder 3"/>
          <p:cNvSpPr>
            <a:spLocks noGrp="1"/>
          </p:cNvSpPr>
          <p:nvPr>
            <p:ph type="sldNum" sz="quarter" idx="5"/>
          </p:nvPr>
        </p:nvSpPr>
        <p:spPr>
          <a:noFill/>
        </p:spPr>
        <p:txBody>
          <a:bodyPr/>
          <a:lstStyle/>
          <a:p>
            <a:fld id="{6748CBD5-0CB5-48FE-96D9-2ECD86BE3B4D}" type="slidenum">
              <a:rPr lang="en-US" smtClean="0"/>
              <a:pPr/>
              <a:t>24</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en-US" smtClean="0"/>
          </a:p>
        </p:txBody>
      </p:sp>
      <p:sp>
        <p:nvSpPr>
          <p:cNvPr id="44036" name="Slide Number Placeholder 3"/>
          <p:cNvSpPr>
            <a:spLocks noGrp="1"/>
          </p:cNvSpPr>
          <p:nvPr>
            <p:ph type="sldNum" sz="quarter" idx="5"/>
          </p:nvPr>
        </p:nvSpPr>
        <p:spPr>
          <a:noFill/>
        </p:spPr>
        <p:txBody>
          <a:bodyPr/>
          <a:lstStyle/>
          <a:p>
            <a:fld id="{11FEFA9E-45C9-4FBD-86C1-E5956512CE4E}" type="slidenum">
              <a:rPr lang="en-US" smtClean="0"/>
              <a:pPr/>
              <a:t>25</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2B158017-E049-4F9C-BC54-690C0FF015A2}" type="slidenum">
              <a:rPr lang="en-US" smtClean="0"/>
              <a:pPr/>
              <a:t>26</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D792DCE2-B752-489A-B10F-955F82DC8CAA}" type="slidenum">
              <a:rPr lang="en-US" smtClean="0"/>
              <a:pPr/>
              <a:t>27</a:t>
            </a:fld>
            <a:endParaRPr lang="en-US" smtClean="0"/>
          </a:p>
        </p:txBody>
      </p:sp>
      <p:sp>
        <p:nvSpPr>
          <p:cNvPr id="100355" name="Rectangle 2"/>
          <p:cNvSpPr>
            <a:spLocks noGrp="1" noRot="1" noChangeAspect="1" noChangeArrowheads="1" noTextEdit="1"/>
          </p:cNvSpPr>
          <p:nvPr>
            <p:ph type="sldImg"/>
          </p:nvPr>
        </p:nvSpPr>
        <p:spPr>
          <a:xfrm>
            <a:off x="1255713" y="719138"/>
            <a:ext cx="4803775" cy="3602037"/>
          </a:xfrm>
          <a:ln/>
        </p:spPr>
      </p:sp>
      <p:sp>
        <p:nvSpPr>
          <p:cNvPr id="100356" name="Rectangle 3"/>
          <p:cNvSpPr>
            <a:spLocks noGrp="1" noChangeArrowheads="1"/>
          </p:cNvSpPr>
          <p:nvPr>
            <p:ph type="body" idx="1"/>
          </p:nvPr>
        </p:nvSpPr>
        <p:spPr>
          <a:xfrm>
            <a:off x="975360" y="4560817"/>
            <a:ext cx="5364480" cy="4321032"/>
          </a:xfrm>
          <a:noFill/>
          <a:ln/>
        </p:spPr>
        <p:txBody>
          <a:bodyPr lIns="94238" tIns="47118" rIns="94238" bIns="47118"/>
          <a:lstStyle/>
          <a:p>
            <a:pPr eaLnBrk="1" hangingPunct="1"/>
            <a:r>
              <a:rPr lang="en-US" b="1" smtClean="0"/>
              <a:t>Does treating the metabolic syndrome make a difference? Finnish Diabetes Prevention Study</a:t>
            </a:r>
            <a:endParaRPr lang="en-US" smtClean="0"/>
          </a:p>
          <a:p>
            <a:pPr eaLnBrk="1" hangingPunct="1"/>
            <a:r>
              <a:rPr lang="en-US" smtClean="0"/>
              <a:t>This slide describes the Finnish Diabetes Prevention Study, which looked at 522 middle-aged overweight men and women with glucose intolerance. Subjects were randomized to two groups. The intervention group had individualized counseling.</a:t>
            </a:r>
          </a:p>
          <a:p>
            <a:pPr eaLnBrk="1" hangingPunct="1"/>
            <a:endParaRPr lang="en-US" smtClean="0"/>
          </a:p>
          <a:p>
            <a:pPr eaLnBrk="1" hangingPunct="1"/>
            <a:r>
              <a:rPr lang="en-US" i="1" smtClean="0"/>
              <a:t>Reference:</a:t>
            </a:r>
            <a:endParaRPr lang="en-US" smtClean="0"/>
          </a:p>
          <a:p>
            <a:pPr eaLnBrk="1" hangingPunct="1"/>
            <a:r>
              <a:rPr lang="en-US" smtClean="0"/>
              <a:t>Tuomilehto J, Lindstrom J, Eriksson JG, Valle TT, Hamalainen H, Ilanne-Parikka P, Keinanen-Kiukaanniemi S, Laakso M, Louheranta A, Rastas M, Salminen V, Uusitupa M. Prevention of type 2 diabetes mellitus by changes in lifestyle among subjects with impaired glucose tolerance. N Engl J Med 2001;344:1343-1350.</a:t>
            </a:r>
          </a:p>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8453E664-F891-4E33-B1B2-37A9AA687E41}" type="slidenum">
              <a:rPr lang="en-US" smtClean="0"/>
              <a:pPr/>
              <a:t>28</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C29BBB4-1E5F-4243-B4D3-6408A9A4DBAA}" type="slidenum">
              <a:rPr lang="en-US" smtClean="0"/>
              <a:pPr/>
              <a:t>29</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D7806ECA-8010-4A1D-BBC1-DF36FBF6A3F4}" type="slidenum">
              <a:rPr lang="en-US" smtClean="0"/>
              <a:pPr/>
              <a:t>30</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423CCBAE-225F-48CC-937C-FCDB96BC9D87}" type="slidenum">
              <a:rPr lang="en-US" smtClean="0"/>
              <a:pPr/>
              <a:t>31</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F9B675C8-EAFF-40F2-ACD5-4B775C5D6040}" type="slidenum">
              <a:rPr lang="en-US" smtClean="0"/>
              <a:pPr/>
              <a:t>3</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789FC338-B5C9-4C80-B125-36BA9AAE3F0A}" type="slidenum">
              <a:rPr lang="en-US" smtClean="0"/>
              <a:pPr/>
              <a:t>32</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349B99D1-132B-4567-BE89-D9D924345683}" type="slidenum">
              <a:rPr lang="en-US" smtClean="0"/>
              <a:pPr/>
              <a:t>34</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37FFA762-3629-4769-9EC4-6B0A58C203A8}" type="slidenum">
              <a:rPr lang="en-US" smtClean="0"/>
              <a:pPr/>
              <a:t>35</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37FFA762-3629-4769-9EC4-6B0A58C203A8}" type="slidenum">
              <a:rPr lang="en-US" smtClean="0"/>
              <a:pPr/>
              <a:t>36</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C08EACB4-D1C4-4178-80C3-D238FE47626A}" type="slidenum">
              <a:rPr lang="en-US" smtClean="0"/>
              <a:pPr/>
              <a:t>37</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8769B88B-7A19-42EA-9B74-ACFB99CACED7}" type="slidenum">
              <a:rPr lang="en-US" smtClean="0"/>
              <a:pPr/>
              <a:t>38</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889AE4F9-6CDD-4AEE-AADE-FEF8EEFFFBF2}" type="slidenum">
              <a:rPr lang="en-US" smtClean="0"/>
              <a:pPr/>
              <a:t>39</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1CB53700-36BA-4E02-8B95-B7F343E0A41C}" type="slidenum">
              <a:rPr lang="en-US" smtClean="0"/>
              <a:pPr/>
              <a:t>40</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32AA5347-A527-48EA-BAEA-5EC386FAC864}" type="slidenum">
              <a:rPr lang="en-US" smtClean="0"/>
              <a:pPr/>
              <a:t>41</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F2F9CE98-734C-49E3-8E28-80B3A8078D4D}" type="slidenum">
              <a:rPr lang="en-US" smtClean="0"/>
              <a:pPr/>
              <a:t>42</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BD16F1B9-F353-4714-BDAC-36C0D5FAF11C}" type="slidenum">
              <a:rPr lang="en-US" smtClean="0"/>
              <a:pPr/>
              <a:t>6</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r>
              <a:rPr lang="en-US" smtClean="0">
                <a:hlinkClick r:id="rId3" tooltip="Type 1 diabetes mellitus"/>
              </a:rPr>
              <a:t>Type 1 diabetes mellitus</a:t>
            </a:r>
            <a:r>
              <a:rPr lang="en-US" smtClean="0"/>
              <a:t>—formerly known as insulin-dependent diabetes (IDDM), childhood diabetes or also known as juvenile diabetes, is characterized by loss of the insulin-producing </a:t>
            </a:r>
            <a:r>
              <a:rPr lang="en-US" smtClean="0">
                <a:hlinkClick r:id="rId4" tooltip="Beta cell"/>
              </a:rPr>
              <a:t>beta cells</a:t>
            </a:r>
            <a:r>
              <a:rPr lang="en-US" smtClean="0"/>
              <a:t> of the </a:t>
            </a:r>
            <a:r>
              <a:rPr lang="en-US" smtClean="0">
                <a:hlinkClick r:id="rId5" tooltip="Islets of Langerhans"/>
              </a:rPr>
              <a:t>islets of Langerhans</a:t>
            </a:r>
            <a:r>
              <a:rPr lang="en-US" smtClean="0"/>
              <a:t> of the pancreas leading to a deficiency of insulin. It should be noted that there is no known preventative measure that can be taken against type 1 diabetes. Most people affected by type 1 diabetes are otherwise healthy and of a healthy weight when onset occurs. Diet and exercise cannot reverse or prevent type 1 diabetes. Sensitivity and responsiveness to insulin are usually normal, especially in the early stages. This type comprises up to 10% of total cases in North America and Europe, though this varies by geographical location. This type of diabetes can affect children or adults but was traditionally termed "juvenile diabetes" because it represents a majority of cases of diabetes affecting children.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E256D080-FCE1-4649-B86D-A06A75578A35}" type="slidenum">
              <a:rPr lang="en-US" smtClean="0"/>
              <a:pPr/>
              <a:t>43</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67A60B4C-BED8-41B9-95D6-7B04B50E30DB}" type="slidenum">
              <a:rPr lang="en-US" smtClean="0"/>
              <a:pPr/>
              <a:t>44</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FCE4B4D2-4C51-410E-BFCE-4169B117B53D}" type="slidenum">
              <a:rPr lang="en-US" smtClean="0"/>
              <a:pPr/>
              <a:t>45</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FC291559-3E9A-4C17-9FB3-7946293773D7}" type="slidenum">
              <a:rPr lang="en-US" smtClean="0"/>
              <a:pPr/>
              <a:t>46</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0E09B139-84C0-4DF3-939C-76B8C374A842}" type="slidenum">
              <a:rPr lang="en-US" smtClean="0"/>
              <a:pPr/>
              <a:t>47</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729D316C-D8B3-4F69-8DFB-C64A47A2804C}" type="slidenum">
              <a:rPr lang="en-US" smtClean="0"/>
              <a:pPr/>
              <a:t>48</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42E22CD0-C5AC-4792-AF93-CAD4D590B52F}" type="slidenum">
              <a:rPr lang="en-US" smtClean="0"/>
              <a:pPr/>
              <a:t>49</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C0CB2763-F69A-4CE9-AF82-65012E7612DD}" type="slidenum">
              <a:rPr lang="en-US" smtClean="0"/>
              <a:pPr/>
              <a:t>54</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F4B29446-2E43-44F8-8307-704B4CC415E3}" type="slidenum">
              <a:rPr lang="en-US" smtClean="0"/>
              <a:pPr/>
              <a:t>56</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0E6AEE2E-A9D7-4824-93E3-48ABE80E3A12}" type="slidenum">
              <a:rPr lang="en-US" smtClean="0"/>
              <a:pPr/>
              <a:t>57</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C09E3A35-40E4-4C50-82C7-AC0E44584686}" type="slidenum">
              <a:rPr lang="en-US" smtClean="0"/>
              <a:pPr/>
              <a:t>7</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0E6AEE2E-A9D7-4824-93E3-48ABE80E3A12}" type="slidenum">
              <a:rPr lang="en-US" smtClean="0"/>
              <a:pPr/>
              <a:t>59</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5C90A17D-1B57-46B9-BA79-19128A21CEFA}" type="slidenum">
              <a:rPr lang="en-US" smtClean="0"/>
              <a:pPr/>
              <a:t>60</a:t>
            </a:fld>
            <a:endParaRPr lang="en-US" smtClean="0"/>
          </a:p>
        </p:txBody>
      </p:sp>
      <p:sp>
        <p:nvSpPr>
          <p:cNvPr id="35843" name="Rectangle 2"/>
          <p:cNvSpPr>
            <a:spLocks noGrp="1" noRot="1" noChangeAspect="1" noChangeArrowheads="1" noTextEdit="1"/>
          </p:cNvSpPr>
          <p:nvPr>
            <p:ph type="sldImg"/>
          </p:nvPr>
        </p:nvSpPr>
        <p:spPr>
          <a:xfrm>
            <a:off x="1239838" y="709613"/>
            <a:ext cx="4837112" cy="3627437"/>
          </a:xfrm>
          <a:ln/>
        </p:spPr>
      </p:sp>
      <p:sp>
        <p:nvSpPr>
          <p:cNvPr id="35844" name="Rectangle 3"/>
          <p:cNvSpPr>
            <a:spLocks noGrp="1" noChangeArrowheads="1"/>
          </p:cNvSpPr>
          <p:nvPr>
            <p:ph type="body" idx="1"/>
          </p:nvPr>
        </p:nvSpPr>
        <p:spPr>
          <a:xfrm>
            <a:off x="976313" y="4572000"/>
            <a:ext cx="5362575" cy="4335463"/>
          </a:xfrm>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486BA02A-1298-4B50-8EAF-76BBB9B84882}" type="slidenum">
              <a:rPr lang="en-US" smtClean="0"/>
              <a:pPr/>
              <a:t>61</a:t>
            </a:fld>
            <a:endParaRPr 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E7583CE7-0EE2-4803-8B39-A53A60ADC004}" type="slidenum">
              <a:rPr lang="en-US" smtClean="0"/>
              <a:pPr/>
              <a:t>63</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86362801-EF8C-4AE5-98AC-CF6B4A670DBD}" type="slidenum">
              <a:rPr lang="en-US" smtClean="0"/>
              <a:pPr/>
              <a:t>64</a:t>
            </a:fld>
            <a:endParaRPr lang="en-US" smtClean="0"/>
          </a:p>
        </p:txBody>
      </p:sp>
      <p:sp>
        <p:nvSpPr>
          <p:cNvPr id="47107" name="Rectangle 2"/>
          <p:cNvSpPr>
            <a:spLocks noGrp="1" noRot="1" noChangeAspect="1" noChangeArrowheads="1" noTextEdit="1"/>
          </p:cNvSpPr>
          <p:nvPr>
            <p:ph type="sldImg"/>
          </p:nvPr>
        </p:nvSpPr>
        <p:spPr>
          <a:xfrm>
            <a:off x="1239838" y="709613"/>
            <a:ext cx="4837112" cy="3627437"/>
          </a:xfrm>
          <a:ln/>
        </p:spPr>
      </p:sp>
      <p:sp>
        <p:nvSpPr>
          <p:cNvPr id="47108" name="Rectangle 3"/>
          <p:cNvSpPr>
            <a:spLocks noGrp="1" noChangeArrowheads="1"/>
          </p:cNvSpPr>
          <p:nvPr>
            <p:ph type="body" idx="1"/>
          </p:nvPr>
        </p:nvSpPr>
        <p:spPr>
          <a:xfrm>
            <a:off x="976313" y="4572000"/>
            <a:ext cx="5362575" cy="4335463"/>
          </a:xfrm>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91BACCE2-820D-4447-B32A-2E25960519A3}" type="slidenum">
              <a:rPr lang="en-US" smtClean="0"/>
              <a:pPr/>
              <a:t>8</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91BACCE2-820D-4447-B32A-2E25960519A3}" type="slidenum">
              <a:rPr lang="en-US" smtClean="0"/>
              <a:pPr/>
              <a:t>9</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5FAEFE7F-C369-45D0-A573-22023D5E44B4}" type="slidenum">
              <a:rPr lang="en-US" smtClean="0"/>
              <a:pPr/>
              <a:t>10</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153C550-A8B3-4152-A2D1-187E2A7C6760}" type="slidenum">
              <a:rPr lang="en-US" smtClean="0"/>
              <a:pPr/>
              <a:t>11</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r>
              <a:rPr lang="en-US" sz="1700" dirty="0" smtClean="0"/>
              <a:t>Symptoms: none -- or pain, tingling, or numbness in the hands, arms, feet, and legs</a:t>
            </a:r>
          </a:p>
          <a:p>
            <a:endParaRPr lang="en-US" dirty="0" smtClean="0"/>
          </a:p>
          <a:p>
            <a:r>
              <a:rPr lang="en-US" sz="1700" dirty="0" smtClean="0"/>
              <a:t>Highest rates of neuropathy are among people who have had diabetes for at least 25 years</a:t>
            </a:r>
          </a:p>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0" y="0"/>
            <a:ext cx="9144000" cy="3124200"/>
          </a:xfrm>
          <a:prstGeom prst="rect">
            <a:avLst/>
          </a:prstGeom>
          <a:solidFill>
            <a:schemeClr val="accent1">
              <a:lumMod val="75000"/>
            </a:schemeClr>
          </a:solidFill>
          <a:ln w="9525">
            <a:noFill/>
            <a:miter lim="800000"/>
            <a:headEnd/>
            <a:tailEnd/>
          </a:ln>
          <a:effectLst/>
        </p:spPr>
        <p:txBody>
          <a:bodyPr wrap="none" anchor="ctr"/>
          <a:lstStyle/>
          <a:p>
            <a:pPr>
              <a:defRPr/>
            </a:pPr>
            <a:endParaRPr lang="en-US"/>
          </a:p>
        </p:txBody>
      </p:sp>
      <p:grpSp>
        <p:nvGrpSpPr>
          <p:cNvPr id="5" name="Group 55"/>
          <p:cNvGrpSpPr>
            <a:grpSpLocks/>
          </p:cNvGrpSpPr>
          <p:nvPr userDrawn="1"/>
        </p:nvGrpSpPr>
        <p:grpSpPr bwMode="auto">
          <a:xfrm>
            <a:off x="228600" y="5715000"/>
            <a:ext cx="3962400" cy="1022350"/>
            <a:chOff x="4876800" y="5835650"/>
            <a:chExt cx="3962400" cy="1022350"/>
          </a:xfrm>
        </p:grpSpPr>
        <p:grpSp>
          <p:nvGrpSpPr>
            <p:cNvPr id="6" name="Group 54"/>
            <p:cNvGrpSpPr>
              <a:grpSpLocks/>
            </p:cNvGrpSpPr>
            <p:nvPr userDrawn="1"/>
          </p:nvGrpSpPr>
          <p:grpSpPr bwMode="auto">
            <a:xfrm>
              <a:off x="6096000" y="5943600"/>
              <a:ext cx="2743200" cy="757238"/>
              <a:chOff x="1295400" y="157163"/>
              <a:chExt cx="2743200" cy="757238"/>
            </a:xfrm>
          </p:grpSpPr>
          <p:sp>
            <p:nvSpPr>
              <p:cNvPr id="8" name="TextBox 7"/>
              <p:cNvSpPr txBox="1"/>
              <p:nvPr userDrawn="1"/>
            </p:nvSpPr>
            <p:spPr bwMode="auto">
              <a:xfrm>
                <a:off x="1295400" y="157163"/>
                <a:ext cx="2743200" cy="604838"/>
              </a:xfrm>
              <a:prstGeom prst="rect">
                <a:avLst/>
              </a:prstGeom>
              <a:noFill/>
            </p:spPr>
            <p:txBody>
              <a:bodyPr>
                <a:spAutoFit/>
              </a:bodyPr>
              <a:lstStyle/>
              <a:p>
                <a:pPr>
                  <a:lnSpc>
                    <a:spcPts val="2000"/>
                  </a:lnSpc>
                  <a:defRPr/>
                </a:pPr>
                <a:r>
                  <a:rPr lang="en-US" sz="2000" dirty="0">
                    <a:solidFill>
                      <a:srgbClr val="B40000"/>
                    </a:solidFill>
                    <a:latin typeface="Maiandra GD" pitchFamily="34" charset="0"/>
                  </a:rPr>
                  <a:t>N</a:t>
                </a:r>
                <a:r>
                  <a:rPr lang="en-US" sz="1600" dirty="0">
                    <a:solidFill>
                      <a:srgbClr val="B40000"/>
                    </a:solidFill>
                    <a:latin typeface="Maiandra GD" pitchFamily="34" charset="0"/>
                  </a:rPr>
                  <a:t>orthwest </a:t>
                </a:r>
                <a:r>
                  <a:rPr lang="en-US" sz="2000" dirty="0">
                    <a:solidFill>
                      <a:srgbClr val="B40000"/>
                    </a:solidFill>
                    <a:latin typeface="Maiandra GD" pitchFamily="34" charset="0"/>
                  </a:rPr>
                  <a:t>P</a:t>
                </a:r>
                <a:r>
                  <a:rPr lang="en-US" sz="1600" dirty="0">
                    <a:solidFill>
                      <a:srgbClr val="B40000"/>
                    </a:solidFill>
                    <a:latin typeface="Maiandra GD" pitchFamily="34" charset="0"/>
                  </a:rPr>
                  <a:t>ortland </a:t>
                </a:r>
                <a:r>
                  <a:rPr lang="en-US" sz="2000" dirty="0">
                    <a:solidFill>
                      <a:srgbClr val="B40000"/>
                    </a:solidFill>
                    <a:latin typeface="Maiandra GD" pitchFamily="34" charset="0"/>
                  </a:rPr>
                  <a:t>A</a:t>
                </a:r>
                <a:r>
                  <a:rPr lang="en-US" sz="1600" dirty="0">
                    <a:solidFill>
                      <a:srgbClr val="B40000"/>
                    </a:solidFill>
                    <a:latin typeface="Maiandra GD" pitchFamily="34" charset="0"/>
                  </a:rPr>
                  <a:t>rea</a:t>
                </a:r>
              </a:p>
              <a:p>
                <a:pPr>
                  <a:lnSpc>
                    <a:spcPts val="2000"/>
                  </a:lnSpc>
                  <a:defRPr/>
                </a:pPr>
                <a:r>
                  <a:rPr lang="en-US" sz="1600" dirty="0">
                    <a:solidFill>
                      <a:srgbClr val="B40000"/>
                    </a:solidFill>
                    <a:latin typeface="Maiandra GD" pitchFamily="34" charset="0"/>
                  </a:rPr>
                  <a:t>         </a:t>
                </a:r>
                <a:r>
                  <a:rPr lang="en-US" sz="2000" dirty="0">
                    <a:solidFill>
                      <a:srgbClr val="B40000"/>
                    </a:solidFill>
                    <a:latin typeface="Maiandra GD" pitchFamily="34" charset="0"/>
                  </a:rPr>
                  <a:t>I</a:t>
                </a:r>
                <a:r>
                  <a:rPr lang="en-US" sz="1600" dirty="0">
                    <a:solidFill>
                      <a:srgbClr val="B40000"/>
                    </a:solidFill>
                    <a:latin typeface="Maiandra GD" pitchFamily="34" charset="0"/>
                  </a:rPr>
                  <a:t>ndian </a:t>
                </a:r>
                <a:r>
                  <a:rPr lang="en-US" sz="2000" dirty="0">
                    <a:solidFill>
                      <a:srgbClr val="B40000"/>
                    </a:solidFill>
                    <a:latin typeface="Maiandra GD" pitchFamily="34" charset="0"/>
                  </a:rPr>
                  <a:t>H</a:t>
                </a:r>
                <a:r>
                  <a:rPr lang="en-US" sz="1600" dirty="0">
                    <a:solidFill>
                      <a:srgbClr val="B40000"/>
                    </a:solidFill>
                    <a:latin typeface="Maiandra GD" pitchFamily="34" charset="0"/>
                  </a:rPr>
                  <a:t>ealth </a:t>
                </a:r>
                <a:r>
                  <a:rPr lang="en-US" sz="2000" dirty="0">
                    <a:solidFill>
                      <a:srgbClr val="B40000"/>
                    </a:solidFill>
                    <a:latin typeface="Maiandra GD" pitchFamily="34" charset="0"/>
                  </a:rPr>
                  <a:t>B</a:t>
                </a:r>
                <a:r>
                  <a:rPr lang="en-US" sz="1600" dirty="0">
                    <a:solidFill>
                      <a:srgbClr val="B40000"/>
                    </a:solidFill>
                    <a:latin typeface="Maiandra GD" pitchFamily="34" charset="0"/>
                  </a:rPr>
                  <a:t>oard</a:t>
                </a:r>
              </a:p>
            </p:txBody>
          </p:sp>
          <p:sp>
            <p:nvSpPr>
              <p:cNvPr id="9" name="TextBox 8"/>
              <p:cNvSpPr txBox="1"/>
              <p:nvPr userDrawn="1"/>
            </p:nvSpPr>
            <p:spPr bwMode="auto">
              <a:xfrm>
                <a:off x="1371600" y="652463"/>
                <a:ext cx="2514600" cy="261938"/>
              </a:xfrm>
              <a:prstGeom prst="rect">
                <a:avLst/>
              </a:prstGeom>
              <a:noFill/>
            </p:spPr>
            <p:txBody>
              <a:bodyPr>
                <a:spAutoFit/>
              </a:bodyPr>
              <a:lstStyle/>
              <a:p>
                <a:pPr algn="r">
                  <a:defRPr/>
                </a:pPr>
                <a:r>
                  <a:rPr lang="en-US" sz="1100" i="1" dirty="0">
                    <a:solidFill>
                      <a:schemeClr val="accent3">
                        <a:lumMod val="50000"/>
                      </a:schemeClr>
                    </a:solidFill>
                    <a:latin typeface="Gill Sans MT" pitchFamily="34" charset="0"/>
                    <a:cs typeface="Estrangelo Edessa" pitchFamily="66"/>
                  </a:rPr>
                  <a:t>Indian Leadership for Indian Health</a:t>
                </a:r>
              </a:p>
            </p:txBody>
          </p:sp>
        </p:grpSp>
        <p:pic>
          <p:nvPicPr>
            <p:cNvPr id="7" name="Picture 8" descr="NPAIHBtransparentTEAL"/>
            <p:cNvPicPr>
              <a:picLocks noChangeAspect="1" noChangeArrowheads="1"/>
            </p:cNvPicPr>
            <p:nvPr userDrawn="1"/>
          </p:nvPicPr>
          <p:blipFill>
            <a:blip r:embed="rId2"/>
            <a:srcRect/>
            <a:stretch>
              <a:fillRect/>
            </a:stretch>
          </p:blipFill>
          <p:spPr bwMode="auto">
            <a:xfrm>
              <a:off x="4876800" y="5835650"/>
              <a:ext cx="1219200" cy="1022350"/>
            </a:xfrm>
            <a:prstGeom prst="rect">
              <a:avLst/>
            </a:prstGeom>
            <a:noFill/>
            <a:ln w="9525">
              <a:noFill/>
              <a:miter lim="800000"/>
              <a:headEnd/>
              <a:tailEnd/>
            </a:ln>
          </p:spPr>
        </p:pic>
      </p:grpSp>
      <p:grpSp>
        <p:nvGrpSpPr>
          <p:cNvPr id="10" name="Group 40"/>
          <p:cNvGrpSpPr>
            <a:grpSpLocks/>
          </p:cNvGrpSpPr>
          <p:nvPr userDrawn="1"/>
        </p:nvGrpSpPr>
        <p:grpSpPr bwMode="auto">
          <a:xfrm>
            <a:off x="0" y="3048000"/>
            <a:ext cx="9144000" cy="180975"/>
            <a:chOff x="0" y="816"/>
            <a:chExt cx="5760" cy="114"/>
          </a:xfrm>
        </p:grpSpPr>
        <p:pic>
          <p:nvPicPr>
            <p:cNvPr id="11" name="Picture 13"/>
            <p:cNvPicPr>
              <a:picLocks noChangeAspect="1" noChangeArrowheads="1"/>
            </p:cNvPicPr>
            <p:nvPr userDrawn="1"/>
          </p:nvPicPr>
          <p:blipFill>
            <a:blip r:embed="rId3"/>
            <a:srcRect/>
            <a:stretch>
              <a:fillRect/>
            </a:stretch>
          </p:blipFill>
          <p:spPr bwMode="auto">
            <a:xfrm>
              <a:off x="0" y="816"/>
              <a:ext cx="192" cy="114"/>
            </a:xfrm>
            <a:prstGeom prst="rect">
              <a:avLst/>
            </a:prstGeom>
            <a:noFill/>
            <a:ln w="9525">
              <a:noFill/>
              <a:miter lim="800000"/>
              <a:headEnd/>
              <a:tailEnd/>
            </a:ln>
          </p:spPr>
        </p:pic>
        <p:pic>
          <p:nvPicPr>
            <p:cNvPr id="12" name="Picture 14"/>
            <p:cNvPicPr>
              <a:picLocks noChangeAspect="1" noChangeArrowheads="1"/>
            </p:cNvPicPr>
            <p:nvPr userDrawn="1"/>
          </p:nvPicPr>
          <p:blipFill>
            <a:blip r:embed="rId4"/>
            <a:srcRect/>
            <a:stretch>
              <a:fillRect/>
            </a:stretch>
          </p:blipFill>
          <p:spPr bwMode="auto">
            <a:xfrm>
              <a:off x="192" y="816"/>
              <a:ext cx="192" cy="114"/>
            </a:xfrm>
            <a:prstGeom prst="rect">
              <a:avLst/>
            </a:prstGeom>
            <a:noFill/>
            <a:ln w="9525">
              <a:noFill/>
              <a:miter lim="800000"/>
              <a:headEnd/>
              <a:tailEnd/>
            </a:ln>
          </p:spPr>
        </p:pic>
        <p:pic>
          <p:nvPicPr>
            <p:cNvPr id="13" name="Picture 15"/>
            <p:cNvPicPr>
              <a:picLocks noChangeAspect="1" noChangeArrowheads="1"/>
            </p:cNvPicPr>
            <p:nvPr userDrawn="1"/>
          </p:nvPicPr>
          <p:blipFill>
            <a:blip r:embed="rId4"/>
            <a:srcRect/>
            <a:stretch>
              <a:fillRect/>
            </a:stretch>
          </p:blipFill>
          <p:spPr bwMode="auto">
            <a:xfrm>
              <a:off x="384" y="816"/>
              <a:ext cx="192" cy="114"/>
            </a:xfrm>
            <a:prstGeom prst="rect">
              <a:avLst/>
            </a:prstGeom>
            <a:noFill/>
            <a:ln w="9525">
              <a:noFill/>
              <a:miter lim="800000"/>
              <a:headEnd/>
              <a:tailEnd/>
            </a:ln>
          </p:spPr>
        </p:pic>
        <p:pic>
          <p:nvPicPr>
            <p:cNvPr id="14" name="Picture 16"/>
            <p:cNvPicPr>
              <a:picLocks noChangeAspect="1" noChangeArrowheads="1"/>
            </p:cNvPicPr>
            <p:nvPr userDrawn="1"/>
          </p:nvPicPr>
          <p:blipFill>
            <a:blip r:embed="rId4"/>
            <a:srcRect/>
            <a:stretch>
              <a:fillRect/>
            </a:stretch>
          </p:blipFill>
          <p:spPr bwMode="auto">
            <a:xfrm>
              <a:off x="576" y="816"/>
              <a:ext cx="192" cy="114"/>
            </a:xfrm>
            <a:prstGeom prst="rect">
              <a:avLst/>
            </a:prstGeom>
            <a:noFill/>
            <a:ln w="9525">
              <a:noFill/>
              <a:miter lim="800000"/>
              <a:headEnd/>
              <a:tailEnd/>
            </a:ln>
          </p:spPr>
        </p:pic>
        <p:pic>
          <p:nvPicPr>
            <p:cNvPr id="15" name="Picture 17"/>
            <p:cNvPicPr>
              <a:picLocks noChangeAspect="1" noChangeArrowheads="1"/>
            </p:cNvPicPr>
            <p:nvPr userDrawn="1"/>
          </p:nvPicPr>
          <p:blipFill>
            <a:blip r:embed="rId4"/>
            <a:srcRect/>
            <a:stretch>
              <a:fillRect/>
            </a:stretch>
          </p:blipFill>
          <p:spPr bwMode="auto">
            <a:xfrm>
              <a:off x="768" y="816"/>
              <a:ext cx="192" cy="114"/>
            </a:xfrm>
            <a:prstGeom prst="rect">
              <a:avLst/>
            </a:prstGeom>
            <a:noFill/>
            <a:ln w="9525">
              <a:noFill/>
              <a:miter lim="800000"/>
              <a:headEnd/>
              <a:tailEnd/>
            </a:ln>
          </p:spPr>
        </p:pic>
        <p:pic>
          <p:nvPicPr>
            <p:cNvPr id="16" name="Picture 18"/>
            <p:cNvPicPr>
              <a:picLocks noChangeAspect="1" noChangeArrowheads="1"/>
            </p:cNvPicPr>
            <p:nvPr userDrawn="1"/>
          </p:nvPicPr>
          <p:blipFill>
            <a:blip r:embed="rId4"/>
            <a:srcRect/>
            <a:stretch>
              <a:fillRect/>
            </a:stretch>
          </p:blipFill>
          <p:spPr bwMode="auto">
            <a:xfrm>
              <a:off x="960" y="816"/>
              <a:ext cx="192" cy="114"/>
            </a:xfrm>
            <a:prstGeom prst="rect">
              <a:avLst/>
            </a:prstGeom>
            <a:noFill/>
            <a:ln w="9525">
              <a:noFill/>
              <a:miter lim="800000"/>
              <a:headEnd/>
              <a:tailEnd/>
            </a:ln>
          </p:spPr>
        </p:pic>
        <p:pic>
          <p:nvPicPr>
            <p:cNvPr id="17" name="Picture 19"/>
            <p:cNvPicPr>
              <a:picLocks noChangeAspect="1" noChangeArrowheads="1"/>
            </p:cNvPicPr>
            <p:nvPr userDrawn="1"/>
          </p:nvPicPr>
          <p:blipFill>
            <a:blip r:embed="rId4"/>
            <a:srcRect/>
            <a:stretch>
              <a:fillRect/>
            </a:stretch>
          </p:blipFill>
          <p:spPr bwMode="auto">
            <a:xfrm>
              <a:off x="1152" y="816"/>
              <a:ext cx="192" cy="114"/>
            </a:xfrm>
            <a:prstGeom prst="rect">
              <a:avLst/>
            </a:prstGeom>
            <a:noFill/>
            <a:ln w="9525">
              <a:noFill/>
              <a:miter lim="800000"/>
              <a:headEnd/>
              <a:tailEnd/>
            </a:ln>
          </p:spPr>
        </p:pic>
        <p:pic>
          <p:nvPicPr>
            <p:cNvPr id="18" name="Picture 20"/>
            <p:cNvPicPr>
              <a:picLocks noChangeAspect="1" noChangeArrowheads="1"/>
            </p:cNvPicPr>
            <p:nvPr userDrawn="1"/>
          </p:nvPicPr>
          <p:blipFill>
            <a:blip r:embed="rId4"/>
            <a:srcRect/>
            <a:stretch>
              <a:fillRect/>
            </a:stretch>
          </p:blipFill>
          <p:spPr bwMode="auto">
            <a:xfrm>
              <a:off x="1344" y="816"/>
              <a:ext cx="192" cy="114"/>
            </a:xfrm>
            <a:prstGeom prst="rect">
              <a:avLst/>
            </a:prstGeom>
            <a:noFill/>
            <a:ln w="9525">
              <a:noFill/>
              <a:miter lim="800000"/>
              <a:headEnd/>
              <a:tailEnd/>
            </a:ln>
          </p:spPr>
        </p:pic>
        <p:pic>
          <p:nvPicPr>
            <p:cNvPr id="19" name="Picture 21"/>
            <p:cNvPicPr>
              <a:picLocks noChangeAspect="1" noChangeArrowheads="1"/>
            </p:cNvPicPr>
            <p:nvPr userDrawn="1"/>
          </p:nvPicPr>
          <p:blipFill>
            <a:blip r:embed="rId4"/>
            <a:srcRect/>
            <a:stretch>
              <a:fillRect/>
            </a:stretch>
          </p:blipFill>
          <p:spPr bwMode="auto">
            <a:xfrm>
              <a:off x="1536" y="816"/>
              <a:ext cx="192" cy="114"/>
            </a:xfrm>
            <a:prstGeom prst="rect">
              <a:avLst/>
            </a:prstGeom>
            <a:noFill/>
            <a:ln w="9525">
              <a:noFill/>
              <a:miter lim="800000"/>
              <a:headEnd/>
              <a:tailEnd/>
            </a:ln>
          </p:spPr>
        </p:pic>
        <p:pic>
          <p:nvPicPr>
            <p:cNvPr id="20" name="Picture 22"/>
            <p:cNvPicPr>
              <a:picLocks noChangeAspect="1" noChangeArrowheads="1"/>
            </p:cNvPicPr>
            <p:nvPr userDrawn="1"/>
          </p:nvPicPr>
          <p:blipFill>
            <a:blip r:embed="rId4"/>
            <a:srcRect/>
            <a:stretch>
              <a:fillRect/>
            </a:stretch>
          </p:blipFill>
          <p:spPr bwMode="auto">
            <a:xfrm>
              <a:off x="1728" y="816"/>
              <a:ext cx="192" cy="114"/>
            </a:xfrm>
            <a:prstGeom prst="rect">
              <a:avLst/>
            </a:prstGeom>
            <a:noFill/>
            <a:ln w="9525">
              <a:noFill/>
              <a:miter lim="800000"/>
              <a:headEnd/>
              <a:tailEnd/>
            </a:ln>
          </p:spPr>
        </p:pic>
        <p:pic>
          <p:nvPicPr>
            <p:cNvPr id="21" name="Picture 23"/>
            <p:cNvPicPr>
              <a:picLocks noChangeAspect="1" noChangeArrowheads="1"/>
            </p:cNvPicPr>
            <p:nvPr userDrawn="1"/>
          </p:nvPicPr>
          <p:blipFill>
            <a:blip r:embed="rId4"/>
            <a:srcRect/>
            <a:stretch>
              <a:fillRect/>
            </a:stretch>
          </p:blipFill>
          <p:spPr bwMode="auto">
            <a:xfrm>
              <a:off x="1920" y="816"/>
              <a:ext cx="192" cy="114"/>
            </a:xfrm>
            <a:prstGeom prst="rect">
              <a:avLst/>
            </a:prstGeom>
            <a:noFill/>
            <a:ln w="9525">
              <a:noFill/>
              <a:miter lim="800000"/>
              <a:headEnd/>
              <a:tailEnd/>
            </a:ln>
          </p:spPr>
        </p:pic>
        <p:pic>
          <p:nvPicPr>
            <p:cNvPr id="22" name="Picture 24"/>
            <p:cNvPicPr>
              <a:picLocks noChangeAspect="1" noChangeArrowheads="1"/>
            </p:cNvPicPr>
            <p:nvPr userDrawn="1"/>
          </p:nvPicPr>
          <p:blipFill>
            <a:blip r:embed="rId4"/>
            <a:srcRect/>
            <a:stretch>
              <a:fillRect/>
            </a:stretch>
          </p:blipFill>
          <p:spPr bwMode="auto">
            <a:xfrm>
              <a:off x="2112" y="816"/>
              <a:ext cx="192" cy="114"/>
            </a:xfrm>
            <a:prstGeom prst="rect">
              <a:avLst/>
            </a:prstGeom>
            <a:noFill/>
            <a:ln w="9525">
              <a:noFill/>
              <a:miter lim="800000"/>
              <a:headEnd/>
              <a:tailEnd/>
            </a:ln>
          </p:spPr>
        </p:pic>
        <p:pic>
          <p:nvPicPr>
            <p:cNvPr id="23" name="Picture 25"/>
            <p:cNvPicPr>
              <a:picLocks noChangeAspect="1" noChangeArrowheads="1"/>
            </p:cNvPicPr>
            <p:nvPr userDrawn="1"/>
          </p:nvPicPr>
          <p:blipFill>
            <a:blip r:embed="rId4"/>
            <a:srcRect/>
            <a:stretch>
              <a:fillRect/>
            </a:stretch>
          </p:blipFill>
          <p:spPr bwMode="auto">
            <a:xfrm>
              <a:off x="2304" y="816"/>
              <a:ext cx="192" cy="114"/>
            </a:xfrm>
            <a:prstGeom prst="rect">
              <a:avLst/>
            </a:prstGeom>
            <a:noFill/>
            <a:ln w="9525">
              <a:noFill/>
              <a:miter lim="800000"/>
              <a:headEnd/>
              <a:tailEnd/>
            </a:ln>
          </p:spPr>
        </p:pic>
        <p:pic>
          <p:nvPicPr>
            <p:cNvPr id="24" name="Picture 26"/>
            <p:cNvPicPr>
              <a:picLocks noChangeAspect="1" noChangeArrowheads="1"/>
            </p:cNvPicPr>
            <p:nvPr userDrawn="1"/>
          </p:nvPicPr>
          <p:blipFill>
            <a:blip r:embed="rId4"/>
            <a:srcRect/>
            <a:stretch>
              <a:fillRect/>
            </a:stretch>
          </p:blipFill>
          <p:spPr bwMode="auto">
            <a:xfrm>
              <a:off x="2496" y="816"/>
              <a:ext cx="192" cy="114"/>
            </a:xfrm>
            <a:prstGeom prst="rect">
              <a:avLst/>
            </a:prstGeom>
            <a:noFill/>
            <a:ln w="9525">
              <a:noFill/>
              <a:miter lim="800000"/>
              <a:headEnd/>
              <a:tailEnd/>
            </a:ln>
          </p:spPr>
        </p:pic>
        <p:pic>
          <p:nvPicPr>
            <p:cNvPr id="25" name="Picture 27"/>
            <p:cNvPicPr>
              <a:picLocks noChangeAspect="1" noChangeArrowheads="1"/>
            </p:cNvPicPr>
            <p:nvPr userDrawn="1"/>
          </p:nvPicPr>
          <p:blipFill>
            <a:blip r:embed="rId4"/>
            <a:srcRect/>
            <a:stretch>
              <a:fillRect/>
            </a:stretch>
          </p:blipFill>
          <p:spPr bwMode="auto">
            <a:xfrm>
              <a:off x="2688" y="816"/>
              <a:ext cx="192" cy="114"/>
            </a:xfrm>
            <a:prstGeom prst="rect">
              <a:avLst/>
            </a:prstGeom>
            <a:noFill/>
            <a:ln w="9525">
              <a:noFill/>
              <a:miter lim="800000"/>
              <a:headEnd/>
              <a:tailEnd/>
            </a:ln>
          </p:spPr>
        </p:pic>
        <p:pic>
          <p:nvPicPr>
            <p:cNvPr id="26" name="Picture 28"/>
            <p:cNvPicPr>
              <a:picLocks noChangeAspect="1" noChangeArrowheads="1"/>
            </p:cNvPicPr>
            <p:nvPr userDrawn="1"/>
          </p:nvPicPr>
          <p:blipFill>
            <a:blip r:embed="rId4"/>
            <a:srcRect/>
            <a:stretch>
              <a:fillRect/>
            </a:stretch>
          </p:blipFill>
          <p:spPr bwMode="auto">
            <a:xfrm>
              <a:off x="2880" y="816"/>
              <a:ext cx="192" cy="114"/>
            </a:xfrm>
            <a:prstGeom prst="rect">
              <a:avLst/>
            </a:prstGeom>
            <a:noFill/>
            <a:ln w="9525">
              <a:noFill/>
              <a:miter lim="800000"/>
              <a:headEnd/>
              <a:tailEnd/>
            </a:ln>
          </p:spPr>
        </p:pic>
        <p:pic>
          <p:nvPicPr>
            <p:cNvPr id="27" name="Picture 29"/>
            <p:cNvPicPr>
              <a:picLocks noChangeAspect="1" noChangeArrowheads="1"/>
            </p:cNvPicPr>
            <p:nvPr userDrawn="1"/>
          </p:nvPicPr>
          <p:blipFill>
            <a:blip r:embed="rId4"/>
            <a:srcRect/>
            <a:stretch>
              <a:fillRect/>
            </a:stretch>
          </p:blipFill>
          <p:spPr bwMode="auto">
            <a:xfrm>
              <a:off x="3072" y="816"/>
              <a:ext cx="192" cy="114"/>
            </a:xfrm>
            <a:prstGeom prst="rect">
              <a:avLst/>
            </a:prstGeom>
            <a:noFill/>
            <a:ln w="9525">
              <a:noFill/>
              <a:miter lim="800000"/>
              <a:headEnd/>
              <a:tailEnd/>
            </a:ln>
          </p:spPr>
        </p:pic>
        <p:pic>
          <p:nvPicPr>
            <p:cNvPr id="28" name="Picture 30"/>
            <p:cNvPicPr>
              <a:picLocks noChangeAspect="1" noChangeArrowheads="1"/>
            </p:cNvPicPr>
            <p:nvPr userDrawn="1"/>
          </p:nvPicPr>
          <p:blipFill>
            <a:blip r:embed="rId4"/>
            <a:srcRect/>
            <a:stretch>
              <a:fillRect/>
            </a:stretch>
          </p:blipFill>
          <p:spPr bwMode="auto">
            <a:xfrm>
              <a:off x="3264" y="816"/>
              <a:ext cx="192" cy="114"/>
            </a:xfrm>
            <a:prstGeom prst="rect">
              <a:avLst/>
            </a:prstGeom>
            <a:noFill/>
            <a:ln w="9525">
              <a:noFill/>
              <a:miter lim="800000"/>
              <a:headEnd/>
              <a:tailEnd/>
            </a:ln>
          </p:spPr>
        </p:pic>
        <p:pic>
          <p:nvPicPr>
            <p:cNvPr id="29" name="Picture 31"/>
            <p:cNvPicPr>
              <a:picLocks noChangeAspect="1" noChangeArrowheads="1"/>
            </p:cNvPicPr>
            <p:nvPr userDrawn="1"/>
          </p:nvPicPr>
          <p:blipFill>
            <a:blip r:embed="rId4"/>
            <a:srcRect/>
            <a:stretch>
              <a:fillRect/>
            </a:stretch>
          </p:blipFill>
          <p:spPr bwMode="auto">
            <a:xfrm>
              <a:off x="3456" y="816"/>
              <a:ext cx="192" cy="114"/>
            </a:xfrm>
            <a:prstGeom prst="rect">
              <a:avLst/>
            </a:prstGeom>
            <a:noFill/>
            <a:ln w="9525">
              <a:noFill/>
              <a:miter lim="800000"/>
              <a:headEnd/>
              <a:tailEnd/>
            </a:ln>
          </p:spPr>
        </p:pic>
        <p:pic>
          <p:nvPicPr>
            <p:cNvPr id="32" name="Picture 29"/>
            <p:cNvPicPr>
              <a:picLocks noChangeAspect="1" noChangeArrowheads="1"/>
            </p:cNvPicPr>
            <p:nvPr userDrawn="1"/>
          </p:nvPicPr>
          <p:blipFill>
            <a:blip r:embed="rId4"/>
            <a:srcRect/>
            <a:stretch>
              <a:fillRect/>
            </a:stretch>
          </p:blipFill>
          <p:spPr bwMode="auto">
            <a:xfrm>
              <a:off x="3648" y="816"/>
              <a:ext cx="192" cy="114"/>
            </a:xfrm>
            <a:prstGeom prst="rect">
              <a:avLst/>
            </a:prstGeom>
            <a:noFill/>
            <a:ln w="9525">
              <a:noFill/>
              <a:miter lim="800000"/>
              <a:headEnd/>
              <a:tailEnd/>
            </a:ln>
          </p:spPr>
        </p:pic>
        <p:pic>
          <p:nvPicPr>
            <p:cNvPr id="33" name="Picture 30"/>
            <p:cNvPicPr>
              <a:picLocks noChangeAspect="1" noChangeArrowheads="1"/>
            </p:cNvPicPr>
            <p:nvPr userDrawn="1"/>
          </p:nvPicPr>
          <p:blipFill>
            <a:blip r:embed="rId4"/>
            <a:srcRect/>
            <a:stretch>
              <a:fillRect/>
            </a:stretch>
          </p:blipFill>
          <p:spPr bwMode="auto">
            <a:xfrm>
              <a:off x="3840" y="816"/>
              <a:ext cx="192" cy="114"/>
            </a:xfrm>
            <a:prstGeom prst="rect">
              <a:avLst/>
            </a:prstGeom>
            <a:noFill/>
            <a:ln w="9525">
              <a:noFill/>
              <a:miter lim="800000"/>
              <a:headEnd/>
              <a:tailEnd/>
            </a:ln>
          </p:spPr>
        </p:pic>
        <p:pic>
          <p:nvPicPr>
            <p:cNvPr id="34" name="Picture 31"/>
            <p:cNvPicPr>
              <a:picLocks noChangeAspect="1" noChangeArrowheads="1"/>
            </p:cNvPicPr>
            <p:nvPr userDrawn="1"/>
          </p:nvPicPr>
          <p:blipFill>
            <a:blip r:embed="rId4"/>
            <a:srcRect/>
            <a:stretch>
              <a:fillRect/>
            </a:stretch>
          </p:blipFill>
          <p:spPr bwMode="auto">
            <a:xfrm>
              <a:off x="4032" y="816"/>
              <a:ext cx="192" cy="114"/>
            </a:xfrm>
            <a:prstGeom prst="rect">
              <a:avLst/>
            </a:prstGeom>
            <a:noFill/>
            <a:ln w="9525">
              <a:noFill/>
              <a:miter lim="800000"/>
              <a:headEnd/>
              <a:tailEnd/>
            </a:ln>
          </p:spPr>
        </p:pic>
        <p:pic>
          <p:nvPicPr>
            <p:cNvPr id="35" name="Picture 32"/>
            <p:cNvPicPr>
              <a:picLocks noChangeAspect="1" noChangeArrowheads="1"/>
            </p:cNvPicPr>
            <p:nvPr userDrawn="1"/>
          </p:nvPicPr>
          <p:blipFill>
            <a:blip r:embed="rId4"/>
            <a:srcRect/>
            <a:stretch>
              <a:fillRect/>
            </a:stretch>
          </p:blipFill>
          <p:spPr bwMode="auto">
            <a:xfrm>
              <a:off x="4224" y="816"/>
              <a:ext cx="192" cy="114"/>
            </a:xfrm>
            <a:prstGeom prst="rect">
              <a:avLst/>
            </a:prstGeom>
            <a:noFill/>
            <a:ln w="9525">
              <a:noFill/>
              <a:miter lim="800000"/>
              <a:headEnd/>
              <a:tailEnd/>
            </a:ln>
          </p:spPr>
        </p:pic>
        <p:pic>
          <p:nvPicPr>
            <p:cNvPr id="36" name="Picture 33"/>
            <p:cNvPicPr>
              <a:picLocks noChangeAspect="1" noChangeArrowheads="1"/>
            </p:cNvPicPr>
            <p:nvPr userDrawn="1"/>
          </p:nvPicPr>
          <p:blipFill>
            <a:blip r:embed="rId4"/>
            <a:srcRect/>
            <a:stretch>
              <a:fillRect/>
            </a:stretch>
          </p:blipFill>
          <p:spPr bwMode="auto">
            <a:xfrm>
              <a:off x="4416" y="816"/>
              <a:ext cx="192" cy="114"/>
            </a:xfrm>
            <a:prstGeom prst="rect">
              <a:avLst/>
            </a:prstGeom>
            <a:noFill/>
            <a:ln w="9525">
              <a:noFill/>
              <a:miter lim="800000"/>
              <a:headEnd/>
              <a:tailEnd/>
            </a:ln>
          </p:spPr>
        </p:pic>
        <p:pic>
          <p:nvPicPr>
            <p:cNvPr id="37" name="Picture 34"/>
            <p:cNvPicPr>
              <a:picLocks noChangeAspect="1" noChangeArrowheads="1"/>
            </p:cNvPicPr>
            <p:nvPr userDrawn="1"/>
          </p:nvPicPr>
          <p:blipFill>
            <a:blip r:embed="rId4"/>
            <a:srcRect/>
            <a:stretch>
              <a:fillRect/>
            </a:stretch>
          </p:blipFill>
          <p:spPr bwMode="auto">
            <a:xfrm>
              <a:off x="4608" y="816"/>
              <a:ext cx="192" cy="114"/>
            </a:xfrm>
            <a:prstGeom prst="rect">
              <a:avLst/>
            </a:prstGeom>
            <a:noFill/>
            <a:ln w="9525">
              <a:noFill/>
              <a:miter lim="800000"/>
              <a:headEnd/>
              <a:tailEnd/>
            </a:ln>
          </p:spPr>
        </p:pic>
        <p:pic>
          <p:nvPicPr>
            <p:cNvPr id="38" name="Picture 35"/>
            <p:cNvPicPr>
              <a:picLocks noChangeAspect="1" noChangeArrowheads="1"/>
            </p:cNvPicPr>
            <p:nvPr userDrawn="1"/>
          </p:nvPicPr>
          <p:blipFill>
            <a:blip r:embed="rId4"/>
            <a:srcRect/>
            <a:stretch>
              <a:fillRect/>
            </a:stretch>
          </p:blipFill>
          <p:spPr bwMode="auto">
            <a:xfrm>
              <a:off x="4800" y="816"/>
              <a:ext cx="192" cy="114"/>
            </a:xfrm>
            <a:prstGeom prst="rect">
              <a:avLst/>
            </a:prstGeom>
            <a:noFill/>
            <a:ln w="9525">
              <a:noFill/>
              <a:miter lim="800000"/>
              <a:headEnd/>
              <a:tailEnd/>
            </a:ln>
          </p:spPr>
        </p:pic>
        <p:pic>
          <p:nvPicPr>
            <p:cNvPr id="39" name="Picture 36"/>
            <p:cNvPicPr>
              <a:picLocks noChangeAspect="1" noChangeArrowheads="1"/>
            </p:cNvPicPr>
            <p:nvPr userDrawn="1"/>
          </p:nvPicPr>
          <p:blipFill>
            <a:blip r:embed="rId4"/>
            <a:srcRect/>
            <a:stretch>
              <a:fillRect/>
            </a:stretch>
          </p:blipFill>
          <p:spPr bwMode="auto">
            <a:xfrm>
              <a:off x="4992" y="816"/>
              <a:ext cx="192" cy="114"/>
            </a:xfrm>
            <a:prstGeom prst="rect">
              <a:avLst/>
            </a:prstGeom>
            <a:noFill/>
            <a:ln w="9525">
              <a:noFill/>
              <a:miter lim="800000"/>
              <a:headEnd/>
              <a:tailEnd/>
            </a:ln>
          </p:spPr>
        </p:pic>
        <p:pic>
          <p:nvPicPr>
            <p:cNvPr id="40" name="Picture 37"/>
            <p:cNvPicPr>
              <a:picLocks noChangeAspect="1" noChangeArrowheads="1"/>
            </p:cNvPicPr>
            <p:nvPr userDrawn="1"/>
          </p:nvPicPr>
          <p:blipFill>
            <a:blip r:embed="rId4"/>
            <a:srcRect/>
            <a:stretch>
              <a:fillRect/>
            </a:stretch>
          </p:blipFill>
          <p:spPr bwMode="auto">
            <a:xfrm>
              <a:off x="5184" y="816"/>
              <a:ext cx="192" cy="114"/>
            </a:xfrm>
            <a:prstGeom prst="rect">
              <a:avLst/>
            </a:prstGeom>
            <a:noFill/>
            <a:ln w="9525">
              <a:noFill/>
              <a:miter lim="800000"/>
              <a:headEnd/>
              <a:tailEnd/>
            </a:ln>
          </p:spPr>
        </p:pic>
        <p:pic>
          <p:nvPicPr>
            <p:cNvPr id="41" name="Picture 38"/>
            <p:cNvPicPr>
              <a:picLocks noChangeAspect="1" noChangeArrowheads="1"/>
            </p:cNvPicPr>
            <p:nvPr userDrawn="1"/>
          </p:nvPicPr>
          <p:blipFill>
            <a:blip r:embed="rId4"/>
            <a:srcRect/>
            <a:stretch>
              <a:fillRect/>
            </a:stretch>
          </p:blipFill>
          <p:spPr bwMode="auto">
            <a:xfrm>
              <a:off x="5376" y="816"/>
              <a:ext cx="192" cy="114"/>
            </a:xfrm>
            <a:prstGeom prst="rect">
              <a:avLst/>
            </a:prstGeom>
            <a:noFill/>
            <a:ln w="9525">
              <a:noFill/>
              <a:miter lim="800000"/>
              <a:headEnd/>
              <a:tailEnd/>
            </a:ln>
          </p:spPr>
        </p:pic>
        <p:pic>
          <p:nvPicPr>
            <p:cNvPr id="42" name="Picture 39"/>
            <p:cNvPicPr>
              <a:picLocks noChangeAspect="1" noChangeArrowheads="1"/>
            </p:cNvPicPr>
            <p:nvPr userDrawn="1"/>
          </p:nvPicPr>
          <p:blipFill>
            <a:blip r:embed="rId4"/>
            <a:srcRect/>
            <a:stretch>
              <a:fillRect/>
            </a:stretch>
          </p:blipFill>
          <p:spPr bwMode="auto">
            <a:xfrm>
              <a:off x="5568" y="816"/>
              <a:ext cx="192" cy="114"/>
            </a:xfrm>
            <a:prstGeom prst="rect">
              <a:avLst/>
            </a:prstGeom>
            <a:noFill/>
            <a:ln w="9525">
              <a:noFill/>
              <a:miter lim="800000"/>
              <a:headEnd/>
              <a:tailEnd/>
            </a:ln>
          </p:spPr>
        </p:pic>
      </p:grpSp>
      <p:sp>
        <p:nvSpPr>
          <p:cNvPr id="30" name="Rectangle 3"/>
          <p:cNvSpPr>
            <a:spLocks noGrp="1" noChangeArrowheads="1"/>
          </p:cNvSpPr>
          <p:nvPr>
            <p:ph type="ctrTitle"/>
          </p:nvPr>
        </p:nvSpPr>
        <p:spPr>
          <a:xfrm>
            <a:off x="381000" y="762000"/>
            <a:ext cx="8382000" cy="2133600"/>
          </a:xfrm>
          <a:prstGeom prst="rect">
            <a:avLst/>
          </a:prstGeom>
        </p:spPr>
        <p:txBody>
          <a:bodyPr anchor="b"/>
          <a:lstStyle>
            <a:lvl1pPr algn="ctr">
              <a:defRPr u="none">
                <a:solidFill>
                  <a:srgbClr val="F3EFBF"/>
                </a:solidFill>
                <a:latin typeface="Georgia" pitchFamily="18" charset="0"/>
              </a:defRPr>
            </a:lvl1pPr>
          </a:lstStyle>
          <a:p>
            <a:r>
              <a:rPr lang="en-US" dirty="0"/>
              <a:t>Click to edit Master title style</a:t>
            </a:r>
          </a:p>
        </p:txBody>
      </p:sp>
      <p:sp>
        <p:nvSpPr>
          <p:cNvPr id="31" name="Rectangle 4"/>
          <p:cNvSpPr>
            <a:spLocks noGrp="1" noChangeArrowheads="1"/>
          </p:cNvSpPr>
          <p:nvPr>
            <p:ph type="subTitle" idx="1"/>
          </p:nvPr>
        </p:nvSpPr>
        <p:spPr>
          <a:xfrm>
            <a:off x="381000" y="3276600"/>
            <a:ext cx="8382000" cy="2133600"/>
          </a:xfrm>
        </p:spPr>
        <p:txBody>
          <a:bodyPr/>
          <a:lstStyle>
            <a:lvl1pPr marL="0" indent="0" algn="ctr">
              <a:buFontTx/>
              <a:buNone/>
              <a:defRPr sz="3200">
                <a:solidFill>
                  <a:schemeClr val="accent3">
                    <a:lumMod val="50000"/>
                  </a:schemeClr>
                </a:solidFill>
                <a:latin typeface="Georgia" pitchFamily="18" charset="0"/>
              </a:defRPr>
            </a:lvl1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7239000" y="0"/>
            <a:ext cx="1905000" cy="6858000"/>
          </a:xfrm>
          <a:prstGeom prst="rect">
            <a:avLst/>
          </a:prstGeom>
          <a:solidFill>
            <a:srgbClr val="FFFFCC"/>
          </a:solidFill>
          <a:ln w="9525">
            <a:noFill/>
            <a:miter lim="800000"/>
            <a:headEnd/>
            <a:tailEnd/>
          </a:ln>
          <a:effectLst/>
        </p:spPr>
        <p:txBody>
          <a:bodyPr wrap="none" anchor="ctr"/>
          <a:lstStyle/>
          <a:p>
            <a:pPr>
              <a:defRPr/>
            </a:pPr>
            <a:endParaRPr lang="en-US"/>
          </a:p>
        </p:txBody>
      </p:sp>
      <p:pic>
        <p:nvPicPr>
          <p:cNvPr id="5" name="Picture 8" descr="NPAIHBtransparentTEAL"/>
          <p:cNvPicPr>
            <a:picLocks noChangeAspect="1" noChangeArrowheads="1"/>
          </p:cNvPicPr>
          <p:nvPr userDrawn="1"/>
        </p:nvPicPr>
        <p:blipFill>
          <a:blip r:embed="rId2"/>
          <a:srcRect/>
          <a:stretch>
            <a:fillRect/>
          </a:stretch>
        </p:blipFill>
        <p:spPr bwMode="auto">
          <a:xfrm>
            <a:off x="7620000" y="152400"/>
            <a:ext cx="1219200" cy="1022350"/>
          </a:xfrm>
          <a:prstGeom prst="rect">
            <a:avLst/>
          </a:prstGeom>
          <a:noFill/>
          <a:ln w="9525">
            <a:noFill/>
            <a:miter lim="800000"/>
            <a:headEnd/>
            <a:tailEnd/>
          </a:ln>
          <a:scene3d>
            <a:camera prst="orthographicFront">
              <a:rot lat="0" lon="0" rev="16200000"/>
            </a:camera>
            <a:lightRig rig="threePt" dir="t"/>
          </a:scene3d>
        </p:spPr>
      </p:pic>
      <p:grpSp>
        <p:nvGrpSpPr>
          <p:cNvPr id="6" name="Group 61"/>
          <p:cNvGrpSpPr>
            <a:grpSpLocks/>
          </p:cNvGrpSpPr>
          <p:nvPr userDrawn="1"/>
        </p:nvGrpSpPr>
        <p:grpSpPr bwMode="auto">
          <a:xfrm>
            <a:off x="7010400" y="47625"/>
            <a:ext cx="304800" cy="6762750"/>
            <a:chOff x="6629400" y="47625"/>
            <a:chExt cx="304800" cy="6762750"/>
          </a:xfrm>
        </p:grpSpPr>
        <p:pic>
          <p:nvPicPr>
            <p:cNvPr id="7" name="Picture 32"/>
            <p:cNvPicPr>
              <a:picLocks noChangeAspect="1" noChangeArrowheads="1"/>
            </p:cNvPicPr>
            <p:nvPr userDrawn="1"/>
          </p:nvPicPr>
          <p:blipFill>
            <a:blip r:embed="rId3"/>
            <a:srcRect/>
            <a:stretch>
              <a:fillRect/>
            </a:stretch>
          </p:blipFill>
          <p:spPr bwMode="auto">
            <a:xfrm>
              <a:off x="6629400" y="47625"/>
              <a:ext cx="304800" cy="180975"/>
            </a:xfrm>
            <a:prstGeom prst="rect">
              <a:avLst/>
            </a:prstGeom>
            <a:noFill/>
            <a:ln w="9525">
              <a:noFill/>
              <a:miter lim="800000"/>
              <a:headEnd/>
              <a:tailEnd/>
            </a:ln>
            <a:scene3d>
              <a:camera prst="orthographicFront">
                <a:rot lat="0" lon="0" rev="5400000"/>
              </a:camera>
              <a:lightRig rig="threePt" dir="t"/>
            </a:scene3d>
          </p:spPr>
        </p:pic>
        <p:pic>
          <p:nvPicPr>
            <p:cNvPr id="8" name="Picture 32"/>
            <p:cNvPicPr>
              <a:picLocks noChangeAspect="1" noChangeArrowheads="1"/>
            </p:cNvPicPr>
            <p:nvPr userDrawn="1"/>
          </p:nvPicPr>
          <p:blipFill>
            <a:blip r:embed="rId3"/>
            <a:srcRect/>
            <a:stretch>
              <a:fillRect/>
            </a:stretch>
          </p:blipFill>
          <p:spPr bwMode="auto">
            <a:xfrm>
              <a:off x="6629400" y="352425"/>
              <a:ext cx="304800" cy="180975"/>
            </a:xfrm>
            <a:prstGeom prst="rect">
              <a:avLst/>
            </a:prstGeom>
            <a:noFill/>
            <a:ln w="9525">
              <a:noFill/>
              <a:miter lim="800000"/>
              <a:headEnd/>
              <a:tailEnd/>
            </a:ln>
            <a:scene3d>
              <a:camera prst="orthographicFront">
                <a:rot lat="0" lon="0" rev="5400000"/>
              </a:camera>
              <a:lightRig rig="threePt" dir="t"/>
            </a:scene3d>
          </p:spPr>
        </p:pic>
        <p:pic>
          <p:nvPicPr>
            <p:cNvPr id="9" name="Picture 32"/>
            <p:cNvPicPr>
              <a:picLocks noChangeAspect="1" noChangeArrowheads="1"/>
            </p:cNvPicPr>
            <p:nvPr userDrawn="1"/>
          </p:nvPicPr>
          <p:blipFill>
            <a:blip r:embed="rId3"/>
            <a:srcRect/>
            <a:stretch>
              <a:fillRect/>
            </a:stretch>
          </p:blipFill>
          <p:spPr bwMode="auto">
            <a:xfrm>
              <a:off x="6629400" y="657225"/>
              <a:ext cx="304800" cy="180975"/>
            </a:xfrm>
            <a:prstGeom prst="rect">
              <a:avLst/>
            </a:prstGeom>
            <a:noFill/>
            <a:ln w="9525">
              <a:noFill/>
              <a:miter lim="800000"/>
              <a:headEnd/>
              <a:tailEnd/>
            </a:ln>
            <a:scene3d>
              <a:camera prst="orthographicFront">
                <a:rot lat="0" lon="0" rev="5400000"/>
              </a:camera>
              <a:lightRig rig="threePt" dir="t"/>
            </a:scene3d>
          </p:spPr>
        </p:pic>
        <p:pic>
          <p:nvPicPr>
            <p:cNvPr id="10" name="Picture 32"/>
            <p:cNvPicPr>
              <a:picLocks noChangeAspect="1" noChangeArrowheads="1"/>
            </p:cNvPicPr>
            <p:nvPr userDrawn="1"/>
          </p:nvPicPr>
          <p:blipFill>
            <a:blip r:embed="rId3"/>
            <a:srcRect/>
            <a:stretch>
              <a:fillRect/>
            </a:stretch>
          </p:blipFill>
          <p:spPr bwMode="auto">
            <a:xfrm>
              <a:off x="6629400" y="962025"/>
              <a:ext cx="304800" cy="180975"/>
            </a:xfrm>
            <a:prstGeom prst="rect">
              <a:avLst/>
            </a:prstGeom>
            <a:noFill/>
            <a:ln w="9525">
              <a:noFill/>
              <a:miter lim="800000"/>
              <a:headEnd/>
              <a:tailEnd/>
            </a:ln>
            <a:scene3d>
              <a:camera prst="orthographicFront">
                <a:rot lat="0" lon="0" rev="5400000"/>
              </a:camera>
              <a:lightRig rig="threePt" dir="t"/>
            </a:scene3d>
          </p:spPr>
        </p:pic>
        <p:pic>
          <p:nvPicPr>
            <p:cNvPr id="11" name="Picture 32"/>
            <p:cNvPicPr>
              <a:picLocks noChangeAspect="1" noChangeArrowheads="1"/>
            </p:cNvPicPr>
            <p:nvPr userDrawn="1"/>
          </p:nvPicPr>
          <p:blipFill>
            <a:blip r:embed="rId3"/>
            <a:srcRect/>
            <a:stretch>
              <a:fillRect/>
            </a:stretch>
          </p:blipFill>
          <p:spPr bwMode="auto">
            <a:xfrm>
              <a:off x="6629400" y="1266825"/>
              <a:ext cx="304800" cy="180975"/>
            </a:xfrm>
            <a:prstGeom prst="rect">
              <a:avLst/>
            </a:prstGeom>
            <a:noFill/>
            <a:ln w="9525">
              <a:noFill/>
              <a:miter lim="800000"/>
              <a:headEnd/>
              <a:tailEnd/>
            </a:ln>
            <a:scene3d>
              <a:camera prst="orthographicFront">
                <a:rot lat="0" lon="0" rev="5400000"/>
              </a:camera>
              <a:lightRig rig="threePt" dir="t"/>
            </a:scene3d>
          </p:spPr>
        </p:pic>
        <p:pic>
          <p:nvPicPr>
            <p:cNvPr id="12" name="Picture 32"/>
            <p:cNvPicPr>
              <a:picLocks noChangeAspect="1" noChangeArrowheads="1"/>
            </p:cNvPicPr>
            <p:nvPr userDrawn="1"/>
          </p:nvPicPr>
          <p:blipFill>
            <a:blip r:embed="rId3"/>
            <a:srcRect/>
            <a:stretch>
              <a:fillRect/>
            </a:stretch>
          </p:blipFill>
          <p:spPr bwMode="auto">
            <a:xfrm>
              <a:off x="6629400" y="1571625"/>
              <a:ext cx="304800" cy="180975"/>
            </a:xfrm>
            <a:prstGeom prst="rect">
              <a:avLst/>
            </a:prstGeom>
            <a:noFill/>
            <a:ln w="9525">
              <a:noFill/>
              <a:miter lim="800000"/>
              <a:headEnd/>
              <a:tailEnd/>
            </a:ln>
            <a:scene3d>
              <a:camera prst="orthographicFront">
                <a:rot lat="0" lon="0" rev="5400000"/>
              </a:camera>
              <a:lightRig rig="threePt" dir="t"/>
            </a:scene3d>
          </p:spPr>
        </p:pic>
        <p:pic>
          <p:nvPicPr>
            <p:cNvPr id="13" name="Picture 32"/>
            <p:cNvPicPr>
              <a:picLocks noChangeAspect="1" noChangeArrowheads="1"/>
            </p:cNvPicPr>
            <p:nvPr userDrawn="1"/>
          </p:nvPicPr>
          <p:blipFill>
            <a:blip r:embed="rId3"/>
            <a:srcRect/>
            <a:stretch>
              <a:fillRect/>
            </a:stretch>
          </p:blipFill>
          <p:spPr bwMode="auto">
            <a:xfrm>
              <a:off x="6629400" y="1876425"/>
              <a:ext cx="304800" cy="180975"/>
            </a:xfrm>
            <a:prstGeom prst="rect">
              <a:avLst/>
            </a:prstGeom>
            <a:noFill/>
            <a:ln w="9525">
              <a:noFill/>
              <a:miter lim="800000"/>
              <a:headEnd/>
              <a:tailEnd/>
            </a:ln>
            <a:scene3d>
              <a:camera prst="orthographicFront">
                <a:rot lat="0" lon="0" rev="5400000"/>
              </a:camera>
              <a:lightRig rig="threePt" dir="t"/>
            </a:scene3d>
          </p:spPr>
        </p:pic>
        <p:pic>
          <p:nvPicPr>
            <p:cNvPr id="14" name="Picture 32"/>
            <p:cNvPicPr>
              <a:picLocks noChangeAspect="1" noChangeArrowheads="1"/>
            </p:cNvPicPr>
            <p:nvPr userDrawn="1"/>
          </p:nvPicPr>
          <p:blipFill>
            <a:blip r:embed="rId3"/>
            <a:srcRect/>
            <a:stretch>
              <a:fillRect/>
            </a:stretch>
          </p:blipFill>
          <p:spPr bwMode="auto">
            <a:xfrm>
              <a:off x="6629400" y="2181225"/>
              <a:ext cx="304800" cy="180975"/>
            </a:xfrm>
            <a:prstGeom prst="rect">
              <a:avLst/>
            </a:prstGeom>
            <a:noFill/>
            <a:ln w="9525">
              <a:noFill/>
              <a:miter lim="800000"/>
              <a:headEnd/>
              <a:tailEnd/>
            </a:ln>
            <a:scene3d>
              <a:camera prst="orthographicFront">
                <a:rot lat="0" lon="0" rev="5400000"/>
              </a:camera>
              <a:lightRig rig="threePt" dir="t"/>
            </a:scene3d>
          </p:spPr>
        </p:pic>
        <p:pic>
          <p:nvPicPr>
            <p:cNvPr id="15" name="Picture 32"/>
            <p:cNvPicPr>
              <a:picLocks noChangeAspect="1" noChangeArrowheads="1"/>
            </p:cNvPicPr>
            <p:nvPr userDrawn="1"/>
          </p:nvPicPr>
          <p:blipFill>
            <a:blip r:embed="rId3"/>
            <a:srcRect/>
            <a:stretch>
              <a:fillRect/>
            </a:stretch>
          </p:blipFill>
          <p:spPr bwMode="auto">
            <a:xfrm>
              <a:off x="6629400" y="2486025"/>
              <a:ext cx="304800" cy="180975"/>
            </a:xfrm>
            <a:prstGeom prst="rect">
              <a:avLst/>
            </a:prstGeom>
            <a:noFill/>
            <a:ln w="9525">
              <a:noFill/>
              <a:miter lim="800000"/>
              <a:headEnd/>
              <a:tailEnd/>
            </a:ln>
            <a:scene3d>
              <a:camera prst="orthographicFront">
                <a:rot lat="0" lon="0" rev="5400000"/>
              </a:camera>
              <a:lightRig rig="threePt" dir="t"/>
            </a:scene3d>
          </p:spPr>
        </p:pic>
        <p:pic>
          <p:nvPicPr>
            <p:cNvPr id="16" name="Picture 32"/>
            <p:cNvPicPr>
              <a:picLocks noChangeAspect="1" noChangeArrowheads="1"/>
            </p:cNvPicPr>
            <p:nvPr userDrawn="1"/>
          </p:nvPicPr>
          <p:blipFill>
            <a:blip r:embed="rId3"/>
            <a:srcRect/>
            <a:stretch>
              <a:fillRect/>
            </a:stretch>
          </p:blipFill>
          <p:spPr bwMode="auto">
            <a:xfrm>
              <a:off x="6629400" y="2743200"/>
              <a:ext cx="304800" cy="180975"/>
            </a:xfrm>
            <a:prstGeom prst="rect">
              <a:avLst/>
            </a:prstGeom>
            <a:noFill/>
            <a:ln w="9525">
              <a:noFill/>
              <a:miter lim="800000"/>
              <a:headEnd/>
              <a:tailEnd/>
            </a:ln>
            <a:scene3d>
              <a:camera prst="orthographicFront">
                <a:rot lat="0" lon="0" rev="5400000"/>
              </a:camera>
              <a:lightRig rig="threePt" dir="t"/>
            </a:scene3d>
          </p:spPr>
        </p:pic>
        <p:pic>
          <p:nvPicPr>
            <p:cNvPr id="17" name="Picture 32"/>
            <p:cNvPicPr>
              <a:picLocks noChangeAspect="1" noChangeArrowheads="1"/>
            </p:cNvPicPr>
            <p:nvPr userDrawn="1"/>
          </p:nvPicPr>
          <p:blipFill>
            <a:blip r:embed="rId3"/>
            <a:srcRect/>
            <a:stretch>
              <a:fillRect/>
            </a:stretch>
          </p:blipFill>
          <p:spPr bwMode="auto">
            <a:xfrm>
              <a:off x="6629400" y="3048000"/>
              <a:ext cx="304800" cy="180975"/>
            </a:xfrm>
            <a:prstGeom prst="rect">
              <a:avLst/>
            </a:prstGeom>
            <a:noFill/>
            <a:ln w="9525">
              <a:noFill/>
              <a:miter lim="800000"/>
              <a:headEnd/>
              <a:tailEnd/>
            </a:ln>
            <a:scene3d>
              <a:camera prst="orthographicFront">
                <a:rot lat="0" lon="0" rev="5400000"/>
              </a:camera>
              <a:lightRig rig="threePt" dir="t"/>
            </a:scene3d>
          </p:spPr>
        </p:pic>
        <p:pic>
          <p:nvPicPr>
            <p:cNvPr id="18" name="Picture 32"/>
            <p:cNvPicPr>
              <a:picLocks noChangeAspect="1" noChangeArrowheads="1"/>
            </p:cNvPicPr>
            <p:nvPr userDrawn="1"/>
          </p:nvPicPr>
          <p:blipFill>
            <a:blip r:embed="rId3"/>
            <a:srcRect/>
            <a:stretch>
              <a:fillRect/>
            </a:stretch>
          </p:blipFill>
          <p:spPr bwMode="auto">
            <a:xfrm>
              <a:off x="6629400" y="3352800"/>
              <a:ext cx="304800" cy="180975"/>
            </a:xfrm>
            <a:prstGeom prst="rect">
              <a:avLst/>
            </a:prstGeom>
            <a:noFill/>
            <a:ln w="9525">
              <a:noFill/>
              <a:miter lim="800000"/>
              <a:headEnd/>
              <a:tailEnd/>
            </a:ln>
            <a:scene3d>
              <a:camera prst="orthographicFront">
                <a:rot lat="0" lon="0" rev="5400000"/>
              </a:camera>
              <a:lightRig rig="threePt" dir="t"/>
            </a:scene3d>
          </p:spPr>
        </p:pic>
        <p:pic>
          <p:nvPicPr>
            <p:cNvPr id="19" name="Picture 32"/>
            <p:cNvPicPr>
              <a:picLocks noChangeAspect="1" noChangeArrowheads="1"/>
            </p:cNvPicPr>
            <p:nvPr userDrawn="1"/>
          </p:nvPicPr>
          <p:blipFill>
            <a:blip r:embed="rId3"/>
            <a:srcRect/>
            <a:stretch>
              <a:fillRect/>
            </a:stretch>
          </p:blipFill>
          <p:spPr bwMode="auto">
            <a:xfrm>
              <a:off x="6629400" y="3657600"/>
              <a:ext cx="304800" cy="180975"/>
            </a:xfrm>
            <a:prstGeom prst="rect">
              <a:avLst/>
            </a:prstGeom>
            <a:noFill/>
            <a:ln w="9525">
              <a:noFill/>
              <a:miter lim="800000"/>
              <a:headEnd/>
              <a:tailEnd/>
            </a:ln>
            <a:scene3d>
              <a:camera prst="orthographicFront">
                <a:rot lat="0" lon="0" rev="5400000"/>
              </a:camera>
              <a:lightRig rig="threePt" dir="t"/>
            </a:scene3d>
          </p:spPr>
        </p:pic>
        <p:pic>
          <p:nvPicPr>
            <p:cNvPr id="20" name="Picture 32"/>
            <p:cNvPicPr>
              <a:picLocks noChangeAspect="1" noChangeArrowheads="1"/>
            </p:cNvPicPr>
            <p:nvPr userDrawn="1"/>
          </p:nvPicPr>
          <p:blipFill>
            <a:blip r:embed="rId3"/>
            <a:srcRect/>
            <a:stretch>
              <a:fillRect/>
            </a:stretch>
          </p:blipFill>
          <p:spPr bwMode="auto">
            <a:xfrm>
              <a:off x="6629400" y="3962400"/>
              <a:ext cx="304800" cy="180975"/>
            </a:xfrm>
            <a:prstGeom prst="rect">
              <a:avLst/>
            </a:prstGeom>
            <a:noFill/>
            <a:ln w="9525">
              <a:noFill/>
              <a:miter lim="800000"/>
              <a:headEnd/>
              <a:tailEnd/>
            </a:ln>
            <a:scene3d>
              <a:camera prst="orthographicFront">
                <a:rot lat="0" lon="0" rev="5400000"/>
              </a:camera>
              <a:lightRig rig="threePt" dir="t"/>
            </a:scene3d>
          </p:spPr>
        </p:pic>
        <p:pic>
          <p:nvPicPr>
            <p:cNvPr id="21" name="Picture 32"/>
            <p:cNvPicPr>
              <a:picLocks noChangeAspect="1" noChangeArrowheads="1"/>
            </p:cNvPicPr>
            <p:nvPr userDrawn="1"/>
          </p:nvPicPr>
          <p:blipFill>
            <a:blip r:embed="rId3"/>
            <a:srcRect/>
            <a:stretch>
              <a:fillRect/>
            </a:stretch>
          </p:blipFill>
          <p:spPr bwMode="auto">
            <a:xfrm>
              <a:off x="6629400" y="4267200"/>
              <a:ext cx="304800" cy="180975"/>
            </a:xfrm>
            <a:prstGeom prst="rect">
              <a:avLst/>
            </a:prstGeom>
            <a:noFill/>
            <a:ln w="9525">
              <a:noFill/>
              <a:miter lim="800000"/>
              <a:headEnd/>
              <a:tailEnd/>
            </a:ln>
            <a:scene3d>
              <a:camera prst="orthographicFront">
                <a:rot lat="0" lon="0" rev="5400000"/>
              </a:camera>
              <a:lightRig rig="threePt" dir="t"/>
            </a:scene3d>
          </p:spPr>
        </p:pic>
        <p:pic>
          <p:nvPicPr>
            <p:cNvPr id="22" name="Picture 32"/>
            <p:cNvPicPr>
              <a:picLocks noChangeAspect="1" noChangeArrowheads="1"/>
            </p:cNvPicPr>
            <p:nvPr userDrawn="1"/>
          </p:nvPicPr>
          <p:blipFill>
            <a:blip r:embed="rId3"/>
            <a:srcRect/>
            <a:stretch>
              <a:fillRect/>
            </a:stretch>
          </p:blipFill>
          <p:spPr bwMode="auto">
            <a:xfrm>
              <a:off x="6629400" y="4543425"/>
              <a:ext cx="304800" cy="180975"/>
            </a:xfrm>
            <a:prstGeom prst="rect">
              <a:avLst/>
            </a:prstGeom>
            <a:noFill/>
            <a:ln w="9525">
              <a:noFill/>
              <a:miter lim="800000"/>
              <a:headEnd/>
              <a:tailEnd/>
            </a:ln>
            <a:scene3d>
              <a:camera prst="orthographicFront">
                <a:rot lat="0" lon="0" rev="5400000"/>
              </a:camera>
              <a:lightRig rig="threePt" dir="t"/>
            </a:scene3d>
          </p:spPr>
        </p:pic>
        <p:pic>
          <p:nvPicPr>
            <p:cNvPr id="23" name="Picture 32"/>
            <p:cNvPicPr>
              <a:picLocks noChangeAspect="1" noChangeArrowheads="1"/>
            </p:cNvPicPr>
            <p:nvPr userDrawn="1"/>
          </p:nvPicPr>
          <p:blipFill>
            <a:blip r:embed="rId3"/>
            <a:srcRect/>
            <a:stretch>
              <a:fillRect/>
            </a:stretch>
          </p:blipFill>
          <p:spPr bwMode="auto">
            <a:xfrm>
              <a:off x="6629400" y="4848225"/>
              <a:ext cx="304800" cy="180975"/>
            </a:xfrm>
            <a:prstGeom prst="rect">
              <a:avLst/>
            </a:prstGeom>
            <a:noFill/>
            <a:ln w="9525">
              <a:noFill/>
              <a:miter lim="800000"/>
              <a:headEnd/>
              <a:tailEnd/>
            </a:ln>
            <a:scene3d>
              <a:camera prst="orthographicFront">
                <a:rot lat="0" lon="0" rev="5400000"/>
              </a:camera>
              <a:lightRig rig="threePt" dir="t"/>
            </a:scene3d>
          </p:spPr>
        </p:pic>
        <p:pic>
          <p:nvPicPr>
            <p:cNvPr id="24" name="Picture 32"/>
            <p:cNvPicPr>
              <a:picLocks noChangeAspect="1" noChangeArrowheads="1"/>
            </p:cNvPicPr>
            <p:nvPr userDrawn="1"/>
          </p:nvPicPr>
          <p:blipFill>
            <a:blip r:embed="rId3"/>
            <a:srcRect/>
            <a:stretch>
              <a:fillRect/>
            </a:stretch>
          </p:blipFill>
          <p:spPr bwMode="auto">
            <a:xfrm>
              <a:off x="6629400" y="5153025"/>
              <a:ext cx="304800" cy="180975"/>
            </a:xfrm>
            <a:prstGeom prst="rect">
              <a:avLst/>
            </a:prstGeom>
            <a:noFill/>
            <a:ln w="9525">
              <a:noFill/>
              <a:miter lim="800000"/>
              <a:headEnd/>
              <a:tailEnd/>
            </a:ln>
            <a:scene3d>
              <a:camera prst="orthographicFront">
                <a:rot lat="0" lon="0" rev="5400000"/>
              </a:camera>
              <a:lightRig rig="threePt" dir="t"/>
            </a:scene3d>
          </p:spPr>
        </p:pic>
        <p:pic>
          <p:nvPicPr>
            <p:cNvPr id="25" name="Picture 32"/>
            <p:cNvPicPr>
              <a:picLocks noChangeAspect="1" noChangeArrowheads="1"/>
            </p:cNvPicPr>
            <p:nvPr userDrawn="1"/>
          </p:nvPicPr>
          <p:blipFill>
            <a:blip r:embed="rId3"/>
            <a:srcRect/>
            <a:stretch>
              <a:fillRect/>
            </a:stretch>
          </p:blipFill>
          <p:spPr bwMode="auto">
            <a:xfrm>
              <a:off x="6629400" y="5457825"/>
              <a:ext cx="304800" cy="180975"/>
            </a:xfrm>
            <a:prstGeom prst="rect">
              <a:avLst/>
            </a:prstGeom>
            <a:noFill/>
            <a:ln w="9525">
              <a:noFill/>
              <a:miter lim="800000"/>
              <a:headEnd/>
              <a:tailEnd/>
            </a:ln>
            <a:scene3d>
              <a:camera prst="orthographicFront">
                <a:rot lat="0" lon="0" rev="5400000"/>
              </a:camera>
              <a:lightRig rig="threePt" dir="t"/>
            </a:scene3d>
          </p:spPr>
        </p:pic>
        <p:pic>
          <p:nvPicPr>
            <p:cNvPr id="26" name="Picture 32"/>
            <p:cNvPicPr>
              <a:picLocks noChangeAspect="1" noChangeArrowheads="1"/>
            </p:cNvPicPr>
            <p:nvPr userDrawn="1"/>
          </p:nvPicPr>
          <p:blipFill>
            <a:blip r:embed="rId3"/>
            <a:srcRect/>
            <a:stretch>
              <a:fillRect/>
            </a:stretch>
          </p:blipFill>
          <p:spPr bwMode="auto">
            <a:xfrm>
              <a:off x="6629400" y="5762625"/>
              <a:ext cx="304800" cy="180975"/>
            </a:xfrm>
            <a:prstGeom prst="rect">
              <a:avLst/>
            </a:prstGeom>
            <a:noFill/>
            <a:ln w="9525">
              <a:noFill/>
              <a:miter lim="800000"/>
              <a:headEnd/>
              <a:tailEnd/>
            </a:ln>
            <a:scene3d>
              <a:camera prst="orthographicFront">
                <a:rot lat="0" lon="0" rev="5400000"/>
              </a:camera>
              <a:lightRig rig="threePt" dir="t"/>
            </a:scene3d>
          </p:spPr>
        </p:pic>
        <p:pic>
          <p:nvPicPr>
            <p:cNvPr id="27" name="Picture 32"/>
            <p:cNvPicPr>
              <a:picLocks noChangeAspect="1" noChangeArrowheads="1"/>
            </p:cNvPicPr>
            <p:nvPr userDrawn="1"/>
          </p:nvPicPr>
          <p:blipFill>
            <a:blip r:embed="rId3"/>
            <a:srcRect/>
            <a:stretch>
              <a:fillRect/>
            </a:stretch>
          </p:blipFill>
          <p:spPr bwMode="auto">
            <a:xfrm>
              <a:off x="6629400" y="6067425"/>
              <a:ext cx="304800" cy="180975"/>
            </a:xfrm>
            <a:prstGeom prst="rect">
              <a:avLst/>
            </a:prstGeom>
            <a:noFill/>
            <a:ln w="9525">
              <a:noFill/>
              <a:miter lim="800000"/>
              <a:headEnd/>
              <a:tailEnd/>
            </a:ln>
            <a:scene3d>
              <a:camera prst="orthographicFront">
                <a:rot lat="0" lon="0" rev="5400000"/>
              </a:camera>
              <a:lightRig rig="threePt" dir="t"/>
            </a:scene3d>
          </p:spPr>
        </p:pic>
        <p:pic>
          <p:nvPicPr>
            <p:cNvPr id="28" name="Picture 32"/>
            <p:cNvPicPr>
              <a:picLocks noChangeAspect="1" noChangeArrowheads="1"/>
            </p:cNvPicPr>
            <p:nvPr userDrawn="1"/>
          </p:nvPicPr>
          <p:blipFill>
            <a:blip r:embed="rId3"/>
            <a:srcRect/>
            <a:stretch>
              <a:fillRect/>
            </a:stretch>
          </p:blipFill>
          <p:spPr bwMode="auto">
            <a:xfrm>
              <a:off x="6629400" y="6372225"/>
              <a:ext cx="304800" cy="180975"/>
            </a:xfrm>
            <a:prstGeom prst="rect">
              <a:avLst/>
            </a:prstGeom>
            <a:noFill/>
            <a:ln w="9525">
              <a:noFill/>
              <a:miter lim="800000"/>
              <a:headEnd/>
              <a:tailEnd/>
            </a:ln>
            <a:scene3d>
              <a:camera prst="orthographicFront">
                <a:rot lat="0" lon="0" rev="5400000"/>
              </a:camera>
              <a:lightRig rig="threePt" dir="t"/>
            </a:scene3d>
          </p:spPr>
        </p:pic>
        <p:pic>
          <p:nvPicPr>
            <p:cNvPr id="29" name="Picture 32"/>
            <p:cNvPicPr>
              <a:picLocks noChangeAspect="1" noChangeArrowheads="1"/>
            </p:cNvPicPr>
            <p:nvPr userDrawn="1"/>
          </p:nvPicPr>
          <p:blipFill>
            <a:blip r:embed="rId3"/>
            <a:srcRect/>
            <a:stretch>
              <a:fillRect/>
            </a:stretch>
          </p:blipFill>
          <p:spPr bwMode="auto">
            <a:xfrm>
              <a:off x="6629400" y="6629400"/>
              <a:ext cx="304800" cy="180975"/>
            </a:xfrm>
            <a:prstGeom prst="rect">
              <a:avLst/>
            </a:prstGeom>
            <a:noFill/>
            <a:ln w="9525">
              <a:noFill/>
              <a:miter lim="800000"/>
              <a:headEnd/>
              <a:tailEnd/>
            </a:ln>
            <a:scene3d>
              <a:camera prst="orthographicFront">
                <a:rot lat="0" lon="0" rev="5400000"/>
              </a:camera>
              <a:lightRig rig="threePt" dir="t"/>
            </a:scene3d>
          </p:spPr>
        </p:pic>
      </p:grpSp>
      <p:sp>
        <p:nvSpPr>
          <p:cNvPr id="2" name="Vertical Title 1"/>
          <p:cNvSpPr>
            <a:spLocks noGrp="1"/>
          </p:cNvSpPr>
          <p:nvPr>
            <p:ph type="title" orient="vert"/>
          </p:nvPr>
        </p:nvSpPr>
        <p:spPr>
          <a:xfrm>
            <a:off x="7239000" y="1600200"/>
            <a:ext cx="1905000" cy="4876800"/>
          </a:xfrm>
          <a:prstGeom prst="rect">
            <a:avLst/>
          </a:prstGeo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0" y="457200"/>
            <a:ext cx="6934200" cy="5791200"/>
          </a:xfrm>
        </p:spPr>
        <p:txBody>
          <a:bodyPr vert="eaVert"/>
          <a:lstStyle>
            <a:lvl2pPr>
              <a:defRPr/>
            </a:lvl2pPr>
            <a:lvl3pPr>
              <a:defRPr/>
            </a:lvl3pPr>
            <a:lvl4pPr>
              <a:defRPr/>
            </a:lvl4pPr>
            <a:lvl5pPr>
              <a:defRPr/>
            </a:lvl5pPr>
          </a:lstStyle>
          <a:p>
            <a:pPr lvl="0"/>
            <a:r>
              <a:rPr lang="en-US" dirty="0" smtClean="0"/>
              <a:t>Click to edit Master text styles</a:t>
            </a:r>
          </a:p>
          <a:p>
            <a:pPr lvl="1"/>
            <a:r>
              <a:rPr lang="en-US" dirty="0" smtClean="0"/>
              <a:t> Second level</a:t>
            </a:r>
          </a:p>
          <a:p>
            <a:pPr lvl="2"/>
            <a:r>
              <a:rPr lang="en-US" dirty="0" smtClean="0"/>
              <a:t> Third level</a:t>
            </a:r>
          </a:p>
          <a:p>
            <a:pPr lvl="3"/>
            <a:r>
              <a:rPr lang="en-US" dirty="0" smtClean="0"/>
              <a:t> Fourth level</a:t>
            </a:r>
          </a:p>
          <a:p>
            <a:pPr lvl="4"/>
            <a:r>
              <a:rPr lang="en-US" dirty="0" smtClean="0"/>
              <a:t> Fifth level</a:t>
            </a:r>
            <a:endParaRPr lang="en-US" dirty="0"/>
          </a:p>
        </p:txBody>
      </p:sp>
      <p:sp>
        <p:nvSpPr>
          <p:cNvPr id="30" name="Date Placeholder 62"/>
          <p:cNvSpPr>
            <a:spLocks noGrp="1"/>
          </p:cNvSpPr>
          <p:nvPr>
            <p:ph type="dt" sz="half" idx="10"/>
          </p:nvPr>
        </p:nvSpPr>
        <p:spPr/>
        <p:txBody>
          <a:bodyPr/>
          <a:lstStyle>
            <a:lvl1pPr>
              <a:defRPr/>
            </a:lvl1pPr>
          </a:lstStyle>
          <a:p>
            <a:pPr>
              <a:defRPr/>
            </a:pPr>
            <a:fld id="{73F77B78-93D7-4DE6-B313-CD99ADBDC25B}" type="datetime1">
              <a:rPr lang="en-US"/>
              <a:pPr>
                <a:defRPr/>
              </a:pPr>
              <a:t>2/23/2009</a:t>
            </a:fld>
            <a:endParaRPr lang="en-US" dirty="0"/>
          </a:p>
        </p:txBody>
      </p:sp>
      <p:sp>
        <p:nvSpPr>
          <p:cNvPr id="31" name="Slide Number Placeholder 63"/>
          <p:cNvSpPr>
            <a:spLocks noGrp="1"/>
          </p:cNvSpPr>
          <p:nvPr>
            <p:ph type="sldNum" sz="quarter" idx="11"/>
          </p:nvPr>
        </p:nvSpPr>
        <p:spPr/>
        <p:txBody>
          <a:bodyPr/>
          <a:lstStyle>
            <a:lvl1pPr>
              <a:defRPr/>
            </a:lvl1pPr>
          </a:lstStyle>
          <a:p>
            <a:pPr>
              <a:defRPr/>
            </a:pPr>
            <a:fld id="{47CE2AF3-A150-4B89-B513-1072B6C730C0}" type="slidenum">
              <a:rPr lang="en-US"/>
              <a:pPr>
                <a:defRPr/>
              </a:pPr>
              <a:t>‹#›</a:t>
            </a:fld>
            <a:endParaRPr lang="en-US"/>
          </a:p>
        </p:txBody>
      </p:sp>
      <p:sp>
        <p:nvSpPr>
          <p:cNvPr id="32" name="Footer Placeholder 64"/>
          <p:cNvSpPr>
            <a:spLocks noGrp="1"/>
          </p:cNvSpPr>
          <p:nvPr>
            <p:ph type="ftr" sz="quarter" idx="12"/>
          </p:nvPr>
        </p:nvSpPr>
        <p:spPr/>
        <p:txBody>
          <a:bodyPr/>
          <a:lstStyle>
            <a:lvl1pPr>
              <a:defRPr/>
            </a:lvl1pPr>
          </a:lstStyle>
          <a:p>
            <a:pPr>
              <a:defRPr/>
            </a:pPr>
            <a:r>
              <a:rPr lang="en-US"/>
              <a:t>Northwest Portland Area Indian Health Board</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10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553200" y="6245225"/>
            <a:ext cx="2133600" cy="476250"/>
          </a:xfrm>
        </p:spPr>
        <p:txBody>
          <a:bodyPr/>
          <a:lstStyle>
            <a:lvl1pPr>
              <a:defRPr/>
            </a:lvl1pPr>
          </a:lstStyle>
          <a:p>
            <a:pPr>
              <a:defRPr/>
            </a:pPr>
            <a:fld id="{FB4C1A1D-3421-441E-8313-86652AE77F9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7CB97365-EBCA-4027-87D5-99FC1D4DF0BB}" type="datetimeFigureOut">
              <a:rPr lang="en-US"/>
              <a:pPr>
                <a:defRPr/>
              </a:pPr>
              <a:t>2/23/2009</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FBD7DFF7-BE02-4700-9BC8-7456501917E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38200" y="3886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7FD894-09F3-4065-824D-573A77CB907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00600" y="1752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00600" y="3886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A3FE73F-5FD8-42DF-9C2C-D56867FC5899}"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752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00600" y="1752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838200" y="3886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D7409D0-969F-419B-813C-97D373B48F1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3D627B-48BE-418A-A6E8-BFF7C58894E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2D10E4-FD7C-484C-B5F5-BDAF46BCE03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0" y="0"/>
            <a:ext cx="9144000" cy="1295400"/>
          </a:xfrm>
          <a:prstGeom prst="rect">
            <a:avLst/>
          </a:prstGeom>
          <a:solidFill>
            <a:srgbClr val="FFFFCC"/>
          </a:solidFill>
          <a:ln w="9525">
            <a:noFill/>
            <a:miter lim="800000"/>
            <a:headEnd/>
            <a:tailEnd/>
          </a:ln>
          <a:effectLst/>
        </p:spPr>
        <p:txBody>
          <a:bodyPr wrap="none" anchor="ctr"/>
          <a:lstStyle/>
          <a:p>
            <a:pPr>
              <a:defRPr/>
            </a:pPr>
            <a:endParaRPr lang="en-US"/>
          </a:p>
        </p:txBody>
      </p:sp>
      <p:pic>
        <p:nvPicPr>
          <p:cNvPr id="6" name="Picture 8" descr="NPAIHBtransparentTEAL"/>
          <p:cNvPicPr>
            <a:picLocks noChangeAspect="1" noChangeArrowheads="1"/>
          </p:cNvPicPr>
          <p:nvPr userDrawn="1"/>
        </p:nvPicPr>
        <p:blipFill>
          <a:blip r:embed="rId2"/>
          <a:srcRect/>
          <a:stretch>
            <a:fillRect/>
          </a:stretch>
        </p:blipFill>
        <p:spPr bwMode="auto">
          <a:xfrm>
            <a:off x="76200" y="228600"/>
            <a:ext cx="1219200" cy="1022350"/>
          </a:xfrm>
          <a:prstGeom prst="rect">
            <a:avLst/>
          </a:prstGeom>
          <a:noFill/>
          <a:ln w="9525">
            <a:noFill/>
            <a:miter lim="800000"/>
            <a:headEnd/>
            <a:tailEnd/>
          </a:ln>
        </p:spPr>
      </p:pic>
      <p:grpSp>
        <p:nvGrpSpPr>
          <p:cNvPr id="7" name="Group 40"/>
          <p:cNvGrpSpPr>
            <a:grpSpLocks/>
          </p:cNvGrpSpPr>
          <p:nvPr userDrawn="1"/>
        </p:nvGrpSpPr>
        <p:grpSpPr bwMode="auto">
          <a:xfrm>
            <a:off x="0" y="1295400"/>
            <a:ext cx="9144000" cy="180975"/>
            <a:chOff x="0" y="816"/>
            <a:chExt cx="5760" cy="114"/>
          </a:xfrm>
        </p:grpSpPr>
        <p:pic>
          <p:nvPicPr>
            <p:cNvPr id="8" name="Picture 10"/>
            <p:cNvPicPr>
              <a:picLocks noChangeAspect="1" noChangeArrowheads="1"/>
            </p:cNvPicPr>
            <p:nvPr userDrawn="1"/>
          </p:nvPicPr>
          <p:blipFill>
            <a:blip r:embed="rId3"/>
            <a:srcRect/>
            <a:stretch>
              <a:fillRect/>
            </a:stretch>
          </p:blipFill>
          <p:spPr bwMode="auto">
            <a:xfrm>
              <a:off x="0" y="816"/>
              <a:ext cx="192" cy="114"/>
            </a:xfrm>
            <a:prstGeom prst="rect">
              <a:avLst/>
            </a:prstGeom>
            <a:noFill/>
            <a:ln w="9525">
              <a:noFill/>
              <a:miter lim="800000"/>
              <a:headEnd/>
              <a:tailEnd/>
            </a:ln>
          </p:spPr>
        </p:pic>
        <p:pic>
          <p:nvPicPr>
            <p:cNvPr id="9" name="Picture 11"/>
            <p:cNvPicPr>
              <a:picLocks noChangeAspect="1" noChangeArrowheads="1"/>
            </p:cNvPicPr>
            <p:nvPr userDrawn="1"/>
          </p:nvPicPr>
          <p:blipFill>
            <a:blip r:embed="rId4"/>
            <a:srcRect/>
            <a:stretch>
              <a:fillRect/>
            </a:stretch>
          </p:blipFill>
          <p:spPr bwMode="auto">
            <a:xfrm>
              <a:off x="192" y="816"/>
              <a:ext cx="192" cy="114"/>
            </a:xfrm>
            <a:prstGeom prst="rect">
              <a:avLst/>
            </a:prstGeom>
            <a:noFill/>
            <a:ln w="9525">
              <a:noFill/>
              <a:miter lim="800000"/>
              <a:headEnd/>
              <a:tailEnd/>
            </a:ln>
          </p:spPr>
        </p:pic>
        <p:pic>
          <p:nvPicPr>
            <p:cNvPr id="10" name="Picture 12"/>
            <p:cNvPicPr>
              <a:picLocks noChangeAspect="1" noChangeArrowheads="1"/>
            </p:cNvPicPr>
            <p:nvPr userDrawn="1"/>
          </p:nvPicPr>
          <p:blipFill>
            <a:blip r:embed="rId4"/>
            <a:srcRect/>
            <a:stretch>
              <a:fillRect/>
            </a:stretch>
          </p:blipFill>
          <p:spPr bwMode="auto">
            <a:xfrm>
              <a:off x="384" y="816"/>
              <a:ext cx="192" cy="114"/>
            </a:xfrm>
            <a:prstGeom prst="rect">
              <a:avLst/>
            </a:prstGeom>
            <a:noFill/>
            <a:ln w="9525">
              <a:noFill/>
              <a:miter lim="800000"/>
              <a:headEnd/>
              <a:tailEnd/>
            </a:ln>
          </p:spPr>
        </p:pic>
        <p:pic>
          <p:nvPicPr>
            <p:cNvPr id="11" name="Picture 13"/>
            <p:cNvPicPr>
              <a:picLocks noChangeAspect="1" noChangeArrowheads="1"/>
            </p:cNvPicPr>
            <p:nvPr userDrawn="1"/>
          </p:nvPicPr>
          <p:blipFill>
            <a:blip r:embed="rId4"/>
            <a:srcRect/>
            <a:stretch>
              <a:fillRect/>
            </a:stretch>
          </p:blipFill>
          <p:spPr bwMode="auto">
            <a:xfrm>
              <a:off x="576" y="816"/>
              <a:ext cx="192" cy="114"/>
            </a:xfrm>
            <a:prstGeom prst="rect">
              <a:avLst/>
            </a:prstGeom>
            <a:noFill/>
            <a:ln w="9525">
              <a:noFill/>
              <a:miter lim="800000"/>
              <a:headEnd/>
              <a:tailEnd/>
            </a:ln>
          </p:spPr>
        </p:pic>
        <p:pic>
          <p:nvPicPr>
            <p:cNvPr id="12" name="Picture 14"/>
            <p:cNvPicPr>
              <a:picLocks noChangeAspect="1" noChangeArrowheads="1"/>
            </p:cNvPicPr>
            <p:nvPr userDrawn="1"/>
          </p:nvPicPr>
          <p:blipFill>
            <a:blip r:embed="rId4"/>
            <a:srcRect/>
            <a:stretch>
              <a:fillRect/>
            </a:stretch>
          </p:blipFill>
          <p:spPr bwMode="auto">
            <a:xfrm>
              <a:off x="768" y="816"/>
              <a:ext cx="192" cy="114"/>
            </a:xfrm>
            <a:prstGeom prst="rect">
              <a:avLst/>
            </a:prstGeom>
            <a:noFill/>
            <a:ln w="9525">
              <a:noFill/>
              <a:miter lim="800000"/>
              <a:headEnd/>
              <a:tailEnd/>
            </a:ln>
          </p:spPr>
        </p:pic>
        <p:pic>
          <p:nvPicPr>
            <p:cNvPr id="13" name="Picture 15"/>
            <p:cNvPicPr>
              <a:picLocks noChangeAspect="1" noChangeArrowheads="1"/>
            </p:cNvPicPr>
            <p:nvPr userDrawn="1"/>
          </p:nvPicPr>
          <p:blipFill>
            <a:blip r:embed="rId4"/>
            <a:srcRect/>
            <a:stretch>
              <a:fillRect/>
            </a:stretch>
          </p:blipFill>
          <p:spPr bwMode="auto">
            <a:xfrm>
              <a:off x="960" y="816"/>
              <a:ext cx="192" cy="114"/>
            </a:xfrm>
            <a:prstGeom prst="rect">
              <a:avLst/>
            </a:prstGeom>
            <a:noFill/>
            <a:ln w="9525">
              <a:noFill/>
              <a:miter lim="800000"/>
              <a:headEnd/>
              <a:tailEnd/>
            </a:ln>
          </p:spPr>
        </p:pic>
        <p:pic>
          <p:nvPicPr>
            <p:cNvPr id="14" name="Picture 16"/>
            <p:cNvPicPr>
              <a:picLocks noChangeAspect="1" noChangeArrowheads="1"/>
            </p:cNvPicPr>
            <p:nvPr userDrawn="1"/>
          </p:nvPicPr>
          <p:blipFill>
            <a:blip r:embed="rId4"/>
            <a:srcRect/>
            <a:stretch>
              <a:fillRect/>
            </a:stretch>
          </p:blipFill>
          <p:spPr bwMode="auto">
            <a:xfrm>
              <a:off x="1152" y="816"/>
              <a:ext cx="192" cy="114"/>
            </a:xfrm>
            <a:prstGeom prst="rect">
              <a:avLst/>
            </a:prstGeom>
            <a:noFill/>
            <a:ln w="9525">
              <a:noFill/>
              <a:miter lim="800000"/>
              <a:headEnd/>
              <a:tailEnd/>
            </a:ln>
          </p:spPr>
        </p:pic>
        <p:pic>
          <p:nvPicPr>
            <p:cNvPr id="15" name="Picture 17"/>
            <p:cNvPicPr>
              <a:picLocks noChangeAspect="1" noChangeArrowheads="1"/>
            </p:cNvPicPr>
            <p:nvPr userDrawn="1"/>
          </p:nvPicPr>
          <p:blipFill>
            <a:blip r:embed="rId4"/>
            <a:srcRect/>
            <a:stretch>
              <a:fillRect/>
            </a:stretch>
          </p:blipFill>
          <p:spPr bwMode="auto">
            <a:xfrm>
              <a:off x="1344" y="816"/>
              <a:ext cx="192" cy="114"/>
            </a:xfrm>
            <a:prstGeom prst="rect">
              <a:avLst/>
            </a:prstGeom>
            <a:noFill/>
            <a:ln w="9525">
              <a:noFill/>
              <a:miter lim="800000"/>
              <a:headEnd/>
              <a:tailEnd/>
            </a:ln>
          </p:spPr>
        </p:pic>
        <p:pic>
          <p:nvPicPr>
            <p:cNvPr id="16" name="Picture 18"/>
            <p:cNvPicPr>
              <a:picLocks noChangeAspect="1" noChangeArrowheads="1"/>
            </p:cNvPicPr>
            <p:nvPr userDrawn="1"/>
          </p:nvPicPr>
          <p:blipFill>
            <a:blip r:embed="rId4"/>
            <a:srcRect/>
            <a:stretch>
              <a:fillRect/>
            </a:stretch>
          </p:blipFill>
          <p:spPr bwMode="auto">
            <a:xfrm>
              <a:off x="1536" y="816"/>
              <a:ext cx="192" cy="114"/>
            </a:xfrm>
            <a:prstGeom prst="rect">
              <a:avLst/>
            </a:prstGeom>
            <a:noFill/>
            <a:ln w="9525">
              <a:noFill/>
              <a:miter lim="800000"/>
              <a:headEnd/>
              <a:tailEnd/>
            </a:ln>
          </p:spPr>
        </p:pic>
        <p:pic>
          <p:nvPicPr>
            <p:cNvPr id="17" name="Picture 19"/>
            <p:cNvPicPr>
              <a:picLocks noChangeAspect="1" noChangeArrowheads="1"/>
            </p:cNvPicPr>
            <p:nvPr userDrawn="1"/>
          </p:nvPicPr>
          <p:blipFill>
            <a:blip r:embed="rId4"/>
            <a:srcRect/>
            <a:stretch>
              <a:fillRect/>
            </a:stretch>
          </p:blipFill>
          <p:spPr bwMode="auto">
            <a:xfrm>
              <a:off x="1728" y="816"/>
              <a:ext cx="192" cy="114"/>
            </a:xfrm>
            <a:prstGeom prst="rect">
              <a:avLst/>
            </a:prstGeom>
            <a:noFill/>
            <a:ln w="9525">
              <a:noFill/>
              <a:miter lim="800000"/>
              <a:headEnd/>
              <a:tailEnd/>
            </a:ln>
          </p:spPr>
        </p:pic>
        <p:pic>
          <p:nvPicPr>
            <p:cNvPr id="18" name="Picture 20"/>
            <p:cNvPicPr>
              <a:picLocks noChangeAspect="1" noChangeArrowheads="1"/>
            </p:cNvPicPr>
            <p:nvPr userDrawn="1"/>
          </p:nvPicPr>
          <p:blipFill>
            <a:blip r:embed="rId4"/>
            <a:srcRect/>
            <a:stretch>
              <a:fillRect/>
            </a:stretch>
          </p:blipFill>
          <p:spPr bwMode="auto">
            <a:xfrm>
              <a:off x="1920" y="816"/>
              <a:ext cx="192" cy="114"/>
            </a:xfrm>
            <a:prstGeom prst="rect">
              <a:avLst/>
            </a:prstGeom>
            <a:noFill/>
            <a:ln w="9525">
              <a:noFill/>
              <a:miter lim="800000"/>
              <a:headEnd/>
              <a:tailEnd/>
            </a:ln>
          </p:spPr>
        </p:pic>
        <p:pic>
          <p:nvPicPr>
            <p:cNvPr id="19" name="Picture 21"/>
            <p:cNvPicPr>
              <a:picLocks noChangeAspect="1" noChangeArrowheads="1"/>
            </p:cNvPicPr>
            <p:nvPr userDrawn="1"/>
          </p:nvPicPr>
          <p:blipFill>
            <a:blip r:embed="rId4"/>
            <a:srcRect/>
            <a:stretch>
              <a:fillRect/>
            </a:stretch>
          </p:blipFill>
          <p:spPr bwMode="auto">
            <a:xfrm>
              <a:off x="2112" y="816"/>
              <a:ext cx="192" cy="114"/>
            </a:xfrm>
            <a:prstGeom prst="rect">
              <a:avLst/>
            </a:prstGeom>
            <a:noFill/>
            <a:ln w="9525">
              <a:noFill/>
              <a:miter lim="800000"/>
              <a:headEnd/>
              <a:tailEnd/>
            </a:ln>
          </p:spPr>
        </p:pic>
        <p:pic>
          <p:nvPicPr>
            <p:cNvPr id="20" name="Picture 22"/>
            <p:cNvPicPr>
              <a:picLocks noChangeAspect="1" noChangeArrowheads="1"/>
            </p:cNvPicPr>
            <p:nvPr userDrawn="1"/>
          </p:nvPicPr>
          <p:blipFill>
            <a:blip r:embed="rId4"/>
            <a:srcRect/>
            <a:stretch>
              <a:fillRect/>
            </a:stretch>
          </p:blipFill>
          <p:spPr bwMode="auto">
            <a:xfrm>
              <a:off x="2304" y="816"/>
              <a:ext cx="192" cy="114"/>
            </a:xfrm>
            <a:prstGeom prst="rect">
              <a:avLst/>
            </a:prstGeom>
            <a:noFill/>
            <a:ln w="9525">
              <a:noFill/>
              <a:miter lim="800000"/>
              <a:headEnd/>
              <a:tailEnd/>
            </a:ln>
          </p:spPr>
        </p:pic>
        <p:pic>
          <p:nvPicPr>
            <p:cNvPr id="21" name="Picture 23"/>
            <p:cNvPicPr>
              <a:picLocks noChangeAspect="1" noChangeArrowheads="1"/>
            </p:cNvPicPr>
            <p:nvPr userDrawn="1"/>
          </p:nvPicPr>
          <p:blipFill>
            <a:blip r:embed="rId4"/>
            <a:srcRect/>
            <a:stretch>
              <a:fillRect/>
            </a:stretch>
          </p:blipFill>
          <p:spPr bwMode="auto">
            <a:xfrm>
              <a:off x="2496" y="816"/>
              <a:ext cx="192" cy="114"/>
            </a:xfrm>
            <a:prstGeom prst="rect">
              <a:avLst/>
            </a:prstGeom>
            <a:noFill/>
            <a:ln w="9525">
              <a:noFill/>
              <a:miter lim="800000"/>
              <a:headEnd/>
              <a:tailEnd/>
            </a:ln>
          </p:spPr>
        </p:pic>
        <p:pic>
          <p:nvPicPr>
            <p:cNvPr id="22" name="Picture 24"/>
            <p:cNvPicPr>
              <a:picLocks noChangeAspect="1" noChangeArrowheads="1"/>
            </p:cNvPicPr>
            <p:nvPr userDrawn="1"/>
          </p:nvPicPr>
          <p:blipFill>
            <a:blip r:embed="rId4"/>
            <a:srcRect/>
            <a:stretch>
              <a:fillRect/>
            </a:stretch>
          </p:blipFill>
          <p:spPr bwMode="auto">
            <a:xfrm>
              <a:off x="2688" y="816"/>
              <a:ext cx="192" cy="114"/>
            </a:xfrm>
            <a:prstGeom prst="rect">
              <a:avLst/>
            </a:prstGeom>
            <a:noFill/>
            <a:ln w="9525">
              <a:noFill/>
              <a:miter lim="800000"/>
              <a:headEnd/>
              <a:tailEnd/>
            </a:ln>
          </p:spPr>
        </p:pic>
        <p:pic>
          <p:nvPicPr>
            <p:cNvPr id="23" name="Picture 25"/>
            <p:cNvPicPr>
              <a:picLocks noChangeAspect="1" noChangeArrowheads="1"/>
            </p:cNvPicPr>
            <p:nvPr userDrawn="1"/>
          </p:nvPicPr>
          <p:blipFill>
            <a:blip r:embed="rId4"/>
            <a:srcRect/>
            <a:stretch>
              <a:fillRect/>
            </a:stretch>
          </p:blipFill>
          <p:spPr bwMode="auto">
            <a:xfrm>
              <a:off x="2880" y="816"/>
              <a:ext cx="192" cy="114"/>
            </a:xfrm>
            <a:prstGeom prst="rect">
              <a:avLst/>
            </a:prstGeom>
            <a:noFill/>
            <a:ln w="9525">
              <a:noFill/>
              <a:miter lim="800000"/>
              <a:headEnd/>
              <a:tailEnd/>
            </a:ln>
          </p:spPr>
        </p:pic>
        <p:pic>
          <p:nvPicPr>
            <p:cNvPr id="24" name="Picture 26"/>
            <p:cNvPicPr>
              <a:picLocks noChangeAspect="1" noChangeArrowheads="1"/>
            </p:cNvPicPr>
            <p:nvPr userDrawn="1"/>
          </p:nvPicPr>
          <p:blipFill>
            <a:blip r:embed="rId4"/>
            <a:srcRect/>
            <a:stretch>
              <a:fillRect/>
            </a:stretch>
          </p:blipFill>
          <p:spPr bwMode="auto">
            <a:xfrm>
              <a:off x="3072" y="816"/>
              <a:ext cx="192" cy="114"/>
            </a:xfrm>
            <a:prstGeom prst="rect">
              <a:avLst/>
            </a:prstGeom>
            <a:noFill/>
            <a:ln w="9525">
              <a:noFill/>
              <a:miter lim="800000"/>
              <a:headEnd/>
              <a:tailEnd/>
            </a:ln>
          </p:spPr>
        </p:pic>
        <p:pic>
          <p:nvPicPr>
            <p:cNvPr id="25" name="Picture 27"/>
            <p:cNvPicPr>
              <a:picLocks noChangeAspect="1" noChangeArrowheads="1"/>
            </p:cNvPicPr>
            <p:nvPr userDrawn="1"/>
          </p:nvPicPr>
          <p:blipFill>
            <a:blip r:embed="rId4"/>
            <a:srcRect/>
            <a:stretch>
              <a:fillRect/>
            </a:stretch>
          </p:blipFill>
          <p:spPr bwMode="auto">
            <a:xfrm>
              <a:off x="3264" y="816"/>
              <a:ext cx="192" cy="114"/>
            </a:xfrm>
            <a:prstGeom prst="rect">
              <a:avLst/>
            </a:prstGeom>
            <a:noFill/>
            <a:ln w="9525">
              <a:noFill/>
              <a:miter lim="800000"/>
              <a:headEnd/>
              <a:tailEnd/>
            </a:ln>
          </p:spPr>
        </p:pic>
        <p:pic>
          <p:nvPicPr>
            <p:cNvPr id="26" name="Picture 28"/>
            <p:cNvPicPr>
              <a:picLocks noChangeAspect="1" noChangeArrowheads="1"/>
            </p:cNvPicPr>
            <p:nvPr userDrawn="1"/>
          </p:nvPicPr>
          <p:blipFill>
            <a:blip r:embed="rId4"/>
            <a:srcRect/>
            <a:stretch>
              <a:fillRect/>
            </a:stretch>
          </p:blipFill>
          <p:spPr bwMode="auto">
            <a:xfrm>
              <a:off x="3456" y="816"/>
              <a:ext cx="192" cy="114"/>
            </a:xfrm>
            <a:prstGeom prst="rect">
              <a:avLst/>
            </a:prstGeom>
            <a:noFill/>
            <a:ln w="9525">
              <a:noFill/>
              <a:miter lim="800000"/>
              <a:headEnd/>
              <a:tailEnd/>
            </a:ln>
          </p:spPr>
        </p:pic>
        <p:pic>
          <p:nvPicPr>
            <p:cNvPr id="27" name="Picture 29"/>
            <p:cNvPicPr>
              <a:picLocks noChangeAspect="1" noChangeArrowheads="1"/>
            </p:cNvPicPr>
            <p:nvPr userDrawn="1"/>
          </p:nvPicPr>
          <p:blipFill>
            <a:blip r:embed="rId4"/>
            <a:srcRect/>
            <a:stretch>
              <a:fillRect/>
            </a:stretch>
          </p:blipFill>
          <p:spPr bwMode="auto">
            <a:xfrm>
              <a:off x="3648" y="816"/>
              <a:ext cx="192" cy="114"/>
            </a:xfrm>
            <a:prstGeom prst="rect">
              <a:avLst/>
            </a:prstGeom>
            <a:noFill/>
            <a:ln w="9525">
              <a:noFill/>
              <a:miter lim="800000"/>
              <a:headEnd/>
              <a:tailEnd/>
            </a:ln>
          </p:spPr>
        </p:pic>
        <p:pic>
          <p:nvPicPr>
            <p:cNvPr id="28" name="Picture 30"/>
            <p:cNvPicPr>
              <a:picLocks noChangeAspect="1" noChangeArrowheads="1"/>
            </p:cNvPicPr>
            <p:nvPr userDrawn="1"/>
          </p:nvPicPr>
          <p:blipFill>
            <a:blip r:embed="rId4"/>
            <a:srcRect/>
            <a:stretch>
              <a:fillRect/>
            </a:stretch>
          </p:blipFill>
          <p:spPr bwMode="auto">
            <a:xfrm>
              <a:off x="3840" y="816"/>
              <a:ext cx="192" cy="114"/>
            </a:xfrm>
            <a:prstGeom prst="rect">
              <a:avLst/>
            </a:prstGeom>
            <a:noFill/>
            <a:ln w="9525">
              <a:noFill/>
              <a:miter lim="800000"/>
              <a:headEnd/>
              <a:tailEnd/>
            </a:ln>
          </p:spPr>
        </p:pic>
        <p:pic>
          <p:nvPicPr>
            <p:cNvPr id="29" name="Picture 31"/>
            <p:cNvPicPr>
              <a:picLocks noChangeAspect="1" noChangeArrowheads="1"/>
            </p:cNvPicPr>
            <p:nvPr userDrawn="1"/>
          </p:nvPicPr>
          <p:blipFill>
            <a:blip r:embed="rId4"/>
            <a:srcRect/>
            <a:stretch>
              <a:fillRect/>
            </a:stretch>
          </p:blipFill>
          <p:spPr bwMode="auto">
            <a:xfrm>
              <a:off x="4032" y="816"/>
              <a:ext cx="192" cy="114"/>
            </a:xfrm>
            <a:prstGeom prst="rect">
              <a:avLst/>
            </a:prstGeom>
            <a:noFill/>
            <a:ln w="9525">
              <a:noFill/>
              <a:miter lim="800000"/>
              <a:headEnd/>
              <a:tailEnd/>
            </a:ln>
          </p:spPr>
        </p:pic>
        <p:pic>
          <p:nvPicPr>
            <p:cNvPr id="30" name="Picture 32"/>
            <p:cNvPicPr>
              <a:picLocks noChangeAspect="1" noChangeArrowheads="1"/>
            </p:cNvPicPr>
            <p:nvPr userDrawn="1"/>
          </p:nvPicPr>
          <p:blipFill>
            <a:blip r:embed="rId4"/>
            <a:srcRect/>
            <a:stretch>
              <a:fillRect/>
            </a:stretch>
          </p:blipFill>
          <p:spPr bwMode="auto">
            <a:xfrm>
              <a:off x="4224" y="816"/>
              <a:ext cx="192" cy="114"/>
            </a:xfrm>
            <a:prstGeom prst="rect">
              <a:avLst/>
            </a:prstGeom>
            <a:noFill/>
            <a:ln w="9525">
              <a:noFill/>
              <a:miter lim="800000"/>
              <a:headEnd/>
              <a:tailEnd/>
            </a:ln>
          </p:spPr>
        </p:pic>
        <p:pic>
          <p:nvPicPr>
            <p:cNvPr id="31" name="Picture 33"/>
            <p:cNvPicPr>
              <a:picLocks noChangeAspect="1" noChangeArrowheads="1"/>
            </p:cNvPicPr>
            <p:nvPr userDrawn="1"/>
          </p:nvPicPr>
          <p:blipFill>
            <a:blip r:embed="rId4"/>
            <a:srcRect/>
            <a:stretch>
              <a:fillRect/>
            </a:stretch>
          </p:blipFill>
          <p:spPr bwMode="auto">
            <a:xfrm>
              <a:off x="4416" y="816"/>
              <a:ext cx="192" cy="114"/>
            </a:xfrm>
            <a:prstGeom prst="rect">
              <a:avLst/>
            </a:prstGeom>
            <a:noFill/>
            <a:ln w="9525">
              <a:noFill/>
              <a:miter lim="800000"/>
              <a:headEnd/>
              <a:tailEnd/>
            </a:ln>
          </p:spPr>
        </p:pic>
        <p:pic>
          <p:nvPicPr>
            <p:cNvPr id="32" name="Picture 34"/>
            <p:cNvPicPr>
              <a:picLocks noChangeAspect="1" noChangeArrowheads="1"/>
            </p:cNvPicPr>
            <p:nvPr userDrawn="1"/>
          </p:nvPicPr>
          <p:blipFill>
            <a:blip r:embed="rId4"/>
            <a:srcRect/>
            <a:stretch>
              <a:fillRect/>
            </a:stretch>
          </p:blipFill>
          <p:spPr bwMode="auto">
            <a:xfrm>
              <a:off x="4608" y="816"/>
              <a:ext cx="192" cy="114"/>
            </a:xfrm>
            <a:prstGeom prst="rect">
              <a:avLst/>
            </a:prstGeom>
            <a:noFill/>
            <a:ln w="9525">
              <a:noFill/>
              <a:miter lim="800000"/>
              <a:headEnd/>
              <a:tailEnd/>
            </a:ln>
          </p:spPr>
        </p:pic>
        <p:pic>
          <p:nvPicPr>
            <p:cNvPr id="33" name="Picture 35"/>
            <p:cNvPicPr>
              <a:picLocks noChangeAspect="1" noChangeArrowheads="1"/>
            </p:cNvPicPr>
            <p:nvPr userDrawn="1"/>
          </p:nvPicPr>
          <p:blipFill>
            <a:blip r:embed="rId4"/>
            <a:srcRect/>
            <a:stretch>
              <a:fillRect/>
            </a:stretch>
          </p:blipFill>
          <p:spPr bwMode="auto">
            <a:xfrm>
              <a:off x="4800" y="816"/>
              <a:ext cx="192" cy="114"/>
            </a:xfrm>
            <a:prstGeom prst="rect">
              <a:avLst/>
            </a:prstGeom>
            <a:noFill/>
            <a:ln w="9525">
              <a:noFill/>
              <a:miter lim="800000"/>
              <a:headEnd/>
              <a:tailEnd/>
            </a:ln>
          </p:spPr>
        </p:pic>
        <p:pic>
          <p:nvPicPr>
            <p:cNvPr id="34" name="Picture 36"/>
            <p:cNvPicPr>
              <a:picLocks noChangeAspect="1" noChangeArrowheads="1"/>
            </p:cNvPicPr>
            <p:nvPr userDrawn="1"/>
          </p:nvPicPr>
          <p:blipFill>
            <a:blip r:embed="rId4"/>
            <a:srcRect/>
            <a:stretch>
              <a:fillRect/>
            </a:stretch>
          </p:blipFill>
          <p:spPr bwMode="auto">
            <a:xfrm>
              <a:off x="4992" y="816"/>
              <a:ext cx="192" cy="114"/>
            </a:xfrm>
            <a:prstGeom prst="rect">
              <a:avLst/>
            </a:prstGeom>
            <a:noFill/>
            <a:ln w="9525">
              <a:noFill/>
              <a:miter lim="800000"/>
              <a:headEnd/>
              <a:tailEnd/>
            </a:ln>
          </p:spPr>
        </p:pic>
        <p:pic>
          <p:nvPicPr>
            <p:cNvPr id="35" name="Picture 37"/>
            <p:cNvPicPr>
              <a:picLocks noChangeAspect="1" noChangeArrowheads="1"/>
            </p:cNvPicPr>
            <p:nvPr userDrawn="1"/>
          </p:nvPicPr>
          <p:blipFill>
            <a:blip r:embed="rId4"/>
            <a:srcRect/>
            <a:stretch>
              <a:fillRect/>
            </a:stretch>
          </p:blipFill>
          <p:spPr bwMode="auto">
            <a:xfrm>
              <a:off x="5184" y="816"/>
              <a:ext cx="192" cy="114"/>
            </a:xfrm>
            <a:prstGeom prst="rect">
              <a:avLst/>
            </a:prstGeom>
            <a:noFill/>
            <a:ln w="9525">
              <a:noFill/>
              <a:miter lim="800000"/>
              <a:headEnd/>
              <a:tailEnd/>
            </a:ln>
          </p:spPr>
        </p:pic>
        <p:pic>
          <p:nvPicPr>
            <p:cNvPr id="36" name="Picture 38"/>
            <p:cNvPicPr>
              <a:picLocks noChangeAspect="1" noChangeArrowheads="1"/>
            </p:cNvPicPr>
            <p:nvPr userDrawn="1"/>
          </p:nvPicPr>
          <p:blipFill>
            <a:blip r:embed="rId4"/>
            <a:srcRect/>
            <a:stretch>
              <a:fillRect/>
            </a:stretch>
          </p:blipFill>
          <p:spPr bwMode="auto">
            <a:xfrm>
              <a:off x="5376" y="816"/>
              <a:ext cx="192" cy="114"/>
            </a:xfrm>
            <a:prstGeom prst="rect">
              <a:avLst/>
            </a:prstGeom>
            <a:noFill/>
            <a:ln w="9525">
              <a:noFill/>
              <a:miter lim="800000"/>
              <a:headEnd/>
              <a:tailEnd/>
            </a:ln>
          </p:spPr>
        </p:pic>
        <p:pic>
          <p:nvPicPr>
            <p:cNvPr id="37" name="Picture 39"/>
            <p:cNvPicPr>
              <a:picLocks noChangeAspect="1" noChangeArrowheads="1"/>
            </p:cNvPicPr>
            <p:nvPr userDrawn="1"/>
          </p:nvPicPr>
          <p:blipFill>
            <a:blip r:embed="rId4"/>
            <a:srcRect/>
            <a:stretch>
              <a:fillRect/>
            </a:stretch>
          </p:blipFill>
          <p:spPr bwMode="auto">
            <a:xfrm>
              <a:off x="5568" y="816"/>
              <a:ext cx="192" cy="114"/>
            </a:xfrm>
            <a:prstGeom prst="rect">
              <a:avLst/>
            </a:prstGeom>
            <a:noFill/>
            <a:ln w="9525">
              <a:noFill/>
              <a:miter lim="800000"/>
              <a:headEnd/>
              <a:tailEnd/>
            </a:ln>
          </p:spPr>
        </p:pic>
      </p:grpSp>
      <p:sp>
        <p:nvSpPr>
          <p:cNvPr id="3" name="Content Placeholder 2"/>
          <p:cNvSpPr>
            <a:spLocks noGrp="1"/>
          </p:cNvSpPr>
          <p:nvPr>
            <p:ph idx="1"/>
          </p:nvPr>
        </p:nvSpPr>
        <p:spPr/>
        <p:txBody>
          <a:bodyPr/>
          <a:lstStyle>
            <a:lvl2pPr marL="741363" indent="-284163">
              <a:buClr>
                <a:srgbClr val="008080"/>
              </a:buClr>
              <a:buSzPct val="105000"/>
              <a:buFont typeface="Wingdings" pitchFamily="2" charset="2"/>
              <a:buChar char="§"/>
              <a:defRPr lang="en-US" sz="3400" b="0" dirty="0" smtClean="0">
                <a:solidFill>
                  <a:schemeClr val="tx1"/>
                </a:solidFill>
                <a:latin typeface="Trebuchet MS" pitchFamily="34" charset="0"/>
              </a:defRPr>
            </a:lvl2pPr>
            <a:lvl3pPr marL="1262063" indent="-347663">
              <a:buClr>
                <a:srgbClr val="B40000"/>
              </a:buClr>
              <a:buSzPct val="100000"/>
              <a:buFont typeface="Arial" pitchFamily="34" charset="0"/>
              <a:buChar char="•"/>
              <a:defRPr sz="2800" b="0">
                <a:solidFill>
                  <a:schemeClr val="tx1"/>
                </a:solidFill>
              </a:defRPr>
            </a:lvl3pPr>
            <a:lvl4pPr marL="1719263" indent="-347663">
              <a:buFont typeface="Trebuchet MS" pitchFamily="34" charset="0"/>
              <a:buChar char="—"/>
              <a:defRPr sz="2800">
                <a:solidFill>
                  <a:schemeClr val="tx1"/>
                </a:solidFill>
              </a:defRPr>
            </a:lvl4pPr>
            <a:lvl5pPr marL="2176463" indent="-347663">
              <a:buFont typeface="Trebuchet MS" pitchFamily="34" charset="0"/>
              <a:buChar char="—"/>
              <a:defRPr sz="2400">
                <a:solidFill>
                  <a:schemeClr val="tx1"/>
                </a:solidFill>
              </a:defRPr>
            </a:lvl5pPr>
          </a:lstStyle>
          <a:p>
            <a:pPr lvl="0"/>
            <a:r>
              <a:rPr lang="en-US" dirty="0" smtClean="0"/>
              <a:t>Click to edit Master text styles</a:t>
            </a:r>
          </a:p>
          <a:p>
            <a:pPr lvl="1"/>
            <a:r>
              <a:rPr lang="en-US" dirty="0" smtClean="0"/>
              <a:t> Second level</a:t>
            </a:r>
          </a:p>
          <a:p>
            <a:pPr lvl="2"/>
            <a:r>
              <a:rPr lang="en-US" dirty="0" smtClean="0"/>
              <a:t> Third level</a:t>
            </a:r>
          </a:p>
          <a:p>
            <a:pPr lvl="3"/>
            <a:r>
              <a:rPr lang="en-US" dirty="0" smtClean="0"/>
              <a:t> Fourth level</a:t>
            </a:r>
          </a:p>
          <a:p>
            <a:pPr lvl="4"/>
            <a:r>
              <a:rPr lang="en-US" dirty="0" smtClean="0"/>
              <a:t> Fifth level</a:t>
            </a:r>
            <a:endParaRPr lang="en-US" dirty="0"/>
          </a:p>
        </p:txBody>
      </p:sp>
      <p:sp>
        <p:nvSpPr>
          <p:cNvPr id="4" name="Rectangle 2"/>
          <p:cNvSpPr>
            <a:spLocks noGrp="1" noChangeArrowheads="1"/>
          </p:cNvSpPr>
          <p:nvPr>
            <p:ph type="title"/>
          </p:nvPr>
        </p:nvSpPr>
        <p:spPr bwMode="auto">
          <a:xfrm>
            <a:off x="1371600" y="76200"/>
            <a:ext cx="7315200" cy="1143000"/>
          </a:xfrm>
          <a:prstGeom prst="rect">
            <a:avLst/>
          </a:prstGeom>
          <a:noFill/>
          <a:ln w="9525">
            <a:noFill/>
            <a:miter lim="800000"/>
            <a:headEnd/>
            <a:tailEnd/>
          </a:ln>
        </p:spPr>
        <p:txBody>
          <a:bodyPr/>
          <a:lstStyle>
            <a:lvl1pPr algn="l">
              <a:defRPr/>
            </a:lvl1pPr>
          </a:lstStyle>
          <a:p>
            <a:pPr lvl="0"/>
            <a:r>
              <a:rPr lang="en-US" dirty="0" smtClean="0"/>
              <a:t>Click to edit Master title style</a:t>
            </a:r>
          </a:p>
        </p:txBody>
      </p:sp>
      <p:sp>
        <p:nvSpPr>
          <p:cNvPr id="38" name="Rectangle 5"/>
          <p:cNvSpPr>
            <a:spLocks noGrp="1" noChangeArrowheads="1"/>
          </p:cNvSpPr>
          <p:nvPr>
            <p:ph type="ftr" sz="quarter" idx="10"/>
          </p:nvPr>
        </p:nvSpPr>
        <p:spPr/>
        <p:txBody>
          <a:bodyPr/>
          <a:lstStyle>
            <a:lvl1pPr>
              <a:defRPr/>
            </a:lvl1pPr>
          </a:lstStyle>
          <a:p>
            <a:pPr>
              <a:defRPr/>
            </a:pPr>
            <a:r>
              <a:rPr lang="en-US"/>
              <a:t>Northwest Portland Area Indian Health Board</a:t>
            </a:r>
          </a:p>
        </p:txBody>
      </p:sp>
      <p:sp>
        <p:nvSpPr>
          <p:cNvPr id="40" name="Rectangle 39"/>
          <p:cNvSpPr>
            <a:spLocks noGrp="1" noChangeArrowheads="1"/>
          </p:cNvSpPr>
          <p:nvPr>
            <p:ph type="sldNum" sz="quarter" idx="12"/>
          </p:nvPr>
        </p:nvSpPr>
        <p:spPr/>
        <p:txBody>
          <a:bodyPr/>
          <a:lstStyle>
            <a:lvl1pPr>
              <a:defRPr/>
            </a:lvl1pPr>
          </a:lstStyle>
          <a:p>
            <a:pPr>
              <a:defRPr/>
            </a:pPr>
            <a:fld id="{79FC1A1F-991F-4BD0-86AD-E656F2699EA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0" y="0"/>
            <a:ext cx="9144000" cy="3048000"/>
          </a:xfrm>
          <a:prstGeom prst="rect">
            <a:avLst/>
          </a:prstGeom>
          <a:solidFill>
            <a:srgbClr val="FFFFCC"/>
          </a:solidFill>
          <a:ln w="9525">
            <a:noFill/>
            <a:miter lim="800000"/>
            <a:headEnd/>
            <a:tailEnd/>
          </a:ln>
          <a:effectLst/>
        </p:spPr>
        <p:txBody>
          <a:bodyPr wrap="none" anchor="ctr"/>
          <a:lstStyle/>
          <a:p>
            <a:pPr>
              <a:defRPr/>
            </a:pPr>
            <a:endParaRPr lang="en-US"/>
          </a:p>
        </p:txBody>
      </p:sp>
      <p:grpSp>
        <p:nvGrpSpPr>
          <p:cNvPr id="5" name="Group 7"/>
          <p:cNvGrpSpPr>
            <a:grpSpLocks/>
          </p:cNvGrpSpPr>
          <p:nvPr userDrawn="1"/>
        </p:nvGrpSpPr>
        <p:grpSpPr bwMode="auto">
          <a:xfrm>
            <a:off x="0" y="2971800"/>
            <a:ext cx="9144000" cy="180975"/>
            <a:chOff x="0" y="816"/>
            <a:chExt cx="5760" cy="114"/>
          </a:xfrm>
        </p:grpSpPr>
        <p:pic>
          <p:nvPicPr>
            <p:cNvPr id="6" name="Picture 10"/>
            <p:cNvPicPr>
              <a:picLocks noChangeAspect="1" noChangeArrowheads="1"/>
            </p:cNvPicPr>
            <p:nvPr userDrawn="1"/>
          </p:nvPicPr>
          <p:blipFill>
            <a:blip r:embed="rId2"/>
            <a:srcRect/>
            <a:stretch>
              <a:fillRect/>
            </a:stretch>
          </p:blipFill>
          <p:spPr bwMode="auto">
            <a:xfrm>
              <a:off x="0" y="816"/>
              <a:ext cx="192" cy="114"/>
            </a:xfrm>
            <a:prstGeom prst="rect">
              <a:avLst/>
            </a:prstGeom>
            <a:noFill/>
            <a:ln w="9525">
              <a:noFill/>
              <a:miter lim="800000"/>
              <a:headEnd/>
              <a:tailEnd/>
            </a:ln>
          </p:spPr>
        </p:pic>
        <p:pic>
          <p:nvPicPr>
            <p:cNvPr id="7" name="Picture 11"/>
            <p:cNvPicPr>
              <a:picLocks noChangeAspect="1" noChangeArrowheads="1"/>
            </p:cNvPicPr>
            <p:nvPr userDrawn="1"/>
          </p:nvPicPr>
          <p:blipFill>
            <a:blip r:embed="rId3"/>
            <a:srcRect/>
            <a:stretch>
              <a:fillRect/>
            </a:stretch>
          </p:blipFill>
          <p:spPr bwMode="auto">
            <a:xfrm>
              <a:off x="192" y="816"/>
              <a:ext cx="192" cy="114"/>
            </a:xfrm>
            <a:prstGeom prst="rect">
              <a:avLst/>
            </a:prstGeom>
            <a:noFill/>
            <a:ln w="9525">
              <a:noFill/>
              <a:miter lim="800000"/>
              <a:headEnd/>
              <a:tailEnd/>
            </a:ln>
          </p:spPr>
        </p:pic>
        <p:pic>
          <p:nvPicPr>
            <p:cNvPr id="8" name="Picture 12"/>
            <p:cNvPicPr>
              <a:picLocks noChangeAspect="1" noChangeArrowheads="1"/>
            </p:cNvPicPr>
            <p:nvPr userDrawn="1"/>
          </p:nvPicPr>
          <p:blipFill>
            <a:blip r:embed="rId3"/>
            <a:srcRect/>
            <a:stretch>
              <a:fillRect/>
            </a:stretch>
          </p:blipFill>
          <p:spPr bwMode="auto">
            <a:xfrm>
              <a:off x="384" y="816"/>
              <a:ext cx="192" cy="114"/>
            </a:xfrm>
            <a:prstGeom prst="rect">
              <a:avLst/>
            </a:prstGeom>
            <a:noFill/>
            <a:ln w="9525">
              <a:noFill/>
              <a:miter lim="800000"/>
              <a:headEnd/>
              <a:tailEnd/>
            </a:ln>
          </p:spPr>
        </p:pic>
        <p:pic>
          <p:nvPicPr>
            <p:cNvPr id="9" name="Picture 13"/>
            <p:cNvPicPr>
              <a:picLocks noChangeAspect="1" noChangeArrowheads="1"/>
            </p:cNvPicPr>
            <p:nvPr userDrawn="1"/>
          </p:nvPicPr>
          <p:blipFill>
            <a:blip r:embed="rId3"/>
            <a:srcRect/>
            <a:stretch>
              <a:fillRect/>
            </a:stretch>
          </p:blipFill>
          <p:spPr bwMode="auto">
            <a:xfrm>
              <a:off x="576" y="816"/>
              <a:ext cx="192" cy="114"/>
            </a:xfrm>
            <a:prstGeom prst="rect">
              <a:avLst/>
            </a:prstGeom>
            <a:noFill/>
            <a:ln w="9525">
              <a:noFill/>
              <a:miter lim="800000"/>
              <a:headEnd/>
              <a:tailEnd/>
            </a:ln>
          </p:spPr>
        </p:pic>
        <p:pic>
          <p:nvPicPr>
            <p:cNvPr id="10" name="Picture 14"/>
            <p:cNvPicPr>
              <a:picLocks noChangeAspect="1" noChangeArrowheads="1"/>
            </p:cNvPicPr>
            <p:nvPr userDrawn="1"/>
          </p:nvPicPr>
          <p:blipFill>
            <a:blip r:embed="rId3"/>
            <a:srcRect/>
            <a:stretch>
              <a:fillRect/>
            </a:stretch>
          </p:blipFill>
          <p:spPr bwMode="auto">
            <a:xfrm>
              <a:off x="768" y="816"/>
              <a:ext cx="192" cy="114"/>
            </a:xfrm>
            <a:prstGeom prst="rect">
              <a:avLst/>
            </a:prstGeom>
            <a:noFill/>
            <a:ln w="9525">
              <a:noFill/>
              <a:miter lim="800000"/>
              <a:headEnd/>
              <a:tailEnd/>
            </a:ln>
          </p:spPr>
        </p:pic>
        <p:pic>
          <p:nvPicPr>
            <p:cNvPr id="11" name="Picture 15"/>
            <p:cNvPicPr>
              <a:picLocks noChangeAspect="1" noChangeArrowheads="1"/>
            </p:cNvPicPr>
            <p:nvPr userDrawn="1"/>
          </p:nvPicPr>
          <p:blipFill>
            <a:blip r:embed="rId3"/>
            <a:srcRect/>
            <a:stretch>
              <a:fillRect/>
            </a:stretch>
          </p:blipFill>
          <p:spPr bwMode="auto">
            <a:xfrm>
              <a:off x="960" y="816"/>
              <a:ext cx="192" cy="114"/>
            </a:xfrm>
            <a:prstGeom prst="rect">
              <a:avLst/>
            </a:prstGeom>
            <a:noFill/>
            <a:ln w="9525">
              <a:noFill/>
              <a:miter lim="800000"/>
              <a:headEnd/>
              <a:tailEnd/>
            </a:ln>
          </p:spPr>
        </p:pic>
        <p:pic>
          <p:nvPicPr>
            <p:cNvPr id="12" name="Picture 16"/>
            <p:cNvPicPr>
              <a:picLocks noChangeAspect="1" noChangeArrowheads="1"/>
            </p:cNvPicPr>
            <p:nvPr userDrawn="1"/>
          </p:nvPicPr>
          <p:blipFill>
            <a:blip r:embed="rId3"/>
            <a:srcRect/>
            <a:stretch>
              <a:fillRect/>
            </a:stretch>
          </p:blipFill>
          <p:spPr bwMode="auto">
            <a:xfrm>
              <a:off x="1152" y="816"/>
              <a:ext cx="192" cy="114"/>
            </a:xfrm>
            <a:prstGeom prst="rect">
              <a:avLst/>
            </a:prstGeom>
            <a:noFill/>
            <a:ln w="9525">
              <a:noFill/>
              <a:miter lim="800000"/>
              <a:headEnd/>
              <a:tailEnd/>
            </a:ln>
          </p:spPr>
        </p:pic>
        <p:pic>
          <p:nvPicPr>
            <p:cNvPr id="13" name="Picture 17"/>
            <p:cNvPicPr>
              <a:picLocks noChangeAspect="1" noChangeArrowheads="1"/>
            </p:cNvPicPr>
            <p:nvPr userDrawn="1"/>
          </p:nvPicPr>
          <p:blipFill>
            <a:blip r:embed="rId3"/>
            <a:srcRect/>
            <a:stretch>
              <a:fillRect/>
            </a:stretch>
          </p:blipFill>
          <p:spPr bwMode="auto">
            <a:xfrm>
              <a:off x="1344" y="816"/>
              <a:ext cx="192" cy="114"/>
            </a:xfrm>
            <a:prstGeom prst="rect">
              <a:avLst/>
            </a:prstGeom>
            <a:noFill/>
            <a:ln w="9525">
              <a:noFill/>
              <a:miter lim="800000"/>
              <a:headEnd/>
              <a:tailEnd/>
            </a:ln>
          </p:spPr>
        </p:pic>
        <p:pic>
          <p:nvPicPr>
            <p:cNvPr id="14" name="Picture 18"/>
            <p:cNvPicPr>
              <a:picLocks noChangeAspect="1" noChangeArrowheads="1"/>
            </p:cNvPicPr>
            <p:nvPr userDrawn="1"/>
          </p:nvPicPr>
          <p:blipFill>
            <a:blip r:embed="rId3"/>
            <a:srcRect/>
            <a:stretch>
              <a:fillRect/>
            </a:stretch>
          </p:blipFill>
          <p:spPr bwMode="auto">
            <a:xfrm>
              <a:off x="1536" y="816"/>
              <a:ext cx="192" cy="114"/>
            </a:xfrm>
            <a:prstGeom prst="rect">
              <a:avLst/>
            </a:prstGeom>
            <a:noFill/>
            <a:ln w="9525">
              <a:noFill/>
              <a:miter lim="800000"/>
              <a:headEnd/>
              <a:tailEnd/>
            </a:ln>
          </p:spPr>
        </p:pic>
        <p:pic>
          <p:nvPicPr>
            <p:cNvPr id="15" name="Picture 19"/>
            <p:cNvPicPr>
              <a:picLocks noChangeAspect="1" noChangeArrowheads="1"/>
            </p:cNvPicPr>
            <p:nvPr userDrawn="1"/>
          </p:nvPicPr>
          <p:blipFill>
            <a:blip r:embed="rId3"/>
            <a:srcRect/>
            <a:stretch>
              <a:fillRect/>
            </a:stretch>
          </p:blipFill>
          <p:spPr bwMode="auto">
            <a:xfrm>
              <a:off x="1728" y="816"/>
              <a:ext cx="192" cy="114"/>
            </a:xfrm>
            <a:prstGeom prst="rect">
              <a:avLst/>
            </a:prstGeom>
            <a:noFill/>
            <a:ln w="9525">
              <a:noFill/>
              <a:miter lim="800000"/>
              <a:headEnd/>
              <a:tailEnd/>
            </a:ln>
          </p:spPr>
        </p:pic>
        <p:pic>
          <p:nvPicPr>
            <p:cNvPr id="16" name="Picture 20"/>
            <p:cNvPicPr>
              <a:picLocks noChangeAspect="1" noChangeArrowheads="1"/>
            </p:cNvPicPr>
            <p:nvPr userDrawn="1"/>
          </p:nvPicPr>
          <p:blipFill>
            <a:blip r:embed="rId3"/>
            <a:srcRect/>
            <a:stretch>
              <a:fillRect/>
            </a:stretch>
          </p:blipFill>
          <p:spPr bwMode="auto">
            <a:xfrm>
              <a:off x="1920" y="816"/>
              <a:ext cx="192" cy="114"/>
            </a:xfrm>
            <a:prstGeom prst="rect">
              <a:avLst/>
            </a:prstGeom>
            <a:noFill/>
            <a:ln w="9525">
              <a:noFill/>
              <a:miter lim="800000"/>
              <a:headEnd/>
              <a:tailEnd/>
            </a:ln>
          </p:spPr>
        </p:pic>
        <p:pic>
          <p:nvPicPr>
            <p:cNvPr id="17" name="Picture 21"/>
            <p:cNvPicPr>
              <a:picLocks noChangeAspect="1" noChangeArrowheads="1"/>
            </p:cNvPicPr>
            <p:nvPr userDrawn="1"/>
          </p:nvPicPr>
          <p:blipFill>
            <a:blip r:embed="rId3"/>
            <a:srcRect/>
            <a:stretch>
              <a:fillRect/>
            </a:stretch>
          </p:blipFill>
          <p:spPr bwMode="auto">
            <a:xfrm>
              <a:off x="2112" y="816"/>
              <a:ext cx="192" cy="114"/>
            </a:xfrm>
            <a:prstGeom prst="rect">
              <a:avLst/>
            </a:prstGeom>
            <a:noFill/>
            <a:ln w="9525">
              <a:noFill/>
              <a:miter lim="800000"/>
              <a:headEnd/>
              <a:tailEnd/>
            </a:ln>
          </p:spPr>
        </p:pic>
        <p:pic>
          <p:nvPicPr>
            <p:cNvPr id="18" name="Picture 22"/>
            <p:cNvPicPr>
              <a:picLocks noChangeAspect="1" noChangeArrowheads="1"/>
            </p:cNvPicPr>
            <p:nvPr userDrawn="1"/>
          </p:nvPicPr>
          <p:blipFill>
            <a:blip r:embed="rId3"/>
            <a:srcRect/>
            <a:stretch>
              <a:fillRect/>
            </a:stretch>
          </p:blipFill>
          <p:spPr bwMode="auto">
            <a:xfrm>
              <a:off x="2304" y="816"/>
              <a:ext cx="192" cy="114"/>
            </a:xfrm>
            <a:prstGeom prst="rect">
              <a:avLst/>
            </a:prstGeom>
            <a:noFill/>
            <a:ln w="9525">
              <a:noFill/>
              <a:miter lim="800000"/>
              <a:headEnd/>
              <a:tailEnd/>
            </a:ln>
          </p:spPr>
        </p:pic>
        <p:pic>
          <p:nvPicPr>
            <p:cNvPr id="19" name="Picture 23"/>
            <p:cNvPicPr>
              <a:picLocks noChangeAspect="1" noChangeArrowheads="1"/>
            </p:cNvPicPr>
            <p:nvPr userDrawn="1"/>
          </p:nvPicPr>
          <p:blipFill>
            <a:blip r:embed="rId3"/>
            <a:srcRect/>
            <a:stretch>
              <a:fillRect/>
            </a:stretch>
          </p:blipFill>
          <p:spPr bwMode="auto">
            <a:xfrm>
              <a:off x="2496" y="816"/>
              <a:ext cx="192" cy="114"/>
            </a:xfrm>
            <a:prstGeom prst="rect">
              <a:avLst/>
            </a:prstGeom>
            <a:noFill/>
            <a:ln w="9525">
              <a:noFill/>
              <a:miter lim="800000"/>
              <a:headEnd/>
              <a:tailEnd/>
            </a:ln>
          </p:spPr>
        </p:pic>
        <p:pic>
          <p:nvPicPr>
            <p:cNvPr id="20" name="Picture 24"/>
            <p:cNvPicPr>
              <a:picLocks noChangeAspect="1" noChangeArrowheads="1"/>
            </p:cNvPicPr>
            <p:nvPr userDrawn="1"/>
          </p:nvPicPr>
          <p:blipFill>
            <a:blip r:embed="rId3"/>
            <a:srcRect/>
            <a:stretch>
              <a:fillRect/>
            </a:stretch>
          </p:blipFill>
          <p:spPr bwMode="auto">
            <a:xfrm>
              <a:off x="2688" y="816"/>
              <a:ext cx="192" cy="114"/>
            </a:xfrm>
            <a:prstGeom prst="rect">
              <a:avLst/>
            </a:prstGeom>
            <a:noFill/>
            <a:ln w="9525">
              <a:noFill/>
              <a:miter lim="800000"/>
              <a:headEnd/>
              <a:tailEnd/>
            </a:ln>
          </p:spPr>
        </p:pic>
        <p:pic>
          <p:nvPicPr>
            <p:cNvPr id="21" name="Picture 25"/>
            <p:cNvPicPr>
              <a:picLocks noChangeAspect="1" noChangeArrowheads="1"/>
            </p:cNvPicPr>
            <p:nvPr userDrawn="1"/>
          </p:nvPicPr>
          <p:blipFill>
            <a:blip r:embed="rId3"/>
            <a:srcRect/>
            <a:stretch>
              <a:fillRect/>
            </a:stretch>
          </p:blipFill>
          <p:spPr bwMode="auto">
            <a:xfrm>
              <a:off x="2880" y="816"/>
              <a:ext cx="192" cy="114"/>
            </a:xfrm>
            <a:prstGeom prst="rect">
              <a:avLst/>
            </a:prstGeom>
            <a:noFill/>
            <a:ln w="9525">
              <a:noFill/>
              <a:miter lim="800000"/>
              <a:headEnd/>
              <a:tailEnd/>
            </a:ln>
          </p:spPr>
        </p:pic>
        <p:pic>
          <p:nvPicPr>
            <p:cNvPr id="22" name="Picture 26"/>
            <p:cNvPicPr>
              <a:picLocks noChangeAspect="1" noChangeArrowheads="1"/>
            </p:cNvPicPr>
            <p:nvPr userDrawn="1"/>
          </p:nvPicPr>
          <p:blipFill>
            <a:blip r:embed="rId3"/>
            <a:srcRect/>
            <a:stretch>
              <a:fillRect/>
            </a:stretch>
          </p:blipFill>
          <p:spPr bwMode="auto">
            <a:xfrm>
              <a:off x="3072" y="816"/>
              <a:ext cx="192" cy="114"/>
            </a:xfrm>
            <a:prstGeom prst="rect">
              <a:avLst/>
            </a:prstGeom>
            <a:noFill/>
            <a:ln w="9525">
              <a:noFill/>
              <a:miter lim="800000"/>
              <a:headEnd/>
              <a:tailEnd/>
            </a:ln>
          </p:spPr>
        </p:pic>
        <p:pic>
          <p:nvPicPr>
            <p:cNvPr id="23" name="Picture 27"/>
            <p:cNvPicPr>
              <a:picLocks noChangeAspect="1" noChangeArrowheads="1"/>
            </p:cNvPicPr>
            <p:nvPr userDrawn="1"/>
          </p:nvPicPr>
          <p:blipFill>
            <a:blip r:embed="rId3"/>
            <a:srcRect/>
            <a:stretch>
              <a:fillRect/>
            </a:stretch>
          </p:blipFill>
          <p:spPr bwMode="auto">
            <a:xfrm>
              <a:off x="3264" y="816"/>
              <a:ext cx="192" cy="114"/>
            </a:xfrm>
            <a:prstGeom prst="rect">
              <a:avLst/>
            </a:prstGeom>
            <a:noFill/>
            <a:ln w="9525">
              <a:noFill/>
              <a:miter lim="800000"/>
              <a:headEnd/>
              <a:tailEnd/>
            </a:ln>
          </p:spPr>
        </p:pic>
        <p:pic>
          <p:nvPicPr>
            <p:cNvPr id="24" name="Picture 28"/>
            <p:cNvPicPr>
              <a:picLocks noChangeAspect="1" noChangeArrowheads="1"/>
            </p:cNvPicPr>
            <p:nvPr userDrawn="1"/>
          </p:nvPicPr>
          <p:blipFill>
            <a:blip r:embed="rId3"/>
            <a:srcRect/>
            <a:stretch>
              <a:fillRect/>
            </a:stretch>
          </p:blipFill>
          <p:spPr bwMode="auto">
            <a:xfrm>
              <a:off x="3456" y="816"/>
              <a:ext cx="192" cy="114"/>
            </a:xfrm>
            <a:prstGeom prst="rect">
              <a:avLst/>
            </a:prstGeom>
            <a:noFill/>
            <a:ln w="9525">
              <a:noFill/>
              <a:miter lim="800000"/>
              <a:headEnd/>
              <a:tailEnd/>
            </a:ln>
          </p:spPr>
        </p:pic>
        <p:pic>
          <p:nvPicPr>
            <p:cNvPr id="25" name="Picture 29"/>
            <p:cNvPicPr>
              <a:picLocks noChangeAspect="1" noChangeArrowheads="1"/>
            </p:cNvPicPr>
            <p:nvPr userDrawn="1"/>
          </p:nvPicPr>
          <p:blipFill>
            <a:blip r:embed="rId3"/>
            <a:srcRect/>
            <a:stretch>
              <a:fillRect/>
            </a:stretch>
          </p:blipFill>
          <p:spPr bwMode="auto">
            <a:xfrm>
              <a:off x="3648" y="816"/>
              <a:ext cx="192" cy="114"/>
            </a:xfrm>
            <a:prstGeom prst="rect">
              <a:avLst/>
            </a:prstGeom>
            <a:noFill/>
            <a:ln w="9525">
              <a:noFill/>
              <a:miter lim="800000"/>
              <a:headEnd/>
              <a:tailEnd/>
            </a:ln>
          </p:spPr>
        </p:pic>
        <p:pic>
          <p:nvPicPr>
            <p:cNvPr id="26" name="Picture 30"/>
            <p:cNvPicPr>
              <a:picLocks noChangeAspect="1" noChangeArrowheads="1"/>
            </p:cNvPicPr>
            <p:nvPr userDrawn="1"/>
          </p:nvPicPr>
          <p:blipFill>
            <a:blip r:embed="rId3"/>
            <a:srcRect/>
            <a:stretch>
              <a:fillRect/>
            </a:stretch>
          </p:blipFill>
          <p:spPr bwMode="auto">
            <a:xfrm>
              <a:off x="3840" y="816"/>
              <a:ext cx="192" cy="114"/>
            </a:xfrm>
            <a:prstGeom prst="rect">
              <a:avLst/>
            </a:prstGeom>
            <a:noFill/>
            <a:ln w="9525">
              <a:noFill/>
              <a:miter lim="800000"/>
              <a:headEnd/>
              <a:tailEnd/>
            </a:ln>
          </p:spPr>
        </p:pic>
        <p:pic>
          <p:nvPicPr>
            <p:cNvPr id="27" name="Picture 31"/>
            <p:cNvPicPr>
              <a:picLocks noChangeAspect="1" noChangeArrowheads="1"/>
            </p:cNvPicPr>
            <p:nvPr userDrawn="1"/>
          </p:nvPicPr>
          <p:blipFill>
            <a:blip r:embed="rId3"/>
            <a:srcRect/>
            <a:stretch>
              <a:fillRect/>
            </a:stretch>
          </p:blipFill>
          <p:spPr bwMode="auto">
            <a:xfrm>
              <a:off x="4032" y="816"/>
              <a:ext cx="192" cy="114"/>
            </a:xfrm>
            <a:prstGeom prst="rect">
              <a:avLst/>
            </a:prstGeom>
            <a:noFill/>
            <a:ln w="9525">
              <a:noFill/>
              <a:miter lim="800000"/>
              <a:headEnd/>
              <a:tailEnd/>
            </a:ln>
          </p:spPr>
        </p:pic>
        <p:pic>
          <p:nvPicPr>
            <p:cNvPr id="28" name="Picture 32"/>
            <p:cNvPicPr>
              <a:picLocks noChangeAspect="1" noChangeArrowheads="1"/>
            </p:cNvPicPr>
            <p:nvPr userDrawn="1"/>
          </p:nvPicPr>
          <p:blipFill>
            <a:blip r:embed="rId3"/>
            <a:srcRect/>
            <a:stretch>
              <a:fillRect/>
            </a:stretch>
          </p:blipFill>
          <p:spPr bwMode="auto">
            <a:xfrm>
              <a:off x="4224" y="816"/>
              <a:ext cx="192" cy="114"/>
            </a:xfrm>
            <a:prstGeom prst="rect">
              <a:avLst/>
            </a:prstGeom>
            <a:noFill/>
            <a:ln w="9525">
              <a:noFill/>
              <a:miter lim="800000"/>
              <a:headEnd/>
              <a:tailEnd/>
            </a:ln>
          </p:spPr>
        </p:pic>
        <p:pic>
          <p:nvPicPr>
            <p:cNvPr id="29" name="Picture 33"/>
            <p:cNvPicPr>
              <a:picLocks noChangeAspect="1" noChangeArrowheads="1"/>
            </p:cNvPicPr>
            <p:nvPr userDrawn="1"/>
          </p:nvPicPr>
          <p:blipFill>
            <a:blip r:embed="rId3"/>
            <a:srcRect/>
            <a:stretch>
              <a:fillRect/>
            </a:stretch>
          </p:blipFill>
          <p:spPr bwMode="auto">
            <a:xfrm>
              <a:off x="4416" y="816"/>
              <a:ext cx="192" cy="114"/>
            </a:xfrm>
            <a:prstGeom prst="rect">
              <a:avLst/>
            </a:prstGeom>
            <a:noFill/>
            <a:ln w="9525">
              <a:noFill/>
              <a:miter lim="800000"/>
              <a:headEnd/>
              <a:tailEnd/>
            </a:ln>
          </p:spPr>
        </p:pic>
        <p:pic>
          <p:nvPicPr>
            <p:cNvPr id="30" name="Picture 34"/>
            <p:cNvPicPr>
              <a:picLocks noChangeAspect="1" noChangeArrowheads="1"/>
            </p:cNvPicPr>
            <p:nvPr userDrawn="1"/>
          </p:nvPicPr>
          <p:blipFill>
            <a:blip r:embed="rId3"/>
            <a:srcRect/>
            <a:stretch>
              <a:fillRect/>
            </a:stretch>
          </p:blipFill>
          <p:spPr bwMode="auto">
            <a:xfrm>
              <a:off x="4608" y="816"/>
              <a:ext cx="192" cy="114"/>
            </a:xfrm>
            <a:prstGeom prst="rect">
              <a:avLst/>
            </a:prstGeom>
            <a:noFill/>
            <a:ln w="9525">
              <a:noFill/>
              <a:miter lim="800000"/>
              <a:headEnd/>
              <a:tailEnd/>
            </a:ln>
          </p:spPr>
        </p:pic>
        <p:pic>
          <p:nvPicPr>
            <p:cNvPr id="31" name="Picture 35"/>
            <p:cNvPicPr>
              <a:picLocks noChangeAspect="1" noChangeArrowheads="1"/>
            </p:cNvPicPr>
            <p:nvPr userDrawn="1"/>
          </p:nvPicPr>
          <p:blipFill>
            <a:blip r:embed="rId3"/>
            <a:srcRect/>
            <a:stretch>
              <a:fillRect/>
            </a:stretch>
          </p:blipFill>
          <p:spPr bwMode="auto">
            <a:xfrm>
              <a:off x="4800" y="816"/>
              <a:ext cx="192" cy="114"/>
            </a:xfrm>
            <a:prstGeom prst="rect">
              <a:avLst/>
            </a:prstGeom>
            <a:noFill/>
            <a:ln w="9525">
              <a:noFill/>
              <a:miter lim="800000"/>
              <a:headEnd/>
              <a:tailEnd/>
            </a:ln>
          </p:spPr>
        </p:pic>
        <p:pic>
          <p:nvPicPr>
            <p:cNvPr id="32" name="Picture 36"/>
            <p:cNvPicPr>
              <a:picLocks noChangeAspect="1" noChangeArrowheads="1"/>
            </p:cNvPicPr>
            <p:nvPr userDrawn="1"/>
          </p:nvPicPr>
          <p:blipFill>
            <a:blip r:embed="rId3"/>
            <a:srcRect/>
            <a:stretch>
              <a:fillRect/>
            </a:stretch>
          </p:blipFill>
          <p:spPr bwMode="auto">
            <a:xfrm>
              <a:off x="4992" y="816"/>
              <a:ext cx="192" cy="114"/>
            </a:xfrm>
            <a:prstGeom prst="rect">
              <a:avLst/>
            </a:prstGeom>
            <a:noFill/>
            <a:ln w="9525">
              <a:noFill/>
              <a:miter lim="800000"/>
              <a:headEnd/>
              <a:tailEnd/>
            </a:ln>
          </p:spPr>
        </p:pic>
        <p:pic>
          <p:nvPicPr>
            <p:cNvPr id="33" name="Picture 37"/>
            <p:cNvPicPr>
              <a:picLocks noChangeAspect="1" noChangeArrowheads="1"/>
            </p:cNvPicPr>
            <p:nvPr userDrawn="1"/>
          </p:nvPicPr>
          <p:blipFill>
            <a:blip r:embed="rId3"/>
            <a:srcRect/>
            <a:stretch>
              <a:fillRect/>
            </a:stretch>
          </p:blipFill>
          <p:spPr bwMode="auto">
            <a:xfrm>
              <a:off x="5184" y="816"/>
              <a:ext cx="192" cy="114"/>
            </a:xfrm>
            <a:prstGeom prst="rect">
              <a:avLst/>
            </a:prstGeom>
            <a:noFill/>
            <a:ln w="9525">
              <a:noFill/>
              <a:miter lim="800000"/>
              <a:headEnd/>
              <a:tailEnd/>
            </a:ln>
          </p:spPr>
        </p:pic>
        <p:pic>
          <p:nvPicPr>
            <p:cNvPr id="34" name="Picture 38"/>
            <p:cNvPicPr>
              <a:picLocks noChangeAspect="1" noChangeArrowheads="1"/>
            </p:cNvPicPr>
            <p:nvPr userDrawn="1"/>
          </p:nvPicPr>
          <p:blipFill>
            <a:blip r:embed="rId3"/>
            <a:srcRect/>
            <a:stretch>
              <a:fillRect/>
            </a:stretch>
          </p:blipFill>
          <p:spPr bwMode="auto">
            <a:xfrm>
              <a:off x="5376" y="816"/>
              <a:ext cx="192" cy="114"/>
            </a:xfrm>
            <a:prstGeom prst="rect">
              <a:avLst/>
            </a:prstGeom>
            <a:noFill/>
            <a:ln w="9525">
              <a:noFill/>
              <a:miter lim="800000"/>
              <a:headEnd/>
              <a:tailEnd/>
            </a:ln>
          </p:spPr>
        </p:pic>
        <p:pic>
          <p:nvPicPr>
            <p:cNvPr id="35" name="Picture 39"/>
            <p:cNvPicPr>
              <a:picLocks noChangeAspect="1" noChangeArrowheads="1"/>
            </p:cNvPicPr>
            <p:nvPr userDrawn="1"/>
          </p:nvPicPr>
          <p:blipFill>
            <a:blip r:embed="rId3"/>
            <a:srcRect/>
            <a:stretch>
              <a:fillRect/>
            </a:stretch>
          </p:blipFill>
          <p:spPr bwMode="auto">
            <a:xfrm>
              <a:off x="5568" y="816"/>
              <a:ext cx="192" cy="114"/>
            </a:xfrm>
            <a:prstGeom prst="rect">
              <a:avLst/>
            </a:prstGeom>
            <a:noFill/>
            <a:ln w="9525">
              <a:noFill/>
              <a:miter lim="800000"/>
              <a:headEnd/>
              <a:tailEnd/>
            </a:ln>
          </p:spPr>
        </p:pic>
      </p:grpSp>
      <p:sp>
        <p:nvSpPr>
          <p:cNvPr id="2" name="Title 1"/>
          <p:cNvSpPr>
            <a:spLocks noGrp="1"/>
          </p:cNvSpPr>
          <p:nvPr>
            <p:ph type="title"/>
          </p:nvPr>
        </p:nvSpPr>
        <p:spPr>
          <a:xfrm>
            <a:off x="762000" y="3276600"/>
            <a:ext cx="7772400" cy="1362075"/>
          </a:xfrm>
          <a:prstGeom prst="rect">
            <a:avLst/>
          </a:prstGeo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137160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36" name="Rectangle 5"/>
          <p:cNvSpPr>
            <a:spLocks noGrp="1" noChangeArrowheads="1"/>
          </p:cNvSpPr>
          <p:nvPr>
            <p:ph type="ftr" sz="quarter" idx="10"/>
          </p:nvPr>
        </p:nvSpPr>
        <p:spPr/>
        <p:txBody>
          <a:bodyPr/>
          <a:lstStyle>
            <a:lvl1pPr>
              <a:defRPr/>
            </a:lvl1pPr>
          </a:lstStyle>
          <a:p>
            <a:pPr>
              <a:defRPr/>
            </a:pPr>
            <a:r>
              <a:rPr lang="en-US"/>
              <a:t>Northwest Portland Area Indian Health Board</a:t>
            </a:r>
          </a:p>
        </p:txBody>
      </p:sp>
      <p:sp>
        <p:nvSpPr>
          <p:cNvPr id="37" name="Rectangle 36"/>
          <p:cNvSpPr>
            <a:spLocks noGrp="1" noChangeArrowheads="1"/>
          </p:cNvSpPr>
          <p:nvPr>
            <p:ph type="dt" sz="half" idx="11"/>
          </p:nvPr>
        </p:nvSpPr>
        <p:spPr/>
        <p:txBody>
          <a:bodyPr/>
          <a:lstStyle>
            <a:lvl1pPr>
              <a:defRPr/>
            </a:lvl1pPr>
          </a:lstStyle>
          <a:p>
            <a:pPr>
              <a:defRPr/>
            </a:pPr>
            <a:fld id="{53E9DA71-6CC8-4899-8DAA-E32C9B142B44}" type="datetime1">
              <a:rPr lang="en-US"/>
              <a:pPr>
                <a:defRPr/>
              </a:pPr>
              <a:t>2/23/2009</a:t>
            </a:fld>
            <a:endParaRPr lang="en-US" dirty="0"/>
          </a:p>
        </p:txBody>
      </p:sp>
      <p:sp>
        <p:nvSpPr>
          <p:cNvPr id="38" name="Rectangle 6"/>
          <p:cNvSpPr>
            <a:spLocks noGrp="1" noChangeArrowheads="1"/>
          </p:cNvSpPr>
          <p:nvPr>
            <p:ph type="sldNum" sz="quarter" idx="12"/>
          </p:nvPr>
        </p:nvSpPr>
        <p:spPr/>
        <p:txBody>
          <a:bodyPr/>
          <a:lstStyle>
            <a:lvl1pPr>
              <a:defRPr/>
            </a:lvl1pPr>
          </a:lstStyle>
          <a:p>
            <a:pPr>
              <a:defRPr/>
            </a:pPr>
            <a:fld id="{CBBCCB07-D987-451F-B083-5F2AA1DC9DC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Rectangle 7"/>
          <p:cNvSpPr>
            <a:spLocks noChangeArrowheads="1"/>
          </p:cNvSpPr>
          <p:nvPr userDrawn="1"/>
        </p:nvSpPr>
        <p:spPr bwMode="auto">
          <a:xfrm>
            <a:off x="0" y="0"/>
            <a:ext cx="9144000" cy="1295400"/>
          </a:xfrm>
          <a:prstGeom prst="rect">
            <a:avLst/>
          </a:prstGeom>
          <a:solidFill>
            <a:srgbClr val="FFFFCC"/>
          </a:solidFill>
          <a:ln w="9525">
            <a:noFill/>
            <a:miter lim="800000"/>
            <a:headEnd/>
            <a:tailEnd/>
          </a:ln>
          <a:effectLst/>
        </p:spPr>
        <p:txBody>
          <a:bodyPr wrap="none" anchor="ctr"/>
          <a:lstStyle/>
          <a:p>
            <a:pPr>
              <a:defRPr/>
            </a:pPr>
            <a:endParaRPr lang="en-US"/>
          </a:p>
        </p:txBody>
      </p:sp>
      <p:pic>
        <p:nvPicPr>
          <p:cNvPr id="7" name="Picture 8" descr="NPAIHBtransparentTEAL"/>
          <p:cNvPicPr>
            <a:picLocks noChangeAspect="1" noChangeArrowheads="1"/>
          </p:cNvPicPr>
          <p:nvPr userDrawn="1"/>
        </p:nvPicPr>
        <p:blipFill>
          <a:blip r:embed="rId2"/>
          <a:srcRect/>
          <a:stretch>
            <a:fillRect/>
          </a:stretch>
        </p:blipFill>
        <p:spPr bwMode="auto">
          <a:xfrm>
            <a:off x="76200" y="228600"/>
            <a:ext cx="1219200" cy="1022350"/>
          </a:xfrm>
          <a:prstGeom prst="rect">
            <a:avLst/>
          </a:prstGeom>
          <a:noFill/>
          <a:ln w="9525">
            <a:noFill/>
            <a:miter lim="800000"/>
            <a:headEnd/>
            <a:tailEnd/>
          </a:ln>
        </p:spPr>
      </p:pic>
      <p:grpSp>
        <p:nvGrpSpPr>
          <p:cNvPr id="8" name="Group 40"/>
          <p:cNvGrpSpPr>
            <a:grpSpLocks/>
          </p:cNvGrpSpPr>
          <p:nvPr userDrawn="1"/>
        </p:nvGrpSpPr>
        <p:grpSpPr bwMode="auto">
          <a:xfrm>
            <a:off x="0" y="1295400"/>
            <a:ext cx="9144000" cy="180975"/>
            <a:chOff x="0" y="816"/>
            <a:chExt cx="5760" cy="114"/>
          </a:xfrm>
        </p:grpSpPr>
        <p:pic>
          <p:nvPicPr>
            <p:cNvPr id="9" name="Picture 10"/>
            <p:cNvPicPr>
              <a:picLocks noChangeAspect="1" noChangeArrowheads="1"/>
            </p:cNvPicPr>
            <p:nvPr userDrawn="1"/>
          </p:nvPicPr>
          <p:blipFill>
            <a:blip r:embed="rId3"/>
            <a:srcRect/>
            <a:stretch>
              <a:fillRect/>
            </a:stretch>
          </p:blipFill>
          <p:spPr bwMode="auto">
            <a:xfrm>
              <a:off x="0" y="816"/>
              <a:ext cx="192" cy="114"/>
            </a:xfrm>
            <a:prstGeom prst="rect">
              <a:avLst/>
            </a:prstGeom>
            <a:noFill/>
            <a:ln w="9525">
              <a:noFill/>
              <a:miter lim="800000"/>
              <a:headEnd/>
              <a:tailEnd/>
            </a:ln>
          </p:spPr>
        </p:pic>
        <p:pic>
          <p:nvPicPr>
            <p:cNvPr id="10" name="Picture 11"/>
            <p:cNvPicPr>
              <a:picLocks noChangeAspect="1" noChangeArrowheads="1"/>
            </p:cNvPicPr>
            <p:nvPr userDrawn="1"/>
          </p:nvPicPr>
          <p:blipFill>
            <a:blip r:embed="rId4"/>
            <a:srcRect/>
            <a:stretch>
              <a:fillRect/>
            </a:stretch>
          </p:blipFill>
          <p:spPr bwMode="auto">
            <a:xfrm>
              <a:off x="192" y="816"/>
              <a:ext cx="192" cy="114"/>
            </a:xfrm>
            <a:prstGeom prst="rect">
              <a:avLst/>
            </a:prstGeom>
            <a:noFill/>
            <a:ln w="9525">
              <a:noFill/>
              <a:miter lim="800000"/>
              <a:headEnd/>
              <a:tailEnd/>
            </a:ln>
          </p:spPr>
        </p:pic>
        <p:pic>
          <p:nvPicPr>
            <p:cNvPr id="11" name="Picture 12"/>
            <p:cNvPicPr>
              <a:picLocks noChangeAspect="1" noChangeArrowheads="1"/>
            </p:cNvPicPr>
            <p:nvPr userDrawn="1"/>
          </p:nvPicPr>
          <p:blipFill>
            <a:blip r:embed="rId4"/>
            <a:srcRect/>
            <a:stretch>
              <a:fillRect/>
            </a:stretch>
          </p:blipFill>
          <p:spPr bwMode="auto">
            <a:xfrm>
              <a:off x="384" y="816"/>
              <a:ext cx="192" cy="114"/>
            </a:xfrm>
            <a:prstGeom prst="rect">
              <a:avLst/>
            </a:prstGeom>
            <a:noFill/>
            <a:ln w="9525">
              <a:noFill/>
              <a:miter lim="800000"/>
              <a:headEnd/>
              <a:tailEnd/>
            </a:ln>
          </p:spPr>
        </p:pic>
        <p:pic>
          <p:nvPicPr>
            <p:cNvPr id="12" name="Picture 13"/>
            <p:cNvPicPr>
              <a:picLocks noChangeAspect="1" noChangeArrowheads="1"/>
            </p:cNvPicPr>
            <p:nvPr userDrawn="1"/>
          </p:nvPicPr>
          <p:blipFill>
            <a:blip r:embed="rId4"/>
            <a:srcRect/>
            <a:stretch>
              <a:fillRect/>
            </a:stretch>
          </p:blipFill>
          <p:spPr bwMode="auto">
            <a:xfrm>
              <a:off x="576" y="816"/>
              <a:ext cx="192" cy="114"/>
            </a:xfrm>
            <a:prstGeom prst="rect">
              <a:avLst/>
            </a:prstGeom>
            <a:noFill/>
            <a:ln w="9525">
              <a:noFill/>
              <a:miter lim="800000"/>
              <a:headEnd/>
              <a:tailEnd/>
            </a:ln>
          </p:spPr>
        </p:pic>
        <p:pic>
          <p:nvPicPr>
            <p:cNvPr id="13" name="Picture 14"/>
            <p:cNvPicPr>
              <a:picLocks noChangeAspect="1" noChangeArrowheads="1"/>
            </p:cNvPicPr>
            <p:nvPr userDrawn="1"/>
          </p:nvPicPr>
          <p:blipFill>
            <a:blip r:embed="rId4"/>
            <a:srcRect/>
            <a:stretch>
              <a:fillRect/>
            </a:stretch>
          </p:blipFill>
          <p:spPr bwMode="auto">
            <a:xfrm>
              <a:off x="768" y="816"/>
              <a:ext cx="192" cy="114"/>
            </a:xfrm>
            <a:prstGeom prst="rect">
              <a:avLst/>
            </a:prstGeom>
            <a:noFill/>
            <a:ln w="9525">
              <a:noFill/>
              <a:miter lim="800000"/>
              <a:headEnd/>
              <a:tailEnd/>
            </a:ln>
          </p:spPr>
        </p:pic>
        <p:pic>
          <p:nvPicPr>
            <p:cNvPr id="14" name="Picture 15"/>
            <p:cNvPicPr>
              <a:picLocks noChangeAspect="1" noChangeArrowheads="1"/>
            </p:cNvPicPr>
            <p:nvPr userDrawn="1"/>
          </p:nvPicPr>
          <p:blipFill>
            <a:blip r:embed="rId4"/>
            <a:srcRect/>
            <a:stretch>
              <a:fillRect/>
            </a:stretch>
          </p:blipFill>
          <p:spPr bwMode="auto">
            <a:xfrm>
              <a:off x="960" y="816"/>
              <a:ext cx="192" cy="114"/>
            </a:xfrm>
            <a:prstGeom prst="rect">
              <a:avLst/>
            </a:prstGeom>
            <a:noFill/>
            <a:ln w="9525">
              <a:noFill/>
              <a:miter lim="800000"/>
              <a:headEnd/>
              <a:tailEnd/>
            </a:ln>
          </p:spPr>
        </p:pic>
        <p:pic>
          <p:nvPicPr>
            <p:cNvPr id="15" name="Picture 16"/>
            <p:cNvPicPr>
              <a:picLocks noChangeAspect="1" noChangeArrowheads="1"/>
            </p:cNvPicPr>
            <p:nvPr userDrawn="1"/>
          </p:nvPicPr>
          <p:blipFill>
            <a:blip r:embed="rId4"/>
            <a:srcRect/>
            <a:stretch>
              <a:fillRect/>
            </a:stretch>
          </p:blipFill>
          <p:spPr bwMode="auto">
            <a:xfrm>
              <a:off x="1152" y="816"/>
              <a:ext cx="192" cy="114"/>
            </a:xfrm>
            <a:prstGeom prst="rect">
              <a:avLst/>
            </a:prstGeom>
            <a:noFill/>
            <a:ln w="9525">
              <a:noFill/>
              <a:miter lim="800000"/>
              <a:headEnd/>
              <a:tailEnd/>
            </a:ln>
          </p:spPr>
        </p:pic>
        <p:pic>
          <p:nvPicPr>
            <p:cNvPr id="16" name="Picture 17"/>
            <p:cNvPicPr>
              <a:picLocks noChangeAspect="1" noChangeArrowheads="1"/>
            </p:cNvPicPr>
            <p:nvPr userDrawn="1"/>
          </p:nvPicPr>
          <p:blipFill>
            <a:blip r:embed="rId4"/>
            <a:srcRect/>
            <a:stretch>
              <a:fillRect/>
            </a:stretch>
          </p:blipFill>
          <p:spPr bwMode="auto">
            <a:xfrm>
              <a:off x="1344" y="816"/>
              <a:ext cx="192" cy="114"/>
            </a:xfrm>
            <a:prstGeom prst="rect">
              <a:avLst/>
            </a:prstGeom>
            <a:noFill/>
            <a:ln w="9525">
              <a:noFill/>
              <a:miter lim="800000"/>
              <a:headEnd/>
              <a:tailEnd/>
            </a:ln>
          </p:spPr>
        </p:pic>
        <p:pic>
          <p:nvPicPr>
            <p:cNvPr id="17" name="Picture 18"/>
            <p:cNvPicPr>
              <a:picLocks noChangeAspect="1" noChangeArrowheads="1"/>
            </p:cNvPicPr>
            <p:nvPr userDrawn="1"/>
          </p:nvPicPr>
          <p:blipFill>
            <a:blip r:embed="rId4"/>
            <a:srcRect/>
            <a:stretch>
              <a:fillRect/>
            </a:stretch>
          </p:blipFill>
          <p:spPr bwMode="auto">
            <a:xfrm>
              <a:off x="1536" y="816"/>
              <a:ext cx="192" cy="114"/>
            </a:xfrm>
            <a:prstGeom prst="rect">
              <a:avLst/>
            </a:prstGeom>
            <a:noFill/>
            <a:ln w="9525">
              <a:noFill/>
              <a:miter lim="800000"/>
              <a:headEnd/>
              <a:tailEnd/>
            </a:ln>
          </p:spPr>
        </p:pic>
        <p:pic>
          <p:nvPicPr>
            <p:cNvPr id="18" name="Picture 19"/>
            <p:cNvPicPr>
              <a:picLocks noChangeAspect="1" noChangeArrowheads="1"/>
            </p:cNvPicPr>
            <p:nvPr userDrawn="1"/>
          </p:nvPicPr>
          <p:blipFill>
            <a:blip r:embed="rId4"/>
            <a:srcRect/>
            <a:stretch>
              <a:fillRect/>
            </a:stretch>
          </p:blipFill>
          <p:spPr bwMode="auto">
            <a:xfrm>
              <a:off x="1728" y="816"/>
              <a:ext cx="192" cy="114"/>
            </a:xfrm>
            <a:prstGeom prst="rect">
              <a:avLst/>
            </a:prstGeom>
            <a:noFill/>
            <a:ln w="9525">
              <a:noFill/>
              <a:miter lim="800000"/>
              <a:headEnd/>
              <a:tailEnd/>
            </a:ln>
          </p:spPr>
        </p:pic>
        <p:pic>
          <p:nvPicPr>
            <p:cNvPr id="19" name="Picture 20"/>
            <p:cNvPicPr>
              <a:picLocks noChangeAspect="1" noChangeArrowheads="1"/>
            </p:cNvPicPr>
            <p:nvPr userDrawn="1"/>
          </p:nvPicPr>
          <p:blipFill>
            <a:blip r:embed="rId4"/>
            <a:srcRect/>
            <a:stretch>
              <a:fillRect/>
            </a:stretch>
          </p:blipFill>
          <p:spPr bwMode="auto">
            <a:xfrm>
              <a:off x="1920" y="816"/>
              <a:ext cx="192" cy="114"/>
            </a:xfrm>
            <a:prstGeom prst="rect">
              <a:avLst/>
            </a:prstGeom>
            <a:noFill/>
            <a:ln w="9525">
              <a:noFill/>
              <a:miter lim="800000"/>
              <a:headEnd/>
              <a:tailEnd/>
            </a:ln>
          </p:spPr>
        </p:pic>
        <p:pic>
          <p:nvPicPr>
            <p:cNvPr id="20" name="Picture 21"/>
            <p:cNvPicPr>
              <a:picLocks noChangeAspect="1" noChangeArrowheads="1"/>
            </p:cNvPicPr>
            <p:nvPr userDrawn="1"/>
          </p:nvPicPr>
          <p:blipFill>
            <a:blip r:embed="rId4"/>
            <a:srcRect/>
            <a:stretch>
              <a:fillRect/>
            </a:stretch>
          </p:blipFill>
          <p:spPr bwMode="auto">
            <a:xfrm>
              <a:off x="2112" y="816"/>
              <a:ext cx="192" cy="114"/>
            </a:xfrm>
            <a:prstGeom prst="rect">
              <a:avLst/>
            </a:prstGeom>
            <a:noFill/>
            <a:ln w="9525">
              <a:noFill/>
              <a:miter lim="800000"/>
              <a:headEnd/>
              <a:tailEnd/>
            </a:ln>
          </p:spPr>
        </p:pic>
        <p:pic>
          <p:nvPicPr>
            <p:cNvPr id="21" name="Picture 22"/>
            <p:cNvPicPr>
              <a:picLocks noChangeAspect="1" noChangeArrowheads="1"/>
            </p:cNvPicPr>
            <p:nvPr userDrawn="1"/>
          </p:nvPicPr>
          <p:blipFill>
            <a:blip r:embed="rId4"/>
            <a:srcRect/>
            <a:stretch>
              <a:fillRect/>
            </a:stretch>
          </p:blipFill>
          <p:spPr bwMode="auto">
            <a:xfrm>
              <a:off x="2304" y="816"/>
              <a:ext cx="192" cy="114"/>
            </a:xfrm>
            <a:prstGeom prst="rect">
              <a:avLst/>
            </a:prstGeom>
            <a:noFill/>
            <a:ln w="9525">
              <a:noFill/>
              <a:miter lim="800000"/>
              <a:headEnd/>
              <a:tailEnd/>
            </a:ln>
          </p:spPr>
        </p:pic>
        <p:pic>
          <p:nvPicPr>
            <p:cNvPr id="22" name="Picture 23"/>
            <p:cNvPicPr>
              <a:picLocks noChangeAspect="1" noChangeArrowheads="1"/>
            </p:cNvPicPr>
            <p:nvPr userDrawn="1"/>
          </p:nvPicPr>
          <p:blipFill>
            <a:blip r:embed="rId4"/>
            <a:srcRect/>
            <a:stretch>
              <a:fillRect/>
            </a:stretch>
          </p:blipFill>
          <p:spPr bwMode="auto">
            <a:xfrm>
              <a:off x="2496" y="816"/>
              <a:ext cx="192" cy="114"/>
            </a:xfrm>
            <a:prstGeom prst="rect">
              <a:avLst/>
            </a:prstGeom>
            <a:noFill/>
            <a:ln w="9525">
              <a:noFill/>
              <a:miter lim="800000"/>
              <a:headEnd/>
              <a:tailEnd/>
            </a:ln>
          </p:spPr>
        </p:pic>
        <p:pic>
          <p:nvPicPr>
            <p:cNvPr id="23" name="Picture 24"/>
            <p:cNvPicPr>
              <a:picLocks noChangeAspect="1" noChangeArrowheads="1"/>
            </p:cNvPicPr>
            <p:nvPr userDrawn="1"/>
          </p:nvPicPr>
          <p:blipFill>
            <a:blip r:embed="rId4"/>
            <a:srcRect/>
            <a:stretch>
              <a:fillRect/>
            </a:stretch>
          </p:blipFill>
          <p:spPr bwMode="auto">
            <a:xfrm>
              <a:off x="2688" y="816"/>
              <a:ext cx="192" cy="114"/>
            </a:xfrm>
            <a:prstGeom prst="rect">
              <a:avLst/>
            </a:prstGeom>
            <a:noFill/>
            <a:ln w="9525">
              <a:noFill/>
              <a:miter lim="800000"/>
              <a:headEnd/>
              <a:tailEnd/>
            </a:ln>
          </p:spPr>
        </p:pic>
        <p:pic>
          <p:nvPicPr>
            <p:cNvPr id="24" name="Picture 25"/>
            <p:cNvPicPr>
              <a:picLocks noChangeAspect="1" noChangeArrowheads="1"/>
            </p:cNvPicPr>
            <p:nvPr userDrawn="1"/>
          </p:nvPicPr>
          <p:blipFill>
            <a:blip r:embed="rId4"/>
            <a:srcRect/>
            <a:stretch>
              <a:fillRect/>
            </a:stretch>
          </p:blipFill>
          <p:spPr bwMode="auto">
            <a:xfrm>
              <a:off x="2880" y="816"/>
              <a:ext cx="192" cy="114"/>
            </a:xfrm>
            <a:prstGeom prst="rect">
              <a:avLst/>
            </a:prstGeom>
            <a:noFill/>
            <a:ln w="9525">
              <a:noFill/>
              <a:miter lim="800000"/>
              <a:headEnd/>
              <a:tailEnd/>
            </a:ln>
          </p:spPr>
        </p:pic>
        <p:pic>
          <p:nvPicPr>
            <p:cNvPr id="25" name="Picture 26"/>
            <p:cNvPicPr>
              <a:picLocks noChangeAspect="1" noChangeArrowheads="1"/>
            </p:cNvPicPr>
            <p:nvPr userDrawn="1"/>
          </p:nvPicPr>
          <p:blipFill>
            <a:blip r:embed="rId4"/>
            <a:srcRect/>
            <a:stretch>
              <a:fillRect/>
            </a:stretch>
          </p:blipFill>
          <p:spPr bwMode="auto">
            <a:xfrm>
              <a:off x="3072" y="816"/>
              <a:ext cx="192" cy="114"/>
            </a:xfrm>
            <a:prstGeom prst="rect">
              <a:avLst/>
            </a:prstGeom>
            <a:noFill/>
            <a:ln w="9525">
              <a:noFill/>
              <a:miter lim="800000"/>
              <a:headEnd/>
              <a:tailEnd/>
            </a:ln>
          </p:spPr>
        </p:pic>
        <p:pic>
          <p:nvPicPr>
            <p:cNvPr id="26" name="Picture 27"/>
            <p:cNvPicPr>
              <a:picLocks noChangeAspect="1" noChangeArrowheads="1"/>
            </p:cNvPicPr>
            <p:nvPr userDrawn="1"/>
          </p:nvPicPr>
          <p:blipFill>
            <a:blip r:embed="rId4"/>
            <a:srcRect/>
            <a:stretch>
              <a:fillRect/>
            </a:stretch>
          </p:blipFill>
          <p:spPr bwMode="auto">
            <a:xfrm>
              <a:off x="3264" y="816"/>
              <a:ext cx="192" cy="114"/>
            </a:xfrm>
            <a:prstGeom prst="rect">
              <a:avLst/>
            </a:prstGeom>
            <a:noFill/>
            <a:ln w="9525">
              <a:noFill/>
              <a:miter lim="800000"/>
              <a:headEnd/>
              <a:tailEnd/>
            </a:ln>
          </p:spPr>
        </p:pic>
        <p:pic>
          <p:nvPicPr>
            <p:cNvPr id="27" name="Picture 28"/>
            <p:cNvPicPr>
              <a:picLocks noChangeAspect="1" noChangeArrowheads="1"/>
            </p:cNvPicPr>
            <p:nvPr userDrawn="1"/>
          </p:nvPicPr>
          <p:blipFill>
            <a:blip r:embed="rId4"/>
            <a:srcRect/>
            <a:stretch>
              <a:fillRect/>
            </a:stretch>
          </p:blipFill>
          <p:spPr bwMode="auto">
            <a:xfrm>
              <a:off x="3456" y="816"/>
              <a:ext cx="192" cy="114"/>
            </a:xfrm>
            <a:prstGeom prst="rect">
              <a:avLst/>
            </a:prstGeom>
            <a:noFill/>
            <a:ln w="9525">
              <a:noFill/>
              <a:miter lim="800000"/>
              <a:headEnd/>
              <a:tailEnd/>
            </a:ln>
          </p:spPr>
        </p:pic>
        <p:pic>
          <p:nvPicPr>
            <p:cNvPr id="28" name="Picture 29"/>
            <p:cNvPicPr>
              <a:picLocks noChangeAspect="1" noChangeArrowheads="1"/>
            </p:cNvPicPr>
            <p:nvPr userDrawn="1"/>
          </p:nvPicPr>
          <p:blipFill>
            <a:blip r:embed="rId4"/>
            <a:srcRect/>
            <a:stretch>
              <a:fillRect/>
            </a:stretch>
          </p:blipFill>
          <p:spPr bwMode="auto">
            <a:xfrm>
              <a:off x="3648" y="816"/>
              <a:ext cx="192" cy="114"/>
            </a:xfrm>
            <a:prstGeom prst="rect">
              <a:avLst/>
            </a:prstGeom>
            <a:noFill/>
            <a:ln w="9525">
              <a:noFill/>
              <a:miter lim="800000"/>
              <a:headEnd/>
              <a:tailEnd/>
            </a:ln>
          </p:spPr>
        </p:pic>
        <p:pic>
          <p:nvPicPr>
            <p:cNvPr id="29" name="Picture 30"/>
            <p:cNvPicPr>
              <a:picLocks noChangeAspect="1" noChangeArrowheads="1"/>
            </p:cNvPicPr>
            <p:nvPr userDrawn="1"/>
          </p:nvPicPr>
          <p:blipFill>
            <a:blip r:embed="rId4"/>
            <a:srcRect/>
            <a:stretch>
              <a:fillRect/>
            </a:stretch>
          </p:blipFill>
          <p:spPr bwMode="auto">
            <a:xfrm>
              <a:off x="3840" y="816"/>
              <a:ext cx="192" cy="114"/>
            </a:xfrm>
            <a:prstGeom prst="rect">
              <a:avLst/>
            </a:prstGeom>
            <a:noFill/>
            <a:ln w="9525">
              <a:noFill/>
              <a:miter lim="800000"/>
              <a:headEnd/>
              <a:tailEnd/>
            </a:ln>
          </p:spPr>
        </p:pic>
        <p:pic>
          <p:nvPicPr>
            <p:cNvPr id="30" name="Picture 31"/>
            <p:cNvPicPr>
              <a:picLocks noChangeAspect="1" noChangeArrowheads="1"/>
            </p:cNvPicPr>
            <p:nvPr userDrawn="1"/>
          </p:nvPicPr>
          <p:blipFill>
            <a:blip r:embed="rId4"/>
            <a:srcRect/>
            <a:stretch>
              <a:fillRect/>
            </a:stretch>
          </p:blipFill>
          <p:spPr bwMode="auto">
            <a:xfrm>
              <a:off x="4032" y="816"/>
              <a:ext cx="192" cy="114"/>
            </a:xfrm>
            <a:prstGeom prst="rect">
              <a:avLst/>
            </a:prstGeom>
            <a:noFill/>
            <a:ln w="9525">
              <a:noFill/>
              <a:miter lim="800000"/>
              <a:headEnd/>
              <a:tailEnd/>
            </a:ln>
          </p:spPr>
        </p:pic>
        <p:pic>
          <p:nvPicPr>
            <p:cNvPr id="31" name="Picture 32"/>
            <p:cNvPicPr>
              <a:picLocks noChangeAspect="1" noChangeArrowheads="1"/>
            </p:cNvPicPr>
            <p:nvPr userDrawn="1"/>
          </p:nvPicPr>
          <p:blipFill>
            <a:blip r:embed="rId4"/>
            <a:srcRect/>
            <a:stretch>
              <a:fillRect/>
            </a:stretch>
          </p:blipFill>
          <p:spPr bwMode="auto">
            <a:xfrm>
              <a:off x="4224" y="816"/>
              <a:ext cx="192" cy="114"/>
            </a:xfrm>
            <a:prstGeom prst="rect">
              <a:avLst/>
            </a:prstGeom>
            <a:noFill/>
            <a:ln w="9525">
              <a:noFill/>
              <a:miter lim="800000"/>
              <a:headEnd/>
              <a:tailEnd/>
            </a:ln>
          </p:spPr>
        </p:pic>
        <p:pic>
          <p:nvPicPr>
            <p:cNvPr id="32" name="Picture 33"/>
            <p:cNvPicPr>
              <a:picLocks noChangeAspect="1" noChangeArrowheads="1"/>
            </p:cNvPicPr>
            <p:nvPr userDrawn="1"/>
          </p:nvPicPr>
          <p:blipFill>
            <a:blip r:embed="rId4"/>
            <a:srcRect/>
            <a:stretch>
              <a:fillRect/>
            </a:stretch>
          </p:blipFill>
          <p:spPr bwMode="auto">
            <a:xfrm>
              <a:off x="4416" y="816"/>
              <a:ext cx="192" cy="114"/>
            </a:xfrm>
            <a:prstGeom prst="rect">
              <a:avLst/>
            </a:prstGeom>
            <a:noFill/>
            <a:ln w="9525">
              <a:noFill/>
              <a:miter lim="800000"/>
              <a:headEnd/>
              <a:tailEnd/>
            </a:ln>
          </p:spPr>
        </p:pic>
        <p:pic>
          <p:nvPicPr>
            <p:cNvPr id="33" name="Picture 34"/>
            <p:cNvPicPr>
              <a:picLocks noChangeAspect="1" noChangeArrowheads="1"/>
            </p:cNvPicPr>
            <p:nvPr userDrawn="1"/>
          </p:nvPicPr>
          <p:blipFill>
            <a:blip r:embed="rId4"/>
            <a:srcRect/>
            <a:stretch>
              <a:fillRect/>
            </a:stretch>
          </p:blipFill>
          <p:spPr bwMode="auto">
            <a:xfrm>
              <a:off x="4608" y="816"/>
              <a:ext cx="192" cy="114"/>
            </a:xfrm>
            <a:prstGeom prst="rect">
              <a:avLst/>
            </a:prstGeom>
            <a:noFill/>
            <a:ln w="9525">
              <a:noFill/>
              <a:miter lim="800000"/>
              <a:headEnd/>
              <a:tailEnd/>
            </a:ln>
          </p:spPr>
        </p:pic>
        <p:pic>
          <p:nvPicPr>
            <p:cNvPr id="34" name="Picture 35"/>
            <p:cNvPicPr>
              <a:picLocks noChangeAspect="1" noChangeArrowheads="1"/>
            </p:cNvPicPr>
            <p:nvPr userDrawn="1"/>
          </p:nvPicPr>
          <p:blipFill>
            <a:blip r:embed="rId4"/>
            <a:srcRect/>
            <a:stretch>
              <a:fillRect/>
            </a:stretch>
          </p:blipFill>
          <p:spPr bwMode="auto">
            <a:xfrm>
              <a:off x="4800" y="816"/>
              <a:ext cx="192" cy="114"/>
            </a:xfrm>
            <a:prstGeom prst="rect">
              <a:avLst/>
            </a:prstGeom>
            <a:noFill/>
            <a:ln w="9525">
              <a:noFill/>
              <a:miter lim="800000"/>
              <a:headEnd/>
              <a:tailEnd/>
            </a:ln>
          </p:spPr>
        </p:pic>
        <p:pic>
          <p:nvPicPr>
            <p:cNvPr id="35" name="Picture 36"/>
            <p:cNvPicPr>
              <a:picLocks noChangeAspect="1" noChangeArrowheads="1"/>
            </p:cNvPicPr>
            <p:nvPr userDrawn="1"/>
          </p:nvPicPr>
          <p:blipFill>
            <a:blip r:embed="rId4"/>
            <a:srcRect/>
            <a:stretch>
              <a:fillRect/>
            </a:stretch>
          </p:blipFill>
          <p:spPr bwMode="auto">
            <a:xfrm>
              <a:off x="4992" y="816"/>
              <a:ext cx="192" cy="114"/>
            </a:xfrm>
            <a:prstGeom prst="rect">
              <a:avLst/>
            </a:prstGeom>
            <a:noFill/>
            <a:ln w="9525">
              <a:noFill/>
              <a:miter lim="800000"/>
              <a:headEnd/>
              <a:tailEnd/>
            </a:ln>
          </p:spPr>
        </p:pic>
        <p:pic>
          <p:nvPicPr>
            <p:cNvPr id="36" name="Picture 37"/>
            <p:cNvPicPr>
              <a:picLocks noChangeAspect="1" noChangeArrowheads="1"/>
            </p:cNvPicPr>
            <p:nvPr userDrawn="1"/>
          </p:nvPicPr>
          <p:blipFill>
            <a:blip r:embed="rId4"/>
            <a:srcRect/>
            <a:stretch>
              <a:fillRect/>
            </a:stretch>
          </p:blipFill>
          <p:spPr bwMode="auto">
            <a:xfrm>
              <a:off x="5184" y="816"/>
              <a:ext cx="192" cy="114"/>
            </a:xfrm>
            <a:prstGeom prst="rect">
              <a:avLst/>
            </a:prstGeom>
            <a:noFill/>
            <a:ln w="9525">
              <a:noFill/>
              <a:miter lim="800000"/>
              <a:headEnd/>
              <a:tailEnd/>
            </a:ln>
          </p:spPr>
        </p:pic>
        <p:pic>
          <p:nvPicPr>
            <p:cNvPr id="37" name="Picture 38"/>
            <p:cNvPicPr>
              <a:picLocks noChangeAspect="1" noChangeArrowheads="1"/>
            </p:cNvPicPr>
            <p:nvPr userDrawn="1"/>
          </p:nvPicPr>
          <p:blipFill>
            <a:blip r:embed="rId4"/>
            <a:srcRect/>
            <a:stretch>
              <a:fillRect/>
            </a:stretch>
          </p:blipFill>
          <p:spPr bwMode="auto">
            <a:xfrm>
              <a:off x="5376" y="816"/>
              <a:ext cx="192" cy="114"/>
            </a:xfrm>
            <a:prstGeom prst="rect">
              <a:avLst/>
            </a:prstGeom>
            <a:noFill/>
            <a:ln w="9525">
              <a:noFill/>
              <a:miter lim="800000"/>
              <a:headEnd/>
              <a:tailEnd/>
            </a:ln>
          </p:spPr>
        </p:pic>
        <p:pic>
          <p:nvPicPr>
            <p:cNvPr id="38" name="Picture 39"/>
            <p:cNvPicPr>
              <a:picLocks noChangeAspect="1" noChangeArrowheads="1"/>
            </p:cNvPicPr>
            <p:nvPr userDrawn="1"/>
          </p:nvPicPr>
          <p:blipFill>
            <a:blip r:embed="rId4"/>
            <a:srcRect/>
            <a:stretch>
              <a:fillRect/>
            </a:stretch>
          </p:blipFill>
          <p:spPr bwMode="auto">
            <a:xfrm>
              <a:off x="5568" y="816"/>
              <a:ext cx="192" cy="114"/>
            </a:xfrm>
            <a:prstGeom prst="rect">
              <a:avLst/>
            </a:prstGeom>
            <a:noFill/>
            <a:ln w="9525">
              <a:noFill/>
              <a:miter lim="800000"/>
              <a:headEnd/>
              <a:tailEnd/>
            </a:ln>
          </p:spPr>
        </p:pic>
      </p:grpSp>
      <p:sp>
        <p:nvSpPr>
          <p:cNvPr id="3" name="Content Placeholder 2"/>
          <p:cNvSpPr>
            <a:spLocks noGrp="1"/>
          </p:cNvSpPr>
          <p:nvPr>
            <p:ph sz="half" idx="1"/>
          </p:nvPr>
        </p:nvSpPr>
        <p:spPr>
          <a:xfrm>
            <a:off x="457200" y="1752600"/>
            <a:ext cx="4038600" cy="4648200"/>
          </a:xfrm>
        </p:spPr>
        <p:txBody>
          <a:bodyPr/>
          <a:lstStyle>
            <a:lvl1pPr>
              <a:defRPr sz="2800"/>
            </a:lvl1pPr>
            <a:lvl2pPr marL="804863" indent="-347663">
              <a:buSzPct val="85000"/>
              <a:defRPr lang="en-US" sz="2000" b="0" dirty="0" smtClean="0">
                <a:solidFill>
                  <a:schemeClr val="tx1"/>
                </a:solidFill>
                <a:latin typeface="Trebuchet MS" pitchFamily="34" charset="0"/>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752600"/>
            <a:ext cx="4038600" cy="4648200"/>
          </a:xfrm>
        </p:spPr>
        <p:txBody>
          <a:bodyPr/>
          <a:lstStyle>
            <a:lvl1pPr>
              <a:defRPr sz="2800"/>
            </a:lvl1pPr>
            <a:lvl2pPr marL="806450" indent="-285750">
              <a:tabLst/>
              <a:defRPr lang="en-US" sz="2000" dirty="0" smtClean="0">
                <a:solidFill>
                  <a:schemeClr val="tx1"/>
                </a:solidFill>
                <a:latin typeface="Trebuchet MS" pitchFamily="34" charset="0"/>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Grp="1" noChangeArrowheads="1"/>
          </p:cNvSpPr>
          <p:nvPr>
            <p:ph type="title"/>
          </p:nvPr>
        </p:nvSpPr>
        <p:spPr bwMode="auto">
          <a:xfrm>
            <a:off x="1371600" y="76200"/>
            <a:ext cx="7315200" cy="1143000"/>
          </a:xfrm>
          <a:prstGeom prst="rect">
            <a:avLst/>
          </a:prstGeom>
          <a:noFill/>
          <a:ln w="9525">
            <a:noFill/>
            <a:miter lim="800000"/>
            <a:headEnd/>
            <a:tailEnd/>
          </a:ln>
        </p:spPr>
        <p:txBody>
          <a:bodyPr/>
          <a:lstStyle>
            <a:lvl1pPr algn="l">
              <a:defRPr/>
            </a:lvl1pPr>
          </a:lstStyle>
          <a:p>
            <a:pPr lvl="0"/>
            <a:r>
              <a:rPr lang="en-US" dirty="0" smtClean="0"/>
              <a:t>Click to edit Master title style</a:t>
            </a:r>
          </a:p>
        </p:txBody>
      </p:sp>
      <p:sp>
        <p:nvSpPr>
          <p:cNvPr id="39" name="Rectangle 38"/>
          <p:cNvSpPr>
            <a:spLocks noGrp="1" noChangeArrowheads="1"/>
          </p:cNvSpPr>
          <p:nvPr>
            <p:ph type="ftr" sz="quarter" idx="10"/>
          </p:nvPr>
        </p:nvSpPr>
        <p:spPr/>
        <p:txBody>
          <a:bodyPr/>
          <a:lstStyle>
            <a:lvl1pPr>
              <a:defRPr/>
            </a:lvl1pPr>
          </a:lstStyle>
          <a:p>
            <a:pPr>
              <a:defRPr/>
            </a:pPr>
            <a:r>
              <a:rPr lang="en-US"/>
              <a:t>Northwest Portland Area Indian Health Board</a:t>
            </a:r>
          </a:p>
        </p:txBody>
      </p:sp>
      <p:sp>
        <p:nvSpPr>
          <p:cNvPr id="40" name="Rectangle 4"/>
          <p:cNvSpPr>
            <a:spLocks noGrp="1" noChangeArrowheads="1"/>
          </p:cNvSpPr>
          <p:nvPr>
            <p:ph type="dt" sz="half" idx="11"/>
          </p:nvPr>
        </p:nvSpPr>
        <p:spPr/>
        <p:txBody>
          <a:bodyPr/>
          <a:lstStyle>
            <a:lvl1pPr>
              <a:defRPr/>
            </a:lvl1pPr>
          </a:lstStyle>
          <a:p>
            <a:pPr>
              <a:defRPr/>
            </a:pPr>
            <a:fld id="{1E0489E3-FE8A-4D57-9EF3-41745FEF306E}" type="datetime1">
              <a:rPr lang="en-US"/>
              <a:pPr>
                <a:defRPr/>
              </a:pPr>
              <a:t>2/23/2009</a:t>
            </a:fld>
            <a:endParaRPr lang="en-US" dirty="0"/>
          </a:p>
        </p:txBody>
      </p:sp>
      <p:sp>
        <p:nvSpPr>
          <p:cNvPr id="41" name="Rectangle 6"/>
          <p:cNvSpPr>
            <a:spLocks noGrp="1" noChangeArrowheads="1"/>
          </p:cNvSpPr>
          <p:nvPr>
            <p:ph type="sldNum" sz="quarter" idx="12"/>
          </p:nvPr>
        </p:nvSpPr>
        <p:spPr/>
        <p:txBody>
          <a:bodyPr/>
          <a:lstStyle>
            <a:lvl1pPr>
              <a:defRPr/>
            </a:lvl1pPr>
          </a:lstStyle>
          <a:p>
            <a:pPr>
              <a:defRPr/>
            </a:pPr>
            <a:fld id="{F85D96AD-D231-42AE-9266-FDC5A2E08D7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7"/>
          <p:cNvSpPr>
            <a:spLocks noChangeArrowheads="1"/>
          </p:cNvSpPr>
          <p:nvPr userDrawn="1"/>
        </p:nvSpPr>
        <p:spPr bwMode="auto">
          <a:xfrm>
            <a:off x="0" y="0"/>
            <a:ext cx="9144000" cy="1295400"/>
          </a:xfrm>
          <a:prstGeom prst="rect">
            <a:avLst/>
          </a:prstGeom>
          <a:solidFill>
            <a:srgbClr val="FFFFCC"/>
          </a:solidFill>
          <a:ln w="9525">
            <a:noFill/>
            <a:miter lim="800000"/>
            <a:headEnd/>
            <a:tailEnd/>
          </a:ln>
          <a:effectLst/>
        </p:spPr>
        <p:txBody>
          <a:bodyPr wrap="none" anchor="ctr"/>
          <a:lstStyle/>
          <a:p>
            <a:pPr>
              <a:defRPr/>
            </a:pPr>
            <a:endParaRPr lang="en-US"/>
          </a:p>
        </p:txBody>
      </p:sp>
      <p:pic>
        <p:nvPicPr>
          <p:cNvPr id="8" name="Picture 8" descr="NPAIHBtransparentTEAL"/>
          <p:cNvPicPr>
            <a:picLocks noChangeAspect="1" noChangeArrowheads="1"/>
          </p:cNvPicPr>
          <p:nvPr userDrawn="1"/>
        </p:nvPicPr>
        <p:blipFill>
          <a:blip r:embed="rId2"/>
          <a:srcRect/>
          <a:stretch>
            <a:fillRect/>
          </a:stretch>
        </p:blipFill>
        <p:spPr bwMode="auto">
          <a:xfrm>
            <a:off x="76200" y="228600"/>
            <a:ext cx="1219200" cy="1022350"/>
          </a:xfrm>
          <a:prstGeom prst="rect">
            <a:avLst/>
          </a:prstGeom>
          <a:noFill/>
          <a:ln w="9525">
            <a:noFill/>
            <a:miter lim="800000"/>
            <a:headEnd/>
            <a:tailEnd/>
          </a:ln>
        </p:spPr>
      </p:pic>
      <p:grpSp>
        <p:nvGrpSpPr>
          <p:cNvPr id="9" name="Group 40"/>
          <p:cNvGrpSpPr>
            <a:grpSpLocks/>
          </p:cNvGrpSpPr>
          <p:nvPr userDrawn="1"/>
        </p:nvGrpSpPr>
        <p:grpSpPr bwMode="auto">
          <a:xfrm>
            <a:off x="0" y="1295400"/>
            <a:ext cx="9144000" cy="180975"/>
            <a:chOff x="0" y="816"/>
            <a:chExt cx="5760" cy="114"/>
          </a:xfrm>
        </p:grpSpPr>
        <p:pic>
          <p:nvPicPr>
            <p:cNvPr id="10" name="Picture 10"/>
            <p:cNvPicPr>
              <a:picLocks noChangeAspect="1" noChangeArrowheads="1"/>
            </p:cNvPicPr>
            <p:nvPr userDrawn="1"/>
          </p:nvPicPr>
          <p:blipFill>
            <a:blip r:embed="rId3"/>
            <a:srcRect/>
            <a:stretch>
              <a:fillRect/>
            </a:stretch>
          </p:blipFill>
          <p:spPr bwMode="auto">
            <a:xfrm>
              <a:off x="0" y="816"/>
              <a:ext cx="192" cy="114"/>
            </a:xfrm>
            <a:prstGeom prst="rect">
              <a:avLst/>
            </a:prstGeom>
            <a:noFill/>
            <a:ln w="9525">
              <a:noFill/>
              <a:miter lim="800000"/>
              <a:headEnd/>
              <a:tailEnd/>
            </a:ln>
          </p:spPr>
        </p:pic>
        <p:pic>
          <p:nvPicPr>
            <p:cNvPr id="12" name="Picture 10"/>
            <p:cNvPicPr>
              <a:picLocks noChangeAspect="1" noChangeArrowheads="1"/>
            </p:cNvPicPr>
            <p:nvPr userDrawn="1"/>
          </p:nvPicPr>
          <p:blipFill>
            <a:blip r:embed="rId4"/>
            <a:srcRect/>
            <a:stretch>
              <a:fillRect/>
            </a:stretch>
          </p:blipFill>
          <p:spPr bwMode="auto">
            <a:xfrm>
              <a:off x="192" y="816"/>
              <a:ext cx="192" cy="114"/>
            </a:xfrm>
            <a:prstGeom prst="rect">
              <a:avLst/>
            </a:prstGeom>
            <a:noFill/>
            <a:ln w="9525">
              <a:noFill/>
              <a:miter lim="800000"/>
              <a:headEnd/>
              <a:tailEnd/>
            </a:ln>
          </p:spPr>
        </p:pic>
        <p:pic>
          <p:nvPicPr>
            <p:cNvPr id="13" name="Picture 11"/>
            <p:cNvPicPr>
              <a:picLocks noChangeAspect="1" noChangeArrowheads="1"/>
            </p:cNvPicPr>
            <p:nvPr userDrawn="1"/>
          </p:nvPicPr>
          <p:blipFill>
            <a:blip r:embed="rId4"/>
            <a:srcRect/>
            <a:stretch>
              <a:fillRect/>
            </a:stretch>
          </p:blipFill>
          <p:spPr bwMode="auto">
            <a:xfrm>
              <a:off x="384" y="816"/>
              <a:ext cx="192" cy="114"/>
            </a:xfrm>
            <a:prstGeom prst="rect">
              <a:avLst/>
            </a:prstGeom>
            <a:noFill/>
            <a:ln w="9525">
              <a:noFill/>
              <a:miter lim="800000"/>
              <a:headEnd/>
              <a:tailEnd/>
            </a:ln>
          </p:spPr>
        </p:pic>
        <p:pic>
          <p:nvPicPr>
            <p:cNvPr id="14" name="Picture 12"/>
            <p:cNvPicPr>
              <a:picLocks noChangeAspect="1" noChangeArrowheads="1"/>
            </p:cNvPicPr>
            <p:nvPr userDrawn="1"/>
          </p:nvPicPr>
          <p:blipFill>
            <a:blip r:embed="rId4"/>
            <a:srcRect/>
            <a:stretch>
              <a:fillRect/>
            </a:stretch>
          </p:blipFill>
          <p:spPr bwMode="auto">
            <a:xfrm>
              <a:off x="576" y="816"/>
              <a:ext cx="192" cy="114"/>
            </a:xfrm>
            <a:prstGeom prst="rect">
              <a:avLst/>
            </a:prstGeom>
            <a:noFill/>
            <a:ln w="9525">
              <a:noFill/>
              <a:miter lim="800000"/>
              <a:headEnd/>
              <a:tailEnd/>
            </a:ln>
          </p:spPr>
        </p:pic>
        <p:pic>
          <p:nvPicPr>
            <p:cNvPr id="15" name="Picture 13"/>
            <p:cNvPicPr>
              <a:picLocks noChangeAspect="1" noChangeArrowheads="1"/>
            </p:cNvPicPr>
            <p:nvPr userDrawn="1"/>
          </p:nvPicPr>
          <p:blipFill>
            <a:blip r:embed="rId4"/>
            <a:srcRect/>
            <a:stretch>
              <a:fillRect/>
            </a:stretch>
          </p:blipFill>
          <p:spPr bwMode="auto">
            <a:xfrm>
              <a:off x="768" y="816"/>
              <a:ext cx="192" cy="114"/>
            </a:xfrm>
            <a:prstGeom prst="rect">
              <a:avLst/>
            </a:prstGeom>
            <a:noFill/>
            <a:ln w="9525">
              <a:noFill/>
              <a:miter lim="800000"/>
              <a:headEnd/>
              <a:tailEnd/>
            </a:ln>
          </p:spPr>
        </p:pic>
        <p:pic>
          <p:nvPicPr>
            <p:cNvPr id="16" name="Picture 14"/>
            <p:cNvPicPr>
              <a:picLocks noChangeAspect="1" noChangeArrowheads="1"/>
            </p:cNvPicPr>
            <p:nvPr userDrawn="1"/>
          </p:nvPicPr>
          <p:blipFill>
            <a:blip r:embed="rId4"/>
            <a:srcRect/>
            <a:stretch>
              <a:fillRect/>
            </a:stretch>
          </p:blipFill>
          <p:spPr bwMode="auto">
            <a:xfrm>
              <a:off x="960" y="816"/>
              <a:ext cx="192" cy="114"/>
            </a:xfrm>
            <a:prstGeom prst="rect">
              <a:avLst/>
            </a:prstGeom>
            <a:noFill/>
            <a:ln w="9525">
              <a:noFill/>
              <a:miter lim="800000"/>
              <a:headEnd/>
              <a:tailEnd/>
            </a:ln>
          </p:spPr>
        </p:pic>
        <p:pic>
          <p:nvPicPr>
            <p:cNvPr id="17" name="Picture 15"/>
            <p:cNvPicPr>
              <a:picLocks noChangeAspect="1" noChangeArrowheads="1"/>
            </p:cNvPicPr>
            <p:nvPr userDrawn="1"/>
          </p:nvPicPr>
          <p:blipFill>
            <a:blip r:embed="rId4"/>
            <a:srcRect/>
            <a:stretch>
              <a:fillRect/>
            </a:stretch>
          </p:blipFill>
          <p:spPr bwMode="auto">
            <a:xfrm>
              <a:off x="1152" y="816"/>
              <a:ext cx="192" cy="114"/>
            </a:xfrm>
            <a:prstGeom prst="rect">
              <a:avLst/>
            </a:prstGeom>
            <a:noFill/>
            <a:ln w="9525">
              <a:noFill/>
              <a:miter lim="800000"/>
              <a:headEnd/>
              <a:tailEnd/>
            </a:ln>
          </p:spPr>
        </p:pic>
        <p:pic>
          <p:nvPicPr>
            <p:cNvPr id="18" name="Picture 16"/>
            <p:cNvPicPr>
              <a:picLocks noChangeAspect="1" noChangeArrowheads="1"/>
            </p:cNvPicPr>
            <p:nvPr userDrawn="1"/>
          </p:nvPicPr>
          <p:blipFill>
            <a:blip r:embed="rId4"/>
            <a:srcRect/>
            <a:stretch>
              <a:fillRect/>
            </a:stretch>
          </p:blipFill>
          <p:spPr bwMode="auto">
            <a:xfrm>
              <a:off x="1344" y="816"/>
              <a:ext cx="192" cy="114"/>
            </a:xfrm>
            <a:prstGeom prst="rect">
              <a:avLst/>
            </a:prstGeom>
            <a:noFill/>
            <a:ln w="9525">
              <a:noFill/>
              <a:miter lim="800000"/>
              <a:headEnd/>
              <a:tailEnd/>
            </a:ln>
          </p:spPr>
        </p:pic>
        <p:pic>
          <p:nvPicPr>
            <p:cNvPr id="19" name="Picture 17"/>
            <p:cNvPicPr>
              <a:picLocks noChangeAspect="1" noChangeArrowheads="1"/>
            </p:cNvPicPr>
            <p:nvPr userDrawn="1"/>
          </p:nvPicPr>
          <p:blipFill>
            <a:blip r:embed="rId4"/>
            <a:srcRect/>
            <a:stretch>
              <a:fillRect/>
            </a:stretch>
          </p:blipFill>
          <p:spPr bwMode="auto">
            <a:xfrm>
              <a:off x="1536" y="816"/>
              <a:ext cx="192" cy="114"/>
            </a:xfrm>
            <a:prstGeom prst="rect">
              <a:avLst/>
            </a:prstGeom>
            <a:noFill/>
            <a:ln w="9525">
              <a:noFill/>
              <a:miter lim="800000"/>
              <a:headEnd/>
              <a:tailEnd/>
            </a:ln>
          </p:spPr>
        </p:pic>
        <p:pic>
          <p:nvPicPr>
            <p:cNvPr id="20" name="Picture 18"/>
            <p:cNvPicPr>
              <a:picLocks noChangeAspect="1" noChangeArrowheads="1"/>
            </p:cNvPicPr>
            <p:nvPr userDrawn="1"/>
          </p:nvPicPr>
          <p:blipFill>
            <a:blip r:embed="rId4"/>
            <a:srcRect/>
            <a:stretch>
              <a:fillRect/>
            </a:stretch>
          </p:blipFill>
          <p:spPr bwMode="auto">
            <a:xfrm>
              <a:off x="1728" y="816"/>
              <a:ext cx="192" cy="114"/>
            </a:xfrm>
            <a:prstGeom prst="rect">
              <a:avLst/>
            </a:prstGeom>
            <a:noFill/>
            <a:ln w="9525">
              <a:noFill/>
              <a:miter lim="800000"/>
              <a:headEnd/>
              <a:tailEnd/>
            </a:ln>
          </p:spPr>
        </p:pic>
        <p:pic>
          <p:nvPicPr>
            <p:cNvPr id="21" name="Picture 19"/>
            <p:cNvPicPr>
              <a:picLocks noChangeAspect="1" noChangeArrowheads="1"/>
            </p:cNvPicPr>
            <p:nvPr userDrawn="1"/>
          </p:nvPicPr>
          <p:blipFill>
            <a:blip r:embed="rId4"/>
            <a:srcRect/>
            <a:stretch>
              <a:fillRect/>
            </a:stretch>
          </p:blipFill>
          <p:spPr bwMode="auto">
            <a:xfrm>
              <a:off x="1920" y="816"/>
              <a:ext cx="192" cy="114"/>
            </a:xfrm>
            <a:prstGeom prst="rect">
              <a:avLst/>
            </a:prstGeom>
            <a:noFill/>
            <a:ln w="9525">
              <a:noFill/>
              <a:miter lim="800000"/>
              <a:headEnd/>
              <a:tailEnd/>
            </a:ln>
          </p:spPr>
        </p:pic>
        <p:pic>
          <p:nvPicPr>
            <p:cNvPr id="22" name="Picture 20"/>
            <p:cNvPicPr>
              <a:picLocks noChangeAspect="1" noChangeArrowheads="1"/>
            </p:cNvPicPr>
            <p:nvPr userDrawn="1"/>
          </p:nvPicPr>
          <p:blipFill>
            <a:blip r:embed="rId4"/>
            <a:srcRect/>
            <a:stretch>
              <a:fillRect/>
            </a:stretch>
          </p:blipFill>
          <p:spPr bwMode="auto">
            <a:xfrm>
              <a:off x="2112" y="816"/>
              <a:ext cx="192" cy="114"/>
            </a:xfrm>
            <a:prstGeom prst="rect">
              <a:avLst/>
            </a:prstGeom>
            <a:noFill/>
            <a:ln w="9525">
              <a:noFill/>
              <a:miter lim="800000"/>
              <a:headEnd/>
              <a:tailEnd/>
            </a:ln>
          </p:spPr>
        </p:pic>
        <p:pic>
          <p:nvPicPr>
            <p:cNvPr id="23" name="Picture 21"/>
            <p:cNvPicPr>
              <a:picLocks noChangeAspect="1" noChangeArrowheads="1"/>
            </p:cNvPicPr>
            <p:nvPr userDrawn="1"/>
          </p:nvPicPr>
          <p:blipFill>
            <a:blip r:embed="rId4"/>
            <a:srcRect/>
            <a:stretch>
              <a:fillRect/>
            </a:stretch>
          </p:blipFill>
          <p:spPr bwMode="auto">
            <a:xfrm>
              <a:off x="2304" y="816"/>
              <a:ext cx="192" cy="114"/>
            </a:xfrm>
            <a:prstGeom prst="rect">
              <a:avLst/>
            </a:prstGeom>
            <a:noFill/>
            <a:ln w="9525">
              <a:noFill/>
              <a:miter lim="800000"/>
              <a:headEnd/>
              <a:tailEnd/>
            </a:ln>
          </p:spPr>
        </p:pic>
        <p:pic>
          <p:nvPicPr>
            <p:cNvPr id="24" name="Picture 22"/>
            <p:cNvPicPr>
              <a:picLocks noChangeAspect="1" noChangeArrowheads="1"/>
            </p:cNvPicPr>
            <p:nvPr userDrawn="1"/>
          </p:nvPicPr>
          <p:blipFill>
            <a:blip r:embed="rId4"/>
            <a:srcRect/>
            <a:stretch>
              <a:fillRect/>
            </a:stretch>
          </p:blipFill>
          <p:spPr bwMode="auto">
            <a:xfrm>
              <a:off x="2496" y="816"/>
              <a:ext cx="192" cy="114"/>
            </a:xfrm>
            <a:prstGeom prst="rect">
              <a:avLst/>
            </a:prstGeom>
            <a:noFill/>
            <a:ln w="9525">
              <a:noFill/>
              <a:miter lim="800000"/>
              <a:headEnd/>
              <a:tailEnd/>
            </a:ln>
          </p:spPr>
        </p:pic>
        <p:pic>
          <p:nvPicPr>
            <p:cNvPr id="25" name="Picture 23"/>
            <p:cNvPicPr>
              <a:picLocks noChangeAspect="1" noChangeArrowheads="1"/>
            </p:cNvPicPr>
            <p:nvPr userDrawn="1"/>
          </p:nvPicPr>
          <p:blipFill>
            <a:blip r:embed="rId4"/>
            <a:srcRect/>
            <a:stretch>
              <a:fillRect/>
            </a:stretch>
          </p:blipFill>
          <p:spPr bwMode="auto">
            <a:xfrm>
              <a:off x="2688" y="816"/>
              <a:ext cx="192" cy="114"/>
            </a:xfrm>
            <a:prstGeom prst="rect">
              <a:avLst/>
            </a:prstGeom>
            <a:noFill/>
            <a:ln w="9525">
              <a:noFill/>
              <a:miter lim="800000"/>
              <a:headEnd/>
              <a:tailEnd/>
            </a:ln>
          </p:spPr>
        </p:pic>
        <p:pic>
          <p:nvPicPr>
            <p:cNvPr id="26" name="Picture 24"/>
            <p:cNvPicPr>
              <a:picLocks noChangeAspect="1" noChangeArrowheads="1"/>
            </p:cNvPicPr>
            <p:nvPr userDrawn="1"/>
          </p:nvPicPr>
          <p:blipFill>
            <a:blip r:embed="rId4"/>
            <a:srcRect/>
            <a:stretch>
              <a:fillRect/>
            </a:stretch>
          </p:blipFill>
          <p:spPr bwMode="auto">
            <a:xfrm>
              <a:off x="2880" y="816"/>
              <a:ext cx="192" cy="114"/>
            </a:xfrm>
            <a:prstGeom prst="rect">
              <a:avLst/>
            </a:prstGeom>
            <a:noFill/>
            <a:ln w="9525">
              <a:noFill/>
              <a:miter lim="800000"/>
              <a:headEnd/>
              <a:tailEnd/>
            </a:ln>
          </p:spPr>
        </p:pic>
        <p:pic>
          <p:nvPicPr>
            <p:cNvPr id="27" name="Picture 25"/>
            <p:cNvPicPr>
              <a:picLocks noChangeAspect="1" noChangeArrowheads="1"/>
            </p:cNvPicPr>
            <p:nvPr userDrawn="1"/>
          </p:nvPicPr>
          <p:blipFill>
            <a:blip r:embed="rId4"/>
            <a:srcRect/>
            <a:stretch>
              <a:fillRect/>
            </a:stretch>
          </p:blipFill>
          <p:spPr bwMode="auto">
            <a:xfrm>
              <a:off x="3072" y="816"/>
              <a:ext cx="192" cy="114"/>
            </a:xfrm>
            <a:prstGeom prst="rect">
              <a:avLst/>
            </a:prstGeom>
            <a:noFill/>
            <a:ln w="9525">
              <a:noFill/>
              <a:miter lim="800000"/>
              <a:headEnd/>
              <a:tailEnd/>
            </a:ln>
          </p:spPr>
        </p:pic>
        <p:pic>
          <p:nvPicPr>
            <p:cNvPr id="28" name="Picture 26"/>
            <p:cNvPicPr>
              <a:picLocks noChangeAspect="1" noChangeArrowheads="1"/>
            </p:cNvPicPr>
            <p:nvPr userDrawn="1"/>
          </p:nvPicPr>
          <p:blipFill>
            <a:blip r:embed="rId4"/>
            <a:srcRect/>
            <a:stretch>
              <a:fillRect/>
            </a:stretch>
          </p:blipFill>
          <p:spPr bwMode="auto">
            <a:xfrm>
              <a:off x="3264" y="816"/>
              <a:ext cx="192" cy="114"/>
            </a:xfrm>
            <a:prstGeom prst="rect">
              <a:avLst/>
            </a:prstGeom>
            <a:noFill/>
            <a:ln w="9525">
              <a:noFill/>
              <a:miter lim="800000"/>
              <a:headEnd/>
              <a:tailEnd/>
            </a:ln>
          </p:spPr>
        </p:pic>
        <p:pic>
          <p:nvPicPr>
            <p:cNvPr id="29" name="Picture 27"/>
            <p:cNvPicPr>
              <a:picLocks noChangeAspect="1" noChangeArrowheads="1"/>
            </p:cNvPicPr>
            <p:nvPr userDrawn="1"/>
          </p:nvPicPr>
          <p:blipFill>
            <a:blip r:embed="rId4"/>
            <a:srcRect/>
            <a:stretch>
              <a:fillRect/>
            </a:stretch>
          </p:blipFill>
          <p:spPr bwMode="auto">
            <a:xfrm>
              <a:off x="3456" y="816"/>
              <a:ext cx="192" cy="114"/>
            </a:xfrm>
            <a:prstGeom prst="rect">
              <a:avLst/>
            </a:prstGeom>
            <a:noFill/>
            <a:ln w="9525">
              <a:noFill/>
              <a:miter lim="800000"/>
              <a:headEnd/>
              <a:tailEnd/>
            </a:ln>
          </p:spPr>
        </p:pic>
        <p:pic>
          <p:nvPicPr>
            <p:cNvPr id="30" name="Picture 28"/>
            <p:cNvPicPr>
              <a:picLocks noChangeAspect="1" noChangeArrowheads="1"/>
            </p:cNvPicPr>
            <p:nvPr userDrawn="1"/>
          </p:nvPicPr>
          <p:blipFill>
            <a:blip r:embed="rId4"/>
            <a:srcRect/>
            <a:stretch>
              <a:fillRect/>
            </a:stretch>
          </p:blipFill>
          <p:spPr bwMode="auto">
            <a:xfrm>
              <a:off x="3648" y="816"/>
              <a:ext cx="192" cy="114"/>
            </a:xfrm>
            <a:prstGeom prst="rect">
              <a:avLst/>
            </a:prstGeom>
            <a:noFill/>
            <a:ln w="9525">
              <a:noFill/>
              <a:miter lim="800000"/>
              <a:headEnd/>
              <a:tailEnd/>
            </a:ln>
          </p:spPr>
        </p:pic>
        <p:pic>
          <p:nvPicPr>
            <p:cNvPr id="31" name="Picture 29"/>
            <p:cNvPicPr>
              <a:picLocks noChangeAspect="1" noChangeArrowheads="1"/>
            </p:cNvPicPr>
            <p:nvPr userDrawn="1"/>
          </p:nvPicPr>
          <p:blipFill>
            <a:blip r:embed="rId4"/>
            <a:srcRect/>
            <a:stretch>
              <a:fillRect/>
            </a:stretch>
          </p:blipFill>
          <p:spPr bwMode="auto">
            <a:xfrm>
              <a:off x="3840" y="816"/>
              <a:ext cx="192" cy="114"/>
            </a:xfrm>
            <a:prstGeom prst="rect">
              <a:avLst/>
            </a:prstGeom>
            <a:noFill/>
            <a:ln w="9525">
              <a:noFill/>
              <a:miter lim="800000"/>
              <a:headEnd/>
              <a:tailEnd/>
            </a:ln>
          </p:spPr>
        </p:pic>
        <p:pic>
          <p:nvPicPr>
            <p:cNvPr id="32" name="Picture 30"/>
            <p:cNvPicPr>
              <a:picLocks noChangeAspect="1" noChangeArrowheads="1"/>
            </p:cNvPicPr>
            <p:nvPr userDrawn="1"/>
          </p:nvPicPr>
          <p:blipFill>
            <a:blip r:embed="rId4"/>
            <a:srcRect/>
            <a:stretch>
              <a:fillRect/>
            </a:stretch>
          </p:blipFill>
          <p:spPr bwMode="auto">
            <a:xfrm>
              <a:off x="4032" y="816"/>
              <a:ext cx="192" cy="114"/>
            </a:xfrm>
            <a:prstGeom prst="rect">
              <a:avLst/>
            </a:prstGeom>
            <a:noFill/>
            <a:ln w="9525">
              <a:noFill/>
              <a:miter lim="800000"/>
              <a:headEnd/>
              <a:tailEnd/>
            </a:ln>
          </p:spPr>
        </p:pic>
        <p:pic>
          <p:nvPicPr>
            <p:cNvPr id="33" name="Picture 31"/>
            <p:cNvPicPr>
              <a:picLocks noChangeAspect="1" noChangeArrowheads="1"/>
            </p:cNvPicPr>
            <p:nvPr userDrawn="1"/>
          </p:nvPicPr>
          <p:blipFill>
            <a:blip r:embed="rId4"/>
            <a:srcRect/>
            <a:stretch>
              <a:fillRect/>
            </a:stretch>
          </p:blipFill>
          <p:spPr bwMode="auto">
            <a:xfrm>
              <a:off x="4224" y="816"/>
              <a:ext cx="192" cy="114"/>
            </a:xfrm>
            <a:prstGeom prst="rect">
              <a:avLst/>
            </a:prstGeom>
            <a:noFill/>
            <a:ln w="9525">
              <a:noFill/>
              <a:miter lim="800000"/>
              <a:headEnd/>
              <a:tailEnd/>
            </a:ln>
          </p:spPr>
        </p:pic>
        <p:pic>
          <p:nvPicPr>
            <p:cNvPr id="34" name="Picture 32"/>
            <p:cNvPicPr>
              <a:picLocks noChangeAspect="1" noChangeArrowheads="1"/>
            </p:cNvPicPr>
            <p:nvPr userDrawn="1"/>
          </p:nvPicPr>
          <p:blipFill>
            <a:blip r:embed="rId4"/>
            <a:srcRect/>
            <a:stretch>
              <a:fillRect/>
            </a:stretch>
          </p:blipFill>
          <p:spPr bwMode="auto">
            <a:xfrm>
              <a:off x="4416" y="816"/>
              <a:ext cx="192" cy="114"/>
            </a:xfrm>
            <a:prstGeom prst="rect">
              <a:avLst/>
            </a:prstGeom>
            <a:noFill/>
            <a:ln w="9525">
              <a:noFill/>
              <a:miter lim="800000"/>
              <a:headEnd/>
              <a:tailEnd/>
            </a:ln>
          </p:spPr>
        </p:pic>
        <p:pic>
          <p:nvPicPr>
            <p:cNvPr id="35" name="Picture 33"/>
            <p:cNvPicPr>
              <a:picLocks noChangeAspect="1" noChangeArrowheads="1"/>
            </p:cNvPicPr>
            <p:nvPr userDrawn="1"/>
          </p:nvPicPr>
          <p:blipFill>
            <a:blip r:embed="rId4"/>
            <a:srcRect/>
            <a:stretch>
              <a:fillRect/>
            </a:stretch>
          </p:blipFill>
          <p:spPr bwMode="auto">
            <a:xfrm>
              <a:off x="4608" y="816"/>
              <a:ext cx="192" cy="114"/>
            </a:xfrm>
            <a:prstGeom prst="rect">
              <a:avLst/>
            </a:prstGeom>
            <a:noFill/>
            <a:ln w="9525">
              <a:noFill/>
              <a:miter lim="800000"/>
              <a:headEnd/>
              <a:tailEnd/>
            </a:ln>
          </p:spPr>
        </p:pic>
        <p:pic>
          <p:nvPicPr>
            <p:cNvPr id="36" name="Picture 34"/>
            <p:cNvPicPr>
              <a:picLocks noChangeAspect="1" noChangeArrowheads="1"/>
            </p:cNvPicPr>
            <p:nvPr userDrawn="1"/>
          </p:nvPicPr>
          <p:blipFill>
            <a:blip r:embed="rId4"/>
            <a:srcRect/>
            <a:stretch>
              <a:fillRect/>
            </a:stretch>
          </p:blipFill>
          <p:spPr bwMode="auto">
            <a:xfrm>
              <a:off x="4800" y="816"/>
              <a:ext cx="192" cy="114"/>
            </a:xfrm>
            <a:prstGeom prst="rect">
              <a:avLst/>
            </a:prstGeom>
            <a:noFill/>
            <a:ln w="9525">
              <a:noFill/>
              <a:miter lim="800000"/>
              <a:headEnd/>
              <a:tailEnd/>
            </a:ln>
          </p:spPr>
        </p:pic>
        <p:pic>
          <p:nvPicPr>
            <p:cNvPr id="37" name="Picture 35"/>
            <p:cNvPicPr>
              <a:picLocks noChangeAspect="1" noChangeArrowheads="1"/>
            </p:cNvPicPr>
            <p:nvPr userDrawn="1"/>
          </p:nvPicPr>
          <p:blipFill>
            <a:blip r:embed="rId4"/>
            <a:srcRect/>
            <a:stretch>
              <a:fillRect/>
            </a:stretch>
          </p:blipFill>
          <p:spPr bwMode="auto">
            <a:xfrm>
              <a:off x="4992" y="816"/>
              <a:ext cx="192" cy="114"/>
            </a:xfrm>
            <a:prstGeom prst="rect">
              <a:avLst/>
            </a:prstGeom>
            <a:noFill/>
            <a:ln w="9525">
              <a:noFill/>
              <a:miter lim="800000"/>
              <a:headEnd/>
              <a:tailEnd/>
            </a:ln>
          </p:spPr>
        </p:pic>
        <p:pic>
          <p:nvPicPr>
            <p:cNvPr id="38" name="Picture 36"/>
            <p:cNvPicPr>
              <a:picLocks noChangeAspect="1" noChangeArrowheads="1"/>
            </p:cNvPicPr>
            <p:nvPr userDrawn="1"/>
          </p:nvPicPr>
          <p:blipFill>
            <a:blip r:embed="rId4"/>
            <a:srcRect/>
            <a:stretch>
              <a:fillRect/>
            </a:stretch>
          </p:blipFill>
          <p:spPr bwMode="auto">
            <a:xfrm>
              <a:off x="5184" y="816"/>
              <a:ext cx="192" cy="114"/>
            </a:xfrm>
            <a:prstGeom prst="rect">
              <a:avLst/>
            </a:prstGeom>
            <a:noFill/>
            <a:ln w="9525">
              <a:noFill/>
              <a:miter lim="800000"/>
              <a:headEnd/>
              <a:tailEnd/>
            </a:ln>
          </p:spPr>
        </p:pic>
        <p:pic>
          <p:nvPicPr>
            <p:cNvPr id="39" name="Picture 37"/>
            <p:cNvPicPr>
              <a:picLocks noChangeAspect="1" noChangeArrowheads="1"/>
            </p:cNvPicPr>
            <p:nvPr userDrawn="1"/>
          </p:nvPicPr>
          <p:blipFill>
            <a:blip r:embed="rId4"/>
            <a:srcRect/>
            <a:stretch>
              <a:fillRect/>
            </a:stretch>
          </p:blipFill>
          <p:spPr bwMode="auto">
            <a:xfrm>
              <a:off x="5376" y="816"/>
              <a:ext cx="192" cy="114"/>
            </a:xfrm>
            <a:prstGeom prst="rect">
              <a:avLst/>
            </a:prstGeom>
            <a:noFill/>
            <a:ln w="9525">
              <a:noFill/>
              <a:miter lim="800000"/>
              <a:headEnd/>
              <a:tailEnd/>
            </a:ln>
          </p:spPr>
        </p:pic>
        <p:pic>
          <p:nvPicPr>
            <p:cNvPr id="40" name="Picture 38"/>
            <p:cNvPicPr>
              <a:picLocks noChangeAspect="1" noChangeArrowheads="1"/>
            </p:cNvPicPr>
            <p:nvPr userDrawn="1"/>
          </p:nvPicPr>
          <p:blipFill>
            <a:blip r:embed="rId4"/>
            <a:srcRect/>
            <a:stretch>
              <a:fillRect/>
            </a:stretch>
          </p:blipFill>
          <p:spPr bwMode="auto">
            <a:xfrm>
              <a:off x="5568" y="816"/>
              <a:ext cx="192" cy="114"/>
            </a:xfrm>
            <a:prstGeom prst="rect">
              <a:avLst/>
            </a:prstGeom>
            <a:noFill/>
            <a:ln w="9525">
              <a:noFill/>
              <a:miter lim="800000"/>
              <a:headEnd/>
              <a:tailEnd/>
            </a:ln>
          </p:spPr>
        </p:pic>
      </p:grpSp>
      <p:sp>
        <p:nvSpPr>
          <p:cNvPr id="3" name="Text Placeholder 2"/>
          <p:cNvSpPr>
            <a:spLocks noGrp="1"/>
          </p:cNvSpPr>
          <p:nvPr>
            <p:ph type="body" idx="1"/>
          </p:nvPr>
        </p:nvSpPr>
        <p:spPr>
          <a:xfrm>
            <a:off x="457200" y="1524000"/>
            <a:ext cx="4040188" cy="838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4040188" cy="3962400"/>
          </a:xfrm>
        </p:spPr>
        <p:txBody>
          <a:bodyPr/>
          <a:lstStyle>
            <a:lvl1pPr>
              <a:defRPr sz="2400"/>
            </a:lvl1pPr>
            <a:lvl2pPr marL="804863" indent="-347663">
              <a:defRPr lang="en-US" sz="2000" dirty="0" smtClean="0">
                <a:solidFill>
                  <a:schemeClr val="tx1"/>
                </a:solidFill>
                <a:latin typeface="Trebuchet MS" pitchFamily="34"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24000"/>
            <a:ext cx="4041775" cy="838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438399"/>
            <a:ext cx="4041775" cy="3962401"/>
          </a:xfrm>
        </p:spPr>
        <p:txBody>
          <a:bodyPr/>
          <a:lstStyle>
            <a:lvl1pPr>
              <a:defRPr sz="2400"/>
            </a:lvl1pPr>
            <a:lvl2pPr marL="804863" indent="-347663">
              <a:defRPr lang="en-US" sz="2000" dirty="0" smtClean="0">
                <a:solidFill>
                  <a:schemeClr val="tx1"/>
                </a:solidFill>
                <a:latin typeface="Trebuchet MS" pitchFamily="34"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10"/>
          <p:cNvSpPr>
            <a:spLocks noGrp="1"/>
          </p:cNvSpPr>
          <p:nvPr>
            <p:ph type="title"/>
          </p:nvPr>
        </p:nvSpPr>
        <p:spPr>
          <a:xfrm>
            <a:off x="1371600" y="76200"/>
            <a:ext cx="7315200" cy="1143000"/>
          </a:xfrm>
        </p:spPr>
        <p:txBody>
          <a:bodyPr/>
          <a:lstStyle/>
          <a:p>
            <a:r>
              <a:rPr lang="en-US" dirty="0" smtClean="0"/>
              <a:t>Click to edit Master title style</a:t>
            </a:r>
            <a:endParaRPr lang="en-US" dirty="0"/>
          </a:p>
        </p:txBody>
      </p:sp>
      <p:sp>
        <p:nvSpPr>
          <p:cNvPr id="41" name="Rectangle 5"/>
          <p:cNvSpPr>
            <a:spLocks noGrp="1" noChangeArrowheads="1"/>
          </p:cNvSpPr>
          <p:nvPr>
            <p:ph type="ftr" sz="quarter" idx="10"/>
          </p:nvPr>
        </p:nvSpPr>
        <p:spPr/>
        <p:txBody>
          <a:bodyPr/>
          <a:lstStyle>
            <a:lvl1pPr>
              <a:defRPr/>
            </a:lvl1pPr>
          </a:lstStyle>
          <a:p>
            <a:pPr>
              <a:defRPr/>
            </a:pPr>
            <a:r>
              <a:rPr lang="en-US"/>
              <a:t>Northwest Portland Area Indian Health Board</a:t>
            </a:r>
          </a:p>
        </p:txBody>
      </p:sp>
      <p:sp>
        <p:nvSpPr>
          <p:cNvPr id="42" name="Rectangle 4"/>
          <p:cNvSpPr>
            <a:spLocks noGrp="1" noChangeArrowheads="1"/>
          </p:cNvSpPr>
          <p:nvPr>
            <p:ph type="dt" sz="half" idx="11"/>
          </p:nvPr>
        </p:nvSpPr>
        <p:spPr/>
        <p:txBody>
          <a:bodyPr/>
          <a:lstStyle>
            <a:lvl1pPr>
              <a:defRPr/>
            </a:lvl1pPr>
          </a:lstStyle>
          <a:p>
            <a:pPr>
              <a:defRPr/>
            </a:pPr>
            <a:fld id="{14717A40-0B3A-4EB0-8B34-948D54CF808E}" type="datetime1">
              <a:rPr lang="en-US"/>
              <a:pPr>
                <a:defRPr/>
              </a:pPr>
              <a:t>2/23/2009</a:t>
            </a:fld>
            <a:endParaRPr lang="en-US" dirty="0"/>
          </a:p>
        </p:txBody>
      </p:sp>
      <p:sp>
        <p:nvSpPr>
          <p:cNvPr id="43" name="Rectangle 6"/>
          <p:cNvSpPr>
            <a:spLocks noGrp="1" noChangeArrowheads="1"/>
          </p:cNvSpPr>
          <p:nvPr>
            <p:ph type="sldNum" sz="quarter" idx="12"/>
          </p:nvPr>
        </p:nvSpPr>
        <p:spPr/>
        <p:txBody>
          <a:bodyPr/>
          <a:lstStyle>
            <a:lvl1pPr>
              <a:defRPr/>
            </a:lvl1pPr>
          </a:lstStyle>
          <a:p>
            <a:pPr>
              <a:defRPr/>
            </a:pPr>
            <a:fld id="{160763BE-81D7-49F6-B7DD-DDFE88E23AD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 name="Group 39"/>
          <p:cNvGrpSpPr>
            <a:grpSpLocks/>
          </p:cNvGrpSpPr>
          <p:nvPr userDrawn="1"/>
        </p:nvGrpSpPr>
        <p:grpSpPr bwMode="auto">
          <a:xfrm>
            <a:off x="0" y="0"/>
            <a:ext cx="9144000" cy="1476375"/>
            <a:chOff x="0" y="0"/>
            <a:chExt cx="9144000" cy="1476375"/>
          </a:xfrm>
        </p:grpSpPr>
        <p:grpSp>
          <p:nvGrpSpPr>
            <p:cNvPr id="3" name="Group 7"/>
            <p:cNvGrpSpPr>
              <a:grpSpLocks/>
            </p:cNvGrpSpPr>
            <p:nvPr userDrawn="1"/>
          </p:nvGrpSpPr>
          <p:grpSpPr bwMode="auto">
            <a:xfrm>
              <a:off x="0" y="0"/>
              <a:ext cx="9144000" cy="1295400"/>
              <a:chOff x="0" y="0"/>
              <a:chExt cx="9144000" cy="1295400"/>
            </a:xfrm>
          </p:grpSpPr>
          <p:sp>
            <p:nvSpPr>
              <p:cNvPr id="35" name="Rectangle 7"/>
              <p:cNvSpPr>
                <a:spLocks noChangeArrowheads="1"/>
              </p:cNvSpPr>
              <p:nvPr userDrawn="1"/>
            </p:nvSpPr>
            <p:spPr bwMode="auto">
              <a:xfrm>
                <a:off x="0" y="0"/>
                <a:ext cx="9144000" cy="1295400"/>
              </a:xfrm>
              <a:prstGeom prst="rect">
                <a:avLst/>
              </a:prstGeom>
              <a:solidFill>
                <a:srgbClr val="FFFFCC"/>
              </a:solidFill>
              <a:ln w="9525">
                <a:noFill/>
                <a:miter lim="800000"/>
                <a:headEnd/>
                <a:tailEnd/>
              </a:ln>
              <a:effectLst/>
            </p:spPr>
            <p:txBody>
              <a:bodyPr wrap="none" anchor="ctr"/>
              <a:lstStyle/>
              <a:p>
                <a:pPr>
                  <a:defRPr/>
                </a:pPr>
                <a:endParaRPr lang="en-US"/>
              </a:p>
            </p:txBody>
          </p:sp>
          <p:pic>
            <p:nvPicPr>
              <p:cNvPr id="36" name="Picture 8" descr="NPAIHBtransparentTEAL"/>
              <p:cNvPicPr>
                <a:picLocks noChangeAspect="1" noChangeArrowheads="1"/>
              </p:cNvPicPr>
              <p:nvPr userDrawn="1"/>
            </p:nvPicPr>
            <p:blipFill>
              <a:blip r:embed="rId2"/>
              <a:srcRect/>
              <a:stretch>
                <a:fillRect/>
              </a:stretch>
            </p:blipFill>
            <p:spPr bwMode="auto">
              <a:xfrm>
                <a:off x="76200" y="228600"/>
                <a:ext cx="1219200" cy="1022350"/>
              </a:xfrm>
              <a:prstGeom prst="rect">
                <a:avLst/>
              </a:prstGeom>
              <a:noFill/>
              <a:ln w="9525">
                <a:noFill/>
                <a:miter lim="800000"/>
                <a:headEnd/>
                <a:tailEnd/>
              </a:ln>
            </p:spPr>
          </p:pic>
        </p:grpSp>
        <p:grpSp>
          <p:nvGrpSpPr>
            <p:cNvPr id="4" name="Group 40"/>
            <p:cNvGrpSpPr>
              <a:grpSpLocks/>
            </p:cNvGrpSpPr>
            <p:nvPr userDrawn="1"/>
          </p:nvGrpSpPr>
          <p:grpSpPr bwMode="auto">
            <a:xfrm>
              <a:off x="0" y="1295400"/>
              <a:ext cx="9144000" cy="180975"/>
              <a:chOff x="0" y="816"/>
              <a:chExt cx="5760" cy="114"/>
            </a:xfrm>
          </p:grpSpPr>
          <p:pic>
            <p:nvPicPr>
              <p:cNvPr id="5" name="Picture 10"/>
              <p:cNvPicPr>
                <a:picLocks noChangeAspect="1" noChangeArrowheads="1"/>
              </p:cNvPicPr>
              <p:nvPr userDrawn="1"/>
            </p:nvPicPr>
            <p:blipFill>
              <a:blip r:embed="rId3"/>
              <a:srcRect/>
              <a:stretch>
                <a:fillRect/>
              </a:stretch>
            </p:blipFill>
            <p:spPr bwMode="auto">
              <a:xfrm>
                <a:off x="0" y="816"/>
                <a:ext cx="192" cy="114"/>
              </a:xfrm>
              <a:prstGeom prst="rect">
                <a:avLst/>
              </a:prstGeom>
              <a:noFill/>
              <a:ln w="9525">
                <a:noFill/>
                <a:miter lim="800000"/>
                <a:headEnd/>
                <a:tailEnd/>
              </a:ln>
            </p:spPr>
          </p:pic>
          <p:pic>
            <p:nvPicPr>
              <p:cNvPr id="6" name="Picture 11"/>
              <p:cNvPicPr>
                <a:picLocks noChangeAspect="1" noChangeArrowheads="1"/>
              </p:cNvPicPr>
              <p:nvPr userDrawn="1"/>
            </p:nvPicPr>
            <p:blipFill>
              <a:blip r:embed="rId4"/>
              <a:srcRect/>
              <a:stretch>
                <a:fillRect/>
              </a:stretch>
            </p:blipFill>
            <p:spPr bwMode="auto">
              <a:xfrm>
                <a:off x="192" y="816"/>
                <a:ext cx="192" cy="114"/>
              </a:xfrm>
              <a:prstGeom prst="rect">
                <a:avLst/>
              </a:prstGeom>
              <a:noFill/>
              <a:ln w="9525">
                <a:noFill/>
                <a:miter lim="800000"/>
                <a:headEnd/>
                <a:tailEnd/>
              </a:ln>
            </p:spPr>
          </p:pic>
          <p:pic>
            <p:nvPicPr>
              <p:cNvPr id="7" name="Picture 12"/>
              <p:cNvPicPr>
                <a:picLocks noChangeAspect="1" noChangeArrowheads="1"/>
              </p:cNvPicPr>
              <p:nvPr userDrawn="1"/>
            </p:nvPicPr>
            <p:blipFill>
              <a:blip r:embed="rId4"/>
              <a:srcRect/>
              <a:stretch>
                <a:fillRect/>
              </a:stretch>
            </p:blipFill>
            <p:spPr bwMode="auto">
              <a:xfrm>
                <a:off x="384" y="816"/>
                <a:ext cx="192" cy="114"/>
              </a:xfrm>
              <a:prstGeom prst="rect">
                <a:avLst/>
              </a:prstGeom>
              <a:noFill/>
              <a:ln w="9525">
                <a:noFill/>
                <a:miter lim="800000"/>
                <a:headEnd/>
                <a:tailEnd/>
              </a:ln>
            </p:spPr>
          </p:pic>
          <p:pic>
            <p:nvPicPr>
              <p:cNvPr id="8" name="Picture 13"/>
              <p:cNvPicPr>
                <a:picLocks noChangeAspect="1" noChangeArrowheads="1"/>
              </p:cNvPicPr>
              <p:nvPr userDrawn="1"/>
            </p:nvPicPr>
            <p:blipFill>
              <a:blip r:embed="rId4"/>
              <a:srcRect/>
              <a:stretch>
                <a:fillRect/>
              </a:stretch>
            </p:blipFill>
            <p:spPr bwMode="auto">
              <a:xfrm>
                <a:off x="576" y="816"/>
                <a:ext cx="192" cy="114"/>
              </a:xfrm>
              <a:prstGeom prst="rect">
                <a:avLst/>
              </a:prstGeom>
              <a:noFill/>
              <a:ln w="9525">
                <a:noFill/>
                <a:miter lim="800000"/>
                <a:headEnd/>
                <a:tailEnd/>
              </a:ln>
            </p:spPr>
          </p:pic>
          <p:pic>
            <p:nvPicPr>
              <p:cNvPr id="9" name="Picture 14"/>
              <p:cNvPicPr>
                <a:picLocks noChangeAspect="1" noChangeArrowheads="1"/>
              </p:cNvPicPr>
              <p:nvPr userDrawn="1"/>
            </p:nvPicPr>
            <p:blipFill>
              <a:blip r:embed="rId4"/>
              <a:srcRect/>
              <a:stretch>
                <a:fillRect/>
              </a:stretch>
            </p:blipFill>
            <p:spPr bwMode="auto">
              <a:xfrm>
                <a:off x="768" y="816"/>
                <a:ext cx="192" cy="114"/>
              </a:xfrm>
              <a:prstGeom prst="rect">
                <a:avLst/>
              </a:prstGeom>
              <a:noFill/>
              <a:ln w="9525">
                <a:noFill/>
                <a:miter lim="800000"/>
                <a:headEnd/>
                <a:tailEnd/>
              </a:ln>
            </p:spPr>
          </p:pic>
          <p:pic>
            <p:nvPicPr>
              <p:cNvPr id="10" name="Picture 15"/>
              <p:cNvPicPr>
                <a:picLocks noChangeAspect="1" noChangeArrowheads="1"/>
              </p:cNvPicPr>
              <p:nvPr userDrawn="1"/>
            </p:nvPicPr>
            <p:blipFill>
              <a:blip r:embed="rId4"/>
              <a:srcRect/>
              <a:stretch>
                <a:fillRect/>
              </a:stretch>
            </p:blipFill>
            <p:spPr bwMode="auto">
              <a:xfrm>
                <a:off x="960" y="816"/>
                <a:ext cx="192" cy="114"/>
              </a:xfrm>
              <a:prstGeom prst="rect">
                <a:avLst/>
              </a:prstGeom>
              <a:noFill/>
              <a:ln w="9525">
                <a:noFill/>
                <a:miter lim="800000"/>
                <a:headEnd/>
                <a:tailEnd/>
              </a:ln>
            </p:spPr>
          </p:pic>
          <p:pic>
            <p:nvPicPr>
              <p:cNvPr id="11" name="Picture 16"/>
              <p:cNvPicPr>
                <a:picLocks noChangeAspect="1" noChangeArrowheads="1"/>
              </p:cNvPicPr>
              <p:nvPr userDrawn="1"/>
            </p:nvPicPr>
            <p:blipFill>
              <a:blip r:embed="rId4"/>
              <a:srcRect/>
              <a:stretch>
                <a:fillRect/>
              </a:stretch>
            </p:blipFill>
            <p:spPr bwMode="auto">
              <a:xfrm>
                <a:off x="1152" y="816"/>
                <a:ext cx="192" cy="114"/>
              </a:xfrm>
              <a:prstGeom prst="rect">
                <a:avLst/>
              </a:prstGeom>
              <a:noFill/>
              <a:ln w="9525">
                <a:noFill/>
                <a:miter lim="800000"/>
                <a:headEnd/>
                <a:tailEnd/>
              </a:ln>
            </p:spPr>
          </p:pic>
          <p:pic>
            <p:nvPicPr>
              <p:cNvPr id="12" name="Picture 17"/>
              <p:cNvPicPr>
                <a:picLocks noChangeAspect="1" noChangeArrowheads="1"/>
              </p:cNvPicPr>
              <p:nvPr userDrawn="1"/>
            </p:nvPicPr>
            <p:blipFill>
              <a:blip r:embed="rId4"/>
              <a:srcRect/>
              <a:stretch>
                <a:fillRect/>
              </a:stretch>
            </p:blipFill>
            <p:spPr bwMode="auto">
              <a:xfrm>
                <a:off x="1344" y="816"/>
                <a:ext cx="192" cy="114"/>
              </a:xfrm>
              <a:prstGeom prst="rect">
                <a:avLst/>
              </a:prstGeom>
              <a:noFill/>
              <a:ln w="9525">
                <a:noFill/>
                <a:miter lim="800000"/>
                <a:headEnd/>
                <a:tailEnd/>
              </a:ln>
            </p:spPr>
          </p:pic>
          <p:pic>
            <p:nvPicPr>
              <p:cNvPr id="13" name="Picture 18"/>
              <p:cNvPicPr>
                <a:picLocks noChangeAspect="1" noChangeArrowheads="1"/>
              </p:cNvPicPr>
              <p:nvPr userDrawn="1"/>
            </p:nvPicPr>
            <p:blipFill>
              <a:blip r:embed="rId4"/>
              <a:srcRect/>
              <a:stretch>
                <a:fillRect/>
              </a:stretch>
            </p:blipFill>
            <p:spPr bwMode="auto">
              <a:xfrm>
                <a:off x="1536" y="816"/>
                <a:ext cx="192" cy="114"/>
              </a:xfrm>
              <a:prstGeom prst="rect">
                <a:avLst/>
              </a:prstGeom>
              <a:noFill/>
              <a:ln w="9525">
                <a:noFill/>
                <a:miter lim="800000"/>
                <a:headEnd/>
                <a:tailEnd/>
              </a:ln>
            </p:spPr>
          </p:pic>
          <p:pic>
            <p:nvPicPr>
              <p:cNvPr id="14" name="Picture 19"/>
              <p:cNvPicPr>
                <a:picLocks noChangeAspect="1" noChangeArrowheads="1"/>
              </p:cNvPicPr>
              <p:nvPr userDrawn="1"/>
            </p:nvPicPr>
            <p:blipFill>
              <a:blip r:embed="rId4"/>
              <a:srcRect/>
              <a:stretch>
                <a:fillRect/>
              </a:stretch>
            </p:blipFill>
            <p:spPr bwMode="auto">
              <a:xfrm>
                <a:off x="1728" y="816"/>
                <a:ext cx="192" cy="114"/>
              </a:xfrm>
              <a:prstGeom prst="rect">
                <a:avLst/>
              </a:prstGeom>
              <a:noFill/>
              <a:ln w="9525">
                <a:noFill/>
                <a:miter lim="800000"/>
                <a:headEnd/>
                <a:tailEnd/>
              </a:ln>
            </p:spPr>
          </p:pic>
          <p:pic>
            <p:nvPicPr>
              <p:cNvPr id="15" name="Picture 20"/>
              <p:cNvPicPr>
                <a:picLocks noChangeAspect="1" noChangeArrowheads="1"/>
              </p:cNvPicPr>
              <p:nvPr userDrawn="1"/>
            </p:nvPicPr>
            <p:blipFill>
              <a:blip r:embed="rId4"/>
              <a:srcRect/>
              <a:stretch>
                <a:fillRect/>
              </a:stretch>
            </p:blipFill>
            <p:spPr bwMode="auto">
              <a:xfrm>
                <a:off x="1920" y="816"/>
                <a:ext cx="192" cy="114"/>
              </a:xfrm>
              <a:prstGeom prst="rect">
                <a:avLst/>
              </a:prstGeom>
              <a:noFill/>
              <a:ln w="9525">
                <a:noFill/>
                <a:miter lim="800000"/>
                <a:headEnd/>
                <a:tailEnd/>
              </a:ln>
            </p:spPr>
          </p:pic>
          <p:pic>
            <p:nvPicPr>
              <p:cNvPr id="16" name="Picture 21"/>
              <p:cNvPicPr>
                <a:picLocks noChangeAspect="1" noChangeArrowheads="1"/>
              </p:cNvPicPr>
              <p:nvPr userDrawn="1"/>
            </p:nvPicPr>
            <p:blipFill>
              <a:blip r:embed="rId4"/>
              <a:srcRect/>
              <a:stretch>
                <a:fillRect/>
              </a:stretch>
            </p:blipFill>
            <p:spPr bwMode="auto">
              <a:xfrm>
                <a:off x="2112" y="816"/>
                <a:ext cx="192" cy="114"/>
              </a:xfrm>
              <a:prstGeom prst="rect">
                <a:avLst/>
              </a:prstGeom>
              <a:noFill/>
              <a:ln w="9525">
                <a:noFill/>
                <a:miter lim="800000"/>
                <a:headEnd/>
                <a:tailEnd/>
              </a:ln>
            </p:spPr>
          </p:pic>
          <p:pic>
            <p:nvPicPr>
              <p:cNvPr id="17" name="Picture 22"/>
              <p:cNvPicPr>
                <a:picLocks noChangeAspect="1" noChangeArrowheads="1"/>
              </p:cNvPicPr>
              <p:nvPr userDrawn="1"/>
            </p:nvPicPr>
            <p:blipFill>
              <a:blip r:embed="rId4"/>
              <a:srcRect/>
              <a:stretch>
                <a:fillRect/>
              </a:stretch>
            </p:blipFill>
            <p:spPr bwMode="auto">
              <a:xfrm>
                <a:off x="2304" y="816"/>
                <a:ext cx="192" cy="114"/>
              </a:xfrm>
              <a:prstGeom prst="rect">
                <a:avLst/>
              </a:prstGeom>
              <a:noFill/>
              <a:ln w="9525">
                <a:noFill/>
                <a:miter lim="800000"/>
                <a:headEnd/>
                <a:tailEnd/>
              </a:ln>
            </p:spPr>
          </p:pic>
          <p:pic>
            <p:nvPicPr>
              <p:cNvPr id="18" name="Picture 23"/>
              <p:cNvPicPr>
                <a:picLocks noChangeAspect="1" noChangeArrowheads="1"/>
              </p:cNvPicPr>
              <p:nvPr userDrawn="1"/>
            </p:nvPicPr>
            <p:blipFill>
              <a:blip r:embed="rId4"/>
              <a:srcRect/>
              <a:stretch>
                <a:fillRect/>
              </a:stretch>
            </p:blipFill>
            <p:spPr bwMode="auto">
              <a:xfrm>
                <a:off x="2496" y="816"/>
                <a:ext cx="192" cy="114"/>
              </a:xfrm>
              <a:prstGeom prst="rect">
                <a:avLst/>
              </a:prstGeom>
              <a:noFill/>
              <a:ln w="9525">
                <a:noFill/>
                <a:miter lim="800000"/>
                <a:headEnd/>
                <a:tailEnd/>
              </a:ln>
            </p:spPr>
          </p:pic>
          <p:pic>
            <p:nvPicPr>
              <p:cNvPr id="19" name="Picture 24"/>
              <p:cNvPicPr>
                <a:picLocks noChangeAspect="1" noChangeArrowheads="1"/>
              </p:cNvPicPr>
              <p:nvPr userDrawn="1"/>
            </p:nvPicPr>
            <p:blipFill>
              <a:blip r:embed="rId4"/>
              <a:srcRect/>
              <a:stretch>
                <a:fillRect/>
              </a:stretch>
            </p:blipFill>
            <p:spPr bwMode="auto">
              <a:xfrm>
                <a:off x="2688" y="816"/>
                <a:ext cx="192" cy="114"/>
              </a:xfrm>
              <a:prstGeom prst="rect">
                <a:avLst/>
              </a:prstGeom>
              <a:noFill/>
              <a:ln w="9525">
                <a:noFill/>
                <a:miter lim="800000"/>
                <a:headEnd/>
                <a:tailEnd/>
              </a:ln>
            </p:spPr>
          </p:pic>
          <p:pic>
            <p:nvPicPr>
              <p:cNvPr id="20" name="Picture 25"/>
              <p:cNvPicPr>
                <a:picLocks noChangeAspect="1" noChangeArrowheads="1"/>
              </p:cNvPicPr>
              <p:nvPr userDrawn="1"/>
            </p:nvPicPr>
            <p:blipFill>
              <a:blip r:embed="rId4"/>
              <a:srcRect/>
              <a:stretch>
                <a:fillRect/>
              </a:stretch>
            </p:blipFill>
            <p:spPr bwMode="auto">
              <a:xfrm>
                <a:off x="2880" y="816"/>
                <a:ext cx="192" cy="114"/>
              </a:xfrm>
              <a:prstGeom prst="rect">
                <a:avLst/>
              </a:prstGeom>
              <a:noFill/>
              <a:ln w="9525">
                <a:noFill/>
                <a:miter lim="800000"/>
                <a:headEnd/>
                <a:tailEnd/>
              </a:ln>
            </p:spPr>
          </p:pic>
          <p:pic>
            <p:nvPicPr>
              <p:cNvPr id="21" name="Picture 26"/>
              <p:cNvPicPr>
                <a:picLocks noChangeAspect="1" noChangeArrowheads="1"/>
              </p:cNvPicPr>
              <p:nvPr userDrawn="1"/>
            </p:nvPicPr>
            <p:blipFill>
              <a:blip r:embed="rId4"/>
              <a:srcRect/>
              <a:stretch>
                <a:fillRect/>
              </a:stretch>
            </p:blipFill>
            <p:spPr bwMode="auto">
              <a:xfrm>
                <a:off x="3072" y="816"/>
                <a:ext cx="192" cy="114"/>
              </a:xfrm>
              <a:prstGeom prst="rect">
                <a:avLst/>
              </a:prstGeom>
              <a:noFill/>
              <a:ln w="9525">
                <a:noFill/>
                <a:miter lim="800000"/>
                <a:headEnd/>
                <a:tailEnd/>
              </a:ln>
            </p:spPr>
          </p:pic>
          <p:pic>
            <p:nvPicPr>
              <p:cNvPr id="22" name="Picture 27"/>
              <p:cNvPicPr>
                <a:picLocks noChangeAspect="1" noChangeArrowheads="1"/>
              </p:cNvPicPr>
              <p:nvPr userDrawn="1"/>
            </p:nvPicPr>
            <p:blipFill>
              <a:blip r:embed="rId4"/>
              <a:srcRect/>
              <a:stretch>
                <a:fillRect/>
              </a:stretch>
            </p:blipFill>
            <p:spPr bwMode="auto">
              <a:xfrm>
                <a:off x="3264" y="816"/>
                <a:ext cx="192" cy="114"/>
              </a:xfrm>
              <a:prstGeom prst="rect">
                <a:avLst/>
              </a:prstGeom>
              <a:noFill/>
              <a:ln w="9525">
                <a:noFill/>
                <a:miter lim="800000"/>
                <a:headEnd/>
                <a:tailEnd/>
              </a:ln>
            </p:spPr>
          </p:pic>
          <p:pic>
            <p:nvPicPr>
              <p:cNvPr id="23" name="Picture 28"/>
              <p:cNvPicPr>
                <a:picLocks noChangeAspect="1" noChangeArrowheads="1"/>
              </p:cNvPicPr>
              <p:nvPr userDrawn="1"/>
            </p:nvPicPr>
            <p:blipFill>
              <a:blip r:embed="rId4"/>
              <a:srcRect/>
              <a:stretch>
                <a:fillRect/>
              </a:stretch>
            </p:blipFill>
            <p:spPr bwMode="auto">
              <a:xfrm>
                <a:off x="3456" y="816"/>
                <a:ext cx="192" cy="114"/>
              </a:xfrm>
              <a:prstGeom prst="rect">
                <a:avLst/>
              </a:prstGeom>
              <a:noFill/>
              <a:ln w="9525">
                <a:noFill/>
                <a:miter lim="800000"/>
                <a:headEnd/>
                <a:tailEnd/>
              </a:ln>
            </p:spPr>
          </p:pic>
          <p:pic>
            <p:nvPicPr>
              <p:cNvPr id="24" name="Picture 29"/>
              <p:cNvPicPr>
                <a:picLocks noChangeAspect="1" noChangeArrowheads="1"/>
              </p:cNvPicPr>
              <p:nvPr userDrawn="1"/>
            </p:nvPicPr>
            <p:blipFill>
              <a:blip r:embed="rId4"/>
              <a:srcRect/>
              <a:stretch>
                <a:fillRect/>
              </a:stretch>
            </p:blipFill>
            <p:spPr bwMode="auto">
              <a:xfrm>
                <a:off x="3648" y="816"/>
                <a:ext cx="192" cy="114"/>
              </a:xfrm>
              <a:prstGeom prst="rect">
                <a:avLst/>
              </a:prstGeom>
              <a:noFill/>
              <a:ln w="9525">
                <a:noFill/>
                <a:miter lim="800000"/>
                <a:headEnd/>
                <a:tailEnd/>
              </a:ln>
            </p:spPr>
          </p:pic>
          <p:pic>
            <p:nvPicPr>
              <p:cNvPr id="25" name="Picture 30"/>
              <p:cNvPicPr>
                <a:picLocks noChangeAspect="1" noChangeArrowheads="1"/>
              </p:cNvPicPr>
              <p:nvPr userDrawn="1"/>
            </p:nvPicPr>
            <p:blipFill>
              <a:blip r:embed="rId4"/>
              <a:srcRect/>
              <a:stretch>
                <a:fillRect/>
              </a:stretch>
            </p:blipFill>
            <p:spPr bwMode="auto">
              <a:xfrm>
                <a:off x="3840" y="816"/>
                <a:ext cx="192" cy="114"/>
              </a:xfrm>
              <a:prstGeom prst="rect">
                <a:avLst/>
              </a:prstGeom>
              <a:noFill/>
              <a:ln w="9525">
                <a:noFill/>
                <a:miter lim="800000"/>
                <a:headEnd/>
                <a:tailEnd/>
              </a:ln>
            </p:spPr>
          </p:pic>
          <p:pic>
            <p:nvPicPr>
              <p:cNvPr id="26" name="Picture 31"/>
              <p:cNvPicPr>
                <a:picLocks noChangeAspect="1" noChangeArrowheads="1"/>
              </p:cNvPicPr>
              <p:nvPr userDrawn="1"/>
            </p:nvPicPr>
            <p:blipFill>
              <a:blip r:embed="rId4"/>
              <a:srcRect/>
              <a:stretch>
                <a:fillRect/>
              </a:stretch>
            </p:blipFill>
            <p:spPr bwMode="auto">
              <a:xfrm>
                <a:off x="4032" y="816"/>
                <a:ext cx="192" cy="114"/>
              </a:xfrm>
              <a:prstGeom prst="rect">
                <a:avLst/>
              </a:prstGeom>
              <a:noFill/>
              <a:ln w="9525">
                <a:noFill/>
                <a:miter lim="800000"/>
                <a:headEnd/>
                <a:tailEnd/>
              </a:ln>
            </p:spPr>
          </p:pic>
          <p:pic>
            <p:nvPicPr>
              <p:cNvPr id="27" name="Picture 32"/>
              <p:cNvPicPr>
                <a:picLocks noChangeAspect="1" noChangeArrowheads="1"/>
              </p:cNvPicPr>
              <p:nvPr userDrawn="1"/>
            </p:nvPicPr>
            <p:blipFill>
              <a:blip r:embed="rId4"/>
              <a:srcRect/>
              <a:stretch>
                <a:fillRect/>
              </a:stretch>
            </p:blipFill>
            <p:spPr bwMode="auto">
              <a:xfrm>
                <a:off x="4224" y="816"/>
                <a:ext cx="192" cy="114"/>
              </a:xfrm>
              <a:prstGeom prst="rect">
                <a:avLst/>
              </a:prstGeom>
              <a:noFill/>
              <a:ln w="9525">
                <a:noFill/>
                <a:miter lim="800000"/>
                <a:headEnd/>
                <a:tailEnd/>
              </a:ln>
            </p:spPr>
          </p:pic>
          <p:pic>
            <p:nvPicPr>
              <p:cNvPr id="28" name="Picture 33"/>
              <p:cNvPicPr>
                <a:picLocks noChangeAspect="1" noChangeArrowheads="1"/>
              </p:cNvPicPr>
              <p:nvPr userDrawn="1"/>
            </p:nvPicPr>
            <p:blipFill>
              <a:blip r:embed="rId4"/>
              <a:srcRect/>
              <a:stretch>
                <a:fillRect/>
              </a:stretch>
            </p:blipFill>
            <p:spPr bwMode="auto">
              <a:xfrm>
                <a:off x="4416" y="816"/>
                <a:ext cx="192" cy="114"/>
              </a:xfrm>
              <a:prstGeom prst="rect">
                <a:avLst/>
              </a:prstGeom>
              <a:noFill/>
              <a:ln w="9525">
                <a:noFill/>
                <a:miter lim="800000"/>
                <a:headEnd/>
                <a:tailEnd/>
              </a:ln>
            </p:spPr>
          </p:pic>
          <p:pic>
            <p:nvPicPr>
              <p:cNvPr id="29" name="Picture 34"/>
              <p:cNvPicPr>
                <a:picLocks noChangeAspect="1" noChangeArrowheads="1"/>
              </p:cNvPicPr>
              <p:nvPr userDrawn="1"/>
            </p:nvPicPr>
            <p:blipFill>
              <a:blip r:embed="rId4"/>
              <a:srcRect/>
              <a:stretch>
                <a:fillRect/>
              </a:stretch>
            </p:blipFill>
            <p:spPr bwMode="auto">
              <a:xfrm>
                <a:off x="4608" y="816"/>
                <a:ext cx="192" cy="114"/>
              </a:xfrm>
              <a:prstGeom prst="rect">
                <a:avLst/>
              </a:prstGeom>
              <a:noFill/>
              <a:ln w="9525">
                <a:noFill/>
                <a:miter lim="800000"/>
                <a:headEnd/>
                <a:tailEnd/>
              </a:ln>
            </p:spPr>
          </p:pic>
          <p:pic>
            <p:nvPicPr>
              <p:cNvPr id="30" name="Picture 35"/>
              <p:cNvPicPr>
                <a:picLocks noChangeAspect="1" noChangeArrowheads="1"/>
              </p:cNvPicPr>
              <p:nvPr userDrawn="1"/>
            </p:nvPicPr>
            <p:blipFill>
              <a:blip r:embed="rId4"/>
              <a:srcRect/>
              <a:stretch>
                <a:fillRect/>
              </a:stretch>
            </p:blipFill>
            <p:spPr bwMode="auto">
              <a:xfrm>
                <a:off x="4800" y="816"/>
                <a:ext cx="192" cy="114"/>
              </a:xfrm>
              <a:prstGeom prst="rect">
                <a:avLst/>
              </a:prstGeom>
              <a:noFill/>
              <a:ln w="9525">
                <a:noFill/>
                <a:miter lim="800000"/>
                <a:headEnd/>
                <a:tailEnd/>
              </a:ln>
            </p:spPr>
          </p:pic>
          <p:pic>
            <p:nvPicPr>
              <p:cNvPr id="31" name="Picture 36"/>
              <p:cNvPicPr>
                <a:picLocks noChangeAspect="1" noChangeArrowheads="1"/>
              </p:cNvPicPr>
              <p:nvPr userDrawn="1"/>
            </p:nvPicPr>
            <p:blipFill>
              <a:blip r:embed="rId4"/>
              <a:srcRect/>
              <a:stretch>
                <a:fillRect/>
              </a:stretch>
            </p:blipFill>
            <p:spPr bwMode="auto">
              <a:xfrm>
                <a:off x="4992" y="816"/>
                <a:ext cx="192" cy="114"/>
              </a:xfrm>
              <a:prstGeom prst="rect">
                <a:avLst/>
              </a:prstGeom>
              <a:noFill/>
              <a:ln w="9525">
                <a:noFill/>
                <a:miter lim="800000"/>
                <a:headEnd/>
                <a:tailEnd/>
              </a:ln>
            </p:spPr>
          </p:pic>
          <p:pic>
            <p:nvPicPr>
              <p:cNvPr id="32" name="Picture 37"/>
              <p:cNvPicPr>
                <a:picLocks noChangeAspect="1" noChangeArrowheads="1"/>
              </p:cNvPicPr>
              <p:nvPr userDrawn="1"/>
            </p:nvPicPr>
            <p:blipFill>
              <a:blip r:embed="rId4"/>
              <a:srcRect/>
              <a:stretch>
                <a:fillRect/>
              </a:stretch>
            </p:blipFill>
            <p:spPr bwMode="auto">
              <a:xfrm>
                <a:off x="5184" y="816"/>
                <a:ext cx="192" cy="114"/>
              </a:xfrm>
              <a:prstGeom prst="rect">
                <a:avLst/>
              </a:prstGeom>
              <a:noFill/>
              <a:ln w="9525">
                <a:noFill/>
                <a:miter lim="800000"/>
                <a:headEnd/>
                <a:tailEnd/>
              </a:ln>
            </p:spPr>
          </p:pic>
          <p:pic>
            <p:nvPicPr>
              <p:cNvPr id="33" name="Picture 38"/>
              <p:cNvPicPr>
                <a:picLocks noChangeAspect="1" noChangeArrowheads="1"/>
              </p:cNvPicPr>
              <p:nvPr userDrawn="1"/>
            </p:nvPicPr>
            <p:blipFill>
              <a:blip r:embed="rId4"/>
              <a:srcRect/>
              <a:stretch>
                <a:fillRect/>
              </a:stretch>
            </p:blipFill>
            <p:spPr bwMode="auto">
              <a:xfrm>
                <a:off x="5376" y="816"/>
                <a:ext cx="192" cy="114"/>
              </a:xfrm>
              <a:prstGeom prst="rect">
                <a:avLst/>
              </a:prstGeom>
              <a:noFill/>
              <a:ln w="9525">
                <a:noFill/>
                <a:miter lim="800000"/>
                <a:headEnd/>
                <a:tailEnd/>
              </a:ln>
            </p:spPr>
          </p:pic>
          <p:pic>
            <p:nvPicPr>
              <p:cNvPr id="34" name="Picture 39"/>
              <p:cNvPicPr>
                <a:picLocks noChangeAspect="1" noChangeArrowheads="1"/>
              </p:cNvPicPr>
              <p:nvPr userDrawn="1"/>
            </p:nvPicPr>
            <p:blipFill>
              <a:blip r:embed="rId4"/>
              <a:srcRect/>
              <a:stretch>
                <a:fillRect/>
              </a:stretch>
            </p:blipFill>
            <p:spPr bwMode="auto">
              <a:xfrm>
                <a:off x="5568" y="816"/>
                <a:ext cx="192" cy="114"/>
              </a:xfrm>
              <a:prstGeom prst="rect">
                <a:avLst/>
              </a:prstGeom>
              <a:noFill/>
              <a:ln w="9525">
                <a:noFill/>
                <a:miter lim="800000"/>
                <a:headEnd/>
                <a:tailEnd/>
              </a:ln>
            </p:spPr>
          </p:pic>
        </p:grpSp>
      </p:grpSp>
      <p:sp>
        <p:nvSpPr>
          <p:cNvPr id="37" name="Rectangle 2"/>
          <p:cNvSpPr txBox="1">
            <a:spLocks noChangeArrowheads="1"/>
          </p:cNvSpPr>
          <p:nvPr userDrawn="1"/>
        </p:nvSpPr>
        <p:spPr bwMode="auto">
          <a:xfrm>
            <a:off x="1371600" y="76200"/>
            <a:ext cx="7315200" cy="1143000"/>
          </a:xfrm>
          <a:prstGeom prst="rect">
            <a:avLst/>
          </a:prstGeom>
          <a:noFill/>
          <a:ln w="9525">
            <a:noFill/>
            <a:miter lim="800000"/>
            <a:headEnd/>
            <a:tailEnd/>
          </a:ln>
        </p:spPr>
        <p:txBody>
          <a:bodyPr anchor="ctr"/>
          <a:lstStyle>
            <a:lvl1pPr algn="l">
              <a:defRPr/>
            </a:lvl1pPr>
          </a:lstStyle>
          <a:p>
            <a:pPr eaLnBrk="0" hangingPunct="0">
              <a:defRPr/>
            </a:pPr>
            <a:r>
              <a:rPr lang="en-US" sz="4000" kern="0" dirty="0" smtClean="0">
                <a:solidFill>
                  <a:srgbClr val="990000"/>
                </a:solidFill>
                <a:latin typeface="Georgia" pitchFamily="18" charset="0"/>
                <a:ea typeface="+mj-ea"/>
                <a:cs typeface="+mj-cs"/>
              </a:rPr>
              <a:t>Click to edit Master title style</a:t>
            </a:r>
          </a:p>
        </p:txBody>
      </p:sp>
      <p:sp>
        <p:nvSpPr>
          <p:cNvPr id="38" name="Rectangle 5"/>
          <p:cNvSpPr>
            <a:spLocks noGrp="1" noChangeArrowheads="1"/>
          </p:cNvSpPr>
          <p:nvPr>
            <p:ph type="ftr" sz="quarter" idx="10"/>
          </p:nvPr>
        </p:nvSpPr>
        <p:spPr/>
        <p:txBody>
          <a:bodyPr/>
          <a:lstStyle>
            <a:lvl1pPr algn="ctr">
              <a:defRPr sz="1200">
                <a:solidFill>
                  <a:srgbClr val="800000"/>
                </a:solidFill>
                <a:latin typeface="Gill Sans MT" pitchFamily="34" charset="0"/>
              </a:defRPr>
            </a:lvl1pPr>
          </a:lstStyle>
          <a:p>
            <a:pPr>
              <a:defRPr/>
            </a:pPr>
            <a:r>
              <a:rPr lang="en-US"/>
              <a:t>Northwest Portland Area Indian Health Board</a:t>
            </a:r>
          </a:p>
        </p:txBody>
      </p:sp>
      <p:sp>
        <p:nvSpPr>
          <p:cNvPr id="39" name="Rectangle 38"/>
          <p:cNvSpPr>
            <a:spLocks noGrp="1" noChangeArrowheads="1"/>
          </p:cNvSpPr>
          <p:nvPr>
            <p:ph type="dt" sz="half" idx="11"/>
          </p:nvPr>
        </p:nvSpPr>
        <p:spPr/>
        <p:txBody>
          <a:bodyPr/>
          <a:lstStyle>
            <a:lvl1pPr>
              <a:defRPr sz="1200">
                <a:solidFill>
                  <a:srgbClr val="800000"/>
                </a:solidFill>
                <a:latin typeface="Gill Sans MT" pitchFamily="34" charset="0"/>
              </a:defRPr>
            </a:lvl1pPr>
          </a:lstStyle>
          <a:p>
            <a:pPr>
              <a:defRPr/>
            </a:pPr>
            <a:fld id="{B62EE05F-4B2A-4E50-AD05-2F3E95CB73B8}" type="datetime1">
              <a:rPr lang="en-US"/>
              <a:pPr>
                <a:defRPr/>
              </a:pPr>
              <a:t>2/23/2009</a:t>
            </a:fld>
            <a:endParaRPr lang="en-US" dirty="0"/>
          </a:p>
        </p:txBody>
      </p:sp>
      <p:sp>
        <p:nvSpPr>
          <p:cNvPr id="40" name="Rectangle 6"/>
          <p:cNvSpPr>
            <a:spLocks noGrp="1" noChangeArrowheads="1"/>
          </p:cNvSpPr>
          <p:nvPr>
            <p:ph type="sldNum" sz="quarter" idx="12"/>
          </p:nvPr>
        </p:nvSpPr>
        <p:spPr/>
        <p:txBody>
          <a:bodyPr/>
          <a:lstStyle>
            <a:lvl1pPr algn="r">
              <a:defRPr sz="1200">
                <a:solidFill>
                  <a:srgbClr val="800000"/>
                </a:solidFill>
                <a:latin typeface="Georgia" pitchFamily="18" charset="0"/>
              </a:defRPr>
            </a:lvl1pPr>
          </a:lstStyle>
          <a:p>
            <a:pPr>
              <a:defRPr/>
            </a:pPr>
            <a:fld id="{6E219F69-1096-43F5-9EC6-6FAEC6262B7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a:xfrm>
            <a:off x="0" y="685800"/>
            <a:ext cx="3505200" cy="5562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38"/>
          <p:cNvGrpSpPr>
            <a:grpSpLocks/>
          </p:cNvGrpSpPr>
          <p:nvPr userDrawn="1"/>
        </p:nvGrpSpPr>
        <p:grpSpPr bwMode="auto">
          <a:xfrm>
            <a:off x="0" y="0"/>
            <a:ext cx="9144000" cy="609600"/>
            <a:chOff x="0" y="0"/>
            <a:chExt cx="9144000" cy="609600"/>
          </a:xfrm>
        </p:grpSpPr>
        <p:sp>
          <p:nvSpPr>
            <p:cNvPr id="7" name="Rectangle 7"/>
            <p:cNvSpPr>
              <a:spLocks noChangeArrowheads="1"/>
            </p:cNvSpPr>
            <p:nvPr userDrawn="1"/>
          </p:nvSpPr>
          <p:spPr bwMode="auto">
            <a:xfrm>
              <a:off x="0" y="0"/>
              <a:ext cx="9144000" cy="609600"/>
            </a:xfrm>
            <a:prstGeom prst="rect">
              <a:avLst/>
            </a:prstGeom>
            <a:solidFill>
              <a:srgbClr val="FFFFCC"/>
            </a:solidFill>
            <a:ln w="9525">
              <a:noFill/>
              <a:miter lim="800000"/>
              <a:headEnd/>
              <a:tailEnd/>
            </a:ln>
            <a:effectLst/>
          </p:spPr>
          <p:txBody>
            <a:bodyPr wrap="none" anchor="ctr"/>
            <a:lstStyle/>
            <a:p>
              <a:pPr>
                <a:defRPr/>
              </a:pPr>
              <a:endParaRPr lang="en-US"/>
            </a:p>
          </p:txBody>
        </p:sp>
        <p:pic>
          <p:nvPicPr>
            <p:cNvPr id="8" name="Picture 8" descr="NPAIHBtransparentTEAL"/>
            <p:cNvPicPr>
              <a:picLocks noChangeAspect="1" noChangeArrowheads="1"/>
            </p:cNvPicPr>
            <p:nvPr userDrawn="1"/>
          </p:nvPicPr>
          <p:blipFill>
            <a:blip r:embed="rId2"/>
            <a:srcRect/>
            <a:stretch>
              <a:fillRect/>
            </a:stretch>
          </p:blipFill>
          <p:spPr bwMode="auto">
            <a:xfrm>
              <a:off x="0" y="0"/>
              <a:ext cx="685800" cy="575072"/>
            </a:xfrm>
            <a:prstGeom prst="rect">
              <a:avLst/>
            </a:prstGeom>
            <a:noFill/>
            <a:ln w="9525">
              <a:noFill/>
              <a:miter lim="800000"/>
              <a:headEnd/>
              <a:tailEnd/>
            </a:ln>
          </p:spPr>
        </p:pic>
      </p:grpSp>
      <p:grpSp>
        <p:nvGrpSpPr>
          <p:cNvPr id="9" name="Group 40"/>
          <p:cNvGrpSpPr>
            <a:grpSpLocks/>
          </p:cNvGrpSpPr>
          <p:nvPr userDrawn="1"/>
        </p:nvGrpSpPr>
        <p:grpSpPr bwMode="auto">
          <a:xfrm>
            <a:off x="0" y="533400"/>
            <a:ext cx="9144000" cy="180975"/>
            <a:chOff x="0" y="816"/>
            <a:chExt cx="5760" cy="114"/>
          </a:xfrm>
        </p:grpSpPr>
        <p:pic>
          <p:nvPicPr>
            <p:cNvPr id="10" name="Picture 10"/>
            <p:cNvPicPr>
              <a:picLocks noChangeAspect="1" noChangeArrowheads="1"/>
            </p:cNvPicPr>
            <p:nvPr userDrawn="1"/>
          </p:nvPicPr>
          <p:blipFill>
            <a:blip r:embed="rId3"/>
            <a:srcRect/>
            <a:stretch>
              <a:fillRect/>
            </a:stretch>
          </p:blipFill>
          <p:spPr bwMode="auto">
            <a:xfrm>
              <a:off x="0" y="816"/>
              <a:ext cx="192" cy="114"/>
            </a:xfrm>
            <a:prstGeom prst="rect">
              <a:avLst/>
            </a:prstGeom>
            <a:noFill/>
            <a:ln w="9525">
              <a:noFill/>
              <a:miter lim="800000"/>
              <a:headEnd/>
              <a:tailEnd/>
            </a:ln>
          </p:spPr>
        </p:pic>
        <p:pic>
          <p:nvPicPr>
            <p:cNvPr id="11" name="Picture 11"/>
            <p:cNvPicPr>
              <a:picLocks noChangeAspect="1" noChangeArrowheads="1"/>
            </p:cNvPicPr>
            <p:nvPr userDrawn="1"/>
          </p:nvPicPr>
          <p:blipFill>
            <a:blip r:embed="rId4"/>
            <a:srcRect/>
            <a:stretch>
              <a:fillRect/>
            </a:stretch>
          </p:blipFill>
          <p:spPr bwMode="auto">
            <a:xfrm>
              <a:off x="192" y="816"/>
              <a:ext cx="192" cy="114"/>
            </a:xfrm>
            <a:prstGeom prst="rect">
              <a:avLst/>
            </a:prstGeom>
            <a:noFill/>
            <a:ln w="9525">
              <a:noFill/>
              <a:miter lim="800000"/>
              <a:headEnd/>
              <a:tailEnd/>
            </a:ln>
          </p:spPr>
        </p:pic>
        <p:pic>
          <p:nvPicPr>
            <p:cNvPr id="12" name="Picture 12"/>
            <p:cNvPicPr>
              <a:picLocks noChangeAspect="1" noChangeArrowheads="1"/>
            </p:cNvPicPr>
            <p:nvPr userDrawn="1"/>
          </p:nvPicPr>
          <p:blipFill>
            <a:blip r:embed="rId4"/>
            <a:srcRect/>
            <a:stretch>
              <a:fillRect/>
            </a:stretch>
          </p:blipFill>
          <p:spPr bwMode="auto">
            <a:xfrm>
              <a:off x="384" y="816"/>
              <a:ext cx="192" cy="114"/>
            </a:xfrm>
            <a:prstGeom prst="rect">
              <a:avLst/>
            </a:prstGeom>
            <a:noFill/>
            <a:ln w="9525">
              <a:noFill/>
              <a:miter lim="800000"/>
              <a:headEnd/>
              <a:tailEnd/>
            </a:ln>
          </p:spPr>
        </p:pic>
        <p:pic>
          <p:nvPicPr>
            <p:cNvPr id="13" name="Picture 13"/>
            <p:cNvPicPr>
              <a:picLocks noChangeAspect="1" noChangeArrowheads="1"/>
            </p:cNvPicPr>
            <p:nvPr userDrawn="1"/>
          </p:nvPicPr>
          <p:blipFill>
            <a:blip r:embed="rId4"/>
            <a:srcRect/>
            <a:stretch>
              <a:fillRect/>
            </a:stretch>
          </p:blipFill>
          <p:spPr bwMode="auto">
            <a:xfrm>
              <a:off x="576" y="816"/>
              <a:ext cx="192" cy="114"/>
            </a:xfrm>
            <a:prstGeom prst="rect">
              <a:avLst/>
            </a:prstGeom>
            <a:noFill/>
            <a:ln w="9525">
              <a:noFill/>
              <a:miter lim="800000"/>
              <a:headEnd/>
              <a:tailEnd/>
            </a:ln>
          </p:spPr>
        </p:pic>
        <p:pic>
          <p:nvPicPr>
            <p:cNvPr id="14" name="Picture 14"/>
            <p:cNvPicPr>
              <a:picLocks noChangeAspect="1" noChangeArrowheads="1"/>
            </p:cNvPicPr>
            <p:nvPr userDrawn="1"/>
          </p:nvPicPr>
          <p:blipFill>
            <a:blip r:embed="rId4"/>
            <a:srcRect/>
            <a:stretch>
              <a:fillRect/>
            </a:stretch>
          </p:blipFill>
          <p:spPr bwMode="auto">
            <a:xfrm>
              <a:off x="768" y="816"/>
              <a:ext cx="192" cy="114"/>
            </a:xfrm>
            <a:prstGeom prst="rect">
              <a:avLst/>
            </a:prstGeom>
            <a:noFill/>
            <a:ln w="9525">
              <a:noFill/>
              <a:miter lim="800000"/>
              <a:headEnd/>
              <a:tailEnd/>
            </a:ln>
          </p:spPr>
        </p:pic>
        <p:pic>
          <p:nvPicPr>
            <p:cNvPr id="15" name="Picture 15"/>
            <p:cNvPicPr>
              <a:picLocks noChangeAspect="1" noChangeArrowheads="1"/>
            </p:cNvPicPr>
            <p:nvPr userDrawn="1"/>
          </p:nvPicPr>
          <p:blipFill>
            <a:blip r:embed="rId4"/>
            <a:srcRect/>
            <a:stretch>
              <a:fillRect/>
            </a:stretch>
          </p:blipFill>
          <p:spPr bwMode="auto">
            <a:xfrm>
              <a:off x="960" y="816"/>
              <a:ext cx="192" cy="114"/>
            </a:xfrm>
            <a:prstGeom prst="rect">
              <a:avLst/>
            </a:prstGeom>
            <a:noFill/>
            <a:ln w="9525">
              <a:noFill/>
              <a:miter lim="800000"/>
              <a:headEnd/>
              <a:tailEnd/>
            </a:ln>
          </p:spPr>
        </p:pic>
        <p:pic>
          <p:nvPicPr>
            <p:cNvPr id="16" name="Picture 16"/>
            <p:cNvPicPr>
              <a:picLocks noChangeAspect="1" noChangeArrowheads="1"/>
            </p:cNvPicPr>
            <p:nvPr userDrawn="1"/>
          </p:nvPicPr>
          <p:blipFill>
            <a:blip r:embed="rId4"/>
            <a:srcRect/>
            <a:stretch>
              <a:fillRect/>
            </a:stretch>
          </p:blipFill>
          <p:spPr bwMode="auto">
            <a:xfrm>
              <a:off x="1152" y="816"/>
              <a:ext cx="192" cy="114"/>
            </a:xfrm>
            <a:prstGeom prst="rect">
              <a:avLst/>
            </a:prstGeom>
            <a:noFill/>
            <a:ln w="9525">
              <a:noFill/>
              <a:miter lim="800000"/>
              <a:headEnd/>
              <a:tailEnd/>
            </a:ln>
          </p:spPr>
        </p:pic>
        <p:pic>
          <p:nvPicPr>
            <p:cNvPr id="17" name="Picture 17"/>
            <p:cNvPicPr>
              <a:picLocks noChangeAspect="1" noChangeArrowheads="1"/>
            </p:cNvPicPr>
            <p:nvPr userDrawn="1"/>
          </p:nvPicPr>
          <p:blipFill>
            <a:blip r:embed="rId4"/>
            <a:srcRect/>
            <a:stretch>
              <a:fillRect/>
            </a:stretch>
          </p:blipFill>
          <p:spPr bwMode="auto">
            <a:xfrm>
              <a:off x="1344" y="816"/>
              <a:ext cx="192" cy="114"/>
            </a:xfrm>
            <a:prstGeom prst="rect">
              <a:avLst/>
            </a:prstGeom>
            <a:noFill/>
            <a:ln w="9525">
              <a:noFill/>
              <a:miter lim="800000"/>
              <a:headEnd/>
              <a:tailEnd/>
            </a:ln>
          </p:spPr>
        </p:pic>
        <p:pic>
          <p:nvPicPr>
            <p:cNvPr id="18" name="Picture 18"/>
            <p:cNvPicPr>
              <a:picLocks noChangeAspect="1" noChangeArrowheads="1"/>
            </p:cNvPicPr>
            <p:nvPr userDrawn="1"/>
          </p:nvPicPr>
          <p:blipFill>
            <a:blip r:embed="rId4"/>
            <a:srcRect/>
            <a:stretch>
              <a:fillRect/>
            </a:stretch>
          </p:blipFill>
          <p:spPr bwMode="auto">
            <a:xfrm>
              <a:off x="1536" y="816"/>
              <a:ext cx="192" cy="114"/>
            </a:xfrm>
            <a:prstGeom prst="rect">
              <a:avLst/>
            </a:prstGeom>
            <a:noFill/>
            <a:ln w="9525">
              <a:noFill/>
              <a:miter lim="800000"/>
              <a:headEnd/>
              <a:tailEnd/>
            </a:ln>
          </p:spPr>
        </p:pic>
        <p:pic>
          <p:nvPicPr>
            <p:cNvPr id="19" name="Picture 19"/>
            <p:cNvPicPr>
              <a:picLocks noChangeAspect="1" noChangeArrowheads="1"/>
            </p:cNvPicPr>
            <p:nvPr userDrawn="1"/>
          </p:nvPicPr>
          <p:blipFill>
            <a:blip r:embed="rId4"/>
            <a:srcRect/>
            <a:stretch>
              <a:fillRect/>
            </a:stretch>
          </p:blipFill>
          <p:spPr bwMode="auto">
            <a:xfrm>
              <a:off x="1728" y="816"/>
              <a:ext cx="192" cy="114"/>
            </a:xfrm>
            <a:prstGeom prst="rect">
              <a:avLst/>
            </a:prstGeom>
            <a:noFill/>
            <a:ln w="9525">
              <a:noFill/>
              <a:miter lim="800000"/>
              <a:headEnd/>
              <a:tailEnd/>
            </a:ln>
          </p:spPr>
        </p:pic>
        <p:pic>
          <p:nvPicPr>
            <p:cNvPr id="20" name="Picture 20"/>
            <p:cNvPicPr>
              <a:picLocks noChangeAspect="1" noChangeArrowheads="1"/>
            </p:cNvPicPr>
            <p:nvPr userDrawn="1"/>
          </p:nvPicPr>
          <p:blipFill>
            <a:blip r:embed="rId4"/>
            <a:srcRect/>
            <a:stretch>
              <a:fillRect/>
            </a:stretch>
          </p:blipFill>
          <p:spPr bwMode="auto">
            <a:xfrm>
              <a:off x="1920" y="816"/>
              <a:ext cx="192" cy="114"/>
            </a:xfrm>
            <a:prstGeom prst="rect">
              <a:avLst/>
            </a:prstGeom>
            <a:noFill/>
            <a:ln w="9525">
              <a:noFill/>
              <a:miter lim="800000"/>
              <a:headEnd/>
              <a:tailEnd/>
            </a:ln>
          </p:spPr>
        </p:pic>
        <p:pic>
          <p:nvPicPr>
            <p:cNvPr id="21" name="Picture 21"/>
            <p:cNvPicPr>
              <a:picLocks noChangeAspect="1" noChangeArrowheads="1"/>
            </p:cNvPicPr>
            <p:nvPr userDrawn="1"/>
          </p:nvPicPr>
          <p:blipFill>
            <a:blip r:embed="rId4"/>
            <a:srcRect/>
            <a:stretch>
              <a:fillRect/>
            </a:stretch>
          </p:blipFill>
          <p:spPr bwMode="auto">
            <a:xfrm>
              <a:off x="2112" y="816"/>
              <a:ext cx="192" cy="114"/>
            </a:xfrm>
            <a:prstGeom prst="rect">
              <a:avLst/>
            </a:prstGeom>
            <a:noFill/>
            <a:ln w="9525">
              <a:noFill/>
              <a:miter lim="800000"/>
              <a:headEnd/>
              <a:tailEnd/>
            </a:ln>
          </p:spPr>
        </p:pic>
        <p:pic>
          <p:nvPicPr>
            <p:cNvPr id="22" name="Picture 22"/>
            <p:cNvPicPr>
              <a:picLocks noChangeAspect="1" noChangeArrowheads="1"/>
            </p:cNvPicPr>
            <p:nvPr userDrawn="1"/>
          </p:nvPicPr>
          <p:blipFill>
            <a:blip r:embed="rId4"/>
            <a:srcRect/>
            <a:stretch>
              <a:fillRect/>
            </a:stretch>
          </p:blipFill>
          <p:spPr bwMode="auto">
            <a:xfrm>
              <a:off x="2304" y="816"/>
              <a:ext cx="192" cy="114"/>
            </a:xfrm>
            <a:prstGeom prst="rect">
              <a:avLst/>
            </a:prstGeom>
            <a:noFill/>
            <a:ln w="9525">
              <a:noFill/>
              <a:miter lim="800000"/>
              <a:headEnd/>
              <a:tailEnd/>
            </a:ln>
          </p:spPr>
        </p:pic>
        <p:pic>
          <p:nvPicPr>
            <p:cNvPr id="23" name="Picture 23"/>
            <p:cNvPicPr>
              <a:picLocks noChangeAspect="1" noChangeArrowheads="1"/>
            </p:cNvPicPr>
            <p:nvPr userDrawn="1"/>
          </p:nvPicPr>
          <p:blipFill>
            <a:blip r:embed="rId4"/>
            <a:srcRect/>
            <a:stretch>
              <a:fillRect/>
            </a:stretch>
          </p:blipFill>
          <p:spPr bwMode="auto">
            <a:xfrm>
              <a:off x="2496" y="816"/>
              <a:ext cx="192" cy="114"/>
            </a:xfrm>
            <a:prstGeom prst="rect">
              <a:avLst/>
            </a:prstGeom>
            <a:noFill/>
            <a:ln w="9525">
              <a:noFill/>
              <a:miter lim="800000"/>
              <a:headEnd/>
              <a:tailEnd/>
            </a:ln>
          </p:spPr>
        </p:pic>
        <p:pic>
          <p:nvPicPr>
            <p:cNvPr id="24" name="Picture 24"/>
            <p:cNvPicPr>
              <a:picLocks noChangeAspect="1" noChangeArrowheads="1"/>
            </p:cNvPicPr>
            <p:nvPr userDrawn="1"/>
          </p:nvPicPr>
          <p:blipFill>
            <a:blip r:embed="rId4"/>
            <a:srcRect/>
            <a:stretch>
              <a:fillRect/>
            </a:stretch>
          </p:blipFill>
          <p:spPr bwMode="auto">
            <a:xfrm>
              <a:off x="2688" y="816"/>
              <a:ext cx="192" cy="114"/>
            </a:xfrm>
            <a:prstGeom prst="rect">
              <a:avLst/>
            </a:prstGeom>
            <a:noFill/>
            <a:ln w="9525">
              <a:noFill/>
              <a:miter lim="800000"/>
              <a:headEnd/>
              <a:tailEnd/>
            </a:ln>
          </p:spPr>
        </p:pic>
        <p:pic>
          <p:nvPicPr>
            <p:cNvPr id="25" name="Picture 25"/>
            <p:cNvPicPr>
              <a:picLocks noChangeAspect="1" noChangeArrowheads="1"/>
            </p:cNvPicPr>
            <p:nvPr userDrawn="1"/>
          </p:nvPicPr>
          <p:blipFill>
            <a:blip r:embed="rId4"/>
            <a:srcRect/>
            <a:stretch>
              <a:fillRect/>
            </a:stretch>
          </p:blipFill>
          <p:spPr bwMode="auto">
            <a:xfrm>
              <a:off x="2880" y="816"/>
              <a:ext cx="192" cy="114"/>
            </a:xfrm>
            <a:prstGeom prst="rect">
              <a:avLst/>
            </a:prstGeom>
            <a:noFill/>
            <a:ln w="9525">
              <a:noFill/>
              <a:miter lim="800000"/>
              <a:headEnd/>
              <a:tailEnd/>
            </a:ln>
          </p:spPr>
        </p:pic>
        <p:pic>
          <p:nvPicPr>
            <p:cNvPr id="26" name="Picture 26"/>
            <p:cNvPicPr>
              <a:picLocks noChangeAspect="1" noChangeArrowheads="1"/>
            </p:cNvPicPr>
            <p:nvPr userDrawn="1"/>
          </p:nvPicPr>
          <p:blipFill>
            <a:blip r:embed="rId4"/>
            <a:srcRect/>
            <a:stretch>
              <a:fillRect/>
            </a:stretch>
          </p:blipFill>
          <p:spPr bwMode="auto">
            <a:xfrm>
              <a:off x="3072" y="816"/>
              <a:ext cx="192" cy="114"/>
            </a:xfrm>
            <a:prstGeom prst="rect">
              <a:avLst/>
            </a:prstGeom>
            <a:noFill/>
            <a:ln w="9525">
              <a:noFill/>
              <a:miter lim="800000"/>
              <a:headEnd/>
              <a:tailEnd/>
            </a:ln>
          </p:spPr>
        </p:pic>
        <p:pic>
          <p:nvPicPr>
            <p:cNvPr id="27" name="Picture 27"/>
            <p:cNvPicPr>
              <a:picLocks noChangeAspect="1" noChangeArrowheads="1"/>
            </p:cNvPicPr>
            <p:nvPr userDrawn="1"/>
          </p:nvPicPr>
          <p:blipFill>
            <a:blip r:embed="rId4"/>
            <a:srcRect/>
            <a:stretch>
              <a:fillRect/>
            </a:stretch>
          </p:blipFill>
          <p:spPr bwMode="auto">
            <a:xfrm>
              <a:off x="3264" y="816"/>
              <a:ext cx="192" cy="114"/>
            </a:xfrm>
            <a:prstGeom prst="rect">
              <a:avLst/>
            </a:prstGeom>
            <a:noFill/>
            <a:ln w="9525">
              <a:noFill/>
              <a:miter lim="800000"/>
              <a:headEnd/>
              <a:tailEnd/>
            </a:ln>
          </p:spPr>
        </p:pic>
        <p:pic>
          <p:nvPicPr>
            <p:cNvPr id="28" name="Picture 28"/>
            <p:cNvPicPr>
              <a:picLocks noChangeAspect="1" noChangeArrowheads="1"/>
            </p:cNvPicPr>
            <p:nvPr userDrawn="1"/>
          </p:nvPicPr>
          <p:blipFill>
            <a:blip r:embed="rId4"/>
            <a:srcRect/>
            <a:stretch>
              <a:fillRect/>
            </a:stretch>
          </p:blipFill>
          <p:spPr bwMode="auto">
            <a:xfrm>
              <a:off x="3456" y="816"/>
              <a:ext cx="192" cy="114"/>
            </a:xfrm>
            <a:prstGeom prst="rect">
              <a:avLst/>
            </a:prstGeom>
            <a:noFill/>
            <a:ln w="9525">
              <a:noFill/>
              <a:miter lim="800000"/>
              <a:headEnd/>
              <a:tailEnd/>
            </a:ln>
          </p:spPr>
        </p:pic>
        <p:pic>
          <p:nvPicPr>
            <p:cNvPr id="29" name="Picture 29"/>
            <p:cNvPicPr>
              <a:picLocks noChangeAspect="1" noChangeArrowheads="1"/>
            </p:cNvPicPr>
            <p:nvPr userDrawn="1"/>
          </p:nvPicPr>
          <p:blipFill>
            <a:blip r:embed="rId4"/>
            <a:srcRect/>
            <a:stretch>
              <a:fillRect/>
            </a:stretch>
          </p:blipFill>
          <p:spPr bwMode="auto">
            <a:xfrm>
              <a:off x="3648" y="816"/>
              <a:ext cx="192" cy="114"/>
            </a:xfrm>
            <a:prstGeom prst="rect">
              <a:avLst/>
            </a:prstGeom>
            <a:noFill/>
            <a:ln w="9525">
              <a:noFill/>
              <a:miter lim="800000"/>
              <a:headEnd/>
              <a:tailEnd/>
            </a:ln>
          </p:spPr>
        </p:pic>
        <p:pic>
          <p:nvPicPr>
            <p:cNvPr id="30" name="Picture 30"/>
            <p:cNvPicPr>
              <a:picLocks noChangeAspect="1" noChangeArrowheads="1"/>
            </p:cNvPicPr>
            <p:nvPr userDrawn="1"/>
          </p:nvPicPr>
          <p:blipFill>
            <a:blip r:embed="rId4"/>
            <a:srcRect/>
            <a:stretch>
              <a:fillRect/>
            </a:stretch>
          </p:blipFill>
          <p:spPr bwMode="auto">
            <a:xfrm>
              <a:off x="3840" y="816"/>
              <a:ext cx="192" cy="114"/>
            </a:xfrm>
            <a:prstGeom prst="rect">
              <a:avLst/>
            </a:prstGeom>
            <a:noFill/>
            <a:ln w="9525">
              <a:noFill/>
              <a:miter lim="800000"/>
              <a:headEnd/>
              <a:tailEnd/>
            </a:ln>
          </p:spPr>
        </p:pic>
        <p:pic>
          <p:nvPicPr>
            <p:cNvPr id="31" name="Picture 31"/>
            <p:cNvPicPr>
              <a:picLocks noChangeAspect="1" noChangeArrowheads="1"/>
            </p:cNvPicPr>
            <p:nvPr userDrawn="1"/>
          </p:nvPicPr>
          <p:blipFill>
            <a:blip r:embed="rId4"/>
            <a:srcRect/>
            <a:stretch>
              <a:fillRect/>
            </a:stretch>
          </p:blipFill>
          <p:spPr bwMode="auto">
            <a:xfrm>
              <a:off x="4032" y="816"/>
              <a:ext cx="192" cy="114"/>
            </a:xfrm>
            <a:prstGeom prst="rect">
              <a:avLst/>
            </a:prstGeom>
            <a:noFill/>
            <a:ln w="9525">
              <a:noFill/>
              <a:miter lim="800000"/>
              <a:headEnd/>
              <a:tailEnd/>
            </a:ln>
          </p:spPr>
        </p:pic>
        <p:pic>
          <p:nvPicPr>
            <p:cNvPr id="32" name="Picture 32"/>
            <p:cNvPicPr>
              <a:picLocks noChangeAspect="1" noChangeArrowheads="1"/>
            </p:cNvPicPr>
            <p:nvPr userDrawn="1"/>
          </p:nvPicPr>
          <p:blipFill>
            <a:blip r:embed="rId4"/>
            <a:srcRect/>
            <a:stretch>
              <a:fillRect/>
            </a:stretch>
          </p:blipFill>
          <p:spPr bwMode="auto">
            <a:xfrm>
              <a:off x="4224" y="816"/>
              <a:ext cx="192" cy="114"/>
            </a:xfrm>
            <a:prstGeom prst="rect">
              <a:avLst/>
            </a:prstGeom>
            <a:noFill/>
            <a:ln w="9525">
              <a:noFill/>
              <a:miter lim="800000"/>
              <a:headEnd/>
              <a:tailEnd/>
            </a:ln>
          </p:spPr>
        </p:pic>
        <p:pic>
          <p:nvPicPr>
            <p:cNvPr id="33" name="Picture 33"/>
            <p:cNvPicPr>
              <a:picLocks noChangeAspect="1" noChangeArrowheads="1"/>
            </p:cNvPicPr>
            <p:nvPr userDrawn="1"/>
          </p:nvPicPr>
          <p:blipFill>
            <a:blip r:embed="rId4"/>
            <a:srcRect/>
            <a:stretch>
              <a:fillRect/>
            </a:stretch>
          </p:blipFill>
          <p:spPr bwMode="auto">
            <a:xfrm>
              <a:off x="4416" y="816"/>
              <a:ext cx="192" cy="114"/>
            </a:xfrm>
            <a:prstGeom prst="rect">
              <a:avLst/>
            </a:prstGeom>
            <a:noFill/>
            <a:ln w="9525">
              <a:noFill/>
              <a:miter lim="800000"/>
              <a:headEnd/>
              <a:tailEnd/>
            </a:ln>
          </p:spPr>
        </p:pic>
        <p:pic>
          <p:nvPicPr>
            <p:cNvPr id="34" name="Picture 34"/>
            <p:cNvPicPr>
              <a:picLocks noChangeAspect="1" noChangeArrowheads="1"/>
            </p:cNvPicPr>
            <p:nvPr userDrawn="1"/>
          </p:nvPicPr>
          <p:blipFill>
            <a:blip r:embed="rId4"/>
            <a:srcRect/>
            <a:stretch>
              <a:fillRect/>
            </a:stretch>
          </p:blipFill>
          <p:spPr bwMode="auto">
            <a:xfrm>
              <a:off x="4608" y="816"/>
              <a:ext cx="192" cy="114"/>
            </a:xfrm>
            <a:prstGeom prst="rect">
              <a:avLst/>
            </a:prstGeom>
            <a:noFill/>
            <a:ln w="9525">
              <a:noFill/>
              <a:miter lim="800000"/>
              <a:headEnd/>
              <a:tailEnd/>
            </a:ln>
          </p:spPr>
        </p:pic>
        <p:pic>
          <p:nvPicPr>
            <p:cNvPr id="35" name="Picture 35"/>
            <p:cNvPicPr>
              <a:picLocks noChangeAspect="1" noChangeArrowheads="1"/>
            </p:cNvPicPr>
            <p:nvPr userDrawn="1"/>
          </p:nvPicPr>
          <p:blipFill>
            <a:blip r:embed="rId4"/>
            <a:srcRect/>
            <a:stretch>
              <a:fillRect/>
            </a:stretch>
          </p:blipFill>
          <p:spPr bwMode="auto">
            <a:xfrm>
              <a:off x="4800" y="816"/>
              <a:ext cx="192" cy="114"/>
            </a:xfrm>
            <a:prstGeom prst="rect">
              <a:avLst/>
            </a:prstGeom>
            <a:noFill/>
            <a:ln w="9525">
              <a:noFill/>
              <a:miter lim="800000"/>
              <a:headEnd/>
              <a:tailEnd/>
            </a:ln>
          </p:spPr>
        </p:pic>
        <p:pic>
          <p:nvPicPr>
            <p:cNvPr id="36" name="Picture 36"/>
            <p:cNvPicPr>
              <a:picLocks noChangeAspect="1" noChangeArrowheads="1"/>
            </p:cNvPicPr>
            <p:nvPr userDrawn="1"/>
          </p:nvPicPr>
          <p:blipFill>
            <a:blip r:embed="rId4"/>
            <a:srcRect/>
            <a:stretch>
              <a:fillRect/>
            </a:stretch>
          </p:blipFill>
          <p:spPr bwMode="auto">
            <a:xfrm>
              <a:off x="4992" y="816"/>
              <a:ext cx="192" cy="114"/>
            </a:xfrm>
            <a:prstGeom prst="rect">
              <a:avLst/>
            </a:prstGeom>
            <a:noFill/>
            <a:ln w="9525">
              <a:noFill/>
              <a:miter lim="800000"/>
              <a:headEnd/>
              <a:tailEnd/>
            </a:ln>
          </p:spPr>
        </p:pic>
        <p:pic>
          <p:nvPicPr>
            <p:cNvPr id="37" name="Picture 37"/>
            <p:cNvPicPr>
              <a:picLocks noChangeAspect="1" noChangeArrowheads="1"/>
            </p:cNvPicPr>
            <p:nvPr userDrawn="1"/>
          </p:nvPicPr>
          <p:blipFill>
            <a:blip r:embed="rId4"/>
            <a:srcRect/>
            <a:stretch>
              <a:fillRect/>
            </a:stretch>
          </p:blipFill>
          <p:spPr bwMode="auto">
            <a:xfrm>
              <a:off x="5184" y="816"/>
              <a:ext cx="192" cy="114"/>
            </a:xfrm>
            <a:prstGeom prst="rect">
              <a:avLst/>
            </a:prstGeom>
            <a:noFill/>
            <a:ln w="9525">
              <a:noFill/>
              <a:miter lim="800000"/>
              <a:headEnd/>
              <a:tailEnd/>
            </a:ln>
          </p:spPr>
        </p:pic>
        <p:pic>
          <p:nvPicPr>
            <p:cNvPr id="38" name="Picture 38"/>
            <p:cNvPicPr>
              <a:picLocks noChangeAspect="1" noChangeArrowheads="1"/>
            </p:cNvPicPr>
            <p:nvPr userDrawn="1"/>
          </p:nvPicPr>
          <p:blipFill>
            <a:blip r:embed="rId4"/>
            <a:srcRect/>
            <a:stretch>
              <a:fillRect/>
            </a:stretch>
          </p:blipFill>
          <p:spPr bwMode="auto">
            <a:xfrm>
              <a:off x="5376" y="816"/>
              <a:ext cx="192" cy="114"/>
            </a:xfrm>
            <a:prstGeom prst="rect">
              <a:avLst/>
            </a:prstGeom>
            <a:noFill/>
            <a:ln w="9525">
              <a:noFill/>
              <a:miter lim="800000"/>
              <a:headEnd/>
              <a:tailEnd/>
            </a:ln>
          </p:spPr>
        </p:pic>
        <p:pic>
          <p:nvPicPr>
            <p:cNvPr id="39" name="Picture 39"/>
            <p:cNvPicPr>
              <a:picLocks noChangeAspect="1" noChangeArrowheads="1"/>
            </p:cNvPicPr>
            <p:nvPr userDrawn="1"/>
          </p:nvPicPr>
          <p:blipFill>
            <a:blip r:embed="rId4"/>
            <a:srcRect/>
            <a:stretch>
              <a:fillRect/>
            </a:stretch>
          </p:blipFill>
          <p:spPr bwMode="auto">
            <a:xfrm>
              <a:off x="5568" y="816"/>
              <a:ext cx="192" cy="114"/>
            </a:xfrm>
            <a:prstGeom prst="rect">
              <a:avLst/>
            </a:prstGeom>
            <a:noFill/>
            <a:ln w="9525">
              <a:noFill/>
              <a:miter lim="800000"/>
              <a:headEnd/>
              <a:tailEnd/>
            </a:ln>
          </p:spPr>
        </p:pic>
      </p:grpSp>
      <p:grpSp>
        <p:nvGrpSpPr>
          <p:cNvPr id="40" name="Group 40"/>
          <p:cNvGrpSpPr>
            <a:grpSpLocks/>
          </p:cNvGrpSpPr>
          <p:nvPr userDrawn="1"/>
        </p:nvGrpSpPr>
        <p:grpSpPr bwMode="auto">
          <a:xfrm>
            <a:off x="0" y="6248400"/>
            <a:ext cx="9144000" cy="180975"/>
            <a:chOff x="0" y="816"/>
            <a:chExt cx="5760" cy="114"/>
          </a:xfrm>
        </p:grpSpPr>
        <p:pic>
          <p:nvPicPr>
            <p:cNvPr id="41" name="Picture 10"/>
            <p:cNvPicPr>
              <a:picLocks noChangeAspect="1" noChangeArrowheads="1"/>
            </p:cNvPicPr>
            <p:nvPr userDrawn="1"/>
          </p:nvPicPr>
          <p:blipFill>
            <a:blip r:embed="rId3"/>
            <a:srcRect/>
            <a:stretch>
              <a:fillRect/>
            </a:stretch>
          </p:blipFill>
          <p:spPr bwMode="auto">
            <a:xfrm>
              <a:off x="0" y="816"/>
              <a:ext cx="192" cy="114"/>
            </a:xfrm>
            <a:prstGeom prst="rect">
              <a:avLst/>
            </a:prstGeom>
            <a:noFill/>
            <a:ln w="9525">
              <a:noFill/>
              <a:miter lim="800000"/>
              <a:headEnd/>
              <a:tailEnd/>
            </a:ln>
          </p:spPr>
        </p:pic>
        <p:pic>
          <p:nvPicPr>
            <p:cNvPr id="42" name="Picture 11"/>
            <p:cNvPicPr>
              <a:picLocks noChangeAspect="1" noChangeArrowheads="1"/>
            </p:cNvPicPr>
            <p:nvPr userDrawn="1"/>
          </p:nvPicPr>
          <p:blipFill>
            <a:blip r:embed="rId4"/>
            <a:srcRect/>
            <a:stretch>
              <a:fillRect/>
            </a:stretch>
          </p:blipFill>
          <p:spPr bwMode="auto">
            <a:xfrm>
              <a:off x="192" y="816"/>
              <a:ext cx="192" cy="114"/>
            </a:xfrm>
            <a:prstGeom prst="rect">
              <a:avLst/>
            </a:prstGeom>
            <a:noFill/>
            <a:ln w="9525">
              <a:noFill/>
              <a:miter lim="800000"/>
              <a:headEnd/>
              <a:tailEnd/>
            </a:ln>
          </p:spPr>
        </p:pic>
        <p:pic>
          <p:nvPicPr>
            <p:cNvPr id="43" name="Picture 12"/>
            <p:cNvPicPr>
              <a:picLocks noChangeAspect="1" noChangeArrowheads="1"/>
            </p:cNvPicPr>
            <p:nvPr userDrawn="1"/>
          </p:nvPicPr>
          <p:blipFill>
            <a:blip r:embed="rId4"/>
            <a:srcRect/>
            <a:stretch>
              <a:fillRect/>
            </a:stretch>
          </p:blipFill>
          <p:spPr bwMode="auto">
            <a:xfrm>
              <a:off x="384" y="816"/>
              <a:ext cx="192" cy="114"/>
            </a:xfrm>
            <a:prstGeom prst="rect">
              <a:avLst/>
            </a:prstGeom>
            <a:noFill/>
            <a:ln w="9525">
              <a:noFill/>
              <a:miter lim="800000"/>
              <a:headEnd/>
              <a:tailEnd/>
            </a:ln>
          </p:spPr>
        </p:pic>
        <p:pic>
          <p:nvPicPr>
            <p:cNvPr id="44" name="Picture 13"/>
            <p:cNvPicPr>
              <a:picLocks noChangeAspect="1" noChangeArrowheads="1"/>
            </p:cNvPicPr>
            <p:nvPr userDrawn="1"/>
          </p:nvPicPr>
          <p:blipFill>
            <a:blip r:embed="rId4"/>
            <a:srcRect/>
            <a:stretch>
              <a:fillRect/>
            </a:stretch>
          </p:blipFill>
          <p:spPr bwMode="auto">
            <a:xfrm>
              <a:off x="576" y="816"/>
              <a:ext cx="192" cy="114"/>
            </a:xfrm>
            <a:prstGeom prst="rect">
              <a:avLst/>
            </a:prstGeom>
            <a:noFill/>
            <a:ln w="9525">
              <a:noFill/>
              <a:miter lim="800000"/>
              <a:headEnd/>
              <a:tailEnd/>
            </a:ln>
          </p:spPr>
        </p:pic>
        <p:pic>
          <p:nvPicPr>
            <p:cNvPr id="45" name="Picture 14"/>
            <p:cNvPicPr>
              <a:picLocks noChangeAspect="1" noChangeArrowheads="1"/>
            </p:cNvPicPr>
            <p:nvPr userDrawn="1"/>
          </p:nvPicPr>
          <p:blipFill>
            <a:blip r:embed="rId4"/>
            <a:srcRect/>
            <a:stretch>
              <a:fillRect/>
            </a:stretch>
          </p:blipFill>
          <p:spPr bwMode="auto">
            <a:xfrm>
              <a:off x="768" y="816"/>
              <a:ext cx="192" cy="114"/>
            </a:xfrm>
            <a:prstGeom prst="rect">
              <a:avLst/>
            </a:prstGeom>
            <a:noFill/>
            <a:ln w="9525">
              <a:noFill/>
              <a:miter lim="800000"/>
              <a:headEnd/>
              <a:tailEnd/>
            </a:ln>
          </p:spPr>
        </p:pic>
        <p:pic>
          <p:nvPicPr>
            <p:cNvPr id="46" name="Picture 15"/>
            <p:cNvPicPr>
              <a:picLocks noChangeAspect="1" noChangeArrowheads="1"/>
            </p:cNvPicPr>
            <p:nvPr userDrawn="1"/>
          </p:nvPicPr>
          <p:blipFill>
            <a:blip r:embed="rId4"/>
            <a:srcRect/>
            <a:stretch>
              <a:fillRect/>
            </a:stretch>
          </p:blipFill>
          <p:spPr bwMode="auto">
            <a:xfrm>
              <a:off x="960" y="816"/>
              <a:ext cx="192" cy="114"/>
            </a:xfrm>
            <a:prstGeom prst="rect">
              <a:avLst/>
            </a:prstGeom>
            <a:noFill/>
            <a:ln w="9525">
              <a:noFill/>
              <a:miter lim="800000"/>
              <a:headEnd/>
              <a:tailEnd/>
            </a:ln>
          </p:spPr>
        </p:pic>
        <p:pic>
          <p:nvPicPr>
            <p:cNvPr id="47" name="Picture 16"/>
            <p:cNvPicPr>
              <a:picLocks noChangeAspect="1" noChangeArrowheads="1"/>
            </p:cNvPicPr>
            <p:nvPr userDrawn="1"/>
          </p:nvPicPr>
          <p:blipFill>
            <a:blip r:embed="rId4"/>
            <a:srcRect/>
            <a:stretch>
              <a:fillRect/>
            </a:stretch>
          </p:blipFill>
          <p:spPr bwMode="auto">
            <a:xfrm>
              <a:off x="1152" y="816"/>
              <a:ext cx="192" cy="114"/>
            </a:xfrm>
            <a:prstGeom prst="rect">
              <a:avLst/>
            </a:prstGeom>
            <a:noFill/>
            <a:ln w="9525">
              <a:noFill/>
              <a:miter lim="800000"/>
              <a:headEnd/>
              <a:tailEnd/>
            </a:ln>
          </p:spPr>
        </p:pic>
        <p:pic>
          <p:nvPicPr>
            <p:cNvPr id="48" name="Picture 17"/>
            <p:cNvPicPr>
              <a:picLocks noChangeAspect="1" noChangeArrowheads="1"/>
            </p:cNvPicPr>
            <p:nvPr userDrawn="1"/>
          </p:nvPicPr>
          <p:blipFill>
            <a:blip r:embed="rId4"/>
            <a:srcRect/>
            <a:stretch>
              <a:fillRect/>
            </a:stretch>
          </p:blipFill>
          <p:spPr bwMode="auto">
            <a:xfrm>
              <a:off x="1344" y="816"/>
              <a:ext cx="192" cy="114"/>
            </a:xfrm>
            <a:prstGeom prst="rect">
              <a:avLst/>
            </a:prstGeom>
            <a:noFill/>
            <a:ln w="9525">
              <a:noFill/>
              <a:miter lim="800000"/>
              <a:headEnd/>
              <a:tailEnd/>
            </a:ln>
          </p:spPr>
        </p:pic>
        <p:pic>
          <p:nvPicPr>
            <p:cNvPr id="49" name="Picture 18"/>
            <p:cNvPicPr>
              <a:picLocks noChangeAspect="1" noChangeArrowheads="1"/>
            </p:cNvPicPr>
            <p:nvPr userDrawn="1"/>
          </p:nvPicPr>
          <p:blipFill>
            <a:blip r:embed="rId4"/>
            <a:srcRect/>
            <a:stretch>
              <a:fillRect/>
            </a:stretch>
          </p:blipFill>
          <p:spPr bwMode="auto">
            <a:xfrm>
              <a:off x="1536" y="816"/>
              <a:ext cx="192" cy="114"/>
            </a:xfrm>
            <a:prstGeom prst="rect">
              <a:avLst/>
            </a:prstGeom>
            <a:noFill/>
            <a:ln w="9525">
              <a:noFill/>
              <a:miter lim="800000"/>
              <a:headEnd/>
              <a:tailEnd/>
            </a:ln>
          </p:spPr>
        </p:pic>
        <p:pic>
          <p:nvPicPr>
            <p:cNvPr id="50" name="Picture 19"/>
            <p:cNvPicPr>
              <a:picLocks noChangeAspect="1" noChangeArrowheads="1"/>
            </p:cNvPicPr>
            <p:nvPr userDrawn="1"/>
          </p:nvPicPr>
          <p:blipFill>
            <a:blip r:embed="rId4"/>
            <a:srcRect/>
            <a:stretch>
              <a:fillRect/>
            </a:stretch>
          </p:blipFill>
          <p:spPr bwMode="auto">
            <a:xfrm>
              <a:off x="1728" y="816"/>
              <a:ext cx="192" cy="114"/>
            </a:xfrm>
            <a:prstGeom prst="rect">
              <a:avLst/>
            </a:prstGeom>
            <a:noFill/>
            <a:ln w="9525">
              <a:noFill/>
              <a:miter lim="800000"/>
              <a:headEnd/>
              <a:tailEnd/>
            </a:ln>
          </p:spPr>
        </p:pic>
        <p:pic>
          <p:nvPicPr>
            <p:cNvPr id="51" name="Picture 20"/>
            <p:cNvPicPr>
              <a:picLocks noChangeAspect="1" noChangeArrowheads="1"/>
            </p:cNvPicPr>
            <p:nvPr userDrawn="1"/>
          </p:nvPicPr>
          <p:blipFill>
            <a:blip r:embed="rId4"/>
            <a:srcRect/>
            <a:stretch>
              <a:fillRect/>
            </a:stretch>
          </p:blipFill>
          <p:spPr bwMode="auto">
            <a:xfrm>
              <a:off x="1920" y="816"/>
              <a:ext cx="192" cy="114"/>
            </a:xfrm>
            <a:prstGeom prst="rect">
              <a:avLst/>
            </a:prstGeom>
            <a:noFill/>
            <a:ln w="9525">
              <a:noFill/>
              <a:miter lim="800000"/>
              <a:headEnd/>
              <a:tailEnd/>
            </a:ln>
          </p:spPr>
        </p:pic>
        <p:pic>
          <p:nvPicPr>
            <p:cNvPr id="52" name="Picture 21"/>
            <p:cNvPicPr>
              <a:picLocks noChangeAspect="1" noChangeArrowheads="1"/>
            </p:cNvPicPr>
            <p:nvPr userDrawn="1"/>
          </p:nvPicPr>
          <p:blipFill>
            <a:blip r:embed="rId4"/>
            <a:srcRect/>
            <a:stretch>
              <a:fillRect/>
            </a:stretch>
          </p:blipFill>
          <p:spPr bwMode="auto">
            <a:xfrm>
              <a:off x="2112" y="816"/>
              <a:ext cx="192" cy="114"/>
            </a:xfrm>
            <a:prstGeom prst="rect">
              <a:avLst/>
            </a:prstGeom>
            <a:noFill/>
            <a:ln w="9525">
              <a:noFill/>
              <a:miter lim="800000"/>
              <a:headEnd/>
              <a:tailEnd/>
            </a:ln>
          </p:spPr>
        </p:pic>
        <p:pic>
          <p:nvPicPr>
            <p:cNvPr id="53" name="Picture 22"/>
            <p:cNvPicPr>
              <a:picLocks noChangeAspect="1" noChangeArrowheads="1"/>
            </p:cNvPicPr>
            <p:nvPr userDrawn="1"/>
          </p:nvPicPr>
          <p:blipFill>
            <a:blip r:embed="rId4"/>
            <a:srcRect/>
            <a:stretch>
              <a:fillRect/>
            </a:stretch>
          </p:blipFill>
          <p:spPr bwMode="auto">
            <a:xfrm>
              <a:off x="2304" y="816"/>
              <a:ext cx="192" cy="114"/>
            </a:xfrm>
            <a:prstGeom prst="rect">
              <a:avLst/>
            </a:prstGeom>
            <a:noFill/>
            <a:ln w="9525">
              <a:noFill/>
              <a:miter lim="800000"/>
              <a:headEnd/>
              <a:tailEnd/>
            </a:ln>
          </p:spPr>
        </p:pic>
        <p:pic>
          <p:nvPicPr>
            <p:cNvPr id="54" name="Picture 23"/>
            <p:cNvPicPr>
              <a:picLocks noChangeAspect="1" noChangeArrowheads="1"/>
            </p:cNvPicPr>
            <p:nvPr userDrawn="1"/>
          </p:nvPicPr>
          <p:blipFill>
            <a:blip r:embed="rId4"/>
            <a:srcRect/>
            <a:stretch>
              <a:fillRect/>
            </a:stretch>
          </p:blipFill>
          <p:spPr bwMode="auto">
            <a:xfrm>
              <a:off x="2496" y="816"/>
              <a:ext cx="192" cy="114"/>
            </a:xfrm>
            <a:prstGeom prst="rect">
              <a:avLst/>
            </a:prstGeom>
            <a:noFill/>
            <a:ln w="9525">
              <a:noFill/>
              <a:miter lim="800000"/>
              <a:headEnd/>
              <a:tailEnd/>
            </a:ln>
          </p:spPr>
        </p:pic>
        <p:pic>
          <p:nvPicPr>
            <p:cNvPr id="55" name="Picture 24"/>
            <p:cNvPicPr>
              <a:picLocks noChangeAspect="1" noChangeArrowheads="1"/>
            </p:cNvPicPr>
            <p:nvPr userDrawn="1"/>
          </p:nvPicPr>
          <p:blipFill>
            <a:blip r:embed="rId4"/>
            <a:srcRect/>
            <a:stretch>
              <a:fillRect/>
            </a:stretch>
          </p:blipFill>
          <p:spPr bwMode="auto">
            <a:xfrm>
              <a:off x="2688" y="816"/>
              <a:ext cx="192" cy="114"/>
            </a:xfrm>
            <a:prstGeom prst="rect">
              <a:avLst/>
            </a:prstGeom>
            <a:noFill/>
            <a:ln w="9525">
              <a:noFill/>
              <a:miter lim="800000"/>
              <a:headEnd/>
              <a:tailEnd/>
            </a:ln>
          </p:spPr>
        </p:pic>
        <p:pic>
          <p:nvPicPr>
            <p:cNvPr id="56" name="Picture 25"/>
            <p:cNvPicPr>
              <a:picLocks noChangeAspect="1" noChangeArrowheads="1"/>
            </p:cNvPicPr>
            <p:nvPr userDrawn="1"/>
          </p:nvPicPr>
          <p:blipFill>
            <a:blip r:embed="rId4"/>
            <a:srcRect/>
            <a:stretch>
              <a:fillRect/>
            </a:stretch>
          </p:blipFill>
          <p:spPr bwMode="auto">
            <a:xfrm>
              <a:off x="2880" y="816"/>
              <a:ext cx="192" cy="114"/>
            </a:xfrm>
            <a:prstGeom prst="rect">
              <a:avLst/>
            </a:prstGeom>
            <a:noFill/>
            <a:ln w="9525">
              <a:noFill/>
              <a:miter lim="800000"/>
              <a:headEnd/>
              <a:tailEnd/>
            </a:ln>
          </p:spPr>
        </p:pic>
        <p:pic>
          <p:nvPicPr>
            <p:cNvPr id="57" name="Picture 26"/>
            <p:cNvPicPr>
              <a:picLocks noChangeAspect="1" noChangeArrowheads="1"/>
            </p:cNvPicPr>
            <p:nvPr userDrawn="1"/>
          </p:nvPicPr>
          <p:blipFill>
            <a:blip r:embed="rId4"/>
            <a:srcRect/>
            <a:stretch>
              <a:fillRect/>
            </a:stretch>
          </p:blipFill>
          <p:spPr bwMode="auto">
            <a:xfrm>
              <a:off x="3072" y="816"/>
              <a:ext cx="192" cy="114"/>
            </a:xfrm>
            <a:prstGeom prst="rect">
              <a:avLst/>
            </a:prstGeom>
            <a:noFill/>
            <a:ln w="9525">
              <a:noFill/>
              <a:miter lim="800000"/>
              <a:headEnd/>
              <a:tailEnd/>
            </a:ln>
          </p:spPr>
        </p:pic>
        <p:pic>
          <p:nvPicPr>
            <p:cNvPr id="58" name="Picture 27"/>
            <p:cNvPicPr>
              <a:picLocks noChangeAspect="1" noChangeArrowheads="1"/>
            </p:cNvPicPr>
            <p:nvPr userDrawn="1"/>
          </p:nvPicPr>
          <p:blipFill>
            <a:blip r:embed="rId4"/>
            <a:srcRect/>
            <a:stretch>
              <a:fillRect/>
            </a:stretch>
          </p:blipFill>
          <p:spPr bwMode="auto">
            <a:xfrm>
              <a:off x="3264" y="816"/>
              <a:ext cx="192" cy="114"/>
            </a:xfrm>
            <a:prstGeom prst="rect">
              <a:avLst/>
            </a:prstGeom>
            <a:noFill/>
            <a:ln w="9525">
              <a:noFill/>
              <a:miter lim="800000"/>
              <a:headEnd/>
              <a:tailEnd/>
            </a:ln>
          </p:spPr>
        </p:pic>
        <p:pic>
          <p:nvPicPr>
            <p:cNvPr id="59" name="Picture 28"/>
            <p:cNvPicPr>
              <a:picLocks noChangeAspect="1" noChangeArrowheads="1"/>
            </p:cNvPicPr>
            <p:nvPr userDrawn="1"/>
          </p:nvPicPr>
          <p:blipFill>
            <a:blip r:embed="rId4"/>
            <a:srcRect/>
            <a:stretch>
              <a:fillRect/>
            </a:stretch>
          </p:blipFill>
          <p:spPr bwMode="auto">
            <a:xfrm>
              <a:off x="3456" y="816"/>
              <a:ext cx="192" cy="114"/>
            </a:xfrm>
            <a:prstGeom prst="rect">
              <a:avLst/>
            </a:prstGeom>
            <a:noFill/>
            <a:ln w="9525">
              <a:noFill/>
              <a:miter lim="800000"/>
              <a:headEnd/>
              <a:tailEnd/>
            </a:ln>
          </p:spPr>
        </p:pic>
        <p:pic>
          <p:nvPicPr>
            <p:cNvPr id="60" name="Picture 29"/>
            <p:cNvPicPr>
              <a:picLocks noChangeAspect="1" noChangeArrowheads="1"/>
            </p:cNvPicPr>
            <p:nvPr userDrawn="1"/>
          </p:nvPicPr>
          <p:blipFill>
            <a:blip r:embed="rId4"/>
            <a:srcRect/>
            <a:stretch>
              <a:fillRect/>
            </a:stretch>
          </p:blipFill>
          <p:spPr bwMode="auto">
            <a:xfrm>
              <a:off x="3648" y="816"/>
              <a:ext cx="192" cy="114"/>
            </a:xfrm>
            <a:prstGeom prst="rect">
              <a:avLst/>
            </a:prstGeom>
            <a:noFill/>
            <a:ln w="9525">
              <a:noFill/>
              <a:miter lim="800000"/>
              <a:headEnd/>
              <a:tailEnd/>
            </a:ln>
          </p:spPr>
        </p:pic>
        <p:pic>
          <p:nvPicPr>
            <p:cNvPr id="61" name="Picture 30"/>
            <p:cNvPicPr>
              <a:picLocks noChangeAspect="1" noChangeArrowheads="1"/>
            </p:cNvPicPr>
            <p:nvPr userDrawn="1"/>
          </p:nvPicPr>
          <p:blipFill>
            <a:blip r:embed="rId4"/>
            <a:srcRect/>
            <a:stretch>
              <a:fillRect/>
            </a:stretch>
          </p:blipFill>
          <p:spPr bwMode="auto">
            <a:xfrm>
              <a:off x="3840" y="816"/>
              <a:ext cx="192" cy="114"/>
            </a:xfrm>
            <a:prstGeom prst="rect">
              <a:avLst/>
            </a:prstGeom>
            <a:noFill/>
            <a:ln w="9525">
              <a:noFill/>
              <a:miter lim="800000"/>
              <a:headEnd/>
              <a:tailEnd/>
            </a:ln>
          </p:spPr>
        </p:pic>
        <p:pic>
          <p:nvPicPr>
            <p:cNvPr id="62" name="Picture 31"/>
            <p:cNvPicPr>
              <a:picLocks noChangeAspect="1" noChangeArrowheads="1"/>
            </p:cNvPicPr>
            <p:nvPr userDrawn="1"/>
          </p:nvPicPr>
          <p:blipFill>
            <a:blip r:embed="rId4"/>
            <a:srcRect/>
            <a:stretch>
              <a:fillRect/>
            </a:stretch>
          </p:blipFill>
          <p:spPr bwMode="auto">
            <a:xfrm>
              <a:off x="4032" y="816"/>
              <a:ext cx="192" cy="114"/>
            </a:xfrm>
            <a:prstGeom prst="rect">
              <a:avLst/>
            </a:prstGeom>
            <a:noFill/>
            <a:ln w="9525">
              <a:noFill/>
              <a:miter lim="800000"/>
              <a:headEnd/>
              <a:tailEnd/>
            </a:ln>
          </p:spPr>
        </p:pic>
        <p:pic>
          <p:nvPicPr>
            <p:cNvPr id="63" name="Picture 32"/>
            <p:cNvPicPr>
              <a:picLocks noChangeAspect="1" noChangeArrowheads="1"/>
            </p:cNvPicPr>
            <p:nvPr userDrawn="1"/>
          </p:nvPicPr>
          <p:blipFill>
            <a:blip r:embed="rId4"/>
            <a:srcRect/>
            <a:stretch>
              <a:fillRect/>
            </a:stretch>
          </p:blipFill>
          <p:spPr bwMode="auto">
            <a:xfrm>
              <a:off x="4224" y="816"/>
              <a:ext cx="192" cy="114"/>
            </a:xfrm>
            <a:prstGeom prst="rect">
              <a:avLst/>
            </a:prstGeom>
            <a:noFill/>
            <a:ln w="9525">
              <a:noFill/>
              <a:miter lim="800000"/>
              <a:headEnd/>
              <a:tailEnd/>
            </a:ln>
          </p:spPr>
        </p:pic>
        <p:pic>
          <p:nvPicPr>
            <p:cNvPr id="64" name="Picture 33"/>
            <p:cNvPicPr>
              <a:picLocks noChangeAspect="1" noChangeArrowheads="1"/>
            </p:cNvPicPr>
            <p:nvPr userDrawn="1"/>
          </p:nvPicPr>
          <p:blipFill>
            <a:blip r:embed="rId4"/>
            <a:srcRect/>
            <a:stretch>
              <a:fillRect/>
            </a:stretch>
          </p:blipFill>
          <p:spPr bwMode="auto">
            <a:xfrm>
              <a:off x="4416" y="816"/>
              <a:ext cx="192" cy="114"/>
            </a:xfrm>
            <a:prstGeom prst="rect">
              <a:avLst/>
            </a:prstGeom>
            <a:noFill/>
            <a:ln w="9525">
              <a:noFill/>
              <a:miter lim="800000"/>
              <a:headEnd/>
              <a:tailEnd/>
            </a:ln>
          </p:spPr>
        </p:pic>
        <p:pic>
          <p:nvPicPr>
            <p:cNvPr id="65" name="Picture 34"/>
            <p:cNvPicPr>
              <a:picLocks noChangeAspect="1" noChangeArrowheads="1"/>
            </p:cNvPicPr>
            <p:nvPr userDrawn="1"/>
          </p:nvPicPr>
          <p:blipFill>
            <a:blip r:embed="rId4"/>
            <a:srcRect/>
            <a:stretch>
              <a:fillRect/>
            </a:stretch>
          </p:blipFill>
          <p:spPr bwMode="auto">
            <a:xfrm>
              <a:off x="4608" y="816"/>
              <a:ext cx="192" cy="114"/>
            </a:xfrm>
            <a:prstGeom prst="rect">
              <a:avLst/>
            </a:prstGeom>
            <a:noFill/>
            <a:ln w="9525">
              <a:noFill/>
              <a:miter lim="800000"/>
              <a:headEnd/>
              <a:tailEnd/>
            </a:ln>
          </p:spPr>
        </p:pic>
        <p:pic>
          <p:nvPicPr>
            <p:cNvPr id="66" name="Picture 35"/>
            <p:cNvPicPr>
              <a:picLocks noChangeAspect="1" noChangeArrowheads="1"/>
            </p:cNvPicPr>
            <p:nvPr userDrawn="1"/>
          </p:nvPicPr>
          <p:blipFill>
            <a:blip r:embed="rId4"/>
            <a:srcRect/>
            <a:stretch>
              <a:fillRect/>
            </a:stretch>
          </p:blipFill>
          <p:spPr bwMode="auto">
            <a:xfrm>
              <a:off x="4800" y="816"/>
              <a:ext cx="192" cy="114"/>
            </a:xfrm>
            <a:prstGeom prst="rect">
              <a:avLst/>
            </a:prstGeom>
            <a:noFill/>
            <a:ln w="9525">
              <a:noFill/>
              <a:miter lim="800000"/>
              <a:headEnd/>
              <a:tailEnd/>
            </a:ln>
          </p:spPr>
        </p:pic>
        <p:pic>
          <p:nvPicPr>
            <p:cNvPr id="67" name="Picture 36"/>
            <p:cNvPicPr>
              <a:picLocks noChangeAspect="1" noChangeArrowheads="1"/>
            </p:cNvPicPr>
            <p:nvPr userDrawn="1"/>
          </p:nvPicPr>
          <p:blipFill>
            <a:blip r:embed="rId4"/>
            <a:srcRect/>
            <a:stretch>
              <a:fillRect/>
            </a:stretch>
          </p:blipFill>
          <p:spPr bwMode="auto">
            <a:xfrm>
              <a:off x="4992" y="816"/>
              <a:ext cx="192" cy="114"/>
            </a:xfrm>
            <a:prstGeom prst="rect">
              <a:avLst/>
            </a:prstGeom>
            <a:noFill/>
            <a:ln w="9525">
              <a:noFill/>
              <a:miter lim="800000"/>
              <a:headEnd/>
              <a:tailEnd/>
            </a:ln>
          </p:spPr>
        </p:pic>
        <p:pic>
          <p:nvPicPr>
            <p:cNvPr id="68" name="Picture 37"/>
            <p:cNvPicPr>
              <a:picLocks noChangeAspect="1" noChangeArrowheads="1"/>
            </p:cNvPicPr>
            <p:nvPr userDrawn="1"/>
          </p:nvPicPr>
          <p:blipFill>
            <a:blip r:embed="rId4"/>
            <a:srcRect/>
            <a:stretch>
              <a:fillRect/>
            </a:stretch>
          </p:blipFill>
          <p:spPr bwMode="auto">
            <a:xfrm>
              <a:off x="5184" y="816"/>
              <a:ext cx="192" cy="114"/>
            </a:xfrm>
            <a:prstGeom prst="rect">
              <a:avLst/>
            </a:prstGeom>
            <a:noFill/>
            <a:ln w="9525">
              <a:noFill/>
              <a:miter lim="800000"/>
              <a:headEnd/>
              <a:tailEnd/>
            </a:ln>
          </p:spPr>
        </p:pic>
        <p:pic>
          <p:nvPicPr>
            <p:cNvPr id="69" name="Picture 38"/>
            <p:cNvPicPr>
              <a:picLocks noChangeAspect="1" noChangeArrowheads="1"/>
            </p:cNvPicPr>
            <p:nvPr userDrawn="1"/>
          </p:nvPicPr>
          <p:blipFill>
            <a:blip r:embed="rId4"/>
            <a:srcRect/>
            <a:stretch>
              <a:fillRect/>
            </a:stretch>
          </p:blipFill>
          <p:spPr bwMode="auto">
            <a:xfrm>
              <a:off x="5376" y="816"/>
              <a:ext cx="192" cy="114"/>
            </a:xfrm>
            <a:prstGeom prst="rect">
              <a:avLst/>
            </a:prstGeom>
            <a:noFill/>
            <a:ln w="9525">
              <a:noFill/>
              <a:miter lim="800000"/>
              <a:headEnd/>
              <a:tailEnd/>
            </a:ln>
          </p:spPr>
        </p:pic>
        <p:pic>
          <p:nvPicPr>
            <p:cNvPr id="70" name="Picture 39"/>
            <p:cNvPicPr>
              <a:picLocks noChangeAspect="1" noChangeArrowheads="1"/>
            </p:cNvPicPr>
            <p:nvPr userDrawn="1"/>
          </p:nvPicPr>
          <p:blipFill>
            <a:blip r:embed="rId4"/>
            <a:srcRect/>
            <a:stretch>
              <a:fillRect/>
            </a:stretch>
          </p:blipFill>
          <p:spPr bwMode="auto">
            <a:xfrm>
              <a:off x="5568" y="816"/>
              <a:ext cx="192" cy="114"/>
            </a:xfrm>
            <a:prstGeom prst="rect">
              <a:avLst/>
            </a:prstGeom>
            <a:noFill/>
            <a:ln w="9525">
              <a:noFill/>
              <a:miter lim="800000"/>
              <a:headEnd/>
              <a:tailEnd/>
            </a:ln>
          </p:spPr>
        </p:pic>
      </p:grpSp>
      <p:sp>
        <p:nvSpPr>
          <p:cNvPr id="2" name="Title 1"/>
          <p:cNvSpPr>
            <a:spLocks noGrp="1"/>
          </p:cNvSpPr>
          <p:nvPr>
            <p:ph type="title"/>
          </p:nvPr>
        </p:nvSpPr>
        <p:spPr>
          <a:xfrm>
            <a:off x="457200" y="762000"/>
            <a:ext cx="2971800" cy="1219200"/>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685800"/>
            <a:ext cx="5111750" cy="5562600"/>
          </a:xfrm>
        </p:spPr>
        <p:txBody>
          <a:bodyPr/>
          <a:lstStyle>
            <a:lvl1pPr>
              <a:defRPr sz="3200"/>
            </a:lvl1pPr>
            <a:lvl2pPr marL="914400" indent="-457200">
              <a:buSzPct val="85000"/>
              <a:defRPr sz="2800"/>
            </a:lvl2pPr>
            <a:lvl3pPr marL="1262063" indent="-347663">
              <a:defRPr sz="2400"/>
            </a:lvl3pPr>
            <a:lvl4pPr marL="1719263" indent="-347663">
              <a:defRPr sz="2000"/>
            </a:lvl4pPr>
            <a:lvl5pPr marL="2176463" indent="-347663">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2057400"/>
            <a:ext cx="2971800" cy="4114800"/>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1" name="Rectangle 5"/>
          <p:cNvSpPr>
            <a:spLocks noGrp="1" noChangeArrowheads="1"/>
          </p:cNvSpPr>
          <p:nvPr>
            <p:ph type="ftr" sz="quarter" idx="10"/>
          </p:nvPr>
        </p:nvSpPr>
        <p:spPr/>
        <p:txBody>
          <a:bodyPr/>
          <a:lstStyle>
            <a:lvl1pPr>
              <a:defRPr/>
            </a:lvl1pPr>
          </a:lstStyle>
          <a:p>
            <a:pPr>
              <a:defRPr/>
            </a:pPr>
            <a:r>
              <a:rPr lang="en-US"/>
              <a:t>Northwest Portland Area Indian Health Board</a:t>
            </a:r>
          </a:p>
        </p:txBody>
      </p:sp>
      <p:sp>
        <p:nvSpPr>
          <p:cNvPr id="72" name="Rectangle 4"/>
          <p:cNvSpPr>
            <a:spLocks noGrp="1" noChangeArrowheads="1"/>
          </p:cNvSpPr>
          <p:nvPr>
            <p:ph type="dt" sz="half" idx="11"/>
          </p:nvPr>
        </p:nvSpPr>
        <p:spPr/>
        <p:txBody>
          <a:bodyPr/>
          <a:lstStyle>
            <a:lvl1pPr>
              <a:defRPr/>
            </a:lvl1pPr>
          </a:lstStyle>
          <a:p>
            <a:pPr>
              <a:defRPr/>
            </a:pPr>
            <a:fld id="{5123C318-EC1C-42A1-BEEB-6ABC5958FFFD}" type="datetime1">
              <a:rPr lang="en-US"/>
              <a:pPr>
                <a:defRPr/>
              </a:pPr>
              <a:t>2/23/2009</a:t>
            </a:fld>
            <a:endParaRPr lang="en-US" dirty="0"/>
          </a:p>
        </p:txBody>
      </p:sp>
      <p:sp>
        <p:nvSpPr>
          <p:cNvPr id="73" name="Rectangle 72"/>
          <p:cNvSpPr>
            <a:spLocks noGrp="1" noChangeArrowheads="1"/>
          </p:cNvSpPr>
          <p:nvPr>
            <p:ph type="sldNum" sz="quarter" idx="12"/>
          </p:nvPr>
        </p:nvSpPr>
        <p:spPr/>
        <p:txBody>
          <a:bodyPr/>
          <a:lstStyle>
            <a:lvl1pPr>
              <a:defRPr/>
            </a:lvl1pPr>
          </a:lstStyle>
          <a:p>
            <a:pPr>
              <a:defRPr/>
            </a:pPr>
            <a:fld id="{15065C4A-980B-4929-9289-09427E01302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Rectangle 4"/>
          <p:cNvSpPr/>
          <p:nvPr userDrawn="1"/>
        </p:nvSpPr>
        <p:spPr>
          <a:xfrm>
            <a:off x="0" y="685800"/>
            <a:ext cx="3505200" cy="5562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38"/>
          <p:cNvGrpSpPr>
            <a:grpSpLocks/>
          </p:cNvGrpSpPr>
          <p:nvPr userDrawn="1"/>
        </p:nvGrpSpPr>
        <p:grpSpPr bwMode="auto">
          <a:xfrm>
            <a:off x="0" y="0"/>
            <a:ext cx="9144000" cy="609600"/>
            <a:chOff x="0" y="0"/>
            <a:chExt cx="9144000" cy="609600"/>
          </a:xfrm>
        </p:grpSpPr>
        <p:sp>
          <p:nvSpPr>
            <p:cNvPr id="7" name="Rectangle 7"/>
            <p:cNvSpPr>
              <a:spLocks noChangeArrowheads="1"/>
            </p:cNvSpPr>
            <p:nvPr userDrawn="1"/>
          </p:nvSpPr>
          <p:spPr bwMode="auto">
            <a:xfrm>
              <a:off x="0" y="0"/>
              <a:ext cx="9144000" cy="609600"/>
            </a:xfrm>
            <a:prstGeom prst="rect">
              <a:avLst/>
            </a:prstGeom>
            <a:solidFill>
              <a:srgbClr val="FFFFCC"/>
            </a:solidFill>
            <a:ln w="9525">
              <a:noFill/>
              <a:miter lim="800000"/>
              <a:headEnd/>
              <a:tailEnd/>
            </a:ln>
            <a:effectLst/>
          </p:spPr>
          <p:txBody>
            <a:bodyPr wrap="none" anchor="ctr"/>
            <a:lstStyle/>
            <a:p>
              <a:pPr>
                <a:defRPr/>
              </a:pPr>
              <a:endParaRPr lang="en-US"/>
            </a:p>
          </p:txBody>
        </p:sp>
        <p:pic>
          <p:nvPicPr>
            <p:cNvPr id="8" name="Picture 8" descr="NPAIHBtransparentTEAL"/>
            <p:cNvPicPr>
              <a:picLocks noChangeAspect="1" noChangeArrowheads="1"/>
            </p:cNvPicPr>
            <p:nvPr userDrawn="1"/>
          </p:nvPicPr>
          <p:blipFill>
            <a:blip r:embed="rId2"/>
            <a:srcRect/>
            <a:stretch>
              <a:fillRect/>
            </a:stretch>
          </p:blipFill>
          <p:spPr bwMode="auto">
            <a:xfrm>
              <a:off x="0" y="0"/>
              <a:ext cx="685800" cy="575072"/>
            </a:xfrm>
            <a:prstGeom prst="rect">
              <a:avLst/>
            </a:prstGeom>
            <a:noFill/>
            <a:ln w="9525">
              <a:noFill/>
              <a:miter lim="800000"/>
              <a:headEnd/>
              <a:tailEnd/>
            </a:ln>
          </p:spPr>
        </p:pic>
      </p:grpSp>
      <p:grpSp>
        <p:nvGrpSpPr>
          <p:cNvPr id="9" name="Group 40"/>
          <p:cNvGrpSpPr>
            <a:grpSpLocks/>
          </p:cNvGrpSpPr>
          <p:nvPr userDrawn="1"/>
        </p:nvGrpSpPr>
        <p:grpSpPr bwMode="auto">
          <a:xfrm>
            <a:off x="0" y="533400"/>
            <a:ext cx="9144000" cy="180975"/>
            <a:chOff x="0" y="816"/>
            <a:chExt cx="5760" cy="114"/>
          </a:xfrm>
        </p:grpSpPr>
        <p:pic>
          <p:nvPicPr>
            <p:cNvPr id="10" name="Picture 10"/>
            <p:cNvPicPr>
              <a:picLocks noChangeAspect="1" noChangeArrowheads="1"/>
            </p:cNvPicPr>
            <p:nvPr userDrawn="1"/>
          </p:nvPicPr>
          <p:blipFill>
            <a:blip r:embed="rId3"/>
            <a:srcRect/>
            <a:stretch>
              <a:fillRect/>
            </a:stretch>
          </p:blipFill>
          <p:spPr bwMode="auto">
            <a:xfrm>
              <a:off x="0" y="816"/>
              <a:ext cx="192" cy="114"/>
            </a:xfrm>
            <a:prstGeom prst="rect">
              <a:avLst/>
            </a:prstGeom>
            <a:noFill/>
            <a:ln w="9525">
              <a:noFill/>
              <a:miter lim="800000"/>
              <a:headEnd/>
              <a:tailEnd/>
            </a:ln>
          </p:spPr>
        </p:pic>
        <p:pic>
          <p:nvPicPr>
            <p:cNvPr id="11" name="Picture 11"/>
            <p:cNvPicPr>
              <a:picLocks noChangeAspect="1" noChangeArrowheads="1"/>
            </p:cNvPicPr>
            <p:nvPr userDrawn="1"/>
          </p:nvPicPr>
          <p:blipFill>
            <a:blip r:embed="rId4"/>
            <a:srcRect/>
            <a:stretch>
              <a:fillRect/>
            </a:stretch>
          </p:blipFill>
          <p:spPr bwMode="auto">
            <a:xfrm>
              <a:off x="192" y="816"/>
              <a:ext cx="192" cy="114"/>
            </a:xfrm>
            <a:prstGeom prst="rect">
              <a:avLst/>
            </a:prstGeom>
            <a:noFill/>
            <a:ln w="9525">
              <a:noFill/>
              <a:miter lim="800000"/>
              <a:headEnd/>
              <a:tailEnd/>
            </a:ln>
          </p:spPr>
        </p:pic>
        <p:pic>
          <p:nvPicPr>
            <p:cNvPr id="12" name="Picture 12"/>
            <p:cNvPicPr>
              <a:picLocks noChangeAspect="1" noChangeArrowheads="1"/>
            </p:cNvPicPr>
            <p:nvPr userDrawn="1"/>
          </p:nvPicPr>
          <p:blipFill>
            <a:blip r:embed="rId4"/>
            <a:srcRect/>
            <a:stretch>
              <a:fillRect/>
            </a:stretch>
          </p:blipFill>
          <p:spPr bwMode="auto">
            <a:xfrm>
              <a:off x="384" y="816"/>
              <a:ext cx="192" cy="114"/>
            </a:xfrm>
            <a:prstGeom prst="rect">
              <a:avLst/>
            </a:prstGeom>
            <a:noFill/>
            <a:ln w="9525">
              <a:noFill/>
              <a:miter lim="800000"/>
              <a:headEnd/>
              <a:tailEnd/>
            </a:ln>
          </p:spPr>
        </p:pic>
        <p:pic>
          <p:nvPicPr>
            <p:cNvPr id="13" name="Picture 13"/>
            <p:cNvPicPr>
              <a:picLocks noChangeAspect="1" noChangeArrowheads="1"/>
            </p:cNvPicPr>
            <p:nvPr userDrawn="1"/>
          </p:nvPicPr>
          <p:blipFill>
            <a:blip r:embed="rId4"/>
            <a:srcRect/>
            <a:stretch>
              <a:fillRect/>
            </a:stretch>
          </p:blipFill>
          <p:spPr bwMode="auto">
            <a:xfrm>
              <a:off x="576" y="816"/>
              <a:ext cx="192" cy="114"/>
            </a:xfrm>
            <a:prstGeom prst="rect">
              <a:avLst/>
            </a:prstGeom>
            <a:noFill/>
            <a:ln w="9525">
              <a:noFill/>
              <a:miter lim="800000"/>
              <a:headEnd/>
              <a:tailEnd/>
            </a:ln>
          </p:spPr>
        </p:pic>
        <p:pic>
          <p:nvPicPr>
            <p:cNvPr id="14" name="Picture 14"/>
            <p:cNvPicPr>
              <a:picLocks noChangeAspect="1" noChangeArrowheads="1"/>
            </p:cNvPicPr>
            <p:nvPr userDrawn="1"/>
          </p:nvPicPr>
          <p:blipFill>
            <a:blip r:embed="rId4"/>
            <a:srcRect/>
            <a:stretch>
              <a:fillRect/>
            </a:stretch>
          </p:blipFill>
          <p:spPr bwMode="auto">
            <a:xfrm>
              <a:off x="768" y="816"/>
              <a:ext cx="192" cy="114"/>
            </a:xfrm>
            <a:prstGeom prst="rect">
              <a:avLst/>
            </a:prstGeom>
            <a:noFill/>
            <a:ln w="9525">
              <a:noFill/>
              <a:miter lim="800000"/>
              <a:headEnd/>
              <a:tailEnd/>
            </a:ln>
          </p:spPr>
        </p:pic>
        <p:pic>
          <p:nvPicPr>
            <p:cNvPr id="15" name="Picture 15"/>
            <p:cNvPicPr>
              <a:picLocks noChangeAspect="1" noChangeArrowheads="1"/>
            </p:cNvPicPr>
            <p:nvPr userDrawn="1"/>
          </p:nvPicPr>
          <p:blipFill>
            <a:blip r:embed="rId4"/>
            <a:srcRect/>
            <a:stretch>
              <a:fillRect/>
            </a:stretch>
          </p:blipFill>
          <p:spPr bwMode="auto">
            <a:xfrm>
              <a:off x="960" y="816"/>
              <a:ext cx="192" cy="114"/>
            </a:xfrm>
            <a:prstGeom prst="rect">
              <a:avLst/>
            </a:prstGeom>
            <a:noFill/>
            <a:ln w="9525">
              <a:noFill/>
              <a:miter lim="800000"/>
              <a:headEnd/>
              <a:tailEnd/>
            </a:ln>
          </p:spPr>
        </p:pic>
        <p:pic>
          <p:nvPicPr>
            <p:cNvPr id="16" name="Picture 16"/>
            <p:cNvPicPr>
              <a:picLocks noChangeAspect="1" noChangeArrowheads="1"/>
            </p:cNvPicPr>
            <p:nvPr userDrawn="1"/>
          </p:nvPicPr>
          <p:blipFill>
            <a:blip r:embed="rId4"/>
            <a:srcRect/>
            <a:stretch>
              <a:fillRect/>
            </a:stretch>
          </p:blipFill>
          <p:spPr bwMode="auto">
            <a:xfrm>
              <a:off x="1152" y="816"/>
              <a:ext cx="192" cy="114"/>
            </a:xfrm>
            <a:prstGeom prst="rect">
              <a:avLst/>
            </a:prstGeom>
            <a:noFill/>
            <a:ln w="9525">
              <a:noFill/>
              <a:miter lim="800000"/>
              <a:headEnd/>
              <a:tailEnd/>
            </a:ln>
          </p:spPr>
        </p:pic>
        <p:pic>
          <p:nvPicPr>
            <p:cNvPr id="17" name="Picture 17"/>
            <p:cNvPicPr>
              <a:picLocks noChangeAspect="1" noChangeArrowheads="1"/>
            </p:cNvPicPr>
            <p:nvPr userDrawn="1"/>
          </p:nvPicPr>
          <p:blipFill>
            <a:blip r:embed="rId4"/>
            <a:srcRect/>
            <a:stretch>
              <a:fillRect/>
            </a:stretch>
          </p:blipFill>
          <p:spPr bwMode="auto">
            <a:xfrm>
              <a:off x="1344" y="816"/>
              <a:ext cx="192" cy="114"/>
            </a:xfrm>
            <a:prstGeom prst="rect">
              <a:avLst/>
            </a:prstGeom>
            <a:noFill/>
            <a:ln w="9525">
              <a:noFill/>
              <a:miter lim="800000"/>
              <a:headEnd/>
              <a:tailEnd/>
            </a:ln>
          </p:spPr>
        </p:pic>
        <p:pic>
          <p:nvPicPr>
            <p:cNvPr id="18" name="Picture 18"/>
            <p:cNvPicPr>
              <a:picLocks noChangeAspect="1" noChangeArrowheads="1"/>
            </p:cNvPicPr>
            <p:nvPr userDrawn="1"/>
          </p:nvPicPr>
          <p:blipFill>
            <a:blip r:embed="rId4"/>
            <a:srcRect/>
            <a:stretch>
              <a:fillRect/>
            </a:stretch>
          </p:blipFill>
          <p:spPr bwMode="auto">
            <a:xfrm>
              <a:off x="1536" y="816"/>
              <a:ext cx="192" cy="114"/>
            </a:xfrm>
            <a:prstGeom prst="rect">
              <a:avLst/>
            </a:prstGeom>
            <a:noFill/>
            <a:ln w="9525">
              <a:noFill/>
              <a:miter lim="800000"/>
              <a:headEnd/>
              <a:tailEnd/>
            </a:ln>
          </p:spPr>
        </p:pic>
        <p:pic>
          <p:nvPicPr>
            <p:cNvPr id="19" name="Picture 19"/>
            <p:cNvPicPr>
              <a:picLocks noChangeAspect="1" noChangeArrowheads="1"/>
            </p:cNvPicPr>
            <p:nvPr userDrawn="1"/>
          </p:nvPicPr>
          <p:blipFill>
            <a:blip r:embed="rId4"/>
            <a:srcRect/>
            <a:stretch>
              <a:fillRect/>
            </a:stretch>
          </p:blipFill>
          <p:spPr bwMode="auto">
            <a:xfrm>
              <a:off x="1728" y="816"/>
              <a:ext cx="192" cy="114"/>
            </a:xfrm>
            <a:prstGeom prst="rect">
              <a:avLst/>
            </a:prstGeom>
            <a:noFill/>
            <a:ln w="9525">
              <a:noFill/>
              <a:miter lim="800000"/>
              <a:headEnd/>
              <a:tailEnd/>
            </a:ln>
          </p:spPr>
        </p:pic>
        <p:pic>
          <p:nvPicPr>
            <p:cNvPr id="20" name="Picture 20"/>
            <p:cNvPicPr>
              <a:picLocks noChangeAspect="1" noChangeArrowheads="1"/>
            </p:cNvPicPr>
            <p:nvPr userDrawn="1"/>
          </p:nvPicPr>
          <p:blipFill>
            <a:blip r:embed="rId4"/>
            <a:srcRect/>
            <a:stretch>
              <a:fillRect/>
            </a:stretch>
          </p:blipFill>
          <p:spPr bwMode="auto">
            <a:xfrm>
              <a:off x="1920" y="816"/>
              <a:ext cx="192" cy="114"/>
            </a:xfrm>
            <a:prstGeom prst="rect">
              <a:avLst/>
            </a:prstGeom>
            <a:noFill/>
            <a:ln w="9525">
              <a:noFill/>
              <a:miter lim="800000"/>
              <a:headEnd/>
              <a:tailEnd/>
            </a:ln>
          </p:spPr>
        </p:pic>
        <p:pic>
          <p:nvPicPr>
            <p:cNvPr id="21" name="Picture 21"/>
            <p:cNvPicPr>
              <a:picLocks noChangeAspect="1" noChangeArrowheads="1"/>
            </p:cNvPicPr>
            <p:nvPr userDrawn="1"/>
          </p:nvPicPr>
          <p:blipFill>
            <a:blip r:embed="rId4"/>
            <a:srcRect/>
            <a:stretch>
              <a:fillRect/>
            </a:stretch>
          </p:blipFill>
          <p:spPr bwMode="auto">
            <a:xfrm>
              <a:off x="2112" y="816"/>
              <a:ext cx="192" cy="114"/>
            </a:xfrm>
            <a:prstGeom prst="rect">
              <a:avLst/>
            </a:prstGeom>
            <a:noFill/>
            <a:ln w="9525">
              <a:noFill/>
              <a:miter lim="800000"/>
              <a:headEnd/>
              <a:tailEnd/>
            </a:ln>
          </p:spPr>
        </p:pic>
        <p:pic>
          <p:nvPicPr>
            <p:cNvPr id="22" name="Picture 22"/>
            <p:cNvPicPr>
              <a:picLocks noChangeAspect="1" noChangeArrowheads="1"/>
            </p:cNvPicPr>
            <p:nvPr userDrawn="1"/>
          </p:nvPicPr>
          <p:blipFill>
            <a:blip r:embed="rId4"/>
            <a:srcRect/>
            <a:stretch>
              <a:fillRect/>
            </a:stretch>
          </p:blipFill>
          <p:spPr bwMode="auto">
            <a:xfrm>
              <a:off x="2304" y="816"/>
              <a:ext cx="192" cy="114"/>
            </a:xfrm>
            <a:prstGeom prst="rect">
              <a:avLst/>
            </a:prstGeom>
            <a:noFill/>
            <a:ln w="9525">
              <a:noFill/>
              <a:miter lim="800000"/>
              <a:headEnd/>
              <a:tailEnd/>
            </a:ln>
          </p:spPr>
        </p:pic>
        <p:pic>
          <p:nvPicPr>
            <p:cNvPr id="23" name="Picture 23"/>
            <p:cNvPicPr>
              <a:picLocks noChangeAspect="1" noChangeArrowheads="1"/>
            </p:cNvPicPr>
            <p:nvPr userDrawn="1"/>
          </p:nvPicPr>
          <p:blipFill>
            <a:blip r:embed="rId4"/>
            <a:srcRect/>
            <a:stretch>
              <a:fillRect/>
            </a:stretch>
          </p:blipFill>
          <p:spPr bwMode="auto">
            <a:xfrm>
              <a:off x="2496" y="816"/>
              <a:ext cx="192" cy="114"/>
            </a:xfrm>
            <a:prstGeom prst="rect">
              <a:avLst/>
            </a:prstGeom>
            <a:noFill/>
            <a:ln w="9525">
              <a:noFill/>
              <a:miter lim="800000"/>
              <a:headEnd/>
              <a:tailEnd/>
            </a:ln>
          </p:spPr>
        </p:pic>
        <p:pic>
          <p:nvPicPr>
            <p:cNvPr id="24" name="Picture 24"/>
            <p:cNvPicPr>
              <a:picLocks noChangeAspect="1" noChangeArrowheads="1"/>
            </p:cNvPicPr>
            <p:nvPr userDrawn="1"/>
          </p:nvPicPr>
          <p:blipFill>
            <a:blip r:embed="rId4"/>
            <a:srcRect/>
            <a:stretch>
              <a:fillRect/>
            </a:stretch>
          </p:blipFill>
          <p:spPr bwMode="auto">
            <a:xfrm>
              <a:off x="2688" y="816"/>
              <a:ext cx="192" cy="114"/>
            </a:xfrm>
            <a:prstGeom prst="rect">
              <a:avLst/>
            </a:prstGeom>
            <a:noFill/>
            <a:ln w="9525">
              <a:noFill/>
              <a:miter lim="800000"/>
              <a:headEnd/>
              <a:tailEnd/>
            </a:ln>
          </p:spPr>
        </p:pic>
        <p:pic>
          <p:nvPicPr>
            <p:cNvPr id="25" name="Picture 25"/>
            <p:cNvPicPr>
              <a:picLocks noChangeAspect="1" noChangeArrowheads="1"/>
            </p:cNvPicPr>
            <p:nvPr userDrawn="1"/>
          </p:nvPicPr>
          <p:blipFill>
            <a:blip r:embed="rId4"/>
            <a:srcRect/>
            <a:stretch>
              <a:fillRect/>
            </a:stretch>
          </p:blipFill>
          <p:spPr bwMode="auto">
            <a:xfrm>
              <a:off x="2880" y="816"/>
              <a:ext cx="192" cy="114"/>
            </a:xfrm>
            <a:prstGeom prst="rect">
              <a:avLst/>
            </a:prstGeom>
            <a:noFill/>
            <a:ln w="9525">
              <a:noFill/>
              <a:miter lim="800000"/>
              <a:headEnd/>
              <a:tailEnd/>
            </a:ln>
          </p:spPr>
        </p:pic>
        <p:pic>
          <p:nvPicPr>
            <p:cNvPr id="26" name="Picture 26"/>
            <p:cNvPicPr>
              <a:picLocks noChangeAspect="1" noChangeArrowheads="1"/>
            </p:cNvPicPr>
            <p:nvPr userDrawn="1"/>
          </p:nvPicPr>
          <p:blipFill>
            <a:blip r:embed="rId4"/>
            <a:srcRect/>
            <a:stretch>
              <a:fillRect/>
            </a:stretch>
          </p:blipFill>
          <p:spPr bwMode="auto">
            <a:xfrm>
              <a:off x="3072" y="816"/>
              <a:ext cx="192" cy="114"/>
            </a:xfrm>
            <a:prstGeom prst="rect">
              <a:avLst/>
            </a:prstGeom>
            <a:noFill/>
            <a:ln w="9525">
              <a:noFill/>
              <a:miter lim="800000"/>
              <a:headEnd/>
              <a:tailEnd/>
            </a:ln>
          </p:spPr>
        </p:pic>
        <p:pic>
          <p:nvPicPr>
            <p:cNvPr id="27" name="Picture 27"/>
            <p:cNvPicPr>
              <a:picLocks noChangeAspect="1" noChangeArrowheads="1"/>
            </p:cNvPicPr>
            <p:nvPr userDrawn="1"/>
          </p:nvPicPr>
          <p:blipFill>
            <a:blip r:embed="rId4"/>
            <a:srcRect/>
            <a:stretch>
              <a:fillRect/>
            </a:stretch>
          </p:blipFill>
          <p:spPr bwMode="auto">
            <a:xfrm>
              <a:off x="3264" y="816"/>
              <a:ext cx="192" cy="114"/>
            </a:xfrm>
            <a:prstGeom prst="rect">
              <a:avLst/>
            </a:prstGeom>
            <a:noFill/>
            <a:ln w="9525">
              <a:noFill/>
              <a:miter lim="800000"/>
              <a:headEnd/>
              <a:tailEnd/>
            </a:ln>
          </p:spPr>
        </p:pic>
        <p:pic>
          <p:nvPicPr>
            <p:cNvPr id="28" name="Picture 28"/>
            <p:cNvPicPr>
              <a:picLocks noChangeAspect="1" noChangeArrowheads="1"/>
            </p:cNvPicPr>
            <p:nvPr userDrawn="1"/>
          </p:nvPicPr>
          <p:blipFill>
            <a:blip r:embed="rId4"/>
            <a:srcRect/>
            <a:stretch>
              <a:fillRect/>
            </a:stretch>
          </p:blipFill>
          <p:spPr bwMode="auto">
            <a:xfrm>
              <a:off x="3456" y="816"/>
              <a:ext cx="192" cy="114"/>
            </a:xfrm>
            <a:prstGeom prst="rect">
              <a:avLst/>
            </a:prstGeom>
            <a:noFill/>
            <a:ln w="9525">
              <a:noFill/>
              <a:miter lim="800000"/>
              <a:headEnd/>
              <a:tailEnd/>
            </a:ln>
          </p:spPr>
        </p:pic>
        <p:pic>
          <p:nvPicPr>
            <p:cNvPr id="29" name="Picture 29"/>
            <p:cNvPicPr>
              <a:picLocks noChangeAspect="1" noChangeArrowheads="1"/>
            </p:cNvPicPr>
            <p:nvPr userDrawn="1"/>
          </p:nvPicPr>
          <p:blipFill>
            <a:blip r:embed="rId4"/>
            <a:srcRect/>
            <a:stretch>
              <a:fillRect/>
            </a:stretch>
          </p:blipFill>
          <p:spPr bwMode="auto">
            <a:xfrm>
              <a:off x="3648" y="816"/>
              <a:ext cx="192" cy="114"/>
            </a:xfrm>
            <a:prstGeom prst="rect">
              <a:avLst/>
            </a:prstGeom>
            <a:noFill/>
            <a:ln w="9525">
              <a:noFill/>
              <a:miter lim="800000"/>
              <a:headEnd/>
              <a:tailEnd/>
            </a:ln>
          </p:spPr>
        </p:pic>
        <p:pic>
          <p:nvPicPr>
            <p:cNvPr id="30" name="Picture 30"/>
            <p:cNvPicPr>
              <a:picLocks noChangeAspect="1" noChangeArrowheads="1"/>
            </p:cNvPicPr>
            <p:nvPr userDrawn="1"/>
          </p:nvPicPr>
          <p:blipFill>
            <a:blip r:embed="rId4"/>
            <a:srcRect/>
            <a:stretch>
              <a:fillRect/>
            </a:stretch>
          </p:blipFill>
          <p:spPr bwMode="auto">
            <a:xfrm>
              <a:off x="3840" y="816"/>
              <a:ext cx="192" cy="114"/>
            </a:xfrm>
            <a:prstGeom prst="rect">
              <a:avLst/>
            </a:prstGeom>
            <a:noFill/>
            <a:ln w="9525">
              <a:noFill/>
              <a:miter lim="800000"/>
              <a:headEnd/>
              <a:tailEnd/>
            </a:ln>
          </p:spPr>
        </p:pic>
        <p:pic>
          <p:nvPicPr>
            <p:cNvPr id="31" name="Picture 31"/>
            <p:cNvPicPr>
              <a:picLocks noChangeAspect="1" noChangeArrowheads="1"/>
            </p:cNvPicPr>
            <p:nvPr userDrawn="1"/>
          </p:nvPicPr>
          <p:blipFill>
            <a:blip r:embed="rId4"/>
            <a:srcRect/>
            <a:stretch>
              <a:fillRect/>
            </a:stretch>
          </p:blipFill>
          <p:spPr bwMode="auto">
            <a:xfrm>
              <a:off x="4032" y="816"/>
              <a:ext cx="192" cy="114"/>
            </a:xfrm>
            <a:prstGeom prst="rect">
              <a:avLst/>
            </a:prstGeom>
            <a:noFill/>
            <a:ln w="9525">
              <a:noFill/>
              <a:miter lim="800000"/>
              <a:headEnd/>
              <a:tailEnd/>
            </a:ln>
          </p:spPr>
        </p:pic>
        <p:pic>
          <p:nvPicPr>
            <p:cNvPr id="32" name="Picture 32"/>
            <p:cNvPicPr>
              <a:picLocks noChangeAspect="1" noChangeArrowheads="1"/>
            </p:cNvPicPr>
            <p:nvPr userDrawn="1"/>
          </p:nvPicPr>
          <p:blipFill>
            <a:blip r:embed="rId4"/>
            <a:srcRect/>
            <a:stretch>
              <a:fillRect/>
            </a:stretch>
          </p:blipFill>
          <p:spPr bwMode="auto">
            <a:xfrm>
              <a:off x="4224" y="816"/>
              <a:ext cx="192" cy="114"/>
            </a:xfrm>
            <a:prstGeom prst="rect">
              <a:avLst/>
            </a:prstGeom>
            <a:noFill/>
            <a:ln w="9525">
              <a:noFill/>
              <a:miter lim="800000"/>
              <a:headEnd/>
              <a:tailEnd/>
            </a:ln>
          </p:spPr>
        </p:pic>
        <p:pic>
          <p:nvPicPr>
            <p:cNvPr id="33" name="Picture 33"/>
            <p:cNvPicPr>
              <a:picLocks noChangeAspect="1" noChangeArrowheads="1"/>
            </p:cNvPicPr>
            <p:nvPr userDrawn="1"/>
          </p:nvPicPr>
          <p:blipFill>
            <a:blip r:embed="rId4"/>
            <a:srcRect/>
            <a:stretch>
              <a:fillRect/>
            </a:stretch>
          </p:blipFill>
          <p:spPr bwMode="auto">
            <a:xfrm>
              <a:off x="4416" y="816"/>
              <a:ext cx="192" cy="114"/>
            </a:xfrm>
            <a:prstGeom prst="rect">
              <a:avLst/>
            </a:prstGeom>
            <a:noFill/>
            <a:ln w="9525">
              <a:noFill/>
              <a:miter lim="800000"/>
              <a:headEnd/>
              <a:tailEnd/>
            </a:ln>
          </p:spPr>
        </p:pic>
        <p:pic>
          <p:nvPicPr>
            <p:cNvPr id="34" name="Picture 34"/>
            <p:cNvPicPr>
              <a:picLocks noChangeAspect="1" noChangeArrowheads="1"/>
            </p:cNvPicPr>
            <p:nvPr userDrawn="1"/>
          </p:nvPicPr>
          <p:blipFill>
            <a:blip r:embed="rId4"/>
            <a:srcRect/>
            <a:stretch>
              <a:fillRect/>
            </a:stretch>
          </p:blipFill>
          <p:spPr bwMode="auto">
            <a:xfrm>
              <a:off x="4608" y="816"/>
              <a:ext cx="192" cy="114"/>
            </a:xfrm>
            <a:prstGeom prst="rect">
              <a:avLst/>
            </a:prstGeom>
            <a:noFill/>
            <a:ln w="9525">
              <a:noFill/>
              <a:miter lim="800000"/>
              <a:headEnd/>
              <a:tailEnd/>
            </a:ln>
          </p:spPr>
        </p:pic>
        <p:pic>
          <p:nvPicPr>
            <p:cNvPr id="35" name="Picture 35"/>
            <p:cNvPicPr>
              <a:picLocks noChangeAspect="1" noChangeArrowheads="1"/>
            </p:cNvPicPr>
            <p:nvPr userDrawn="1"/>
          </p:nvPicPr>
          <p:blipFill>
            <a:blip r:embed="rId4"/>
            <a:srcRect/>
            <a:stretch>
              <a:fillRect/>
            </a:stretch>
          </p:blipFill>
          <p:spPr bwMode="auto">
            <a:xfrm>
              <a:off x="4800" y="816"/>
              <a:ext cx="192" cy="114"/>
            </a:xfrm>
            <a:prstGeom prst="rect">
              <a:avLst/>
            </a:prstGeom>
            <a:noFill/>
            <a:ln w="9525">
              <a:noFill/>
              <a:miter lim="800000"/>
              <a:headEnd/>
              <a:tailEnd/>
            </a:ln>
          </p:spPr>
        </p:pic>
        <p:pic>
          <p:nvPicPr>
            <p:cNvPr id="36" name="Picture 36"/>
            <p:cNvPicPr>
              <a:picLocks noChangeAspect="1" noChangeArrowheads="1"/>
            </p:cNvPicPr>
            <p:nvPr userDrawn="1"/>
          </p:nvPicPr>
          <p:blipFill>
            <a:blip r:embed="rId4"/>
            <a:srcRect/>
            <a:stretch>
              <a:fillRect/>
            </a:stretch>
          </p:blipFill>
          <p:spPr bwMode="auto">
            <a:xfrm>
              <a:off x="4992" y="816"/>
              <a:ext cx="192" cy="114"/>
            </a:xfrm>
            <a:prstGeom prst="rect">
              <a:avLst/>
            </a:prstGeom>
            <a:noFill/>
            <a:ln w="9525">
              <a:noFill/>
              <a:miter lim="800000"/>
              <a:headEnd/>
              <a:tailEnd/>
            </a:ln>
          </p:spPr>
        </p:pic>
        <p:pic>
          <p:nvPicPr>
            <p:cNvPr id="37" name="Picture 37"/>
            <p:cNvPicPr>
              <a:picLocks noChangeAspect="1" noChangeArrowheads="1"/>
            </p:cNvPicPr>
            <p:nvPr userDrawn="1"/>
          </p:nvPicPr>
          <p:blipFill>
            <a:blip r:embed="rId4"/>
            <a:srcRect/>
            <a:stretch>
              <a:fillRect/>
            </a:stretch>
          </p:blipFill>
          <p:spPr bwMode="auto">
            <a:xfrm>
              <a:off x="5184" y="816"/>
              <a:ext cx="192" cy="114"/>
            </a:xfrm>
            <a:prstGeom prst="rect">
              <a:avLst/>
            </a:prstGeom>
            <a:noFill/>
            <a:ln w="9525">
              <a:noFill/>
              <a:miter lim="800000"/>
              <a:headEnd/>
              <a:tailEnd/>
            </a:ln>
          </p:spPr>
        </p:pic>
        <p:pic>
          <p:nvPicPr>
            <p:cNvPr id="38" name="Picture 38"/>
            <p:cNvPicPr>
              <a:picLocks noChangeAspect="1" noChangeArrowheads="1"/>
            </p:cNvPicPr>
            <p:nvPr userDrawn="1"/>
          </p:nvPicPr>
          <p:blipFill>
            <a:blip r:embed="rId4"/>
            <a:srcRect/>
            <a:stretch>
              <a:fillRect/>
            </a:stretch>
          </p:blipFill>
          <p:spPr bwMode="auto">
            <a:xfrm>
              <a:off x="5376" y="816"/>
              <a:ext cx="192" cy="114"/>
            </a:xfrm>
            <a:prstGeom prst="rect">
              <a:avLst/>
            </a:prstGeom>
            <a:noFill/>
            <a:ln w="9525">
              <a:noFill/>
              <a:miter lim="800000"/>
              <a:headEnd/>
              <a:tailEnd/>
            </a:ln>
          </p:spPr>
        </p:pic>
        <p:pic>
          <p:nvPicPr>
            <p:cNvPr id="39" name="Picture 39"/>
            <p:cNvPicPr>
              <a:picLocks noChangeAspect="1" noChangeArrowheads="1"/>
            </p:cNvPicPr>
            <p:nvPr userDrawn="1"/>
          </p:nvPicPr>
          <p:blipFill>
            <a:blip r:embed="rId4"/>
            <a:srcRect/>
            <a:stretch>
              <a:fillRect/>
            </a:stretch>
          </p:blipFill>
          <p:spPr bwMode="auto">
            <a:xfrm>
              <a:off x="5568" y="816"/>
              <a:ext cx="192" cy="114"/>
            </a:xfrm>
            <a:prstGeom prst="rect">
              <a:avLst/>
            </a:prstGeom>
            <a:noFill/>
            <a:ln w="9525">
              <a:noFill/>
              <a:miter lim="800000"/>
              <a:headEnd/>
              <a:tailEnd/>
            </a:ln>
          </p:spPr>
        </p:pic>
      </p:grpSp>
      <p:grpSp>
        <p:nvGrpSpPr>
          <p:cNvPr id="40" name="Group 40"/>
          <p:cNvGrpSpPr>
            <a:grpSpLocks/>
          </p:cNvGrpSpPr>
          <p:nvPr userDrawn="1"/>
        </p:nvGrpSpPr>
        <p:grpSpPr bwMode="auto">
          <a:xfrm>
            <a:off x="0" y="6248400"/>
            <a:ext cx="9144000" cy="180975"/>
            <a:chOff x="0" y="816"/>
            <a:chExt cx="5760" cy="114"/>
          </a:xfrm>
        </p:grpSpPr>
        <p:pic>
          <p:nvPicPr>
            <p:cNvPr id="41" name="Picture 10"/>
            <p:cNvPicPr>
              <a:picLocks noChangeAspect="1" noChangeArrowheads="1"/>
            </p:cNvPicPr>
            <p:nvPr userDrawn="1"/>
          </p:nvPicPr>
          <p:blipFill>
            <a:blip r:embed="rId3"/>
            <a:srcRect/>
            <a:stretch>
              <a:fillRect/>
            </a:stretch>
          </p:blipFill>
          <p:spPr bwMode="auto">
            <a:xfrm>
              <a:off x="0" y="816"/>
              <a:ext cx="192" cy="114"/>
            </a:xfrm>
            <a:prstGeom prst="rect">
              <a:avLst/>
            </a:prstGeom>
            <a:noFill/>
            <a:ln w="9525">
              <a:noFill/>
              <a:miter lim="800000"/>
              <a:headEnd/>
              <a:tailEnd/>
            </a:ln>
          </p:spPr>
        </p:pic>
        <p:pic>
          <p:nvPicPr>
            <p:cNvPr id="42" name="Picture 11"/>
            <p:cNvPicPr>
              <a:picLocks noChangeAspect="1" noChangeArrowheads="1"/>
            </p:cNvPicPr>
            <p:nvPr userDrawn="1"/>
          </p:nvPicPr>
          <p:blipFill>
            <a:blip r:embed="rId4"/>
            <a:srcRect/>
            <a:stretch>
              <a:fillRect/>
            </a:stretch>
          </p:blipFill>
          <p:spPr bwMode="auto">
            <a:xfrm>
              <a:off x="192" y="816"/>
              <a:ext cx="192" cy="114"/>
            </a:xfrm>
            <a:prstGeom prst="rect">
              <a:avLst/>
            </a:prstGeom>
            <a:noFill/>
            <a:ln w="9525">
              <a:noFill/>
              <a:miter lim="800000"/>
              <a:headEnd/>
              <a:tailEnd/>
            </a:ln>
          </p:spPr>
        </p:pic>
        <p:pic>
          <p:nvPicPr>
            <p:cNvPr id="43" name="Picture 12"/>
            <p:cNvPicPr>
              <a:picLocks noChangeAspect="1" noChangeArrowheads="1"/>
            </p:cNvPicPr>
            <p:nvPr userDrawn="1"/>
          </p:nvPicPr>
          <p:blipFill>
            <a:blip r:embed="rId4"/>
            <a:srcRect/>
            <a:stretch>
              <a:fillRect/>
            </a:stretch>
          </p:blipFill>
          <p:spPr bwMode="auto">
            <a:xfrm>
              <a:off x="384" y="816"/>
              <a:ext cx="192" cy="114"/>
            </a:xfrm>
            <a:prstGeom prst="rect">
              <a:avLst/>
            </a:prstGeom>
            <a:noFill/>
            <a:ln w="9525">
              <a:noFill/>
              <a:miter lim="800000"/>
              <a:headEnd/>
              <a:tailEnd/>
            </a:ln>
          </p:spPr>
        </p:pic>
        <p:pic>
          <p:nvPicPr>
            <p:cNvPr id="44" name="Picture 13"/>
            <p:cNvPicPr>
              <a:picLocks noChangeAspect="1" noChangeArrowheads="1"/>
            </p:cNvPicPr>
            <p:nvPr userDrawn="1"/>
          </p:nvPicPr>
          <p:blipFill>
            <a:blip r:embed="rId4"/>
            <a:srcRect/>
            <a:stretch>
              <a:fillRect/>
            </a:stretch>
          </p:blipFill>
          <p:spPr bwMode="auto">
            <a:xfrm>
              <a:off x="576" y="816"/>
              <a:ext cx="192" cy="114"/>
            </a:xfrm>
            <a:prstGeom prst="rect">
              <a:avLst/>
            </a:prstGeom>
            <a:noFill/>
            <a:ln w="9525">
              <a:noFill/>
              <a:miter lim="800000"/>
              <a:headEnd/>
              <a:tailEnd/>
            </a:ln>
          </p:spPr>
        </p:pic>
        <p:pic>
          <p:nvPicPr>
            <p:cNvPr id="45" name="Picture 14"/>
            <p:cNvPicPr>
              <a:picLocks noChangeAspect="1" noChangeArrowheads="1"/>
            </p:cNvPicPr>
            <p:nvPr userDrawn="1"/>
          </p:nvPicPr>
          <p:blipFill>
            <a:blip r:embed="rId4"/>
            <a:srcRect/>
            <a:stretch>
              <a:fillRect/>
            </a:stretch>
          </p:blipFill>
          <p:spPr bwMode="auto">
            <a:xfrm>
              <a:off x="768" y="816"/>
              <a:ext cx="192" cy="114"/>
            </a:xfrm>
            <a:prstGeom prst="rect">
              <a:avLst/>
            </a:prstGeom>
            <a:noFill/>
            <a:ln w="9525">
              <a:noFill/>
              <a:miter lim="800000"/>
              <a:headEnd/>
              <a:tailEnd/>
            </a:ln>
          </p:spPr>
        </p:pic>
        <p:pic>
          <p:nvPicPr>
            <p:cNvPr id="46" name="Picture 15"/>
            <p:cNvPicPr>
              <a:picLocks noChangeAspect="1" noChangeArrowheads="1"/>
            </p:cNvPicPr>
            <p:nvPr userDrawn="1"/>
          </p:nvPicPr>
          <p:blipFill>
            <a:blip r:embed="rId4"/>
            <a:srcRect/>
            <a:stretch>
              <a:fillRect/>
            </a:stretch>
          </p:blipFill>
          <p:spPr bwMode="auto">
            <a:xfrm>
              <a:off x="960" y="816"/>
              <a:ext cx="192" cy="114"/>
            </a:xfrm>
            <a:prstGeom prst="rect">
              <a:avLst/>
            </a:prstGeom>
            <a:noFill/>
            <a:ln w="9525">
              <a:noFill/>
              <a:miter lim="800000"/>
              <a:headEnd/>
              <a:tailEnd/>
            </a:ln>
          </p:spPr>
        </p:pic>
        <p:pic>
          <p:nvPicPr>
            <p:cNvPr id="47" name="Picture 16"/>
            <p:cNvPicPr>
              <a:picLocks noChangeAspect="1" noChangeArrowheads="1"/>
            </p:cNvPicPr>
            <p:nvPr userDrawn="1"/>
          </p:nvPicPr>
          <p:blipFill>
            <a:blip r:embed="rId4"/>
            <a:srcRect/>
            <a:stretch>
              <a:fillRect/>
            </a:stretch>
          </p:blipFill>
          <p:spPr bwMode="auto">
            <a:xfrm>
              <a:off x="1152" y="816"/>
              <a:ext cx="192" cy="114"/>
            </a:xfrm>
            <a:prstGeom prst="rect">
              <a:avLst/>
            </a:prstGeom>
            <a:noFill/>
            <a:ln w="9525">
              <a:noFill/>
              <a:miter lim="800000"/>
              <a:headEnd/>
              <a:tailEnd/>
            </a:ln>
          </p:spPr>
        </p:pic>
        <p:pic>
          <p:nvPicPr>
            <p:cNvPr id="48" name="Picture 17"/>
            <p:cNvPicPr>
              <a:picLocks noChangeAspect="1" noChangeArrowheads="1"/>
            </p:cNvPicPr>
            <p:nvPr userDrawn="1"/>
          </p:nvPicPr>
          <p:blipFill>
            <a:blip r:embed="rId4"/>
            <a:srcRect/>
            <a:stretch>
              <a:fillRect/>
            </a:stretch>
          </p:blipFill>
          <p:spPr bwMode="auto">
            <a:xfrm>
              <a:off x="1344" y="816"/>
              <a:ext cx="192" cy="114"/>
            </a:xfrm>
            <a:prstGeom prst="rect">
              <a:avLst/>
            </a:prstGeom>
            <a:noFill/>
            <a:ln w="9525">
              <a:noFill/>
              <a:miter lim="800000"/>
              <a:headEnd/>
              <a:tailEnd/>
            </a:ln>
          </p:spPr>
        </p:pic>
        <p:pic>
          <p:nvPicPr>
            <p:cNvPr id="49" name="Picture 18"/>
            <p:cNvPicPr>
              <a:picLocks noChangeAspect="1" noChangeArrowheads="1"/>
            </p:cNvPicPr>
            <p:nvPr userDrawn="1"/>
          </p:nvPicPr>
          <p:blipFill>
            <a:blip r:embed="rId4"/>
            <a:srcRect/>
            <a:stretch>
              <a:fillRect/>
            </a:stretch>
          </p:blipFill>
          <p:spPr bwMode="auto">
            <a:xfrm>
              <a:off x="1536" y="816"/>
              <a:ext cx="192" cy="114"/>
            </a:xfrm>
            <a:prstGeom prst="rect">
              <a:avLst/>
            </a:prstGeom>
            <a:noFill/>
            <a:ln w="9525">
              <a:noFill/>
              <a:miter lim="800000"/>
              <a:headEnd/>
              <a:tailEnd/>
            </a:ln>
          </p:spPr>
        </p:pic>
        <p:pic>
          <p:nvPicPr>
            <p:cNvPr id="50" name="Picture 19"/>
            <p:cNvPicPr>
              <a:picLocks noChangeAspect="1" noChangeArrowheads="1"/>
            </p:cNvPicPr>
            <p:nvPr userDrawn="1"/>
          </p:nvPicPr>
          <p:blipFill>
            <a:blip r:embed="rId4"/>
            <a:srcRect/>
            <a:stretch>
              <a:fillRect/>
            </a:stretch>
          </p:blipFill>
          <p:spPr bwMode="auto">
            <a:xfrm>
              <a:off x="1728" y="816"/>
              <a:ext cx="192" cy="114"/>
            </a:xfrm>
            <a:prstGeom prst="rect">
              <a:avLst/>
            </a:prstGeom>
            <a:noFill/>
            <a:ln w="9525">
              <a:noFill/>
              <a:miter lim="800000"/>
              <a:headEnd/>
              <a:tailEnd/>
            </a:ln>
          </p:spPr>
        </p:pic>
        <p:pic>
          <p:nvPicPr>
            <p:cNvPr id="51" name="Picture 20"/>
            <p:cNvPicPr>
              <a:picLocks noChangeAspect="1" noChangeArrowheads="1"/>
            </p:cNvPicPr>
            <p:nvPr userDrawn="1"/>
          </p:nvPicPr>
          <p:blipFill>
            <a:blip r:embed="rId4"/>
            <a:srcRect/>
            <a:stretch>
              <a:fillRect/>
            </a:stretch>
          </p:blipFill>
          <p:spPr bwMode="auto">
            <a:xfrm>
              <a:off x="1920" y="816"/>
              <a:ext cx="192" cy="114"/>
            </a:xfrm>
            <a:prstGeom prst="rect">
              <a:avLst/>
            </a:prstGeom>
            <a:noFill/>
            <a:ln w="9525">
              <a:noFill/>
              <a:miter lim="800000"/>
              <a:headEnd/>
              <a:tailEnd/>
            </a:ln>
          </p:spPr>
        </p:pic>
        <p:pic>
          <p:nvPicPr>
            <p:cNvPr id="52" name="Picture 21"/>
            <p:cNvPicPr>
              <a:picLocks noChangeAspect="1" noChangeArrowheads="1"/>
            </p:cNvPicPr>
            <p:nvPr userDrawn="1"/>
          </p:nvPicPr>
          <p:blipFill>
            <a:blip r:embed="rId4"/>
            <a:srcRect/>
            <a:stretch>
              <a:fillRect/>
            </a:stretch>
          </p:blipFill>
          <p:spPr bwMode="auto">
            <a:xfrm>
              <a:off x="2112" y="816"/>
              <a:ext cx="192" cy="114"/>
            </a:xfrm>
            <a:prstGeom prst="rect">
              <a:avLst/>
            </a:prstGeom>
            <a:noFill/>
            <a:ln w="9525">
              <a:noFill/>
              <a:miter lim="800000"/>
              <a:headEnd/>
              <a:tailEnd/>
            </a:ln>
          </p:spPr>
        </p:pic>
        <p:pic>
          <p:nvPicPr>
            <p:cNvPr id="53" name="Picture 22"/>
            <p:cNvPicPr>
              <a:picLocks noChangeAspect="1" noChangeArrowheads="1"/>
            </p:cNvPicPr>
            <p:nvPr userDrawn="1"/>
          </p:nvPicPr>
          <p:blipFill>
            <a:blip r:embed="rId4"/>
            <a:srcRect/>
            <a:stretch>
              <a:fillRect/>
            </a:stretch>
          </p:blipFill>
          <p:spPr bwMode="auto">
            <a:xfrm>
              <a:off x="2304" y="816"/>
              <a:ext cx="192" cy="114"/>
            </a:xfrm>
            <a:prstGeom prst="rect">
              <a:avLst/>
            </a:prstGeom>
            <a:noFill/>
            <a:ln w="9525">
              <a:noFill/>
              <a:miter lim="800000"/>
              <a:headEnd/>
              <a:tailEnd/>
            </a:ln>
          </p:spPr>
        </p:pic>
        <p:pic>
          <p:nvPicPr>
            <p:cNvPr id="54" name="Picture 23"/>
            <p:cNvPicPr>
              <a:picLocks noChangeAspect="1" noChangeArrowheads="1"/>
            </p:cNvPicPr>
            <p:nvPr userDrawn="1"/>
          </p:nvPicPr>
          <p:blipFill>
            <a:blip r:embed="rId4"/>
            <a:srcRect/>
            <a:stretch>
              <a:fillRect/>
            </a:stretch>
          </p:blipFill>
          <p:spPr bwMode="auto">
            <a:xfrm>
              <a:off x="2496" y="816"/>
              <a:ext cx="192" cy="114"/>
            </a:xfrm>
            <a:prstGeom prst="rect">
              <a:avLst/>
            </a:prstGeom>
            <a:noFill/>
            <a:ln w="9525">
              <a:noFill/>
              <a:miter lim="800000"/>
              <a:headEnd/>
              <a:tailEnd/>
            </a:ln>
          </p:spPr>
        </p:pic>
        <p:pic>
          <p:nvPicPr>
            <p:cNvPr id="55" name="Picture 24"/>
            <p:cNvPicPr>
              <a:picLocks noChangeAspect="1" noChangeArrowheads="1"/>
            </p:cNvPicPr>
            <p:nvPr userDrawn="1"/>
          </p:nvPicPr>
          <p:blipFill>
            <a:blip r:embed="rId4"/>
            <a:srcRect/>
            <a:stretch>
              <a:fillRect/>
            </a:stretch>
          </p:blipFill>
          <p:spPr bwMode="auto">
            <a:xfrm>
              <a:off x="2688" y="816"/>
              <a:ext cx="192" cy="114"/>
            </a:xfrm>
            <a:prstGeom prst="rect">
              <a:avLst/>
            </a:prstGeom>
            <a:noFill/>
            <a:ln w="9525">
              <a:noFill/>
              <a:miter lim="800000"/>
              <a:headEnd/>
              <a:tailEnd/>
            </a:ln>
          </p:spPr>
        </p:pic>
        <p:pic>
          <p:nvPicPr>
            <p:cNvPr id="56" name="Picture 25"/>
            <p:cNvPicPr>
              <a:picLocks noChangeAspect="1" noChangeArrowheads="1"/>
            </p:cNvPicPr>
            <p:nvPr userDrawn="1"/>
          </p:nvPicPr>
          <p:blipFill>
            <a:blip r:embed="rId4"/>
            <a:srcRect/>
            <a:stretch>
              <a:fillRect/>
            </a:stretch>
          </p:blipFill>
          <p:spPr bwMode="auto">
            <a:xfrm>
              <a:off x="2880" y="816"/>
              <a:ext cx="192" cy="114"/>
            </a:xfrm>
            <a:prstGeom prst="rect">
              <a:avLst/>
            </a:prstGeom>
            <a:noFill/>
            <a:ln w="9525">
              <a:noFill/>
              <a:miter lim="800000"/>
              <a:headEnd/>
              <a:tailEnd/>
            </a:ln>
          </p:spPr>
        </p:pic>
        <p:pic>
          <p:nvPicPr>
            <p:cNvPr id="57" name="Picture 26"/>
            <p:cNvPicPr>
              <a:picLocks noChangeAspect="1" noChangeArrowheads="1"/>
            </p:cNvPicPr>
            <p:nvPr userDrawn="1"/>
          </p:nvPicPr>
          <p:blipFill>
            <a:blip r:embed="rId4"/>
            <a:srcRect/>
            <a:stretch>
              <a:fillRect/>
            </a:stretch>
          </p:blipFill>
          <p:spPr bwMode="auto">
            <a:xfrm>
              <a:off x="3072" y="816"/>
              <a:ext cx="192" cy="114"/>
            </a:xfrm>
            <a:prstGeom prst="rect">
              <a:avLst/>
            </a:prstGeom>
            <a:noFill/>
            <a:ln w="9525">
              <a:noFill/>
              <a:miter lim="800000"/>
              <a:headEnd/>
              <a:tailEnd/>
            </a:ln>
          </p:spPr>
        </p:pic>
        <p:pic>
          <p:nvPicPr>
            <p:cNvPr id="58" name="Picture 27"/>
            <p:cNvPicPr>
              <a:picLocks noChangeAspect="1" noChangeArrowheads="1"/>
            </p:cNvPicPr>
            <p:nvPr userDrawn="1"/>
          </p:nvPicPr>
          <p:blipFill>
            <a:blip r:embed="rId4"/>
            <a:srcRect/>
            <a:stretch>
              <a:fillRect/>
            </a:stretch>
          </p:blipFill>
          <p:spPr bwMode="auto">
            <a:xfrm>
              <a:off x="3264" y="816"/>
              <a:ext cx="192" cy="114"/>
            </a:xfrm>
            <a:prstGeom prst="rect">
              <a:avLst/>
            </a:prstGeom>
            <a:noFill/>
            <a:ln w="9525">
              <a:noFill/>
              <a:miter lim="800000"/>
              <a:headEnd/>
              <a:tailEnd/>
            </a:ln>
          </p:spPr>
        </p:pic>
        <p:pic>
          <p:nvPicPr>
            <p:cNvPr id="59" name="Picture 28"/>
            <p:cNvPicPr>
              <a:picLocks noChangeAspect="1" noChangeArrowheads="1"/>
            </p:cNvPicPr>
            <p:nvPr userDrawn="1"/>
          </p:nvPicPr>
          <p:blipFill>
            <a:blip r:embed="rId4"/>
            <a:srcRect/>
            <a:stretch>
              <a:fillRect/>
            </a:stretch>
          </p:blipFill>
          <p:spPr bwMode="auto">
            <a:xfrm>
              <a:off x="3456" y="816"/>
              <a:ext cx="192" cy="114"/>
            </a:xfrm>
            <a:prstGeom prst="rect">
              <a:avLst/>
            </a:prstGeom>
            <a:noFill/>
            <a:ln w="9525">
              <a:noFill/>
              <a:miter lim="800000"/>
              <a:headEnd/>
              <a:tailEnd/>
            </a:ln>
          </p:spPr>
        </p:pic>
        <p:pic>
          <p:nvPicPr>
            <p:cNvPr id="60" name="Picture 29"/>
            <p:cNvPicPr>
              <a:picLocks noChangeAspect="1" noChangeArrowheads="1"/>
            </p:cNvPicPr>
            <p:nvPr userDrawn="1"/>
          </p:nvPicPr>
          <p:blipFill>
            <a:blip r:embed="rId4"/>
            <a:srcRect/>
            <a:stretch>
              <a:fillRect/>
            </a:stretch>
          </p:blipFill>
          <p:spPr bwMode="auto">
            <a:xfrm>
              <a:off x="3648" y="816"/>
              <a:ext cx="192" cy="114"/>
            </a:xfrm>
            <a:prstGeom prst="rect">
              <a:avLst/>
            </a:prstGeom>
            <a:noFill/>
            <a:ln w="9525">
              <a:noFill/>
              <a:miter lim="800000"/>
              <a:headEnd/>
              <a:tailEnd/>
            </a:ln>
          </p:spPr>
        </p:pic>
        <p:pic>
          <p:nvPicPr>
            <p:cNvPr id="61" name="Picture 30"/>
            <p:cNvPicPr>
              <a:picLocks noChangeAspect="1" noChangeArrowheads="1"/>
            </p:cNvPicPr>
            <p:nvPr userDrawn="1"/>
          </p:nvPicPr>
          <p:blipFill>
            <a:blip r:embed="rId4"/>
            <a:srcRect/>
            <a:stretch>
              <a:fillRect/>
            </a:stretch>
          </p:blipFill>
          <p:spPr bwMode="auto">
            <a:xfrm>
              <a:off x="3840" y="816"/>
              <a:ext cx="192" cy="114"/>
            </a:xfrm>
            <a:prstGeom prst="rect">
              <a:avLst/>
            </a:prstGeom>
            <a:noFill/>
            <a:ln w="9525">
              <a:noFill/>
              <a:miter lim="800000"/>
              <a:headEnd/>
              <a:tailEnd/>
            </a:ln>
          </p:spPr>
        </p:pic>
        <p:pic>
          <p:nvPicPr>
            <p:cNvPr id="62" name="Picture 31"/>
            <p:cNvPicPr>
              <a:picLocks noChangeAspect="1" noChangeArrowheads="1"/>
            </p:cNvPicPr>
            <p:nvPr userDrawn="1"/>
          </p:nvPicPr>
          <p:blipFill>
            <a:blip r:embed="rId4"/>
            <a:srcRect/>
            <a:stretch>
              <a:fillRect/>
            </a:stretch>
          </p:blipFill>
          <p:spPr bwMode="auto">
            <a:xfrm>
              <a:off x="4032" y="816"/>
              <a:ext cx="192" cy="114"/>
            </a:xfrm>
            <a:prstGeom prst="rect">
              <a:avLst/>
            </a:prstGeom>
            <a:noFill/>
            <a:ln w="9525">
              <a:noFill/>
              <a:miter lim="800000"/>
              <a:headEnd/>
              <a:tailEnd/>
            </a:ln>
          </p:spPr>
        </p:pic>
        <p:pic>
          <p:nvPicPr>
            <p:cNvPr id="63" name="Picture 32"/>
            <p:cNvPicPr>
              <a:picLocks noChangeAspect="1" noChangeArrowheads="1"/>
            </p:cNvPicPr>
            <p:nvPr userDrawn="1"/>
          </p:nvPicPr>
          <p:blipFill>
            <a:blip r:embed="rId4"/>
            <a:srcRect/>
            <a:stretch>
              <a:fillRect/>
            </a:stretch>
          </p:blipFill>
          <p:spPr bwMode="auto">
            <a:xfrm>
              <a:off x="4224" y="816"/>
              <a:ext cx="192" cy="114"/>
            </a:xfrm>
            <a:prstGeom prst="rect">
              <a:avLst/>
            </a:prstGeom>
            <a:noFill/>
            <a:ln w="9525">
              <a:noFill/>
              <a:miter lim="800000"/>
              <a:headEnd/>
              <a:tailEnd/>
            </a:ln>
          </p:spPr>
        </p:pic>
        <p:pic>
          <p:nvPicPr>
            <p:cNvPr id="64" name="Picture 33"/>
            <p:cNvPicPr>
              <a:picLocks noChangeAspect="1" noChangeArrowheads="1"/>
            </p:cNvPicPr>
            <p:nvPr userDrawn="1"/>
          </p:nvPicPr>
          <p:blipFill>
            <a:blip r:embed="rId4"/>
            <a:srcRect/>
            <a:stretch>
              <a:fillRect/>
            </a:stretch>
          </p:blipFill>
          <p:spPr bwMode="auto">
            <a:xfrm>
              <a:off x="4416" y="816"/>
              <a:ext cx="192" cy="114"/>
            </a:xfrm>
            <a:prstGeom prst="rect">
              <a:avLst/>
            </a:prstGeom>
            <a:noFill/>
            <a:ln w="9525">
              <a:noFill/>
              <a:miter lim="800000"/>
              <a:headEnd/>
              <a:tailEnd/>
            </a:ln>
          </p:spPr>
        </p:pic>
        <p:pic>
          <p:nvPicPr>
            <p:cNvPr id="65" name="Picture 34"/>
            <p:cNvPicPr>
              <a:picLocks noChangeAspect="1" noChangeArrowheads="1"/>
            </p:cNvPicPr>
            <p:nvPr userDrawn="1"/>
          </p:nvPicPr>
          <p:blipFill>
            <a:blip r:embed="rId4"/>
            <a:srcRect/>
            <a:stretch>
              <a:fillRect/>
            </a:stretch>
          </p:blipFill>
          <p:spPr bwMode="auto">
            <a:xfrm>
              <a:off x="4608" y="816"/>
              <a:ext cx="192" cy="114"/>
            </a:xfrm>
            <a:prstGeom prst="rect">
              <a:avLst/>
            </a:prstGeom>
            <a:noFill/>
            <a:ln w="9525">
              <a:noFill/>
              <a:miter lim="800000"/>
              <a:headEnd/>
              <a:tailEnd/>
            </a:ln>
          </p:spPr>
        </p:pic>
        <p:pic>
          <p:nvPicPr>
            <p:cNvPr id="66" name="Picture 35"/>
            <p:cNvPicPr>
              <a:picLocks noChangeAspect="1" noChangeArrowheads="1"/>
            </p:cNvPicPr>
            <p:nvPr userDrawn="1"/>
          </p:nvPicPr>
          <p:blipFill>
            <a:blip r:embed="rId4"/>
            <a:srcRect/>
            <a:stretch>
              <a:fillRect/>
            </a:stretch>
          </p:blipFill>
          <p:spPr bwMode="auto">
            <a:xfrm>
              <a:off x="4800" y="816"/>
              <a:ext cx="192" cy="114"/>
            </a:xfrm>
            <a:prstGeom prst="rect">
              <a:avLst/>
            </a:prstGeom>
            <a:noFill/>
            <a:ln w="9525">
              <a:noFill/>
              <a:miter lim="800000"/>
              <a:headEnd/>
              <a:tailEnd/>
            </a:ln>
          </p:spPr>
        </p:pic>
        <p:pic>
          <p:nvPicPr>
            <p:cNvPr id="67" name="Picture 36"/>
            <p:cNvPicPr>
              <a:picLocks noChangeAspect="1" noChangeArrowheads="1"/>
            </p:cNvPicPr>
            <p:nvPr userDrawn="1"/>
          </p:nvPicPr>
          <p:blipFill>
            <a:blip r:embed="rId4"/>
            <a:srcRect/>
            <a:stretch>
              <a:fillRect/>
            </a:stretch>
          </p:blipFill>
          <p:spPr bwMode="auto">
            <a:xfrm>
              <a:off x="4992" y="816"/>
              <a:ext cx="192" cy="114"/>
            </a:xfrm>
            <a:prstGeom prst="rect">
              <a:avLst/>
            </a:prstGeom>
            <a:noFill/>
            <a:ln w="9525">
              <a:noFill/>
              <a:miter lim="800000"/>
              <a:headEnd/>
              <a:tailEnd/>
            </a:ln>
          </p:spPr>
        </p:pic>
        <p:pic>
          <p:nvPicPr>
            <p:cNvPr id="68" name="Picture 37"/>
            <p:cNvPicPr>
              <a:picLocks noChangeAspect="1" noChangeArrowheads="1"/>
            </p:cNvPicPr>
            <p:nvPr userDrawn="1"/>
          </p:nvPicPr>
          <p:blipFill>
            <a:blip r:embed="rId4"/>
            <a:srcRect/>
            <a:stretch>
              <a:fillRect/>
            </a:stretch>
          </p:blipFill>
          <p:spPr bwMode="auto">
            <a:xfrm>
              <a:off x="5184" y="816"/>
              <a:ext cx="192" cy="114"/>
            </a:xfrm>
            <a:prstGeom prst="rect">
              <a:avLst/>
            </a:prstGeom>
            <a:noFill/>
            <a:ln w="9525">
              <a:noFill/>
              <a:miter lim="800000"/>
              <a:headEnd/>
              <a:tailEnd/>
            </a:ln>
          </p:spPr>
        </p:pic>
        <p:pic>
          <p:nvPicPr>
            <p:cNvPr id="69" name="Picture 38"/>
            <p:cNvPicPr>
              <a:picLocks noChangeAspect="1" noChangeArrowheads="1"/>
            </p:cNvPicPr>
            <p:nvPr userDrawn="1"/>
          </p:nvPicPr>
          <p:blipFill>
            <a:blip r:embed="rId4"/>
            <a:srcRect/>
            <a:stretch>
              <a:fillRect/>
            </a:stretch>
          </p:blipFill>
          <p:spPr bwMode="auto">
            <a:xfrm>
              <a:off x="5376" y="816"/>
              <a:ext cx="192" cy="114"/>
            </a:xfrm>
            <a:prstGeom prst="rect">
              <a:avLst/>
            </a:prstGeom>
            <a:noFill/>
            <a:ln w="9525">
              <a:noFill/>
              <a:miter lim="800000"/>
              <a:headEnd/>
              <a:tailEnd/>
            </a:ln>
          </p:spPr>
        </p:pic>
        <p:pic>
          <p:nvPicPr>
            <p:cNvPr id="70" name="Picture 39"/>
            <p:cNvPicPr>
              <a:picLocks noChangeAspect="1" noChangeArrowheads="1"/>
            </p:cNvPicPr>
            <p:nvPr userDrawn="1"/>
          </p:nvPicPr>
          <p:blipFill>
            <a:blip r:embed="rId4"/>
            <a:srcRect/>
            <a:stretch>
              <a:fillRect/>
            </a:stretch>
          </p:blipFill>
          <p:spPr bwMode="auto">
            <a:xfrm>
              <a:off x="5568" y="816"/>
              <a:ext cx="192" cy="114"/>
            </a:xfrm>
            <a:prstGeom prst="rect">
              <a:avLst/>
            </a:prstGeom>
            <a:noFill/>
            <a:ln w="9525">
              <a:noFill/>
              <a:miter lim="800000"/>
              <a:headEnd/>
              <a:tailEnd/>
            </a:ln>
          </p:spPr>
        </p:pic>
      </p:grpSp>
      <p:sp>
        <p:nvSpPr>
          <p:cNvPr id="2" name="Title 1"/>
          <p:cNvSpPr>
            <a:spLocks noGrp="1"/>
          </p:cNvSpPr>
          <p:nvPr>
            <p:ph type="title"/>
          </p:nvPr>
        </p:nvSpPr>
        <p:spPr>
          <a:xfrm>
            <a:off x="457200" y="762000"/>
            <a:ext cx="2971800" cy="1219200"/>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57201" y="2057400"/>
            <a:ext cx="2971800" cy="4114800"/>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5" name="Picture Placeholder 2"/>
          <p:cNvSpPr>
            <a:spLocks noGrp="1"/>
          </p:cNvSpPr>
          <p:nvPr>
            <p:ph type="pic" idx="1"/>
          </p:nvPr>
        </p:nvSpPr>
        <p:spPr>
          <a:xfrm>
            <a:off x="3581400" y="762000"/>
            <a:ext cx="5410200"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1" name="Rectangle 5"/>
          <p:cNvSpPr>
            <a:spLocks noGrp="1" noChangeArrowheads="1"/>
          </p:cNvSpPr>
          <p:nvPr>
            <p:ph type="ftr" sz="quarter" idx="10"/>
          </p:nvPr>
        </p:nvSpPr>
        <p:spPr/>
        <p:txBody>
          <a:bodyPr/>
          <a:lstStyle>
            <a:lvl1pPr>
              <a:defRPr/>
            </a:lvl1pPr>
          </a:lstStyle>
          <a:p>
            <a:pPr>
              <a:defRPr/>
            </a:pPr>
            <a:r>
              <a:rPr lang="en-US"/>
              <a:t>Northwest Portland Area Indian Health Board</a:t>
            </a:r>
          </a:p>
        </p:txBody>
      </p:sp>
      <p:sp>
        <p:nvSpPr>
          <p:cNvPr id="72" name="Rectangle 4"/>
          <p:cNvSpPr>
            <a:spLocks noGrp="1" noChangeArrowheads="1"/>
          </p:cNvSpPr>
          <p:nvPr>
            <p:ph type="dt" sz="half" idx="11"/>
          </p:nvPr>
        </p:nvSpPr>
        <p:spPr/>
        <p:txBody>
          <a:bodyPr/>
          <a:lstStyle>
            <a:lvl1pPr>
              <a:defRPr/>
            </a:lvl1pPr>
          </a:lstStyle>
          <a:p>
            <a:pPr>
              <a:defRPr/>
            </a:pPr>
            <a:fld id="{A276B085-4E34-4E7E-9C4A-E82442C7AB6A}" type="datetime1">
              <a:rPr lang="en-US"/>
              <a:pPr>
                <a:defRPr/>
              </a:pPr>
              <a:t>2/23/2009</a:t>
            </a:fld>
            <a:endParaRPr lang="en-US" dirty="0"/>
          </a:p>
        </p:txBody>
      </p:sp>
      <p:sp>
        <p:nvSpPr>
          <p:cNvPr id="73" name="Rectangle 72"/>
          <p:cNvSpPr>
            <a:spLocks noGrp="1" noChangeArrowheads="1"/>
          </p:cNvSpPr>
          <p:nvPr>
            <p:ph type="sldNum" sz="quarter" idx="12"/>
          </p:nvPr>
        </p:nvSpPr>
        <p:spPr/>
        <p:txBody>
          <a:bodyPr/>
          <a:lstStyle>
            <a:lvl1pPr>
              <a:defRPr/>
            </a:lvl1pPr>
          </a:lstStyle>
          <a:p>
            <a:pPr>
              <a:defRPr/>
            </a:pPr>
            <a:fld id="{0758F4C2-E12F-4695-9C07-4DB174C2BAE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34"/>
          <p:cNvGrpSpPr>
            <a:grpSpLocks/>
          </p:cNvGrpSpPr>
          <p:nvPr userDrawn="1"/>
        </p:nvGrpSpPr>
        <p:grpSpPr bwMode="auto">
          <a:xfrm>
            <a:off x="0" y="0"/>
            <a:ext cx="9144000" cy="1476375"/>
            <a:chOff x="0" y="0"/>
            <a:chExt cx="9144000" cy="1476375"/>
          </a:xfrm>
        </p:grpSpPr>
        <p:grpSp>
          <p:nvGrpSpPr>
            <p:cNvPr id="5" name="Group 38"/>
            <p:cNvGrpSpPr>
              <a:grpSpLocks/>
            </p:cNvGrpSpPr>
            <p:nvPr userDrawn="1"/>
          </p:nvGrpSpPr>
          <p:grpSpPr bwMode="auto">
            <a:xfrm>
              <a:off x="0" y="0"/>
              <a:ext cx="9144000" cy="1295400"/>
              <a:chOff x="0" y="0"/>
              <a:chExt cx="9144000" cy="1295400"/>
            </a:xfrm>
          </p:grpSpPr>
          <p:sp>
            <p:nvSpPr>
              <p:cNvPr id="37" name="Rectangle 7"/>
              <p:cNvSpPr>
                <a:spLocks noChangeArrowheads="1"/>
              </p:cNvSpPr>
              <p:nvPr userDrawn="1"/>
            </p:nvSpPr>
            <p:spPr bwMode="auto">
              <a:xfrm>
                <a:off x="0" y="0"/>
                <a:ext cx="9144000" cy="1295400"/>
              </a:xfrm>
              <a:prstGeom prst="rect">
                <a:avLst/>
              </a:prstGeom>
              <a:solidFill>
                <a:srgbClr val="FFFFCC"/>
              </a:solidFill>
              <a:ln w="9525">
                <a:noFill/>
                <a:miter lim="800000"/>
                <a:headEnd/>
                <a:tailEnd/>
              </a:ln>
              <a:effectLst/>
            </p:spPr>
            <p:txBody>
              <a:bodyPr wrap="none" anchor="ctr"/>
              <a:lstStyle/>
              <a:p>
                <a:pPr>
                  <a:defRPr/>
                </a:pPr>
                <a:endParaRPr lang="en-US"/>
              </a:p>
            </p:txBody>
          </p:sp>
          <p:pic>
            <p:nvPicPr>
              <p:cNvPr id="38" name="Picture 8" descr="NPAIHBtransparentTEAL"/>
              <p:cNvPicPr>
                <a:picLocks noChangeAspect="1" noChangeArrowheads="1"/>
              </p:cNvPicPr>
              <p:nvPr userDrawn="1"/>
            </p:nvPicPr>
            <p:blipFill>
              <a:blip r:embed="rId2"/>
              <a:srcRect/>
              <a:stretch>
                <a:fillRect/>
              </a:stretch>
            </p:blipFill>
            <p:spPr bwMode="auto">
              <a:xfrm>
                <a:off x="76200" y="228600"/>
                <a:ext cx="1219200" cy="1022350"/>
              </a:xfrm>
              <a:prstGeom prst="rect">
                <a:avLst/>
              </a:prstGeom>
              <a:noFill/>
              <a:ln w="9525">
                <a:noFill/>
                <a:miter lim="800000"/>
                <a:headEnd/>
                <a:tailEnd/>
              </a:ln>
            </p:spPr>
          </p:pic>
        </p:grpSp>
        <p:grpSp>
          <p:nvGrpSpPr>
            <p:cNvPr id="6" name="Group 40"/>
            <p:cNvGrpSpPr>
              <a:grpSpLocks/>
            </p:cNvGrpSpPr>
            <p:nvPr userDrawn="1"/>
          </p:nvGrpSpPr>
          <p:grpSpPr bwMode="auto">
            <a:xfrm>
              <a:off x="0" y="1295400"/>
              <a:ext cx="9144000" cy="180975"/>
              <a:chOff x="0" y="816"/>
              <a:chExt cx="5760" cy="114"/>
            </a:xfrm>
          </p:grpSpPr>
          <p:pic>
            <p:nvPicPr>
              <p:cNvPr id="7" name="Picture 10"/>
              <p:cNvPicPr>
                <a:picLocks noChangeAspect="1" noChangeArrowheads="1"/>
              </p:cNvPicPr>
              <p:nvPr userDrawn="1"/>
            </p:nvPicPr>
            <p:blipFill>
              <a:blip r:embed="rId3"/>
              <a:srcRect/>
              <a:stretch>
                <a:fillRect/>
              </a:stretch>
            </p:blipFill>
            <p:spPr bwMode="auto">
              <a:xfrm>
                <a:off x="0" y="816"/>
                <a:ext cx="192" cy="114"/>
              </a:xfrm>
              <a:prstGeom prst="rect">
                <a:avLst/>
              </a:prstGeom>
              <a:noFill/>
              <a:ln w="9525">
                <a:noFill/>
                <a:miter lim="800000"/>
                <a:headEnd/>
                <a:tailEnd/>
              </a:ln>
            </p:spPr>
          </p:pic>
          <p:pic>
            <p:nvPicPr>
              <p:cNvPr id="8" name="Picture 11"/>
              <p:cNvPicPr>
                <a:picLocks noChangeAspect="1" noChangeArrowheads="1"/>
              </p:cNvPicPr>
              <p:nvPr userDrawn="1"/>
            </p:nvPicPr>
            <p:blipFill>
              <a:blip r:embed="rId4"/>
              <a:srcRect/>
              <a:stretch>
                <a:fillRect/>
              </a:stretch>
            </p:blipFill>
            <p:spPr bwMode="auto">
              <a:xfrm>
                <a:off x="192" y="816"/>
                <a:ext cx="192" cy="114"/>
              </a:xfrm>
              <a:prstGeom prst="rect">
                <a:avLst/>
              </a:prstGeom>
              <a:noFill/>
              <a:ln w="9525">
                <a:noFill/>
                <a:miter lim="800000"/>
                <a:headEnd/>
                <a:tailEnd/>
              </a:ln>
            </p:spPr>
          </p:pic>
          <p:pic>
            <p:nvPicPr>
              <p:cNvPr id="9" name="Picture 12"/>
              <p:cNvPicPr>
                <a:picLocks noChangeAspect="1" noChangeArrowheads="1"/>
              </p:cNvPicPr>
              <p:nvPr userDrawn="1"/>
            </p:nvPicPr>
            <p:blipFill>
              <a:blip r:embed="rId4"/>
              <a:srcRect/>
              <a:stretch>
                <a:fillRect/>
              </a:stretch>
            </p:blipFill>
            <p:spPr bwMode="auto">
              <a:xfrm>
                <a:off x="384" y="816"/>
                <a:ext cx="192" cy="114"/>
              </a:xfrm>
              <a:prstGeom prst="rect">
                <a:avLst/>
              </a:prstGeom>
              <a:noFill/>
              <a:ln w="9525">
                <a:noFill/>
                <a:miter lim="800000"/>
                <a:headEnd/>
                <a:tailEnd/>
              </a:ln>
            </p:spPr>
          </p:pic>
          <p:pic>
            <p:nvPicPr>
              <p:cNvPr id="10" name="Picture 13"/>
              <p:cNvPicPr>
                <a:picLocks noChangeAspect="1" noChangeArrowheads="1"/>
              </p:cNvPicPr>
              <p:nvPr userDrawn="1"/>
            </p:nvPicPr>
            <p:blipFill>
              <a:blip r:embed="rId4"/>
              <a:srcRect/>
              <a:stretch>
                <a:fillRect/>
              </a:stretch>
            </p:blipFill>
            <p:spPr bwMode="auto">
              <a:xfrm>
                <a:off x="576" y="816"/>
                <a:ext cx="192" cy="114"/>
              </a:xfrm>
              <a:prstGeom prst="rect">
                <a:avLst/>
              </a:prstGeom>
              <a:noFill/>
              <a:ln w="9525">
                <a:noFill/>
                <a:miter lim="800000"/>
                <a:headEnd/>
                <a:tailEnd/>
              </a:ln>
            </p:spPr>
          </p:pic>
          <p:pic>
            <p:nvPicPr>
              <p:cNvPr id="11" name="Picture 14"/>
              <p:cNvPicPr>
                <a:picLocks noChangeAspect="1" noChangeArrowheads="1"/>
              </p:cNvPicPr>
              <p:nvPr userDrawn="1"/>
            </p:nvPicPr>
            <p:blipFill>
              <a:blip r:embed="rId4"/>
              <a:srcRect/>
              <a:stretch>
                <a:fillRect/>
              </a:stretch>
            </p:blipFill>
            <p:spPr bwMode="auto">
              <a:xfrm>
                <a:off x="768" y="816"/>
                <a:ext cx="192" cy="114"/>
              </a:xfrm>
              <a:prstGeom prst="rect">
                <a:avLst/>
              </a:prstGeom>
              <a:noFill/>
              <a:ln w="9525">
                <a:noFill/>
                <a:miter lim="800000"/>
                <a:headEnd/>
                <a:tailEnd/>
              </a:ln>
            </p:spPr>
          </p:pic>
          <p:pic>
            <p:nvPicPr>
              <p:cNvPr id="12" name="Picture 15"/>
              <p:cNvPicPr>
                <a:picLocks noChangeAspect="1" noChangeArrowheads="1"/>
              </p:cNvPicPr>
              <p:nvPr userDrawn="1"/>
            </p:nvPicPr>
            <p:blipFill>
              <a:blip r:embed="rId4"/>
              <a:srcRect/>
              <a:stretch>
                <a:fillRect/>
              </a:stretch>
            </p:blipFill>
            <p:spPr bwMode="auto">
              <a:xfrm>
                <a:off x="960" y="816"/>
                <a:ext cx="192" cy="114"/>
              </a:xfrm>
              <a:prstGeom prst="rect">
                <a:avLst/>
              </a:prstGeom>
              <a:noFill/>
              <a:ln w="9525">
                <a:noFill/>
                <a:miter lim="800000"/>
                <a:headEnd/>
                <a:tailEnd/>
              </a:ln>
            </p:spPr>
          </p:pic>
          <p:pic>
            <p:nvPicPr>
              <p:cNvPr id="13" name="Picture 16"/>
              <p:cNvPicPr>
                <a:picLocks noChangeAspect="1" noChangeArrowheads="1"/>
              </p:cNvPicPr>
              <p:nvPr userDrawn="1"/>
            </p:nvPicPr>
            <p:blipFill>
              <a:blip r:embed="rId4"/>
              <a:srcRect/>
              <a:stretch>
                <a:fillRect/>
              </a:stretch>
            </p:blipFill>
            <p:spPr bwMode="auto">
              <a:xfrm>
                <a:off x="1152" y="816"/>
                <a:ext cx="192" cy="114"/>
              </a:xfrm>
              <a:prstGeom prst="rect">
                <a:avLst/>
              </a:prstGeom>
              <a:noFill/>
              <a:ln w="9525">
                <a:noFill/>
                <a:miter lim="800000"/>
                <a:headEnd/>
                <a:tailEnd/>
              </a:ln>
            </p:spPr>
          </p:pic>
          <p:pic>
            <p:nvPicPr>
              <p:cNvPr id="14" name="Picture 17"/>
              <p:cNvPicPr>
                <a:picLocks noChangeAspect="1" noChangeArrowheads="1"/>
              </p:cNvPicPr>
              <p:nvPr userDrawn="1"/>
            </p:nvPicPr>
            <p:blipFill>
              <a:blip r:embed="rId4"/>
              <a:srcRect/>
              <a:stretch>
                <a:fillRect/>
              </a:stretch>
            </p:blipFill>
            <p:spPr bwMode="auto">
              <a:xfrm>
                <a:off x="1344" y="816"/>
                <a:ext cx="192" cy="114"/>
              </a:xfrm>
              <a:prstGeom prst="rect">
                <a:avLst/>
              </a:prstGeom>
              <a:noFill/>
              <a:ln w="9525">
                <a:noFill/>
                <a:miter lim="800000"/>
                <a:headEnd/>
                <a:tailEnd/>
              </a:ln>
            </p:spPr>
          </p:pic>
          <p:pic>
            <p:nvPicPr>
              <p:cNvPr id="15" name="Picture 18"/>
              <p:cNvPicPr>
                <a:picLocks noChangeAspect="1" noChangeArrowheads="1"/>
              </p:cNvPicPr>
              <p:nvPr userDrawn="1"/>
            </p:nvPicPr>
            <p:blipFill>
              <a:blip r:embed="rId4"/>
              <a:srcRect/>
              <a:stretch>
                <a:fillRect/>
              </a:stretch>
            </p:blipFill>
            <p:spPr bwMode="auto">
              <a:xfrm>
                <a:off x="1536" y="816"/>
                <a:ext cx="192" cy="114"/>
              </a:xfrm>
              <a:prstGeom prst="rect">
                <a:avLst/>
              </a:prstGeom>
              <a:noFill/>
              <a:ln w="9525">
                <a:noFill/>
                <a:miter lim="800000"/>
                <a:headEnd/>
                <a:tailEnd/>
              </a:ln>
            </p:spPr>
          </p:pic>
          <p:pic>
            <p:nvPicPr>
              <p:cNvPr id="16" name="Picture 19"/>
              <p:cNvPicPr>
                <a:picLocks noChangeAspect="1" noChangeArrowheads="1"/>
              </p:cNvPicPr>
              <p:nvPr userDrawn="1"/>
            </p:nvPicPr>
            <p:blipFill>
              <a:blip r:embed="rId4"/>
              <a:srcRect/>
              <a:stretch>
                <a:fillRect/>
              </a:stretch>
            </p:blipFill>
            <p:spPr bwMode="auto">
              <a:xfrm>
                <a:off x="1728" y="816"/>
                <a:ext cx="192" cy="114"/>
              </a:xfrm>
              <a:prstGeom prst="rect">
                <a:avLst/>
              </a:prstGeom>
              <a:noFill/>
              <a:ln w="9525">
                <a:noFill/>
                <a:miter lim="800000"/>
                <a:headEnd/>
                <a:tailEnd/>
              </a:ln>
            </p:spPr>
          </p:pic>
          <p:pic>
            <p:nvPicPr>
              <p:cNvPr id="17" name="Picture 20"/>
              <p:cNvPicPr>
                <a:picLocks noChangeAspect="1" noChangeArrowheads="1"/>
              </p:cNvPicPr>
              <p:nvPr userDrawn="1"/>
            </p:nvPicPr>
            <p:blipFill>
              <a:blip r:embed="rId4"/>
              <a:srcRect/>
              <a:stretch>
                <a:fillRect/>
              </a:stretch>
            </p:blipFill>
            <p:spPr bwMode="auto">
              <a:xfrm>
                <a:off x="1920" y="816"/>
                <a:ext cx="192" cy="114"/>
              </a:xfrm>
              <a:prstGeom prst="rect">
                <a:avLst/>
              </a:prstGeom>
              <a:noFill/>
              <a:ln w="9525">
                <a:noFill/>
                <a:miter lim="800000"/>
                <a:headEnd/>
                <a:tailEnd/>
              </a:ln>
            </p:spPr>
          </p:pic>
          <p:pic>
            <p:nvPicPr>
              <p:cNvPr id="18" name="Picture 21"/>
              <p:cNvPicPr>
                <a:picLocks noChangeAspect="1" noChangeArrowheads="1"/>
              </p:cNvPicPr>
              <p:nvPr userDrawn="1"/>
            </p:nvPicPr>
            <p:blipFill>
              <a:blip r:embed="rId4"/>
              <a:srcRect/>
              <a:stretch>
                <a:fillRect/>
              </a:stretch>
            </p:blipFill>
            <p:spPr bwMode="auto">
              <a:xfrm>
                <a:off x="2112" y="816"/>
                <a:ext cx="192" cy="114"/>
              </a:xfrm>
              <a:prstGeom prst="rect">
                <a:avLst/>
              </a:prstGeom>
              <a:noFill/>
              <a:ln w="9525">
                <a:noFill/>
                <a:miter lim="800000"/>
                <a:headEnd/>
                <a:tailEnd/>
              </a:ln>
            </p:spPr>
          </p:pic>
          <p:pic>
            <p:nvPicPr>
              <p:cNvPr id="19" name="Picture 22"/>
              <p:cNvPicPr>
                <a:picLocks noChangeAspect="1" noChangeArrowheads="1"/>
              </p:cNvPicPr>
              <p:nvPr userDrawn="1"/>
            </p:nvPicPr>
            <p:blipFill>
              <a:blip r:embed="rId4"/>
              <a:srcRect/>
              <a:stretch>
                <a:fillRect/>
              </a:stretch>
            </p:blipFill>
            <p:spPr bwMode="auto">
              <a:xfrm>
                <a:off x="2304" y="816"/>
                <a:ext cx="192" cy="114"/>
              </a:xfrm>
              <a:prstGeom prst="rect">
                <a:avLst/>
              </a:prstGeom>
              <a:noFill/>
              <a:ln w="9525">
                <a:noFill/>
                <a:miter lim="800000"/>
                <a:headEnd/>
                <a:tailEnd/>
              </a:ln>
            </p:spPr>
          </p:pic>
          <p:pic>
            <p:nvPicPr>
              <p:cNvPr id="20" name="Picture 23"/>
              <p:cNvPicPr>
                <a:picLocks noChangeAspect="1" noChangeArrowheads="1"/>
              </p:cNvPicPr>
              <p:nvPr userDrawn="1"/>
            </p:nvPicPr>
            <p:blipFill>
              <a:blip r:embed="rId4"/>
              <a:srcRect/>
              <a:stretch>
                <a:fillRect/>
              </a:stretch>
            </p:blipFill>
            <p:spPr bwMode="auto">
              <a:xfrm>
                <a:off x="2496" y="816"/>
                <a:ext cx="192" cy="114"/>
              </a:xfrm>
              <a:prstGeom prst="rect">
                <a:avLst/>
              </a:prstGeom>
              <a:noFill/>
              <a:ln w="9525">
                <a:noFill/>
                <a:miter lim="800000"/>
                <a:headEnd/>
                <a:tailEnd/>
              </a:ln>
            </p:spPr>
          </p:pic>
          <p:pic>
            <p:nvPicPr>
              <p:cNvPr id="21" name="Picture 24"/>
              <p:cNvPicPr>
                <a:picLocks noChangeAspect="1" noChangeArrowheads="1"/>
              </p:cNvPicPr>
              <p:nvPr userDrawn="1"/>
            </p:nvPicPr>
            <p:blipFill>
              <a:blip r:embed="rId4"/>
              <a:srcRect/>
              <a:stretch>
                <a:fillRect/>
              </a:stretch>
            </p:blipFill>
            <p:spPr bwMode="auto">
              <a:xfrm>
                <a:off x="2688" y="816"/>
                <a:ext cx="192" cy="114"/>
              </a:xfrm>
              <a:prstGeom prst="rect">
                <a:avLst/>
              </a:prstGeom>
              <a:noFill/>
              <a:ln w="9525">
                <a:noFill/>
                <a:miter lim="800000"/>
                <a:headEnd/>
                <a:tailEnd/>
              </a:ln>
            </p:spPr>
          </p:pic>
          <p:pic>
            <p:nvPicPr>
              <p:cNvPr id="22" name="Picture 25"/>
              <p:cNvPicPr>
                <a:picLocks noChangeAspect="1" noChangeArrowheads="1"/>
              </p:cNvPicPr>
              <p:nvPr userDrawn="1"/>
            </p:nvPicPr>
            <p:blipFill>
              <a:blip r:embed="rId4"/>
              <a:srcRect/>
              <a:stretch>
                <a:fillRect/>
              </a:stretch>
            </p:blipFill>
            <p:spPr bwMode="auto">
              <a:xfrm>
                <a:off x="2880" y="816"/>
                <a:ext cx="192" cy="114"/>
              </a:xfrm>
              <a:prstGeom prst="rect">
                <a:avLst/>
              </a:prstGeom>
              <a:noFill/>
              <a:ln w="9525">
                <a:noFill/>
                <a:miter lim="800000"/>
                <a:headEnd/>
                <a:tailEnd/>
              </a:ln>
            </p:spPr>
          </p:pic>
          <p:pic>
            <p:nvPicPr>
              <p:cNvPr id="23" name="Picture 26"/>
              <p:cNvPicPr>
                <a:picLocks noChangeAspect="1" noChangeArrowheads="1"/>
              </p:cNvPicPr>
              <p:nvPr userDrawn="1"/>
            </p:nvPicPr>
            <p:blipFill>
              <a:blip r:embed="rId4"/>
              <a:srcRect/>
              <a:stretch>
                <a:fillRect/>
              </a:stretch>
            </p:blipFill>
            <p:spPr bwMode="auto">
              <a:xfrm>
                <a:off x="3072" y="816"/>
                <a:ext cx="192" cy="114"/>
              </a:xfrm>
              <a:prstGeom prst="rect">
                <a:avLst/>
              </a:prstGeom>
              <a:noFill/>
              <a:ln w="9525">
                <a:noFill/>
                <a:miter lim="800000"/>
                <a:headEnd/>
                <a:tailEnd/>
              </a:ln>
            </p:spPr>
          </p:pic>
          <p:pic>
            <p:nvPicPr>
              <p:cNvPr id="24" name="Picture 27"/>
              <p:cNvPicPr>
                <a:picLocks noChangeAspect="1" noChangeArrowheads="1"/>
              </p:cNvPicPr>
              <p:nvPr userDrawn="1"/>
            </p:nvPicPr>
            <p:blipFill>
              <a:blip r:embed="rId4"/>
              <a:srcRect/>
              <a:stretch>
                <a:fillRect/>
              </a:stretch>
            </p:blipFill>
            <p:spPr bwMode="auto">
              <a:xfrm>
                <a:off x="3264" y="816"/>
                <a:ext cx="192" cy="114"/>
              </a:xfrm>
              <a:prstGeom prst="rect">
                <a:avLst/>
              </a:prstGeom>
              <a:noFill/>
              <a:ln w="9525">
                <a:noFill/>
                <a:miter lim="800000"/>
                <a:headEnd/>
                <a:tailEnd/>
              </a:ln>
            </p:spPr>
          </p:pic>
          <p:pic>
            <p:nvPicPr>
              <p:cNvPr id="25" name="Picture 28"/>
              <p:cNvPicPr>
                <a:picLocks noChangeAspect="1" noChangeArrowheads="1"/>
              </p:cNvPicPr>
              <p:nvPr userDrawn="1"/>
            </p:nvPicPr>
            <p:blipFill>
              <a:blip r:embed="rId4"/>
              <a:srcRect/>
              <a:stretch>
                <a:fillRect/>
              </a:stretch>
            </p:blipFill>
            <p:spPr bwMode="auto">
              <a:xfrm>
                <a:off x="3456" y="816"/>
                <a:ext cx="192" cy="114"/>
              </a:xfrm>
              <a:prstGeom prst="rect">
                <a:avLst/>
              </a:prstGeom>
              <a:noFill/>
              <a:ln w="9525">
                <a:noFill/>
                <a:miter lim="800000"/>
                <a:headEnd/>
                <a:tailEnd/>
              </a:ln>
            </p:spPr>
          </p:pic>
          <p:pic>
            <p:nvPicPr>
              <p:cNvPr id="26" name="Picture 29"/>
              <p:cNvPicPr>
                <a:picLocks noChangeAspect="1" noChangeArrowheads="1"/>
              </p:cNvPicPr>
              <p:nvPr userDrawn="1"/>
            </p:nvPicPr>
            <p:blipFill>
              <a:blip r:embed="rId4"/>
              <a:srcRect/>
              <a:stretch>
                <a:fillRect/>
              </a:stretch>
            </p:blipFill>
            <p:spPr bwMode="auto">
              <a:xfrm>
                <a:off x="3648" y="816"/>
                <a:ext cx="192" cy="114"/>
              </a:xfrm>
              <a:prstGeom prst="rect">
                <a:avLst/>
              </a:prstGeom>
              <a:noFill/>
              <a:ln w="9525">
                <a:noFill/>
                <a:miter lim="800000"/>
                <a:headEnd/>
                <a:tailEnd/>
              </a:ln>
            </p:spPr>
          </p:pic>
          <p:pic>
            <p:nvPicPr>
              <p:cNvPr id="27" name="Picture 30"/>
              <p:cNvPicPr>
                <a:picLocks noChangeAspect="1" noChangeArrowheads="1"/>
              </p:cNvPicPr>
              <p:nvPr userDrawn="1"/>
            </p:nvPicPr>
            <p:blipFill>
              <a:blip r:embed="rId4"/>
              <a:srcRect/>
              <a:stretch>
                <a:fillRect/>
              </a:stretch>
            </p:blipFill>
            <p:spPr bwMode="auto">
              <a:xfrm>
                <a:off x="3840" y="816"/>
                <a:ext cx="192" cy="114"/>
              </a:xfrm>
              <a:prstGeom prst="rect">
                <a:avLst/>
              </a:prstGeom>
              <a:noFill/>
              <a:ln w="9525">
                <a:noFill/>
                <a:miter lim="800000"/>
                <a:headEnd/>
                <a:tailEnd/>
              </a:ln>
            </p:spPr>
          </p:pic>
          <p:pic>
            <p:nvPicPr>
              <p:cNvPr id="28" name="Picture 31"/>
              <p:cNvPicPr>
                <a:picLocks noChangeAspect="1" noChangeArrowheads="1"/>
              </p:cNvPicPr>
              <p:nvPr userDrawn="1"/>
            </p:nvPicPr>
            <p:blipFill>
              <a:blip r:embed="rId4"/>
              <a:srcRect/>
              <a:stretch>
                <a:fillRect/>
              </a:stretch>
            </p:blipFill>
            <p:spPr bwMode="auto">
              <a:xfrm>
                <a:off x="4032" y="816"/>
                <a:ext cx="192" cy="114"/>
              </a:xfrm>
              <a:prstGeom prst="rect">
                <a:avLst/>
              </a:prstGeom>
              <a:noFill/>
              <a:ln w="9525">
                <a:noFill/>
                <a:miter lim="800000"/>
                <a:headEnd/>
                <a:tailEnd/>
              </a:ln>
            </p:spPr>
          </p:pic>
          <p:pic>
            <p:nvPicPr>
              <p:cNvPr id="29" name="Picture 32"/>
              <p:cNvPicPr>
                <a:picLocks noChangeAspect="1" noChangeArrowheads="1"/>
              </p:cNvPicPr>
              <p:nvPr userDrawn="1"/>
            </p:nvPicPr>
            <p:blipFill>
              <a:blip r:embed="rId4"/>
              <a:srcRect/>
              <a:stretch>
                <a:fillRect/>
              </a:stretch>
            </p:blipFill>
            <p:spPr bwMode="auto">
              <a:xfrm>
                <a:off x="4224" y="816"/>
                <a:ext cx="192" cy="114"/>
              </a:xfrm>
              <a:prstGeom prst="rect">
                <a:avLst/>
              </a:prstGeom>
              <a:noFill/>
              <a:ln w="9525">
                <a:noFill/>
                <a:miter lim="800000"/>
                <a:headEnd/>
                <a:tailEnd/>
              </a:ln>
            </p:spPr>
          </p:pic>
          <p:pic>
            <p:nvPicPr>
              <p:cNvPr id="30" name="Picture 33"/>
              <p:cNvPicPr>
                <a:picLocks noChangeAspect="1" noChangeArrowheads="1"/>
              </p:cNvPicPr>
              <p:nvPr userDrawn="1"/>
            </p:nvPicPr>
            <p:blipFill>
              <a:blip r:embed="rId4"/>
              <a:srcRect/>
              <a:stretch>
                <a:fillRect/>
              </a:stretch>
            </p:blipFill>
            <p:spPr bwMode="auto">
              <a:xfrm>
                <a:off x="4416" y="816"/>
                <a:ext cx="192" cy="114"/>
              </a:xfrm>
              <a:prstGeom prst="rect">
                <a:avLst/>
              </a:prstGeom>
              <a:noFill/>
              <a:ln w="9525">
                <a:noFill/>
                <a:miter lim="800000"/>
                <a:headEnd/>
                <a:tailEnd/>
              </a:ln>
            </p:spPr>
          </p:pic>
          <p:pic>
            <p:nvPicPr>
              <p:cNvPr id="31" name="Picture 34"/>
              <p:cNvPicPr>
                <a:picLocks noChangeAspect="1" noChangeArrowheads="1"/>
              </p:cNvPicPr>
              <p:nvPr userDrawn="1"/>
            </p:nvPicPr>
            <p:blipFill>
              <a:blip r:embed="rId4"/>
              <a:srcRect/>
              <a:stretch>
                <a:fillRect/>
              </a:stretch>
            </p:blipFill>
            <p:spPr bwMode="auto">
              <a:xfrm>
                <a:off x="4608" y="816"/>
                <a:ext cx="192" cy="114"/>
              </a:xfrm>
              <a:prstGeom prst="rect">
                <a:avLst/>
              </a:prstGeom>
              <a:noFill/>
              <a:ln w="9525">
                <a:noFill/>
                <a:miter lim="800000"/>
                <a:headEnd/>
                <a:tailEnd/>
              </a:ln>
            </p:spPr>
          </p:pic>
          <p:pic>
            <p:nvPicPr>
              <p:cNvPr id="32" name="Picture 35"/>
              <p:cNvPicPr>
                <a:picLocks noChangeAspect="1" noChangeArrowheads="1"/>
              </p:cNvPicPr>
              <p:nvPr userDrawn="1"/>
            </p:nvPicPr>
            <p:blipFill>
              <a:blip r:embed="rId4"/>
              <a:srcRect/>
              <a:stretch>
                <a:fillRect/>
              </a:stretch>
            </p:blipFill>
            <p:spPr bwMode="auto">
              <a:xfrm>
                <a:off x="4800" y="816"/>
                <a:ext cx="192" cy="114"/>
              </a:xfrm>
              <a:prstGeom prst="rect">
                <a:avLst/>
              </a:prstGeom>
              <a:noFill/>
              <a:ln w="9525">
                <a:noFill/>
                <a:miter lim="800000"/>
                <a:headEnd/>
                <a:tailEnd/>
              </a:ln>
            </p:spPr>
          </p:pic>
          <p:pic>
            <p:nvPicPr>
              <p:cNvPr id="33" name="Picture 36"/>
              <p:cNvPicPr>
                <a:picLocks noChangeAspect="1" noChangeArrowheads="1"/>
              </p:cNvPicPr>
              <p:nvPr userDrawn="1"/>
            </p:nvPicPr>
            <p:blipFill>
              <a:blip r:embed="rId4"/>
              <a:srcRect/>
              <a:stretch>
                <a:fillRect/>
              </a:stretch>
            </p:blipFill>
            <p:spPr bwMode="auto">
              <a:xfrm>
                <a:off x="4992" y="816"/>
                <a:ext cx="192" cy="114"/>
              </a:xfrm>
              <a:prstGeom prst="rect">
                <a:avLst/>
              </a:prstGeom>
              <a:noFill/>
              <a:ln w="9525">
                <a:noFill/>
                <a:miter lim="800000"/>
                <a:headEnd/>
                <a:tailEnd/>
              </a:ln>
            </p:spPr>
          </p:pic>
          <p:pic>
            <p:nvPicPr>
              <p:cNvPr id="34" name="Picture 37"/>
              <p:cNvPicPr>
                <a:picLocks noChangeAspect="1" noChangeArrowheads="1"/>
              </p:cNvPicPr>
              <p:nvPr userDrawn="1"/>
            </p:nvPicPr>
            <p:blipFill>
              <a:blip r:embed="rId4"/>
              <a:srcRect/>
              <a:stretch>
                <a:fillRect/>
              </a:stretch>
            </p:blipFill>
            <p:spPr bwMode="auto">
              <a:xfrm>
                <a:off x="5184" y="816"/>
                <a:ext cx="192" cy="114"/>
              </a:xfrm>
              <a:prstGeom prst="rect">
                <a:avLst/>
              </a:prstGeom>
              <a:noFill/>
              <a:ln w="9525">
                <a:noFill/>
                <a:miter lim="800000"/>
                <a:headEnd/>
                <a:tailEnd/>
              </a:ln>
            </p:spPr>
          </p:pic>
          <p:pic>
            <p:nvPicPr>
              <p:cNvPr id="35" name="Picture 38"/>
              <p:cNvPicPr>
                <a:picLocks noChangeAspect="1" noChangeArrowheads="1"/>
              </p:cNvPicPr>
              <p:nvPr userDrawn="1"/>
            </p:nvPicPr>
            <p:blipFill>
              <a:blip r:embed="rId4"/>
              <a:srcRect/>
              <a:stretch>
                <a:fillRect/>
              </a:stretch>
            </p:blipFill>
            <p:spPr bwMode="auto">
              <a:xfrm>
                <a:off x="5376" y="816"/>
                <a:ext cx="192" cy="114"/>
              </a:xfrm>
              <a:prstGeom prst="rect">
                <a:avLst/>
              </a:prstGeom>
              <a:noFill/>
              <a:ln w="9525">
                <a:noFill/>
                <a:miter lim="800000"/>
                <a:headEnd/>
                <a:tailEnd/>
              </a:ln>
            </p:spPr>
          </p:pic>
          <p:pic>
            <p:nvPicPr>
              <p:cNvPr id="36" name="Picture 39"/>
              <p:cNvPicPr>
                <a:picLocks noChangeAspect="1" noChangeArrowheads="1"/>
              </p:cNvPicPr>
              <p:nvPr userDrawn="1"/>
            </p:nvPicPr>
            <p:blipFill>
              <a:blip r:embed="rId4"/>
              <a:srcRect/>
              <a:stretch>
                <a:fillRect/>
              </a:stretch>
            </p:blipFill>
            <p:spPr bwMode="auto">
              <a:xfrm>
                <a:off x="5568" y="816"/>
                <a:ext cx="192" cy="114"/>
              </a:xfrm>
              <a:prstGeom prst="rect">
                <a:avLst/>
              </a:prstGeom>
              <a:noFill/>
              <a:ln w="9525">
                <a:noFill/>
                <a:miter lim="800000"/>
                <a:headEnd/>
                <a:tailEnd/>
              </a:ln>
            </p:spPr>
          </p:pic>
        </p:grpSp>
      </p:grpSp>
      <p:sp>
        <p:nvSpPr>
          <p:cNvPr id="2" name="Title 1"/>
          <p:cNvSpPr>
            <a:spLocks noGrp="1"/>
          </p:cNvSpPr>
          <p:nvPr>
            <p:ph type="title"/>
          </p:nvPr>
        </p:nvSpPr>
        <p:spPr>
          <a:xfrm>
            <a:off x="1295400" y="152400"/>
            <a:ext cx="7696200" cy="1066800"/>
          </a:xfrm>
          <a:prstGeom prst="rect">
            <a:avLst/>
          </a:prstGeo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a:lvl2pPr>
            <a:lvl3pPr>
              <a:defRPr/>
            </a:lvl3pPr>
            <a:lvl4pPr>
              <a:defRPr/>
            </a:lvl4pPr>
            <a:lvl5pPr>
              <a:defRPr/>
            </a:lvl5pPr>
          </a:lstStyle>
          <a:p>
            <a:pPr lvl="0"/>
            <a:r>
              <a:rPr lang="en-US" dirty="0" smtClean="0"/>
              <a:t>Click to edit Master text styles</a:t>
            </a:r>
          </a:p>
          <a:p>
            <a:pPr lvl="1"/>
            <a:r>
              <a:rPr lang="en-US" dirty="0" smtClean="0"/>
              <a:t> Second level</a:t>
            </a:r>
          </a:p>
          <a:p>
            <a:pPr lvl="2"/>
            <a:r>
              <a:rPr lang="en-US" dirty="0" smtClean="0"/>
              <a:t> Third level</a:t>
            </a:r>
          </a:p>
          <a:p>
            <a:pPr lvl="3"/>
            <a:r>
              <a:rPr lang="en-US" dirty="0" smtClean="0"/>
              <a:t> Fourth level</a:t>
            </a:r>
          </a:p>
          <a:p>
            <a:pPr lvl="4"/>
            <a:r>
              <a:rPr lang="en-US" dirty="0" smtClean="0"/>
              <a:t> Fifth level</a:t>
            </a:r>
            <a:endParaRPr lang="en-US" dirty="0"/>
          </a:p>
        </p:txBody>
      </p:sp>
      <p:sp>
        <p:nvSpPr>
          <p:cNvPr id="39" name="Date Placeholder 69"/>
          <p:cNvSpPr>
            <a:spLocks noGrp="1"/>
          </p:cNvSpPr>
          <p:nvPr>
            <p:ph type="dt" sz="half" idx="10"/>
          </p:nvPr>
        </p:nvSpPr>
        <p:spPr/>
        <p:txBody>
          <a:bodyPr/>
          <a:lstStyle>
            <a:lvl1pPr>
              <a:defRPr/>
            </a:lvl1pPr>
          </a:lstStyle>
          <a:p>
            <a:pPr>
              <a:defRPr/>
            </a:pPr>
            <a:fld id="{5DB12808-BA1F-4319-9ED1-BD4DF2F31F58}" type="datetime1">
              <a:rPr lang="en-US"/>
              <a:pPr>
                <a:defRPr/>
              </a:pPr>
              <a:t>2/23/2009</a:t>
            </a:fld>
            <a:endParaRPr lang="en-US" dirty="0"/>
          </a:p>
        </p:txBody>
      </p:sp>
      <p:sp>
        <p:nvSpPr>
          <p:cNvPr id="40" name="Slide Number Placeholder 70"/>
          <p:cNvSpPr>
            <a:spLocks noGrp="1"/>
          </p:cNvSpPr>
          <p:nvPr>
            <p:ph type="sldNum" sz="quarter" idx="11"/>
          </p:nvPr>
        </p:nvSpPr>
        <p:spPr/>
        <p:txBody>
          <a:bodyPr/>
          <a:lstStyle>
            <a:lvl1pPr>
              <a:defRPr/>
            </a:lvl1pPr>
          </a:lstStyle>
          <a:p>
            <a:pPr>
              <a:defRPr/>
            </a:pPr>
            <a:fld id="{5DB451D5-5FCB-4C62-82B5-10319411595E}" type="slidenum">
              <a:rPr lang="en-US"/>
              <a:pPr>
                <a:defRPr/>
              </a:pPr>
              <a:t>‹#›</a:t>
            </a:fld>
            <a:endParaRPr lang="en-US"/>
          </a:p>
        </p:txBody>
      </p:sp>
      <p:sp>
        <p:nvSpPr>
          <p:cNvPr id="41" name="Footer Placeholder 71"/>
          <p:cNvSpPr>
            <a:spLocks noGrp="1"/>
          </p:cNvSpPr>
          <p:nvPr>
            <p:ph type="ftr" sz="quarter" idx="12"/>
          </p:nvPr>
        </p:nvSpPr>
        <p:spPr/>
        <p:txBody>
          <a:bodyPr/>
          <a:lstStyle>
            <a:lvl1pPr>
              <a:defRPr/>
            </a:lvl1pPr>
          </a:lstStyle>
          <a:p>
            <a:pPr>
              <a:defRPr/>
            </a:pPr>
            <a:r>
              <a:rPr lang="en-US"/>
              <a:t>Northwest Portland Area Indian Health Board</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41"/>
          <p:cNvSpPr>
            <a:spLocks noGrp="1" noChangeArrowheads="1"/>
          </p:cNvSpPr>
          <p:nvPr>
            <p:ph type="body" idx="1"/>
          </p:nvPr>
        </p:nvSpPr>
        <p:spPr bwMode="auto">
          <a:xfrm>
            <a:off x="457200" y="1600200"/>
            <a:ext cx="8229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 Third level</a:t>
            </a:r>
          </a:p>
          <a:p>
            <a:pPr lvl="3"/>
            <a:r>
              <a:rPr lang="en-US" smtClean="0"/>
              <a:t> Fourth level</a:t>
            </a:r>
          </a:p>
          <a:p>
            <a:pPr lvl="4"/>
            <a:r>
              <a:rPr lang="en-US" smtClean="0"/>
              <a:t> Fifth level</a:t>
            </a:r>
          </a:p>
        </p:txBody>
      </p:sp>
      <p:sp>
        <p:nvSpPr>
          <p:cNvPr id="2051" name="Rectangle 2"/>
          <p:cNvSpPr>
            <a:spLocks noGrp="1" noChangeArrowheads="1"/>
          </p:cNvSpPr>
          <p:nvPr>
            <p:ph type="title"/>
          </p:nvPr>
        </p:nvSpPr>
        <p:spPr bwMode="auto">
          <a:xfrm>
            <a:off x="1371600" y="76200"/>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5" name="Rectangle 5"/>
          <p:cNvSpPr>
            <a:spLocks noGrp="1" noChangeArrowheads="1"/>
          </p:cNvSpPr>
          <p:nvPr>
            <p:ph type="ftr" sz="quarter" idx="3"/>
          </p:nvPr>
        </p:nvSpPr>
        <p:spPr bwMode="auto">
          <a:xfrm>
            <a:off x="2667000" y="6461125"/>
            <a:ext cx="38100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800000"/>
                </a:solidFill>
                <a:latin typeface="Gill Sans MT" pitchFamily="34" charset="0"/>
              </a:defRPr>
            </a:lvl1pPr>
          </a:lstStyle>
          <a:p>
            <a:pPr>
              <a:defRPr/>
            </a:pPr>
            <a:r>
              <a:rPr lang="en-US"/>
              <a:t>Northwest Portland Area Indian Health Board</a:t>
            </a:r>
          </a:p>
        </p:txBody>
      </p:sp>
      <p:sp>
        <p:nvSpPr>
          <p:cNvPr id="66" name="Rectangle 4"/>
          <p:cNvSpPr>
            <a:spLocks noGrp="1" noChangeArrowheads="1"/>
          </p:cNvSpPr>
          <p:nvPr>
            <p:ph type="dt" sz="half" idx="2"/>
          </p:nvPr>
        </p:nvSpPr>
        <p:spPr bwMode="auto">
          <a:xfrm>
            <a:off x="457200" y="6461125"/>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800000"/>
                </a:solidFill>
                <a:latin typeface="Gill Sans MT" pitchFamily="34" charset="0"/>
              </a:defRPr>
            </a:lvl1pPr>
          </a:lstStyle>
          <a:p>
            <a:pPr>
              <a:defRPr/>
            </a:pPr>
            <a:fld id="{D3550B7F-2484-4899-BA29-732E2BA91E86}" type="datetime1">
              <a:rPr lang="en-US"/>
              <a:pPr>
                <a:defRPr/>
              </a:pPr>
              <a:t>2/23/2009</a:t>
            </a:fld>
            <a:endParaRPr lang="en-US" dirty="0"/>
          </a:p>
        </p:txBody>
      </p:sp>
      <p:sp>
        <p:nvSpPr>
          <p:cNvPr id="67" name="Rectangle 6"/>
          <p:cNvSpPr>
            <a:spLocks noGrp="1" noChangeArrowheads="1"/>
          </p:cNvSpPr>
          <p:nvPr>
            <p:ph type="sldNum" sz="quarter" idx="4"/>
          </p:nvPr>
        </p:nvSpPr>
        <p:spPr bwMode="auto">
          <a:xfrm>
            <a:off x="6553200" y="6461125"/>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800000"/>
                </a:solidFill>
                <a:latin typeface="Georgia" pitchFamily="18" charset="0"/>
              </a:defRPr>
            </a:lvl1pPr>
          </a:lstStyle>
          <a:p>
            <a:pPr>
              <a:defRPr/>
            </a:pPr>
            <a:fld id="{673CA5FD-7394-4D1E-8744-575E9C95D3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7" r:id="rId13"/>
    <p:sldLayoutId id="2147483928" r:id="rId14"/>
    <p:sldLayoutId id="2147483929" r:id="rId15"/>
    <p:sldLayoutId id="2147483930" r:id="rId16"/>
    <p:sldLayoutId id="2147483931" r:id="rId17"/>
  </p:sldLayoutIdLst>
  <p:hf hdr="0"/>
  <p:txStyles>
    <p:titleStyle>
      <a:lvl1pPr algn="l" rtl="0" eaLnBrk="0" fontAlgn="base" hangingPunct="0">
        <a:spcBef>
          <a:spcPct val="0"/>
        </a:spcBef>
        <a:spcAft>
          <a:spcPct val="0"/>
        </a:spcAft>
        <a:defRPr sz="4000">
          <a:solidFill>
            <a:srgbClr val="990000"/>
          </a:solidFill>
          <a:latin typeface="Georgia" pitchFamily="18" charset="0"/>
          <a:ea typeface="+mj-ea"/>
          <a:cs typeface="+mj-cs"/>
        </a:defRPr>
      </a:lvl1pPr>
      <a:lvl2pPr algn="l" rtl="0" eaLnBrk="0" fontAlgn="base" hangingPunct="0">
        <a:spcBef>
          <a:spcPct val="0"/>
        </a:spcBef>
        <a:spcAft>
          <a:spcPct val="0"/>
        </a:spcAft>
        <a:defRPr sz="4000">
          <a:solidFill>
            <a:srgbClr val="990000"/>
          </a:solidFill>
          <a:latin typeface="Georgia" pitchFamily="18" charset="0"/>
        </a:defRPr>
      </a:lvl2pPr>
      <a:lvl3pPr algn="l" rtl="0" eaLnBrk="0" fontAlgn="base" hangingPunct="0">
        <a:spcBef>
          <a:spcPct val="0"/>
        </a:spcBef>
        <a:spcAft>
          <a:spcPct val="0"/>
        </a:spcAft>
        <a:defRPr sz="4000">
          <a:solidFill>
            <a:srgbClr val="990000"/>
          </a:solidFill>
          <a:latin typeface="Georgia" pitchFamily="18" charset="0"/>
        </a:defRPr>
      </a:lvl3pPr>
      <a:lvl4pPr algn="l" rtl="0" eaLnBrk="0" fontAlgn="base" hangingPunct="0">
        <a:spcBef>
          <a:spcPct val="0"/>
        </a:spcBef>
        <a:spcAft>
          <a:spcPct val="0"/>
        </a:spcAft>
        <a:defRPr sz="4000">
          <a:solidFill>
            <a:srgbClr val="990000"/>
          </a:solidFill>
          <a:latin typeface="Georgia" pitchFamily="18" charset="0"/>
        </a:defRPr>
      </a:lvl4pPr>
      <a:lvl5pPr algn="l" rtl="0" eaLnBrk="0" fontAlgn="base" hangingPunct="0">
        <a:spcBef>
          <a:spcPct val="0"/>
        </a:spcBef>
        <a:spcAft>
          <a:spcPct val="0"/>
        </a:spcAft>
        <a:defRPr sz="4000">
          <a:solidFill>
            <a:srgbClr val="990000"/>
          </a:solidFill>
          <a:latin typeface="Georgia" pitchFamily="18" charset="0"/>
        </a:defRPr>
      </a:lvl5pPr>
      <a:lvl6pPr marL="457200" algn="ctr" rtl="0" fontAlgn="base">
        <a:spcBef>
          <a:spcPct val="0"/>
        </a:spcBef>
        <a:spcAft>
          <a:spcPct val="0"/>
        </a:spcAft>
        <a:defRPr sz="4400" u="sng">
          <a:solidFill>
            <a:srgbClr val="990000"/>
          </a:solidFill>
          <a:latin typeface="Arial Black" pitchFamily="34" charset="0"/>
        </a:defRPr>
      </a:lvl6pPr>
      <a:lvl7pPr marL="914400" algn="ctr" rtl="0" fontAlgn="base">
        <a:spcBef>
          <a:spcPct val="0"/>
        </a:spcBef>
        <a:spcAft>
          <a:spcPct val="0"/>
        </a:spcAft>
        <a:defRPr sz="4400" u="sng">
          <a:solidFill>
            <a:srgbClr val="990000"/>
          </a:solidFill>
          <a:latin typeface="Arial Black" pitchFamily="34" charset="0"/>
        </a:defRPr>
      </a:lvl7pPr>
      <a:lvl8pPr marL="1371600" algn="ctr" rtl="0" fontAlgn="base">
        <a:spcBef>
          <a:spcPct val="0"/>
        </a:spcBef>
        <a:spcAft>
          <a:spcPct val="0"/>
        </a:spcAft>
        <a:defRPr sz="4400" u="sng">
          <a:solidFill>
            <a:srgbClr val="990000"/>
          </a:solidFill>
          <a:latin typeface="Arial Black" pitchFamily="34" charset="0"/>
        </a:defRPr>
      </a:lvl8pPr>
      <a:lvl9pPr marL="1828800" algn="ctr" rtl="0" fontAlgn="base">
        <a:spcBef>
          <a:spcPct val="0"/>
        </a:spcBef>
        <a:spcAft>
          <a:spcPct val="0"/>
        </a:spcAft>
        <a:defRPr sz="4400" u="sng">
          <a:solidFill>
            <a:srgbClr val="990000"/>
          </a:solidFill>
          <a:latin typeface="Arial Black" pitchFamily="34" charset="0"/>
        </a:defRPr>
      </a:lvl9pPr>
    </p:titleStyle>
    <p:bodyStyle>
      <a:lvl1pPr marL="342900" indent="-342900" algn="l" rtl="0" eaLnBrk="0" fontAlgn="base" hangingPunct="0">
        <a:spcBef>
          <a:spcPct val="20000"/>
        </a:spcBef>
        <a:spcAft>
          <a:spcPct val="0"/>
        </a:spcAft>
        <a:buClr>
          <a:srgbClr val="715C29"/>
        </a:buClr>
        <a:buSzPct val="95000"/>
        <a:buFont typeface="Arial" charset="0"/>
        <a:buChar char="•"/>
        <a:defRPr sz="3600">
          <a:solidFill>
            <a:schemeClr val="tx1"/>
          </a:solidFill>
          <a:latin typeface="Trebuchet MS" pitchFamily="34" charset="0"/>
          <a:ea typeface="+mn-ea"/>
          <a:cs typeface="+mn-cs"/>
        </a:defRPr>
      </a:lvl1pPr>
      <a:lvl2pPr marL="742950" indent="-285750" algn="l" rtl="0" eaLnBrk="0" fontAlgn="base" hangingPunct="0">
        <a:spcBef>
          <a:spcPct val="20000"/>
        </a:spcBef>
        <a:spcAft>
          <a:spcPct val="0"/>
        </a:spcAft>
        <a:buClr>
          <a:srgbClr val="008080"/>
        </a:buClr>
        <a:buSzPct val="100000"/>
        <a:buFont typeface="Wingdings" pitchFamily="2" charset="2"/>
        <a:buChar char="§"/>
        <a:defRPr lang="en-US" sz="3400" dirty="0">
          <a:solidFill>
            <a:schemeClr val="tx1"/>
          </a:solidFill>
          <a:latin typeface="Trebuchet MS" pitchFamily="34" charset="0"/>
        </a:defRPr>
      </a:lvl2pPr>
      <a:lvl3pPr marL="1143000" indent="-228600" algn="l" rtl="0" eaLnBrk="0" fontAlgn="base" hangingPunct="0">
        <a:spcBef>
          <a:spcPct val="20000"/>
        </a:spcBef>
        <a:spcAft>
          <a:spcPct val="0"/>
        </a:spcAft>
        <a:buClr>
          <a:srgbClr val="B40000"/>
        </a:buClr>
        <a:buSzPct val="100000"/>
        <a:buFont typeface="Arial" charset="0"/>
        <a:buChar char="•"/>
        <a:defRPr sz="2800">
          <a:solidFill>
            <a:schemeClr val="tx1"/>
          </a:solidFill>
          <a:latin typeface="Trebuchet MS" pitchFamily="34" charset="0"/>
        </a:defRPr>
      </a:lvl3pPr>
      <a:lvl4pPr marL="1600200" indent="-228600" algn="l" rtl="0" eaLnBrk="0" fontAlgn="base" hangingPunct="0">
        <a:spcBef>
          <a:spcPct val="20000"/>
        </a:spcBef>
        <a:spcAft>
          <a:spcPct val="0"/>
        </a:spcAft>
        <a:buClr>
          <a:srgbClr val="644646"/>
        </a:buClr>
        <a:buSzPct val="100000"/>
        <a:buFont typeface="Trebuchet MS" pitchFamily="34" charset="0"/>
        <a:buChar char="—"/>
        <a:defRPr sz="2800" i="1">
          <a:solidFill>
            <a:schemeClr val="tx1"/>
          </a:solidFill>
          <a:latin typeface="Trebuchet MS" pitchFamily="34" charset="0"/>
        </a:defRPr>
      </a:lvl4pPr>
      <a:lvl5pPr marL="2057400" indent="-228600" algn="l" rtl="0" eaLnBrk="0" fontAlgn="base" hangingPunct="0">
        <a:spcBef>
          <a:spcPct val="20000"/>
        </a:spcBef>
        <a:spcAft>
          <a:spcPct val="0"/>
        </a:spcAft>
        <a:buFont typeface="Trebuchet MS" pitchFamily="34" charset="0"/>
        <a:buChar char="—"/>
        <a:defRPr sz="2400" i="1">
          <a:solidFill>
            <a:schemeClr val="tx1"/>
          </a:solidFill>
          <a:latin typeface="Trebuchet MS" pitchFamily="34" charset="0"/>
        </a:defRPr>
      </a:lvl5pPr>
      <a:lvl6pPr marL="2514600" indent="-228600" algn="l" rtl="0" fontAlgn="base">
        <a:spcBef>
          <a:spcPct val="20000"/>
        </a:spcBef>
        <a:spcAft>
          <a:spcPct val="0"/>
        </a:spcAft>
        <a:buBlip>
          <a:blip r:embed="rId19"/>
        </a:buBlip>
        <a:defRPr sz="3200" i="1">
          <a:solidFill>
            <a:schemeClr val="tx1"/>
          </a:solidFill>
          <a:latin typeface="+mn-lt"/>
        </a:defRPr>
      </a:lvl6pPr>
      <a:lvl7pPr marL="2971800" indent="-228600" algn="l" rtl="0" fontAlgn="base">
        <a:spcBef>
          <a:spcPct val="20000"/>
        </a:spcBef>
        <a:spcAft>
          <a:spcPct val="0"/>
        </a:spcAft>
        <a:buBlip>
          <a:blip r:embed="rId19"/>
        </a:buBlip>
        <a:defRPr sz="3200" i="1">
          <a:solidFill>
            <a:schemeClr val="tx1"/>
          </a:solidFill>
          <a:latin typeface="+mn-lt"/>
        </a:defRPr>
      </a:lvl7pPr>
      <a:lvl8pPr marL="3429000" indent="-228600" algn="l" rtl="0" fontAlgn="base">
        <a:spcBef>
          <a:spcPct val="20000"/>
        </a:spcBef>
        <a:spcAft>
          <a:spcPct val="0"/>
        </a:spcAft>
        <a:buBlip>
          <a:blip r:embed="rId19"/>
        </a:buBlip>
        <a:defRPr sz="3200" i="1">
          <a:solidFill>
            <a:schemeClr val="tx1"/>
          </a:solidFill>
          <a:latin typeface="+mn-lt"/>
        </a:defRPr>
      </a:lvl8pPr>
      <a:lvl9pPr marL="3886200" indent="-228600" algn="l" rtl="0" fontAlgn="base">
        <a:spcBef>
          <a:spcPct val="20000"/>
        </a:spcBef>
        <a:spcAft>
          <a:spcPct val="0"/>
        </a:spcAft>
        <a:buBlip>
          <a:blip r:embed="rId19"/>
        </a:buBlip>
        <a:defRPr sz="32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hyperlink" Target="http://media.abcnews.com/media/SciTech/images/pd_obese_kids_020103_nh.jpg" TargetMode="External"/><Relationship Id="rId7"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hyperlink" Target="http://www.amazon.com/exec/obidos/ASIN/0395977894/worldhungerye-20" TargetMode="External"/><Relationship Id="rId5" Type="http://schemas.openxmlformats.org/officeDocument/2006/relationships/image" Target="../media/image28.jpeg"/><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cdc.gov/nchs/products/pubs/pubd/hestats/overwght99.htm#Table 1." TargetMode="External"/><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11.jpeg"/><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ctrTitle"/>
          </p:nvPr>
        </p:nvSpPr>
        <p:spPr>
          <a:xfrm>
            <a:off x="685800" y="1143000"/>
            <a:ext cx="7772400" cy="1470025"/>
          </a:xfrm>
        </p:spPr>
        <p:txBody>
          <a:bodyPr/>
          <a:lstStyle/>
          <a:p>
            <a:r>
              <a:rPr lang="en-US" smtClean="0"/>
              <a:t>Western Tribal Diabetes Project</a:t>
            </a:r>
          </a:p>
        </p:txBody>
      </p:sp>
      <p:sp>
        <p:nvSpPr>
          <p:cNvPr id="19461" name="Rectangle 5"/>
          <p:cNvSpPr>
            <a:spLocks noGrp="1" noChangeArrowheads="1"/>
          </p:cNvSpPr>
          <p:nvPr>
            <p:ph type="subTitle" idx="1"/>
          </p:nvPr>
        </p:nvSpPr>
        <p:spPr/>
        <p:txBody>
          <a:bodyPr/>
          <a:lstStyle/>
          <a:p>
            <a:pPr>
              <a:defRPr/>
            </a:pPr>
            <a:r>
              <a:rPr lang="en-US" dirty="0"/>
              <a:t>Kerri Lopez</a:t>
            </a:r>
          </a:p>
          <a:p>
            <a:pPr>
              <a:defRPr/>
            </a:pPr>
            <a:r>
              <a:rPr lang="en-US" dirty="0"/>
              <a:t>Project Director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762000" y="304800"/>
            <a:ext cx="7772400" cy="1143000"/>
          </a:xfrm>
        </p:spPr>
        <p:txBody>
          <a:bodyPr/>
          <a:lstStyle/>
          <a:p>
            <a:pPr eaLnBrk="1" hangingPunct="1"/>
            <a:r>
              <a:rPr lang="en-US" sz="3600" smtClean="0"/>
              <a:t>AMERICAN INDIANS/ALASKA NATIVES AND DIABETES</a:t>
            </a:r>
          </a:p>
        </p:txBody>
      </p:sp>
      <p:sp>
        <p:nvSpPr>
          <p:cNvPr id="30723" name="Rectangle 4"/>
          <p:cNvSpPr>
            <a:spLocks noChangeArrowheads="1"/>
          </p:cNvSpPr>
          <p:nvPr/>
        </p:nvSpPr>
        <p:spPr bwMode="auto">
          <a:xfrm>
            <a:off x="685800" y="1447800"/>
            <a:ext cx="7620000" cy="4524315"/>
          </a:xfrm>
          <a:prstGeom prst="rect">
            <a:avLst/>
          </a:prstGeom>
          <a:noFill/>
          <a:ln w="9525">
            <a:noFill/>
            <a:miter lim="800000"/>
            <a:headEnd/>
            <a:tailEnd/>
          </a:ln>
        </p:spPr>
        <p:txBody>
          <a:bodyPr wrap="square">
            <a:spAutoFit/>
          </a:bodyPr>
          <a:lstStyle/>
          <a:p>
            <a:endParaRPr lang="en-US" dirty="0"/>
          </a:p>
          <a:p>
            <a:pPr lvl="1" eaLnBrk="0" hangingPunct="0">
              <a:buFontTx/>
              <a:buChar char="•"/>
            </a:pPr>
            <a:r>
              <a:rPr lang="en-US" dirty="0"/>
              <a:t>American Indians and Alaska Natives are 2.4 times as likely to have diabetes as non-Hispanic whites  - 3.3 million AI/AN 2007</a:t>
            </a:r>
          </a:p>
          <a:p>
            <a:pPr lvl="1" eaLnBrk="0" hangingPunct="0"/>
            <a:endParaRPr lang="en-US" sz="1800" dirty="0"/>
          </a:p>
          <a:p>
            <a:pPr lvl="1" eaLnBrk="0" hangingPunct="0">
              <a:buFontTx/>
              <a:buChar char="•"/>
            </a:pPr>
            <a:r>
              <a:rPr lang="en-US" dirty="0"/>
              <a:t>16.3 percent of American Indians and Alaska Natives aged 20 years or older who received care from the Indian Health Service (IHS) in 2007 had diagnosed diabetes </a:t>
            </a:r>
          </a:p>
          <a:p>
            <a:pPr lvl="1" eaLnBrk="0" hangingPunct="0">
              <a:buFontTx/>
              <a:buChar char="•"/>
            </a:pPr>
            <a:endParaRPr lang="en-US" sz="1800" dirty="0"/>
          </a:p>
          <a:p>
            <a:pPr lvl="1" eaLnBrk="0" hangingPunct="0">
              <a:buFontTx/>
              <a:buChar char="•"/>
            </a:pPr>
            <a:r>
              <a:rPr lang="en-US" dirty="0"/>
              <a:t>Annual cost 13,243</a:t>
            </a:r>
          </a:p>
          <a:p>
            <a:pPr lvl="2" eaLnBrk="0" hangingPunct="0">
              <a:buFontTx/>
              <a:buChar char="•"/>
            </a:pPr>
            <a:r>
              <a:rPr lang="en-US" dirty="0"/>
              <a:t>6,178 diagnosed cases 2007 Portland Area</a:t>
            </a:r>
            <a:r>
              <a:rPr lang="en-US" sz="1800" dirty="0"/>
              <a:t/>
            </a:r>
            <a:br>
              <a:rPr lang="en-US" sz="1800" dirty="0"/>
            </a:br>
            <a:endParaRPr lang="en-US" sz="1800" dirty="0"/>
          </a:p>
          <a:p>
            <a:pPr eaLnBrk="0" hangingPunct="0"/>
            <a:endParaRPr lang="en-US" sz="1800" dirty="0"/>
          </a:p>
        </p:txBody>
      </p:sp>
      <p:sp>
        <p:nvSpPr>
          <p:cNvPr id="30724" name="Text Box 11"/>
          <p:cNvSpPr txBox="1">
            <a:spLocks noChangeArrowheads="1"/>
          </p:cNvSpPr>
          <p:nvPr/>
        </p:nvSpPr>
        <p:spPr bwMode="auto">
          <a:xfrm>
            <a:off x="2362200" y="6248400"/>
            <a:ext cx="6096000" cy="304800"/>
          </a:xfrm>
          <a:prstGeom prst="rect">
            <a:avLst/>
          </a:prstGeom>
          <a:noFill/>
          <a:ln w="9525">
            <a:noFill/>
            <a:miter lim="800000"/>
            <a:headEnd/>
            <a:tailEnd/>
          </a:ln>
        </p:spPr>
        <p:txBody>
          <a:bodyPr>
            <a:spAutoFit/>
          </a:bodyPr>
          <a:lstStyle/>
          <a:p>
            <a:pPr>
              <a:spcBef>
                <a:spcPct val="50000"/>
              </a:spcBef>
            </a:pPr>
            <a:r>
              <a:rPr lang="en-US" sz="1400"/>
              <a:t>(National Diabetes Information Clearinghouse)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828800" y="76200"/>
            <a:ext cx="7315200" cy="1143000"/>
          </a:xfrm>
        </p:spPr>
        <p:txBody>
          <a:bodyPr/>
          <a:lstStyle/>
          <a:p>
            <a:r>
              <a:rPr lang="en-US" dirty="0" smtClean="0"/>
              <a:t>Diabetes complications</a:t>
            </a:r>
            <a:endParaRPr lang="en-US" dirty="0" smtClean="0"/>
          </a:p>
        </p:txBody>
      </p:sp>
      <p:sp>
        <p:nvSpPr>
          <p:cNvPr id="17411" name="Rectangle 3"/>
          <p:cNvSpPr>
            <a:spLocks noGrp="1" noChangeArrowheads="1"/>
          </p:cNvSpPr>
          <p:nvPr>
            <p:ph type="body" idx="1"/>
          </p:nvPr>
        </p:nvSpPr>
        <p:spPr>
          <a:xfrm>
            <a:off x="457200" y="1905000"/>
            <a:ext cx="4419600" cy="4724400"/>
          </a:xfrm>
        </p:spPr>
        <p:txBody>
          <a:bodyPr/>
          <a:lstStyle/>
          <a:p>
            <a:r>
              <a:rPr lang="en-US" sz="3200" dirty="0" smtClean="0"/>
              <a:t>Diabetic retinopathy</a:t>
            </a:r>
          </a:p>
          <a:p>
            <a:r>
              <a:rPr lang="en-US" sz="3200" dirty="0" smtClean="0"/>
              <a:t>Neuropathy</a:t>
            </a:r>
          </a:p>
          <a:p>
            <a:r>
              <a:rPr lang="en-US" sz="3200" dirty="0" smtClean="0"/>
              <a:t>Cardiovascular disease</a:t>
            </a:r>
          </a:p>
          <a:p>
            <a:r>
              <a:rPr lang="en-US" sz="3200" dirty="0" smtClean="0"/>
              <a:t>Amputation</a:t>
            </a:r>
          </a:p>
          <a:p>
            <a:r>
              <a:rPr lang="en-US" sz="3200" dirty="0" smtClean="0"/>
              <a:t>Renal (kidney) failure</a:t>
            </a:r>
          </a:p>
          <a:p>
            <a:endParaRPr lang="en-US" sz="3200" dirty="0" smtClean="0"/>
          </a:p>
        </p:txBody>
      </p:sp>
      <p:pic>
        <p:nvPicPr>
          <p:cNvPr id="5" name="Picture 17"/>
          <p:cNvPicPr>
            <a:picLocks noChangeAspect="1" noChangeArrowheads="1"/>
          </p:cNvPicPr>
          <p:nvPr/>
        </p:nvPicPr>
        <p:blipFill>
          <a:blip r:embed="rId3"/>
          <a:srcRect/>
          <a:stretch>
            <a:fillRect/>
          </a:stretch>
        </p:blipFill>
        <p:spPr>
          <a:xfrm>
            <a:off x="5029200" y="2209800"/>
            <a:ext cx="3886200" cy="3265487"/>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t>Neuropathy</a:t>
            </a:r>
          </a:p>
        </p:txBody>
      </p:sp>
      <p:sp>
        <p:nvSpPr>
          <p:cNvPr id="17411" name="Rectangle 3"/>
          <p:cNvSpPr>
            <a:spLocks noGrp="1" noChangeArrowheads="1"/>
          </p:cNvSpPr>
          <p:nvPr>
            <p:ph type="body" idx="1"/>
          </p:nvPr>
        </p:nvSpPr>
        <p:spPr/>
        <p:txBody>
          <a:bodyPr/>
          <a:lstStyle/>
          <a:p>
            <a:r>
              <a:rPr lang="en-US" sz="2400" smtClean="0"/>
              <a:t>A family of nerve disorders caused by diabetes</a:t>
            </a:r>
          </a:p>
          <a:p>
            <a:r>
              <a:rPr lang="en-US" sz="2400" smtClean="0"/>
              <a:t>Can develop throughout the body, including the digestive tract, heart, and sex organs</a:t>
            </a:r>
          </a:p>
          <a:p>
            <a:r>
              <a:rPr lang="en-US" sz="2400" smtClean="0"/>
              <a:t>About 60 to 70 percent of people with diabetes have some form of neuropathy</a:t>
            </a:r>
          </a:p>
          <a:p>
            <a:r>
              <a:rPr lang="en-US" sz="2400" smtClean="0"/>
              <a:t>Appears to be more common in people who</a:t>
            </a:r>
          </a:p>
          <a:p>
            <a:pPr lvl="1"/>
            <a:r>
              <a:rPr lang="en-US" sz="2000" smtClean="0"/>
              <a:t>have problems controlling their blood glucose</a:t>
            </a:r>
          </a:p>
          <a:p>
            <a:pPr lvl="1"/>
            <a:r>
              <a:rPr lang="en-US" sz="2000" smtClean="0"/>
              <a:t>have high levels of blood fat and blood pressure</a:t>
            </a:r>
          </a:p>
          <a:p>
            <a:pPr lvl="1"/>
            <a:r>
              <a:rPr lang="en-US" sz="2000" smtClean="0"/>
              <a:t>are overweight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body" idx="1"/>
          </p:nvPr>
        </p:nvSpPr>
        <p:spPr/>
        <p:txBody>
          <a:bodyPr/>
          <a:lstStyle/>
          <a:p>
            <a:pPr eaLnBrk="1" hangingPunct="1"/>
            <a:r>
              <a:rPr lang="en-US" dirty="0" smtClean="0"/>
              <a:t>Use your diabetes audit to target lifestyle interventions:</a:t>
            </a:r>
          </a:p>
          <a:p>
            <a:pPr lvl="1" eaLnBrk="1" hangingPunct="1"/>
            <a:r>
              <a:rPr lang="en-US" dirty="0" smtClean="0"/>
              <a:t>BMI</a:t>
            </a:r>
          </a:p>
          <a:p>
            <a:pPr lvl="1" eaLnBrk="1" hangingPunct="1"/>
            <a:r>
              <a:rPr lang="en-US" dirty="0" smtClean="0"/>
              <a:t>Tobacco Use</a:t>
            </a:r>
          </a:p>
          <a:p>
            <a:pPr lvl="1" eaLnBrk="1" hangingPunct="1"/>
            <a:r>
              <a:rPr lang="en-US" dirty="0" smtClean="0"/>
              <a:t>Blood Sugar Control</a:t>
            </a:r>
          </a:p>
          <a:p>
            <a:pPr lvl="1" eaLnBrk="1" hangingPunct="1"/>
            <a:r>
              <a:rPr lang="en-US" dirty="0" smtClean="0"/>
              <a:t>Diabetes Education</a:t>
            </a:r>
          </a:p>
          <a:p>
            <a:pPr eaLnBrk="1" hangingPunct="1"/>
            <a:r>
              <a:rPr lang="en-US" dirty="0" smtClean="0"/>
              <a:t>GPRA reports</a:t>
            </a:r>
          </a:p>
        </p:txBody>
      </p:sp>
      <p:sp>
        <p:nvSpPr>
          <p:cNvPr id="79876" name="Rectangle 4"/>
          <p:cNvSpPr>
            <a:spLocks noGrp="1" noChangeArrowheads="1"/>
          </p:cNvSpPr>
          <p:nvPr>
            <p:ph type="title"/>
          </p:nvPr>
        </p:nvSpPr>
        <p:spPr>
          <a:xfrm>
            <a:off x="1371600" y="76200"/>
            <a:ext cx="7467600" cy="1143000"/>
          </a:xfrm>
        </p:spPr>
        <p:txBody>
          <a:bodyPr/>
          <a:lstStyle/>
          <a:p>
            <a:pPr eaLnBrk="1" hangingPunct="1">
              <a:defRPr/>
            </a:pPr>
            <a:r>
              <a:rPr lang="en-US" b="1" dirty="0" smtClean="0">
                <a:solidFill>
                  <a:srgbClr val="FF3300"/>
                </a:solidFill>
                <a:effectLst>
                  <a:outerShdw blurRad="38100" dist="38100" dir="2700000" algn="tl">
                    <a:srgbClr val="000000"/>
                  </a:outerShdw>
                </a:effectLst>
                <a:latin typeface="Tahoma" pitchFamily="34" charset="0"/>
              </a:rPr>
              <a:t>What You Can Do To Reduce Complications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mtClean="0"/>
              <a:t>Good news!</a:t>
            </a:r>
          </a:p>
        </p:txBody>
      </p:sp>
      <p:sp>
        <p:nvSpPr>
          <p:cNvPr id="20483" name="Rectangle 3"/>
          <p:cNvSpPr>
            <a:spLocks noGrp="1" noChangeArrowheads="1"/>
          </p:cNvSpPr>
          <p:nvPr>
            <p:ph type="body" idx="1"/>
          </p:nvPr>
        </p:nvSpPr>
        <p:spPr/>
        <p:txBody>
          <a:bodyPr/>
          <a:lstStyle/>
          <a:p>
            <a:r>
              <a:rPr lang="en-US" smtClean="0"/>
              <a:t>Diabetes is preventable!</a:t>
            </a:r>
          </a:p>
          <a:p>
            <a:r>
              <a:rPr lang="en-US" smtClean="0"/>
              <a:t>You can screen for it!</a:t>
            </a:r>
          </a:p>
          <a:p>
            <a:r>
              <a:rPr lang="en-US" smtClean="0"/>
              <a:t>The disease process can even be (partly) reversed!</a:t>
            </a:r>
          </a:p>
          <a:p>
            <a:r>
              <a:rPr lang="en-US" smtClean="0"/>
              <a:t>Healthy eating and regular activity are key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33400" y="457200"/>
            <a:ext cx="5334000" cy="1143000"/>
          </a:xfrm>
        </p:spPr>
        <p:txBody>
          <a:bodyPr/>
          <a:lstStyle/>
          <a:p>
            <a:r>
              <a:rPr lang="en-US" sz="4000" smtClean="0"/>
              <a:t>Test every year if you</a:t>
            </a:r>
            <a:br>
              <a:rPr lang="en-US" sz="4000" smtClean="0"/>
            </a:br>
            <a:r>
              <a:rPr lang="en-US" sz="4000" smtClean="0"/>
              <a:t>are an adult who has …</a:t>
            </a:r>
          </a:p>
        </p:txBody>
      </p:sp>
      <p:sp>
        <p:nvSpPr>
          <p:cNvPr id="21507" name="Rectangle 3"/>
          <p:cNvSpPr>
            <a:spLocks noGrp="1" noChangeArrowheads="1"/>
          </p:cNvSpPr>
          <p:nvPr>
            <p:ph type="body" sz="half" idx="1"/>
          </p:nvPr>
        </p:nvSpPr>
        <p:spPr>
          <a:xfrm>
            <a:off x="76200" y="1752600"/>
            <a:ext cx="7010400" cy="4572000"/>
          </a:xfrm>
        </p:spPr>
        <p:txBody>
          <a:bodyPr/>
          <a:lstStyle/>
          <a:p>
            <a:pPr>
              <a:lnSpc>
                <a:spcPct val="90000"/>
              </a:lnSpc>
            </a:pPr>
            <a:r>
              <a:rPr lang="en-US" sz="2400" dirty="0" smtClean="0"/>
              <a:t>A BMI of 25 or higher</a:t>
            </a:r>
          </a:p>
          <a:p>
            <a:pPr lvl="1">
              <a:lnSpc>
                <a:spcPct val="90000"/>
              </a:lnSpc>
            </a:pPr>
            <a:r>
              <a:rPr lang="en-US" sz="2000" dirty="0" smtClean="0"/>
              <a:t>Height (in.)  / weight (lbs.) / weight x 703</a:t>
            </a:r>
          </a:p>
          <a:p>
            <a:pPr>
              <a:lnSpc>
                <a:spcPct val="90000"/>
              </a:lnSpc>
            </a:pPr>
            <a:r>
              <a:rPr lang="en-US" sz="2400" dirty="0" smtClean="0"/>
              <a:t>Hypertension</a:t>
            </a:r>
          </a:p>
          <a:p>
            <a:pPr>
              <a:lnSpc>
                <a:spcPct val="90000"/>
              </a:lnSpc>
            </a:pPr>
            <a:r>
              <a:rPr lang="en-US" sz="2400" dirty="0" smtClean="0"/>
              <a:t>HDL &lt;40 mg/dl for men or &lt;50 for women</a:t>
            </a:r>
          </a:p>
          <a:p>
            <a:pPr>
              <a:lnSpc>
                <a:spcPct val="90000"/>
              </a:lnSpc>
            </a:pPr>
            <a:r>
              <a:rPr lang="en-US" sz="2400" dirty="0" smtClean="0"/>
              <a:t>Triglycerides 150 mg/dl or higher</a:t>
            </a:r>
          </a:p>
          <a:p>
            <a:pPr>
              <a:lnSpc>
                <a:spcPct val="90000"/>
              </a:lnSpc>
            </a:pPr>
            <a:r>
              <a:rPr lang="en-US" sz="2400" dirty="0" smtClean="0"/>
              <a:t>A history of gestational diabetes</a:t>
            </a:r>
          </a:p>
          <a:p>
            <a:pPr>
              <a:lnSpc>
                <a:spcPct val="90000"/>
              </a:lnSpc>
            </a:pPr>
            <a:r>
              <a:rPr lang="en-US" sz="2400" dirty="0" smtClean="0"/>
              <a:t>Given birth to a baby weighing 9 lbs or more</a:t>
            </a:r>
          </a:p>
          <a:p>
            <a:pPr>
              <a:lnSpc>
                <a:spcPct val="90000"/>
              </a:lnSpc>
            </a:pPr>
            <a:r>
              <a:rPr lang="en-US" sz="2400" dirty="0" smtClean="0"/>
              <a:t>Were born to a mother with gestational diabetes, weighed 9 lbs or more, or 5.5 lbs or less</a:t>
            </a:r>
          </a:p>
          <a:p>
            <a:pPr>
              <a:lnSpc>
                <a:spcPct val="90000"/>
              </a:lnSpc>
            </a:pPr>
            <a:r>
              <a:rPr lang="en-US" sz="2400" dirty="0" smtClean="0"/>
              <a:t>Polycystic ovarian syndrome	</a:t>
            </a:r>
          </a:p>
          <a:p>
            <a:pPr>
              <a:lnSpc>
                <a:spcPct val="90000"/>
              </a:lnSpc>
            </a:pPr>
            <a:r>
              <a:rPr lang="en-US" sz="2400" dirty="0" smtClean="0"/>
              <a:t>A close relative with Type 2 diabetes</a:t>
            </a:r>
          </a:p>
        </p:txBody>
      </p:sp>
      <p:pic>
        <p:nvPicPr>
          <p:cNvPr id="6" name="Content Placeholder 5" descr="ColeSazu4.jpg"/>
          <p:cNvPicPr>
            <a:picLocks noGrp="1" noChangeAspect="1"/>
          </p:cNvPicPr>
          <p:nvPr>
            <p:ph sz="half" idx="2"/>
          </p:nvPr>
        </p:nvPicPr>
        <p:blipFill>
          <a:blip r:embed="rId3" cstate="print"/>
          <a:stretch>
            <a:fillRect/>
          </a:stretch>
        </p:blipFill>
        <p:spPr>
          <a:xfrm>
            <a:off x="5791200" y="228600"/>
            <a:ext cx="3200400" cy="2528094"/>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Test every 3 years if you are …</a:t>
            </a:r>
          </a:p>
        </p:txBody>
      </p:sp>
      <p:sp>
        <p:nvSpPr>
          <p:cNvPr id="22531" name="Rectangle 3"/>
          <p:cNvSpPr>
            <a:spLocks noGrp="1" noChangeArrowheads="1"/>
          </p:cNvSpPr>
          <p:nvPr>
            <p:ph type="body" sz="half" idx="1"/>
          </p:nvPr>
        </p:nvSpPr>
        <p:spPr/>
        <p:txBody>
          <a:bodyPr/>
          <a:lstStyle/>
          <a:p>
            <a:r>
              <a:rPr lang="en-US" sz="2800" smtClean="0"/>
              <a:t>Over 35 years old</a:t>
            </a:r>
          </a:p>
        </p:txBody>
      </p:sp>
      <p:pic>
        <p:nvPicPr>
          <p:cNvPr id="22532" name="Picture 6" descr="MPj04017390000[1]"/>
          <p:cNvPicPr>
            <a:picLocks noGrp="1" noChangeAspect="1" noChangeArrowheads="1"/>
          </p:cNvPicPr>
          <p:nvPr>
            <p:ph sz="half" idx="2"/>
          </p:nvPr>
        </p:nvPicPr>
        <p:blipFill>
          <a:blip r:embed="rId3"/>
          <a:srcRect/>
          <a:stretch>
            <a:fillRect/>
          </a:stretch>
        </p:blipFill>
        <p:spPr>
          <a:xfrm>
            <a:off x="4800600" y="2540000"/>
            <a:ext cx="3810000" cy="2538413"/>
          </a:xfr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t>Pre-diabetes</a:t>
            </a:r>
          </a:p>
        </p:txBody>
      </p:sp>
      <p:graphicFrame>
        <p:nvGraphicFramePr>
          <p:cNvPr id="56385" name="Group 65"/>
          <p:cNvGraphicFramePr>
            <a:graphicFrameLocks noGrp="1"/>
          </p:cNvGraphicFramePr>
          <p:nvPr>
            <p:ph sz="quarter" idx="1"/>
          </p:nvPr>
        </p:nvGraphicFramePr>
        <p:xfrm>
          <a:off x="1066800" y="1524000"/>
          <a:ext cx="4572000" cy="2209800"/>
        </p:xfrm>
        <a:graphic>
          <a:graphicData uri="http://schemas.openxmlformats.org/drawingml/2006/table">
            <a:tbl>
              <a:tblPr/>
              <a:tblGrid>
                <a:gridCol w="3048000"/>
                <a:gridCol w="1524000"/>
              </a:tblGrid>
              <a:tr h="1104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Gill Sans MT" pitchFamily="34" charset="0"/>
                        </a:rPr>
                        <a:t>Impaired Glucose Tolerance (IGT) –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Gill Sans MT" pitchFamily="34" charset="0"/>
                        </a:rPr>
                        <a:t>Oral Glucose Tolerance Test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Gill Sans MT" pitchFamily="34" charset="0"/>
                        </a:rPr>
                        <a:t>2-hr plasma glucose 140-199 mg/dl</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r h="1104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Gill Sans MT" pitchFamily="34" charset="0"/>
                        </a:rPr>
                        <a:t>Impaired Fasting Glucose (IFG) –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Gill Sans MT" pitchFamily="34" charset="0"/>
                        </a:rPr>
                        <a:t>8-hour fasting plasma glucose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Gill Sans MT" pitchFamily="34" charset="0"/>
                        </a:rPr>
                        <a:t>FPG 100-125 mg/dl</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pic>
        <p:nvPicPr>
          <p:cNvPr id="23566" name="Picture 13"/>
          <p:cNvPicPr>
            <a:picLocks noGrp="1" noChangeAspect="1" noChangeArrowheads="1"/>
          </p:cNvPicPr>
          <p:nvPr>
            <p:ph sz="quarter" idx="2"/>
          </p:nvPr>
        </p:nvPicPr>
        <p:blipFill>
          <a:blip r:embed="rId3"/>
          <a:srcRect/>
          <a:stretch>
            <a:fillRect/>
          </a:stretch>
        </p:blipFill>
        <p:spPr>
          <a:xfrm>
            <a:off x="6248400" y="304800"/>
            <a:ext cx="2105025" cy="3505200"/>
          </a:xfrm>
          <a:noFill/>
        </p:spPr>
      </p:pic>
      <p:sp>
        <p:nvSpPr>
          <p:cNvPr id="23567" name="Rectangle 3"/>
          <p:cNvSpPr>
            <a:spLocks noGrp="1" noChangeArrowheads="1"/>
          </p:cNvSpPr>
          <p:nvPr>
            <p:ph type="body" sz="half" idx="3"/>
          </p:nvPr>
        </p:nvSpPr>
        <p:spPr/>
        <p:txBody>
          <a:bodyPr/>
          <a:lstStyle/>
          <a:p>
            <a:pPr>
              <a:lnSpc>
                <a:spcPct val="90000"/>
              </a:lnSpc>
            </a:pPr>
            <a:r>
              <a:rPr lang="en-US" sz="2400" smtClean="0"/>
              <a:t>Blood glucose levels that are higher than normal but not yet high enough to be diagnosed as diabetes</a:t>
            </a:r>
          </a:p>
          <a:p>
            <a:pPr>
              <a:lnSpc>
                <a:spcPct val="90000"/>
              </a:lnSpc>
            </a:pPr>
            <a:r>
              <a:rPr lang="en-US" sz="2400" smtClean="0"/>
              <a:t>Some long-term damage to the body, especially the heart and circulatory system, may already be occurring during pre-diabetes</a:t>
            </a:r>
            <a:endParaRPr lang="en-US" sz="2800"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z="3000" dirty="0" smtClean="0"/>
              <a:t>IHS recommended care for individuals with </a:t>
            </a:r>
            <a:r>
              <a:rPr lang="en-US" sz="3000" dirty="0" err="1" smtClean="0"/>
              <a:t>prediabetes</a:t>
            </a:r>
            <a:r>
              <a:rPr lang="en-US" sz="3000" dirty="0" smtClean="0"/>
              <a:t> and metabolic syndrome</a:t>
            </a:r>
          </a:p>
        </p:txBody>
      </p:sp>
      <p:sp>
        <p:nvSpPr>
          <p:cNvPr id="25603" name="Rectangle 3"/>
          <p:cNvSpPr>
            <a:spLocks noGrp="1" noChangeArrowheads="1"/>
          </p:cNvSpPr>
          <p:nvPr>
            <p:ph type="body" idx="1"/>
          </p:nvPr>
        </p:nvSpPr>
        <p:spPr>
          <a:xfrm>
            <a:off x="76200" y="1752600"/>
            <a:ext cx="7772400" cy="3581400"/>
          </a:xfrm>
        </p:spPr>
        <p:txBody>
          <a:bodyPr/>
          <a:lstStyle/>
          <a:p>
            <a:pPr>
              <a:lnSpc>
                <a:spcPct val="90000"/>
              </a:lnSpc>
            </a:pPr>
            <a:r>
              <a:rPr lang="en-US" dirty="0" smtClean="0"/>
              <a:t>Goal 1: Prevent type 2 diabetes</a:t>
            </a:r>
          </a:p>
          <a:p>
            <a:pPr lvl="1">
              <a:lnSpc>
                <a:spcPct val="90000"/>
              </a:lnSpc>
            </a:pPr>
            <a:r>
              <a:rPr lang="en-US" dirty="0" smtClean="0"/>
              <a:t>Nutrition counseling</a:t>
            </a:r>
          </a:p>
          <a:p>
            <a:pPr lvl="1">
              <a:lnSpc>
                <a:spcPct val="90000"/>
              </a:lnSpc>
            </a:pPr>
            <a:r>
              <a:rPr lang="en-US" dirty="0" smtClean="0"/>
              <a:t>Exercise guidelines</a:t>
            </a:r>
          </a:p>
          <a:p>
            <a:pPr lvl="1">
              <a:lnSpc>
                <a:spcPct val="90000"/>
              </a:lnSpc>
            </a:pPr>
            <a:r>
              <a:rPr lang="en-US" dirty="0" smtClean="0"/>
              <a:t>Medication</a:t>
            </a:r>
          </a:p>
          <a:p>
            <a:pPr lvl="1">
              <a:lnSpc>
                <a:spcPct val="90000"/>
              </a:lnSpc>
            </a:pPr>
            <a:r>
              <a:rPr lang="en-US" dirty="0" smtClean="0"/>
              <a:t>Depression screening and treatment</a:t>
            </a:r>
          </a:p>
          <a:p>
            <a:pPr>
              <a:lnSpc>
                <a:spcPct val="90000"/>
              </a:lnSpc>
            </a:pPr>
            <a:r>
              <a:rPr lang="en-US" dirty="0" smtClean="0"/>
              <a:t>Goal 2: Reduce risk of cardiovascular disease</a:t>
            </a:r>
          </a:p>
        </p:txBody>
      </p:sp>
      <p:pic>
        <p:nvPicPr>
          <p:cNvPr id="25604" name="Picture 4" descr="MCj04338720000[1]"/>
          <p:cNvPicPr>
            <a:picLocks noChangeAspect="1" noChangeArrowheads="1"/>
          </p:cNvPicPr>
          <p:nvPr/>
        </p:nvPicPr>
        <p:blipFill>
          <a:blip r:embed="rId3"/>
          <a:srcRect/>
          <a:stretch>
            <a:fillRect/>
          </a:stretch>
        </p:blipFill>
        <p:spPr bwMode="auto">
          <a:xfrm>
            <a:off x="6934200" y="2286000"/>
            <a:ext cx="1828800" cy="18288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143000" y="304800"/>
            <a:ext cx="7772400" cy="838200"/>
          </a:xfrm>
        </p:spPr>
        <p:txBody>
          <a:bodyPr/>
          <a:lstStyle/>
          <a:p>
            <a:pPr eaLnBrk="1" hangingPunct="1"/>
            <a:r>
              <a:rPr lang="en-US" sz="4000" dirty="0" smtClean="0"/>
              <a:t>PRE-DIABETES RISK FACTORS</a:t>
            </a:r>
          </a:p>
        </p:txBody>
      </p:sp>
      <p:sp>
        <p:nvSpPr>
          <p:cNvPr id="26627" name="Rectangle 3"/>
          <p:cNvSpPr>
            <a:spLocks noGrp="1" noChangeArrowheads="1"/>
          </p:cNvSpPr>
          <p:nvPr>
            <p:ph type="body" idx="1"/>
          </p:nvPr>
        </p:nvSpPr>
        <p:spPr>
          <a:xfrm>
            <a:off x="1371600" y="1981200"/>
            <a:ext cx="7772400" cy="4114800"/>
          </a:xfrm>
        </p:spPr>
        <p:txBody>
          <a:bodyPr/>
          <a:lstStyle/>
          <a:p>
            <a:pPr eaLnBrk="1" hangingPunct="1"/>
            <a:r>
              <a:rPr lang="en-US" smtClean="0"/>
              <a:t>FAMILY HISTORY</a:t>
            </a:r>
          </a:p>
          <a:p>
            <a:pPr eaLnBrk="1" hangingPunct="1"/>
            <a:r>
              <a:rPr lang="en-US" smtClean="0"/>
              <a:t>HIGH BLOOD PRESSURE</a:t>
            </a:r>
          </a:p>
          <a:p>
            <a:pPr eaLnBrk="1" hangingPunct="1"/>
            <a:r>
              <a:rPr lang="en-US" smtClean="0"/>
              <a:t>HIGH TRIGLYCERIDE LEVELS</a:t>
            </a:r>
          </a:p>
          <a:p>
            <a:pPr eaLnBrk="1" hangingPunct="1"/>
            <a:r>
              <a:rPr lang="en-US" smtClean="0"/>
              <a:t>GESTATIONAL DIABETES</a:t>
            </a:r>
          </a:p>
          <a:p>
            <a:pPr eaLnBrk="1" hangingPunct="1"/>
            <a:r>
              <a:rPr lang="en-US" smtClean="0"/>
              <a:t>GIVING BIRTH TO A BABY MORE THAN 9 POUNDS</a:t>
            </a:r>
          </a:p>
          <a:p>
            <a:pPr eaLnBrk="1" hangingPunct="1"/>
            <a:r>
              <a:rPr lang="en-US" smtClean="0"/>
              <a:t>OBESITY and OVERWEIGHT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514600" y="274638"/>
            <a:ext cx="5181600" cy="1143000"/>
          </a:xfrm>
        </p:spPr>
        <p:txBody>
          <a:bodyPr/>
          <a:lstStyle/>
          <a:p>
            <a:r>
              <a:rPr lang="en-US" smtClean="0"/>
              <a:t>Staff &amp; Funding</a:t>
            </a:r>
          </a:p>
        </p:txBody>
      </p:sp>
      <p:sp>
        <p:nvSpPr>
          <p:cNvPr id="16387" name="Rectangle 3"/>
          <p:cNvSpPr>
            <a:spLocks noGrp="1" noChangeArrowheads="1"/>
          </p:cNvSpPr>
          <p:nvPr>
            <p:ph idx="1"/>
          </p:nvPr>
        </p:nvSpPr>
        <p:spPr>
          <a:xfrm>
            <a:off x="685800" y="1524000"/>
            <a:ext cx="7162800" cy="5181600"/>
          </a:xfrm>
        </p:spPr>
        <p:txBody>
          <a:bodyPr/>
          <a:lstStyle/>
          <a:p>
            <a:pPr>
              <a:lnSpc>
                <a:spcPct val="90000"/>
              </a:lnSpc>
            </a:pPr>
            <a:r>
              <a:rPr lang="en-US" sz="2800" smtClean="0"/>
              <a:t>Staff</a:t>
            </a:r>
          </a:p>
          <a:p>
            <a:pPr lvl="1">
              <a:lnSpc>
                <a:spcPct val="90000"/>
              </a:lnSpc>
            </a:pPr>
            <a:r>
              <a:rPr sz="2800"/>
              <a:t>Kerri Lopez, Director</a:t>
            </a:r>
          </a:p>
          <a:p>
            <a:pPr lvl="1">
              <a:lnSpc>
                <a:spcPct val="90000"/>
              </a:lnSpc>
            </a:pPr>
            <a:r>
              <a:rPr sz="2800"/>
              <a:t>Don Head, Project Specialist</a:t>
            </a:r>
          </a:p>
          <a:p>
            <a:pPr lvl="1">
              <a:lnSpc>
                <a:spcPct val="90000"/>
              </a:lnSpc>
            </a:pPr>
            <a:r>
              <a:rPr sz="2800"/>
              <a:t>Katrina Ramsey, Project Specialist</a:t>
            </a:r>
          </a:p>
          <a:p>
            <a:pPr lvl="1">
              <a:lnSpc>
                <a:spcPct val="90000"/>
              </a:lnSpc>
            </a:pPr>
            <a:r>
              <a:rPr sz="2800"/>
              <a:t>Monika McGuire, Project Assistant</a:t>
            </a:r>
          </a:p>
          <a:p>
            <a:pPr>
              <a:lnSpc>
                <a:spcPct val="90000"/>
              </a:lnSpc>
            </a:pPr>
            <a:r>
              <a:rPr lang="en-US" sz="2800" smtClean="0"/>
              <a:t>5% set-aside SDPI funding </a:t>
            </a:r>
          </a:p>
          <a:p>
            <a:pPr>
              <a:lnSpc>
                <a:spcPct val="90000"/>
              </a:lnSpc>
            </a:pPr>
            <a:r>
              <a:rPr lang="en-US" sz="2800" smtClean="0"/>
              <a:t>National Contract</a:t>
            </a:r>
          </a:p>
          <a:p>
            <a:pPr lvl="1">
              <a:lnSpc>
                <a:spcPct val="90000"/>
              </a:lnSpc>
            </a:pPr>
            <a:r>
              <a:rPr sz="2800"/>
              <a:t>DMS training sessions</a:t>
            </a:r>
          </a:p>
          <a:p>
            <a:pPr lvl="1">
              <a:lnSpc>
                <a:spcPct val="90000"/>
              </a:lnSpc>
            </a:pPr>
            <a:r>
              <a:rPr sz="2800"/>
              <a:t>Special projects</a:t>
            </a:r>
          </a:p>
          <a:p>
            <a:pPr lvl="1">
              <a:lnSpc>
                <a:spcPct val="90000"/>
              </a:lnSpc>
            </a:pPr>
            <a:r>
              <a:rPr sz="2800"/>
              <a:t>Program evaluation tools</a:t>
            </a:r>
          </a:p>
          <a:p>
            <a:pPr>
              <a:lnSpc>
                <a:spcPct val="90000"/>
              </a:lnSpc>
              <a:buFontTx/>
              <a:buNone/>
            </a:pPr>
            <a:endParaRPr lang="en-US"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02" descr="1-01 intro timeline"/>
          <p:cNvPicPr>
            <a:picLocks noChangeAspect="1" noChangeArrowheads="1"/>
          </p:cNvPicPr>
          <p:nvPr/>
        </p:nvPicPr>
        <p:blipFill>
          <a:blip r:embed="rId3"/>
          <a:srcRect/>
          <a:stretch>
            <a:fillRect/>
          </a:stretch>
        </p:blipFill>
        <p:spPr bwMode="auto">
          <a:xfrm>
            <a:off x="0" y="-103188"/>
            <a:ext cx="9144000" cy="7064376"/>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3"/>
          <p:cNvSpPr>
            <a:spLocks noGrp="1" noChangeArrowheads="1"/>
          </p:cNvSpPr>
          <p:nvPr>
            <p:ph type="title"/>
          </p:nvPr>
        </p:nvSpPr>
        <p:spPr>
          <a:xfrm>
            <a:off x="1600200" y="228600"/>
            <a:ext cx="7086600" cy="838200"/>
          </a:xfrm>
        </p:spPr>
        <p:txBody>
          <a:bodyPr/>
          <a:lstStyle/>
          <a:p>
            <a:pPr eaLnBrk="1" hangingPunct="1"/>
            <a:r>
              <a:rPr lang="en-US" sz="3600" b="1" dirty="0" smtClean="0">
                <a:solidFill>
                  <a:schemeClr val="tx1"/>
                </a:solidFill>
              </a:rPr>
              <a:t>How did we get here?</a:t>
            </a:r>
          </a:p>
        </p:txBody>
      </p:sp>
      <p:sp>
        <p:nvSpPr>
          <p:cNvPr id="37892" name="Rectangle 4"/>
          <p:cNvSpPr>
            <a:spLocks noGrp="1" noChangeArrowheads="1"/>
          </p:cNvSpPr>
          <p:nvPr>
            <p:ph type="body" idx="1"/>
          </p:nvPr>
        </p:nvSpPr>
        <p:spPr>
          <a:xfrm>
            <a:off x="0" y="1524000"/>
            <a:ext cx="8458200" cy="5410200"/>
          </a:xfrm>
        </p:spPr>
        <p:txBody>
          <a:bodyPr/>
          <a:lstStyle/>
          <a:p>
            <a:pPr lvl="1" eaLnBrk="1" hangingPunct="1">
              <a:lnSpc>
                <a:spcPct val="90000"/>
              </a:lnSpc>
              <a:buFontTx/>
              <a:buNone/>
            </a:pPr>
            <a:r>
              <a:rPr lang="en-US" sz="2600" dirty="0" smtClean="0">
                <a:latin typeface="Goudy Old Style" pitchFamily="18" charset="0"/>
              </a:rPr>
              <a:t>Adoption of a “westernized” high fat diet</a:t>
            </a:r>
          </a:p>
          <a:p>
            <a:pPr eaLnBrk="1" hangingPunct="1">
              <a:lnSpc>
                <a:spcPct val="90000"/>
              </a:lnSpc>
              <a:buFontTx/>
              <a:buNone/>
            </a:pPr>
            <a:r>
              <a:rPr lang="en-US" sz="2600" dirty="0" smtClean="0">
                <a:latin typeface="Goudy Old Style" pitchFamily="18" charset="0"/>
              </a:rPr>
              <a:t>	 </a:t>
            </a:r>
            <a:r>
              <a:rPr lang="en-US" sz="2600" dirty="0" err="1" smtClean="0">
                <a:latin typeface="Goudy Old Style" pitchFamily="18" charset="0"/>
              </a:rPr>
              <a:t>McDee’s</a:t>
            </a:r>
            <a:r>
              <a:rPr lang="en-US" sz="2600" dirty="0" smtClean="0">
                <a:latin typeface="Goudy Old Style" pitchFamily="18" charset="0"/>
              </a:rPr>
              <a:t> vs. Subway (portion size)</a:t>
            </a:r>
          </a:p>
          <a:p>
            <a:pPr eaLnBrk="1" hangingPunct="1">
              <a:lnSpc>
                <a:spcPct val="90000"/>
              </a:lnSpc>
            </a:pPr>
            <a:r>
              <a:rPr lang="en-US" sz="2600" b="1" dirty="0" smtClean="0">
                <a:latin typeface="Goudy Old Style" pitchFamily="18" charset="0"/>
              </a:rPr>
              <a:t>Access to quality foods, fresh fruits, and vegetables.</a:t>
            </a:r>
            <a:r>
              <a:rPr lang="en-US" sz="2600" dirty="0" smtClean="0">
                <a:latin typeface="Goudy Old Style" pitchFamily="18" charset="0"/>
              </a:rPr>
              <a:t>  Rural communities have no supermarkets, higher price…Commodities; often high in fat and calories.</a:t>
            </a:r>
          </a:p>
          <a:p>
            <a:pPr eaLnBrk="1" hangingPunct="1">
              <a:lnSpc>
                <a:spcPct val="90000"/>
              </a:lnSpc>
            </a:pPr>
            <a:r>
              <a:rPr lang="en-US" sz="2600" b="1" dirty="0" smtClean="0">
                <a:latin typeface="Goudy Old Style" pitchFamily="18" charset="0"/>
              </a:rPr>
              <a:t>Less reliance on hunting and farming as occupations…sedentary occupations.</a:t>
            </a:r>
            <a:r>
              <a:rPr lang="en-US" sz="2600" dirty="0" smtClean="0">
                <a:latin typeface="Goudy Old Style" pitchFamily="18" charset="0"/>
              </a:rPr>
              <a:t> ~</a:t>
            </a:r>
          </a:p>
          <a:p>
            <a:pPr eaLnBrk="1" hangingPunct="1">
              <a:lnSpc>
                <a:spcPct val="90000"/>
              </a:lnSpc>
            </a:pPr>
            <a:r>
              <a:rPr lang="en-US" sz="2600" dirty="0" smtClean="0">
                <a:latin typeface="Goudy Old Style" pitchFamily="18" charset="0"/>
              </a:rPr>
              <a:t>Technological advances in society has hurt us all.</a:t>
            </a:r>
          </a:p>
          <a:p>
            <a:pPr eaLnBrk="1" hangingPunct="1">
              <a:lnSpc>
                <a:spcPct val="90000"/>
              </a:lnSpc>
            </a:pPr>
            <a:r>
              <a:rPr lang="en-US" sz="2600" b="1" dirty="0" smtClean="0">
                <a:latin typeface="Goudy Old Style" pitchFamily="18" charset="0"/>
              </a:rPr>
              <a:t>Access to facilities, consistent care</a:t>
            </a:r>
            <a:r>
              <a:rPr lang="en-US" sz="2600" dirty="0" smtClean="0">
                <a:latin typeface="Goudy Old Style" pitchFamily="18" charset="0"/>
              </a:rPr>
              <a:t>.  </a:t>
            </a:r>
          </a:p>
          <a:p>
            <a:pPr lvl="1" eaLnBrk="1" hangingPunct="1">
              <a:lnSpc>
                <a:spcPct val="90000"/>
              </a:lnSpc>
              <a:buFontTx/>
              <a:buNone/>
            </a:pPr>
            <a:r>
              <a:rPr lang="en-US" sz="2400" dirty="0" smtClean="0">
                <a:latin typeface="Goudy Old Style" pitchFamily="18" charset="0"/>
              </a:rPr>
              <a:t>	Travel time, few wellness centers, new providers </a:t>
            </a:r>
          </a:p>
          <a:p>
            <a:pPr eaLnBrk="1" hangingPunct="1">
              <a:lnSpc>
                <a:spcPct val="90000"/>
              </a:lnSpc>
            </a:pPr>
            <a:r>
              <a:rPr lang="en-US" sz="2600" b="1" dirty="0" smtClean="0">
                <a:latin typeface="Goudy Old Style" pitchFamily="18" charset="0"/>
              </a:rPr>
              <a:t>Sense of Hopelessness/Depression </a:t>
            </a:r>
            <a:r>
              <a:rPr lang="en-US" sz="2600" dirty="0" smtClean="0">
                <a:latin typeface="Goudy Old Style" pitchFamily="18" charset="0"/>
              </a:rPr>
              <a:t>                          ~ </a:t>
            </a:r>
          </a:p>
          <a:p>
            <a:pPr lvl="1" eaLnBrk="1" hangingPunct="1">
              <a:lnSpc>
                <a:spcPct val="90000"/>
              </a:lnSpc>
            </a:pPr>
            <a:r>
              <a:rPr lang="en-US" sz="2400" dirty="0" smtClean="0">
                <a:latin typeface="Goudy Old Style" pitchFamily="18" charset="0"/>
              </a:rPr>
              <a:t>I’ve got diabetes…OK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wipe(left)">
                                      <p:cBhvr>
                                        <p:cTn id="7" dur="500"/>
                                        <p:tgtEl>
                                          <p:spTgt spid="378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892">
                                            <p:txEl>
                                              <p:pRg st="1" end="1"/>
                                            </p:txEl>
                                          </p:spTgt>
                                        </p:tgtEl>
                                        <p:attrNameLst>
                                          <p:attrName>style.visibility</p:attrName>
                                        </p:attrNameLst>
                                      </p:cBhvr>
                                      <p:to>
                                        <p:strVal val="visible"/>
                                      </p:to>
                                    </p:set>
                                    <p:animEffect transition="in" filter="wipe(left)">
                                      <p:cBhvr>
                                        <p:cTn id="12" dur="500"/>
                                        <p:tgtEl>
                                          <p:spTgt spid="3789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7892">
                                            <p:txEl>
                                              <p:pRg st="2" end="2"/>
                                            </p:txEl>
                                          </p:spTgt>
                                        </p:tgtEl>
                                        <p:attrNameLst>
                                          <p:attrName>style.visibility</p:attrName>
                                        </p:attrNameLst>
                                      </p:cBhvr>
                                      <p:to>
                                        <p:strVal val="visible"/>
                                      </p:to>
                                    </p:set>
                                    <p:animEffect transition="in" filter="wipe(left)">
                                      <p:cBhvr>
                                        <p:cTn id="17" dur="500"/>
                                        <p:tgtEl>
                                          <p:spTgt spid="3789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7892">
                                            <p:txEl>
                                              <p:pRg st="3" end="3"/>
                                            </p:txEl>
                                          </p:spTgt>
                                        </p:tgtEl>
                                        <p:attrNameLst>
                                          <p:attrName>style.visibility</p:attrName>
                                        </p:attrNameLst>
                                      </p:cBhvr>
                                      <p:to>
                                        <p:strVal val="visible"/>
                                      </p:to>
                                    </p:set>
                                    <p:animEffect transition="in" filter="wipe(left)">
                                      <p:cBhvr>
                                        <p:cTn id="22" dur="500"/>
                                        <p:tgtEl>
                                          <p:spTgt spid="3789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7892">
                                            <p:txEl>
                                              <p:pRg st="4" end="4"/>
                                            </p:txEl>
                                          </p:spTgt>
                                        </p:tgtEl>
                                        <p:attrNameLst>
                                          <p:attrName>style.visibility</p:attrName>
                                        </p:attrNameLst>
                                      </p:cBhvr>
                                      <p:to>
                                        <p:strVal val="visible"/>
                                      </p:to>
                                    </p:set>
                                    <p:animEffect transition="in" filter="wipe(left)">
                                      <p:cBhvr>
                                        <p:cTn id="27" dur="500"/>
                                        <p:tgtEl>
                                          <p:spTgt spid="3789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7892">
                                            <p:txEl>
                                              <p:pRg st="5" end="5"/>
                                            </p:txEl>
                                          </p:spTgt>
                                        </p:tgtEl>
                                        <p:attrNameLst>
                                          <p:attrName>style.visibility</p:attrName>
                                        </p:attrNameLst>
                                      </p:cBhvr>
                                      <p:to>
                                        <p:strVal val="visible"/>
                                      </p:to>
                                    </p:set>
                                    <p:animEffect transition="in" filter="wipe(left)">
                                      <p:cBhvr>
                                        <p:cTn id="32" dur="500"/>
                                        <p:tgtEl>
                                          <p:spTgt spid="37892">
                                            <p:txEl>
                                              <p:pRg st="5" end="5"/>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7892">
                                            <p:txEl>
                                              <p:pRg st="6" end="6"/>
                                            </p:txEl>
                                          </p:spTgt>
                                        </p:tgtEl>
                                        <p:attrNameLst>
                                          <p:attrName>style.visibility</p:attrName>
                                        </p:attrNameLst>
                                      </p:cBhvr>
                                      <p:to>
                                        <p:strVal val="visible"/>
                                      </p:to>
                                    </p:set>
                                    <p:animEffect transition="in" filter="wipe(left)">
                                      <p:cBhvr>
                                        <p:cTn id="35" dur="500"/>
                                        <p:tgtEl>
                                          <p:spTgt spid="37892">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7892">
                                            <p:txEl>
                                              <p:pRg st="7" end="7"/>
                                            </p:txEl>
                                          </p:spTgt>
                                        </p:tgtEl>
                                        <p:attrNameLst>
                                          <p:attrName>style.visibility</p:attrName>
                                        </p:attrNameLst>
                                      </p:cBhvr>
                                      <p:to>
                                        <p:strVal val="visible"/>
                                      </p:to>
                                    </p:set>
                                    <p:animEffect transition="in" filter="wipe(left)">
                                      <p:cBhvr>
                                        <p:cTn id="40" dur="500"/>
                                        <p:tgtEl>
                                          <p:spTgt spid="37892">
                                            <p:txEl>
                                              <p:pRg st="7" end="7"/>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7892">
                                            <p:txEl>
                                              <p:pRg st="8" end="8"/>
                                            </p:txEl>
                                          </p:spTgt>
                                        </p:tgtEl>
                                        <p:attrNameLst>
                                          <p:attrName>style.visibility</p:attrName>
                                        </p:attrNameLst>
                                      </p:cBhvr>
                                      <p:to>
                                        <p:strVal val="visible"/>
                                      </p:to>
                                    </p:set>
                                    <p:animEffect transition="in" filter="wipe(left)">
                                      <p:cBhvr>
                                        <p:cTn id="43" dur="500"/>
                                        <p:tgtEl>
                                          <p:spTgt spid="3789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1676400" y="1524000"/>
            <a:ext cx="6202363" cy="3378200"/>
          </a:xfrm>
          <a:prstGeom prst="rect">
            <a:avLst/>
          </a:prstGeom>
          <a:noFill/>
          <a:ln w="9525">
            <a:noFill/>
            <a:miter lim="800000"/>
            <a:headEnd/>
            <a:tailEnd/>
          </a:ln>
        </p:spPr>
        <p:txBody>
          <a:bodyPr>
            <a:spAutoFit/>
          </a:bodyPr>
          <a:lstStyle/>
          <a:p>
            <a:r>
              <a:rPr lang="en-US">
                <a:solidFill>
                  <a:srgbClr val="000000"/>
                </a:solidFill>
                <a:latin typeface="Tahoma" pitchFamily="34" charset="0"/>
              </a:rPr>
              <a:t>Portland Area overweight rates have </a:t>
            </a:r>
          </a:p>
          <a:p>
            <a:endParaRPr lang="en-US">
              <a:solidFill>
                <a:srgbClr val="000000"/>
              </a:solidFill>
              <a:latin typeface="Tahoma" pitchFamily="34" charset="0"/>
            </a:endParaRPr>
          </a:p>
          <a:p>
            <a:r>
              <a:rPr lang="en-US">
                <a:solidFill>
                  <a:srgbClr val="000000"/>
                </a:solidFill>
                <a:latin typeface="Tahoma" pitchFamily="34" charset="0"/>
              </a:rPr>
              <a:t>remained consistently elevated and above </a:t>
            </a:r>
          </a:p>
          <a:p>
            <a:endParaRPr lang="en-US">
              <a:solidFill>
                <a:srgbClr val="000000"/>
              </a:solidFill>
              <a:latin typeface="Tahoma" pitchFamily="34" charset="0"/>
            </a:endParaRPr>
          </a:p>
          <a:p>
            <a:r>
              <a:rPr lang="en-US">
                <a:solidFill>
                  <a:srgbClr val="000000"/>
                </a:solidFill>
                <a:latin typeface="Tahoma" pitchFamily="34" charset="0"/>
              </a:rPr>
              <a:t>the national IHS rates. These overweight </a:t>
            </a:r>
          </a:p>
          <a:p>
            <a:endParaRPr lang="en-US">
              <a:solidFill>
                <a:srgbClr val="000000"/>
              </a:solidFill>
              <a:latin typeface="Tahoma" pitchFamily="34" charset="0"/>
            </a:endParaRPr>
          </a:p>
          <a:p>
            <a:r>
              <a:rPr lang="en-US">
                <a:solidFill>
                  <a:srgbClr val="000000"/>
                </a:solidFill>
                <a:latin typeface="Tahoma" pitchFamily="34" charset="0"/>
              </a:rPr>
              <a:t>rates (83%) are considerably higher than </a:t>
            </a:r>
          </a:p>
          <a:p>
            <a:endParaRPr lang="en-US">
              <a:solidFill>
                <a:srgbClr val="000000"/>
              </a:solidFill>
              <a:latin typeface="Tahoma" pitchFamily="34" charset="0"/>
            </a:endParaRPr>
          </a:p>
          <a:p>
            <a:r>
              <a:rPr lang="en-US">
                <a:solidFill>
                  <a:srgbClr val="000000"/>
                </a:solidFill>
                <a:latin typeface="Tahoma" pitchFamily="34" charset="0"/>
              </a:rPr>
              <a:t>the current US average (66%).</a:t>
            </a:r>
          </a:p>
        </p:txBody>
      </p:sp>
      <p:sp>
        <p:nvSpPr>
          <p:cNvPr id="35843" name="Rectangle 11"/>
          <p:cNvSpPr>
            <a:spLocks noChangeArrowheads="1"/>
          </p:cNvSpPr>
          <p:nvPr/>
        </p:nvSpPr>
        <p:spPr bwMode="auto">
          <a:xfrm>
            <a:off x="1371600" y="6248400"/>
            <a:ext cx="7397750" cy="274638"/>
          </a:xfrm>
          <a:prstGeom prst="rect">
            <a:avLst/>
          </a:prstGeom>
          <a:noFill/>
          <a:ln w="9525">
            <a:noFill/>
            <a:miter lim="800000"/>
            <a:headEnd/>
            <a:tailEnd/>
          </a:ln>
        </p:spPr>
        <p:txBody>
          <a:bodyPr wrap="none">
            <a:spAutoFit/>
          </a:bodyPr>
          <a:lstStyle/>
          <a:p>
            <a:pPr>
              <a:spcAft>
                <a:spcPts val="300"/>
              </a:spcAft>
            </a:pPr>
            <a:r>
              <a:rPr lang="en-US" sz="1200"/>
              <a:t>*2003-2004 National Health and Nutrition Examination Survey, percentage of U.S. adults either overweight or obese.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81000" y="152400"/>
            <a:ext cx="8305800" cy="1143000"/>
          </a:xfrm>
        </p:spPr>
        <p:txBody>
          <a:bodyPr/>
          <a:lstStyle/>
          <a:p>
            <a:r>
              <a:rPr lang="en-US" sz="3200" smtClean="0"/>
              <a:t>Audit Results for Patients with Diabetes Portland Area 2004-2008</a:t>
            </a:r>
          </a:p>
        </p:txBody>
      </p:sp>
      <p:graphicFrame>
        <p:nvGraphicFramePr>
          <p:cNvPr id="3" name="Chart 2"/>
          <p:cNvGraphicFramePr/>
          <p:nvPr/>
        </p:nvGraphicFramePr>
        <p:xfrm>
          <a:off x="609600" y="1371600"/>
          <a:ext cx="7391400" cy="5267325"/>
        </p:xfrm>
        <a:graphic>
          <a:graphicData uri="http://schemas.openxmlformats.org/drawingml/2006/chart">
            <c:chart xmlns:c="http://schemas.openxmlformats.org/drawingml/2006/chart" xmlns:r="http://schemas.openxmlformats.org/officeDocument/2006/relationships" r:id="rId3"/>
          </a:graphicData>
        </a:graphic>
      </p:graphicFrame>
      <p:pic>
        <p:nvPicPr>
          <p:cNvPr id="27652" name="Picture 7" descr="D:\ladder drills 2.JPG"/>
          <p:cNvPicPr>
            <a:picLocks noChangeAspect="1" noChangeArrowheads="1"/>
          </p:cNvPicPr>
          <p:nvPr/>
        </p:nvPicPr>
        <p:blipFill>
          <a:blip r:embed="rId4"/>
          <a:srcRect l="16676" r="11572"/>
          <a:stretch>
            <a:fillRect/>
          </a:stretch>
        </p:blipFill>
        <p:spPr bwMode="auto">
          <a:xfrm>
            <a:off x="228600" y="1600200"/>
            <a:ext cx="2286000" cy="2389188"/>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HSR Portland Area</a:t>
            </a:r>
          </a:p>
        </p:txBody>
      </p:sp>
      <p:graphicFrame>
        <p:nvGraphicFramePr>
          <p:cNvPr id="7" name="Content Placeholder 6"/>
          <p:cNvGraphicFramePr>
            <a:graphicFrameLocks noGrp="1"/>
          </p:cNvGraphicFramePr>
          <p:nvPr>
            <p:ph sz="half" idx="1"/>
          </p:nvPr>
        </p:nvGraphicFramePr>
        <p:xfrm>
          <a:off x="457200" y="1600200"/>
          <a:ext cx="8458200" cy="4953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4"/>
          <p:cNvSpPr>
            <a:spLocks noGrp="1"/>
          </p:cNvSpPr>
          <p:nvPr>
            <p:ph type="title"/>
          </p:nvPr>
        </p:nvSpPr>
        <p:spPr>
          <a:xfrm>
            <a:off x="381000" y="76200"/>
            <a:ext cx="8305800" cy="1143000"/>
          </a:xfrm>
        </p:spPr>
        <p:txBody>
          <a:bodyPr/>
          <a:lstStyle/>
          <a:p>
            <a:r>
              <a:rPr lang="en-US" sz="3200" smtClean="0"/>
              <a:t>Audit Results for Patients with Diabetes Portland Area 2004-2008</a:t>
            </a:r>
          </a:p>
        </p:txBody>
      </p:sp>
      <p:graphicFrame>
        <p:nvGraphicFramePr>
          <p:cNvPr id="6" name="Chart 5"/>
          <p:cNvGraphicFramePr/>
          <p:nvPr/>
        </p:nvGraphicFramePr>
        <p:xfrm>
          <a:off x="228600" y="1600200"/>
          <a:ext cx="8229600" cy="5029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828800" y="228600"/>
            <a:ext cx="7086600" cy="762000"/>
          </a:xfrm>
        </p:spPr>
        <p:txBody>
          <a:bodyPr lIns="0" tIns="0" rIns="0" bIns="0"/>
          <a:lstStyle/>
          <a:p>
            <a:pPr eaLnBrk="1" hangingPunct="1">
              <a:defRPr/>
            </a:pPr>
            <a:r>
              <a:rPr lang="en-US" b="1" dirty="0" smtClean="0">
                <a:solidFill>
                  <a:srgbClr val="FF3300"/>
                </a:solidFill>
                <a:effectLst>
                  <a:outerShdw blurRad="38100" dist="38100" dir="2700000" algn="tl">
                    <a:srgbClr val="000000"/>
                  </a:outerShdw>
                </a:effectLst>
                <a:latin typeface="Tahoma" pitchFamily="34" charset="0"/>
              </a:rPr>
              <a:t>Diabetes Prevention Study</a:t>
            </a:r>
          </a:p>
        </p:txBody>
      </p:sp>
      <p:sp>
        <p:nvSpPr>
          <p:cNvPr id="71683" name="Rectangle 3"/>
          <p:cNvSpPr>
            <a:spLocks noGrp="1" noChangeArrowheads="1"/>
          </p:cNvSpPr>
          <p:nvPr>
            <p:ph type="body" idx="1"/>
          </p:nvPr>
        </p:nvSpPr>
        <p:spPr>
          <a:xfrm>
            <a:off x="0" y="1828800"/>
            <a:ext cx="9144000" cy="4508500"/>
          </a:xfrm>
        </p:spPr>
        <p:txBody>
          <a:bodyPr lIns="0" tIns="0" rIns="0" bIns="0"/>
          <a:lstStyle/>
          <a:p>
            <a:pPr lvl="1" eaLnBrk="1" hangingPunct="1">
              <a:lnSpc>
                <a:spcPct val="90000"/>
              </a:lnSpc>
              <a:spcBef>
                <a:spcPct val="30000"/>
              </a:spcBef>
              <a:buClr>
                <a:schemeClr val="tx1"/>
              </a:buClr>
              <a:defRPr/>
            </a:pPr>
            <a:endParaRPr lang="en-US" sz="3000" b="1" smtClean="0">
              <a:solidFill>
                <a:schemeClr val="bg1"/>
              </a:solidFill>
              <a:effectLst>
                <a:outerShdw blurRad="38100" dist="38100" dir="2700000" algn="tl">
                  <a:srgbClr val="000000"/>
                </a:outerShdw>
              </a:effectLst>
              <a:latin typeface="Tahoma" pitchFamily="34" charset="0"/>
            </a:endParaRPr>
          </a:p>
          <a:p>
            <a:pPr lvl="1" eaLnBrk="1" hangingPunct="1">
              <a:lnSpc>
                <a:spcPct val="90000"/>
              </a:lnSpc>
              <a:spcBef>
                <a:spcPct val="30000"/>
              </a:spcBef>
              <a:buClr>
                <a:schemeClr val="tx1"/>
              </a:buClr>
              <a:defRPr/>
            </a:pPr>
            <a:r>
              <a:rPr lang="en-US" sz="3000" b="1" smtClean="0">
                <a:solidFill>
                  <a:srgbClr val="FF0000"/>
                </a:solidFill>
                <a:effectLst>
                  <a:outerShdw blurRad="38100" dist="38100" dir="2700000" algn="tl">
                    <a:srgbClr val="000000"/>
                  </a:outerShdw>
                </a:effectLst>
                <a:latin typeface="Tahoma" pitchFamily="34" charset="0"/>
              </a:rPr>
              <a:t>Middle-aged people with pre-diabetes</a:t>
            </a:r>
          </a:p>
          <a:p>
            <a:pPr lvl="1" eaLnBrk="1" hangingPunct="1">
              <a:lnSpc>
                <a:spcPct val="90000"/>
              </a:lnSpc>
              <a:spcBef>
                <a:spcPct val="30000"/>
              </a:spcBef>
              <a:buClr>
                <a:schemeClr val="tx1"/>
              </a:buClr>
              <a:defRPr/>
            </a:pPr>
            <a:r>
              <a:rPr lang="en-US" sz="3000" b="1" smtClean="0">
                <a:solidFill>
                  <a:srgbClr val="FF0000"/>
                </a:solidFill>
                <a:effectLst>
                  <a:outerShdw blurRad="38100" dist="38100" dir="2700000" algn="tl">
                    <a:srgbClr val="000000"/>
                  </a:outerShdw>
                </a:effectLst>
                <a:latin typeface="Tahoma" pitchFamily="34" charset="0"/>
              </a:rPr>
              <a:t>171 Native Americans</a:t>
            </a:r>
          </a:p>
          <a:p>
            <a:pPr lvl="1" eaLnBrk="1" hangingPunct="1">
              <a:lnSpc>
                <a:spcPct val="90000"/>
              </a:lnSpc>
              <a:spcBef>
                <a:spcPct val="30000"/>
              </a:spcBef>
              <a:buClr>
                <a:schemeClr val="tx1"/>
              </a:buClr>
              <a:defRPr/>
            </a:pPr>
            <a:r>
              <a:rPr lang="en-US" sz="3000" b="1" smtClean="0">
                <a:solidFill>
                  <a:srgbClr val="FF0000"/>
                </a:solidFill>
                <a:effectLst>
                  <a:outerShdw blurRad="38100" dist="38100" dir="2700000" algn="tl">
                    <a:srgbClr val="000000"/>
                  </a:outerShdw>
                </a:effectLst>
                <a:latin typeface="Tahoma" pitchFamily="34" charset="0"/>
              </a:rPr>
              <a:t>Overweight</a:t>
            </a:r>
          </a:p>
          <a:p>
            <a:pPr lvl="1" eaLnBrk="1" hangingPunct="1">
              <a:lnSpc>
                <a:spcPct val="90000"/>
              </a:lnSpc>
              <a:spcBef>
                <a:spcPct val="30000"/>
              </a:spcBef>
              <a:buClr>
                <a:schemeClr val="tx1"/>
              </a:buClr>
              <a:defRPr/>
            </a:pPr>
            <a:r>
              <a:rPr lang="en-US" sz="3000" b="1" smtClean="0">
                <a:solidFill>
                  <a:srgbClr val="FF0000"/>
                </a:solidFill>
                <a:effectLst>
                  <a:outerShdw blurRad="38100" dist="38100" dir="2700000" algn="tl">
                    <a:srgbClr val="000000"/>
                  </a:outerShdw>
                </a:effectLst>
                <a:latin typeface="Tahoma" pitchFamily="34" charset="0"/>
              </a:rPr>
              <a:t>Motivational counseling</a:t>
            </a:r>
          </a:p>
          <a:p>
            <a:pPr lvl="1" eaLnBrk="1" hangingPunct="1">
              <a:lnSpc>
                <a:spcPct val="90000"/>
              </a:lnSpc>
              <a:spcBef>
                <a:spcPct val="30000"/>
              </a:spcBef>
              <a:buClr>
                <a:schemeClr val="tx1"/>
              </a:buClr>
              <a:defRPr/>
            </a:pPr>
            <a:r>
              <a:rPr lang="en-US" sz="3000" b="1" smtClean="0">
                <a:solidFill>
                  <a:srgbClr val="FF0000"/>
                </a:solidFill>
                <a:effectLst>
                  <a:outerShdw blurRad="38100" dist="38100" dir="2700000" algn="tl">
                    <a:srgbClr val="000000"/>
                  </a:outerShdw>
                </a:effectLst>
                <a:latin typeface="Tahoma" pitchFamily="34" charset="0"/>
              </a:rPr>
              <a:t>Reducing fat and saturated fat</a:t>
            </a:r>
          </a:p>
          <a:p>
            <a:pPr lvl="1" eaLnBrk="1" hangingPunct="1">
              <a:lnSpc>
                <a:spcPct val="90000"/>
              </a:lnSpc>
              <a:spcBef>
                <a:spcPct val="30000"/>
              </a:spcBef>
              <a:buClr>
                <a:schemeClr val="tx1"/>
              </a:buClr>
              <a:defRPr/>
            </a:pPr>
            <a:r>
              <a:rPr lang="en-US" sz="3000" b="1" smtClean="0">
                <a:solidFill>
                  <a:srgbClr val="FF0000"/>
                </a:solidFill>
                <a:effectLst>
                  <a:outerShdw blurRad="38100" dist="38100" dir="2700000" algn="tl">
                    <a:srgbClr val="000000"/>
                  </a:outerShdw>
                </a:effectLst>
                <a:latin typeface="Tahoma" pitchFamily="34" charset="0"/>
              </a:rPr>
              <a:t>Moderate weight loss</a:t>
            </a:r>
          </a:p>
          <a:p>
            <a:pPr lvl="1" eaLnBrk="1" hangingPunct="1">
              <a:lnSpc>
                <a:spcPct val="90000"/>
              </a:lnSpc>
              <a:spcBef>
                <a:spcPct val="30000"/>
              </a:spcBef>
              <a:buClr>
                <a:schemeClr val="tx1"/>
              </a:buClr>
              <a:defRPr/>
            </a:pPr>
            <a:r>
              <a:rPr lang="en-US" sz="3000" b="1" smtClean="0">
                <a:solidFill>
                  <a:srgbClr val="FF0000"/>
                </a:solidFill>
                <a:effectLst>
                  <a:outerShdw blurRad="38100" dist="38100" dir="2700000" algn="tl">
                    <a:srgbClr val="000000"/>
                  </a:outerShdw>
                </a:effectLst>
                <a:latin typeface="Tahoma" pitchFamily="34" charset="0"/>
              </a:rPr>
              <a:t>Increased physical activity (walking)</a:t>
            </a:r>
          </a:p>
        </p:txBody>
      </p:sp>
      <p:sp>
        <p:nvSpPr>
          <p:cNvPr id="71684" name="Text Box 4"/>
          <p:cNvSpPr txBox="1">
            <a:spLocks noChangeArrowheads="1"/>
          </p:cNvSpPr>
          <p:nvPr/>
        </p:nvSpPr>
        <p:spPr bwMode="auto">
          <a:xfrm>
            <a:off x="4391025" y="6324600"/>
            <a:ext cx="92075" cy="336550"/>
          </a:xfrm>
          <a:prstGeom prst="rect">
            <a:avLst/>
          </a:prstGeom>
          <a:noFill/>
          <a:ln w="9525">
            <a:noFill/>
            <a:miter lim="800000"/>
            <a:headEnd/>
            <a:tailEnd/>
          </a:ln>
          <a:effectLst/>
        </p:spPr>
        <p:txBody>
          <a:bodyPr wrap="none" lIns="0" anchor="b">
            <a:spAutoFit/>
          </a:bodyPr>
          <a:lstStyle/>
          <a:p>
            <a:pPr algn="ctr" eaLnBrk="0" hangingPunct="0">
              <a:defRPr/>
            </a:pPr>
            <a:endParaRPr lang="en-US" sz="1600" b="1">
              <a:solidFill>
                <a:srgbClr val="FF3300"/>
              </a:solidFill>
              <a:effectLst>
                <a:outerShdw blurRad="38100" dist="38100" dir="2700000" algn="tl">
                  <a:srgbClr val="000000"/>
                </a:outerShdw>
              </a:effectLst>
              <a:latin typeface="Tahoma" pitchFamily="34" charset="0"/>
            </a:endParaRPr>
          </a:p>
        </p:txBody>
      </p:sp>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447800" y="76200"/>
            <a:ext cx="7315200" cy="1143000"/>
          </a:xfrm>
        </p:spPr>
        <p:txBody>
          <a:bodyPr/>
          <a:lstStyle/>
          <a:p>
            <a:pPr eaLnBrk="1" hangingPunct="1">
              <a:defRPr/>
            </a:pPr>
            <a:r>
              <a:rPr lang="en-US" b="1" dirty="0" smtClean="0">
                <a:solidFill>
                  <a:srgbClr val="FF3300"/>
                </a:solidFill>
                <a:effectLst>
                  <a:outerShdw blurRad="38100" dist="38100" dir="2700000" algn="tl">
                    <a:srgbClr val="000000"/>
                  </a:outerShdw>
                </a:effectLst>
                <a:latin typeface="Tahoma" pitchFamily="34" charset="0"/>
              </a:rPr>
              <a:t>Diabetes Prevention Study</a:t>
            </a:r>
          </a:p>
        </p:txBody>
      </p:sp>
      <p:sp>
        <p:nvSpPr>
          <p:cNvPr id="74755" name="Rectangle 3"/>
          <p:cNvSpPr>
            <a:spLocks noGrp="1" noChangeArrowheads="1"/>
          </p:cNvSpPr>
          <p:nvPr>
            <p:ph type="body" idx="1"/>
          </p:nvPr>
        </p:nvSpPr>
        <p:spPr>
          <a:xfrm>
            <a:off x="0" y="2209800"/>
            <a:ext cx="4343400" cy="2133600"/>
          </a:xfrm>
        </p:spPr>
        <p:txBody>
          <a:bodyPr/>
          <a:lstStyle/>
          <a:p>
            <a:pPr algn="ctr">
              <a:lnSpc>
                <a:spcPct val="140000"/>
              </a:lnSpc>
              <a:spcBef>
                <a:spcPct val="0"/>
              </a:spcBef>
              <a:buFontTx/>
              <a:buNone/>
              <a:defRPr/>
            </a:pPr>
            <a:r>
              <a:rPr lang="en-US" sz="2900" b="1" smtClean="0">
                <a:solidFill>
                  <a:srgbClr val="FFFF00"/>
                </a:solidFill>
                <a:effectLst>
                  <a:outerShdw blurRad="38100" dist="38100" dir="2700000" algn="tl">
                    <a:srgbClr val="000000"/>
                  </a:outerShdw>
                </a:effectLst>
                <a:latin typeface="Tahoma" pitchFamily="34" charset="0"/>
              </a:rPr>
              <a:t>Risk of diabetes reduced by 58% with a 7% weight loss</a:t>
            </a:r>
          </a:p>
          <a:p>
            <a:pPr algn="ctr" eaLnBrk="1" hangingPunct="1">
              <a:lnSpc>
                <a:spcPct val="90000"/>
              </a:lnSpc>
              <a:defRPr/>
            </a:pPr>
            <a:endParaRPr lang="en-US" sz="2900" b="1" smtClean="0">
              <a:solidFill>
                <a:srgbClr val="FFFF00"/>
              </a:solidFill>
              <a:effectLst>
                <a:outerShdw blurRad="38100" dist="38100" dir="2700000" algn="tl">
                  <a:srgbClr val="000000"/>
                </a:outerShdw>
              </a:effectLst>
              <a:latin typeface="Tahoma" pitchFamily="34" charset="0"/>
            </a:endParaRPr>
          </a:p>
        </p:txBody>
      </p:sp>
      <p:graphicFrame>
        <p:nvGraphicFramePr>
          <p:cNvPr id="5122" name="Object 4">
            <a:hlinkClick r:id="" action="ppaction://ole?verb=0"/>
          </p:cNvPr>
          <p:cNvGraphicFramePr>
            <a:graphicFrameLocks/>
          </p:cNvGraphicFramePr>
          <p:nvPr/>
        </p:nvGraphicFramePr>
        <p:xfrm>
          <a:off x="4419600" y="1381125"/>
          <a:ext cx="4724400" cy="5172075"/>
        </p:xfrm>
        <a:graphic>
          <a:graphicData uri="http://schemas.openxmlformats.org/presentationml/2006/ole">
            <p:oleObj spid="_x0000_s62466" name="Chart" r:id="rId4" imgW="6200908" imgH="5734173" progId="MSGraph.Chart.8">
              <p:embed followColorScheme="full"/>
            </p:oleObj>
          </a:graphicData>
        </a:graphic>
      </p:graphicFrame>
      <p:sp>
        <p:nvSpPr>
          <p:cNvPr id="74757" name="Text Box 5"/>
          <p:cNvSpPr txBox="1">
            <a:spLocks noChangeArrowheads="1"/>
          </p:cNvSpPr>
          <p:nvPr/>
        </p:nvSpPr>
        <p:spPr bwMode="auto">
          <a:xfrm>
            <a:off x="838200" y="6019800"/>
            <a:ext cx="2895600" cy="762000"/>
          </a:xfrm>
          <a:prstGeom prst="rect">
            <a:avLst/>
          </a:prstGeom>
          <a:noFill/>
          <a:ln w="9525">
            <a:noFill/>
            <a:miter lim="800000"/>
            <a:headEnd/>
            <a:tailEnd/>
          </a:ln>
          <a:effectLst/>
        </p:spPr>
        <p:txBody>
          <a:bodyPr>
            <a:spAutoFit/>
          </a:bodyPr>
          <a:lstStyle/>
          <a:p>
            <a:pPr>
              <a:spcBef>
                <a:spcPct val="50000"/>
              </a:spcBef>
              <a:defRPr/>
            </a:pPr>
            <a:r>
              <a:rPr lang="en-US" sz="4400" b="1">
                <a:solidFill>
                  <a:schemeClr val="bg1"/>
                </a:solidFill>
                <a:effectLst>
                  <a:outerShdw blurRad="38100" dist="38100" dir="2700000" algn="tl">
                    <a:srgbClr val="000000"/>
                  </a:outerShdw>
                </a:effectLst>
                <a:latin typeface="Tahoma" pitchFamily="34" charset="0"/>
              </a:rPr>
              <a:t>Wow!!</a:t>
            </a:r>
          </a:p>
        </p:txBody>
      </p:sp>
    </p:spTree>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295400" y="76200"/>
            <a:ext cx="7772400" cy="1143000"/>
          </a:xfrm>
        </p:spPr>
        <p:txBody>
          <a:bodyPr/>
          <a:lstStyle/>
          <a:p>
            <a:pPr eaLnBrk="1" hangingPunct="1">
              <a:defRPr/>
            </a:pPr>
            <a:r>
              <a:rPr lang="en-US" b="1" dirty="0" smtClean="0">
                <a:solidFill>
                  <a:srgbClr val="FF3300"/>
                </a:solidFill>
                <a:effectLst>
                  <a:outerShdw blurRad="38100" dist="38100" dir="2700000" algn="tl">
                    <a:srgbClr val="000000"/>
                  </a:outerShdw>
                </a:effectLst>
                <a:latin typeface="Tahoma" pitchFamily="34" charset="0"/>
              </a:rPr>
              <a:t>Obesity - </a:t>
            </a:r>
            <a:r>
              <a:rPr lang="en-US" b="1" dirty="0" smtClean="0">
                <a:solidFill>
                  <a:srgbClr val="FF3300"/>
                </a:solidFill>
                <a:effectLst>
                  <a:outerShdw blurRad="38100" dist="38100" dir="2700000" algn="tl">
                    <a:srgbClr val="000000"/>
                  </a:outerShdw>
                </a:effectLst>
                <a:latin typeface="Tahoma" pitchFamily="34" charset="0"/>
                <a:cs typeface="Arial" charset="0"/>
              </a:rPr>
              <a:t>PREMATURE DEATH</a:t>
            </a:r>
          </a:p>
        </p:txBody>
      </p:sp>
      <p:sp>
        <p:nvSpPr>
          <p:cNvPr id="6147" name="Rectangle 3"/>
          <p:cNvSpPr>
            <a:spLocks noGrp="1" noChangeArrowheads="1"/>
          </p:cNvSpPr>
          <p:nvPr>
            <p:ph type="body" idx="1"/>
          </p:nvPr>
        </p:nvSpPr>
        <p:spPr>
          <a:xfrm>
            <a:off x="76200" y="990600"/>
            <a:ext cx="9144000" cy="4114800"/>
          </a:xfrm>
        </p:spPr>
        <p:txBody>
          <a:bodyPr/>
          <a:lstStyle/>
          <a:p>
            <a:pPr eaLnBrk="1" hangingPunct="1">
              <a:defRPr/>
            </a:pPr>
            <a:endParaRPr lang="en-US" sz="2000" b="1" dirty="0" smtClean="0">
              <a:effectLst>
                <a:outerShdw blurRad="38100" dist="38100" dir="2700000" algn="tl">
                  <a:srgbClr val="FFFFFF"/>
                </a:outerShdw>
              </a:effectLst>
              <a:latin typeface="Tahoma" pitchFamily="34" charset="0"/>
              <a:cs typeface="Arial" charset="0"/>
            </a:endParaRPr>
          </a:p>
          <a:p>
            <a:pPr algn="ctr" eaLnBrk="1" hangingPunct="1">
              <a:defRPr/>
            </a:pPr>
            <a:r>
              <a:rPr lang="en-US" b="1" dirty="0" smtClean="0">
                <a:solidFill>
                  <a:srgbClr val="FFFF00"/>
                </a:solidFill>
                <a:effectLst>
                  <a:outerShdw blurRad="38100" dist="38100" dir="2700000" algn="tl">
                    <a:srgbClr val="000000"/>
                  </a:outerShdw>
                </a:effectLst>
                <a:latin typeface="Tahoma" pitchFamily="34" charset="0"/>
              </a:rPr>
              <a:t>The risk of death rises with increasing weight.</a:t>
            </a:r>
            <a:r>
              <a:rPr lang="en-US" sz="2800" b="1" dirty="0" smtClean="0">
                <a:solidFill>
                  <a:srgbClr val="FFFF00"/>
                </a:solidFill>
                <a:effectLst>
                  <a:outerShdw blurRad="38100" dist="38100" dir="2700000" algn="tl">
                    <a:srgbClr val="000000"/>
                  </a:outerShdw>
                </a:effectLst>
                <a:latin typeface="Tahoma" pitchFamily="34" charset="0"/>
              </a:rPr>
              <a:t> </a:t>
            </a:r>
          </a:p>
          <a:p>
            <a:pPr lvl="1" eaLnBrk="1" hangingPunct="1">
              <a:defRPr/>
            </a:pPr>
            <a:endParaRPr lang="en-US" sz="2400" b="1" dirty="0" smtClean="0">
              <a:solidFill>
                <a:schemeClr val="bg1"/>
              </a:solidFill>
              <a:effectLst>
                <a:outerShdw blurRad="38100" dist="38100" dir="2700000" algn="tl">
                  <a:srgbClr val="000000"/>
                </a:outerShdw>
              </a:effectLst>
              <a:latin typeface="Tahoma" pitchFamily="34" charset="0"/>
            </a:endParaRPr>
          </a:p>
          <a:p>
            <a:pPr lvl="1" algn="ctr" eaLnBrk="1" hangingPunct="1">
              <a:defRPr/>
            </a:pPr>
            <a:r>
              <a:rPr lang="en-US" b="1" dirty="0" smtClean="0">
                <a:effectLst>
                  <a:outerShdw blurRad="38100" dist="38100" dir="2700000" algn="tl">
                    <a:srgbClr val="FFFFFF"/>
                  </a:outerShdw>
                </a:effectLst>
                <a:latin typeface="Tahoma" pitchFamily="34" charset="0"/>
              </a:rPr>
              <a:t>Obesity can cut up to 20 years off</a:t>
            </a:r>
          </a:p>
          <a:p>
            <a:pPr lvl="1" algn="ctr" eaLnBrk="1" hangingPunct="1">
              <a:buFontTx/>
              <a:buNone/>
              <a:defRPr/>
            </a:pPr>
            <a:r>
              <a:rPr lang="en-US" b="1" dirty="0" smtClean="0">
                <a:effectLst>
                  <a:outerShdw blurRad="38100" dist="38100" dir="2700000" algn="tl">
                    <a:srgbClr val="FFFFFF"/>
                  </a:outerShdw>
                </a:effectLst>
                <a:latin typeface="Tahoma" pitchFamily="34" charset="0"/>
              </a:rPr>
              <a:t>a person's life.</a:t>
            </a:r>
          </a:p>
          <a:p>
            <a:pPr lvl="1" algn="ctr" eaLnBrk="1" hangingPunct="1">
              <a:buFontTx/>
              <a:buNone/>
              <a:defRPr/>
            </a:pPr>
            <a:endParaRPr lang="en-US" b="1" dirty="0" smtClean="0">
              <a:effectLst>
                <a:outerShdw blurRad="38100" dist="38100" dir="2700000" algn="tl">
                  <a:srgbClr val="FFFFFF"/>
                </a:outerShdw>
              </a:effectLst>
              <a:latin typeface="Tahoma" pitchFamily="34" charset="0"/>
            </a:endParaRPr>
          </a:p>
          <a:p>
            <a:pPr lvl="1" eaLnBrk="1" hangingPunct="1">
              <a:buFontTx/>
              <a:buNone/>
              <a:defRPr/>
            </a:pPr>
            <a:endParaRPr lang="en-US" sz="2400" b="1" dirty="0" smtClean="0">
              <a:effectLst>
                <a:outerShdw blurRad="38100" dist="38100" dir="2700000" algn="tl">
                  <a:srgbClr val="FFFFFF"/>
                </a:outerShdw>
              </a:effectLst>
              <a:latin typeface="Tahoma" pitchFamily="34" charset="0"/>
            </a:endParaRPr>
          </a:p>
          <a:p>
            <a:pPr lvl="1" eaLnBrk="1" hangingPunct="1">
              <a:defRPr/>
            </a:pPr>
            <a:endParaRPr lang="en-US" sz="2000" b="1" dirty="0" smtClean="0">
              <a:solidFill>
                <a:schemeClr val="bg1"/>
              </a:solidFill>
              <a:effectLst>
                <a:outerShdw blurRad="38100" dist="38100" dir="2700000" algn="tl">
                  <a:srgbClr val="000000"/>
                </a:outerShdw>
              </a:effectLst>
              <a:latin typeface="Tahoma" pitchFamily="34" charset="0"/>
            </a:endParaRPr>
          </a:p>
          <a:p>
            <a:pPr lvl="1" eaLnBrk="1" hangingPunct="1">
              <a:buFontTx/>
              <a:buNone/>
              <a:defRPr/>
            </a:pPr>
            <a:endParaRPr lang="en-US" sz="1800" b="1" dirty="0" smtClean="0">
              <a:effectLst>
                <a:outerShdw blurRad="38100" dist="38100" dir="2700000" algn="tl">
                  <a:srgbClr val="FFFFFF"/>
                </a:outerShdw>
              </a:effectLst>
              <a:latin typeface="Tahoma" pitchFamily="34" charset="0"/>
            </a:endParaRPr>
          </a:p>
        </p:txBody>
      </p:sp>
      <p:pic>
        <p:nvPicPr>
          <p:cNvPr id="38916" name="Picture 4" descr="bd07752_"/>
          <p:cNvPicPr>
            <a:picLocks noChangeAspect="1" noChangeArrowheads="1"/>
          </p:cNvPicPr>
          <p:nvPr/>
        </p:nvPicPr>
        <p:blipFill>
          <a:blip r:embed="rId3"/>
          <a:srcRect/>
          <a:stretch>
            <a:fillRect/>
          </a:stretch>
        </p:blipFill>
        <p:spPr bwMode="auto">
          <a:xfrm>
            <a:off x="341312" y="4343400"/>
            <a:ext cx="2249488" cy="2170112"/>
          </a:xfrm>
          <a:prstGeom prst="rect">
            <a:avLst/>
          </a:prstGeom>
          <a:noFill/>
          <a:ln w="9525">
            <a:noFill/>
            <a:miter lim="800000"/>
            <a:headEnd/>
            <a:tailEnd/>
          </a:ln>
        </p:spPr>
      </p:pic>
    </p:spTree>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Diabetes register as a tool</a:t>
            </a:r>
          </a:p>
        </p:txBody>
      </p:sp>
      <p:sp>
        <p:nvSpPr>
          <p:cNvPr id="18435" name="Rectangle 3"/>
          <p:cNvSpPr>
            <a:spLocks noGrp="1" noChangeArrowheads="1"/>
          </p:cNvSpPr>
          <p:nvPr>
            <p:ph type="body" idx="1"/>
          </p:nvPr>
        </p:nvSpPr>
        <p:spPr/>
        <p:txBody>
          <a:bodyPr/>
          <a:lstStyle/>
          <a:p>
            <a:pPr>
              <a:lnSpc>
                <a:spcPct val="90000"/>
              </a:lnSpc>
            </a:pPr>
            <a:r>
              <a:rPr lang="en-US" sz="2800" smtClean="0"/>
              <a:t>In RPMS (or EHR), a list of patients you want to track</a:t>
            </a:r>
          </a:p>
          <a:p>
            <a:pPr>
              <a:lnSpc>
                <a:spcPct val="90000"/>
              </a:lnSpc>
            </a:pPr>
            <a:r>
              <a:rPr lang="en-US" sz="2800" smtClean="0"/>
              <a:t>Patients are never added automatically – you get to do this</a:t>
            </a:r>
          </a:p>
          <a:p>
            <a:pPr lvl="1">
              <a:lnSpc>
                <a:spcPct val="90000"/>
              </a:lnSpc>
            </a:pPr>
            <a:r>
              <a:rPr lang="en-US" sz="2400" smtClean="0"/>
              <a:t>Pulls information about diabetes care from clinic database</a:t>
            </a:r>
          </a:p>
          <a:p>
            <a:pPr>
              <a:lnSpc>
                <a:spcPct val="90000"/>
              </a:lnSpc>
            </a:pPr>
            <a:r>
              <a:rPr lang="en-US" sz="2800" smtClean="0"/>
              <a:t>Can be used for </a:t>
            </a:r>
          </a:p>
          <a:p>
            <a:pPr lvl="1">
              <a:lnSpc>
                <a:spcPct val="90000"/>
              </a:lnSpc>
            </a:pPr>
            <a:r>
              <a:rPr lang="en-US" sz="2400" smtClean="0"/>
              <a:t>case management (making sure individuals get care) </a:t>
            </a:r>
          </a:p>
          <a:p>
            <a:pPr lvl="1">
              <a:lnSpc>
                <a:spcPct val="90000"/>
              </a:lnSpc>
            </a:pPr>
            <a:r>
              <a:rPr lang="en-US" sz="2400" smtClean="0"/>
              <a:t>care management (looking at groups of patients together)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b="1" smtClean="0">
                <a:solidFill>
                  <a:srgbClr val="FF3300"/>
                </a:solidFill>
                <a:effectLst>
                  <a:outerShdw blurRad="38100" dist="38100" dir="2700000" algn="tl">
                    <a:srgbClr val="000000"/>
                  </a:outerShdw>
                </a:effectLst>
                <a:latin typeface="Tahoma" pitchFamily="34" charset="0"/>
              </a:rPr>
              <a:t>Obesity - </a:t>
            </a:r>
            <a:r>
              <a:rPr lang="en-US" b="1" smtClean="0">
                <a:solidFill>
                  <a:srgbClr val="FF3300"/>
                </a:solidFill>
                <a:effectLst>
                  <a:outerShdw blurRad="38100" dist="38100" dir="2700000" algn="tl">
                    <a:srgbClr val="000000"/>
                  </a:outerShdw>
                </a:effectLst>
                <a:latin typeface="Tahoma" pitchFamily="34" charset="0"/>
                <a:cs typeface="Arial" charset="0"/>
              </a:rPr>
              <a:t>HEART DISEASE</a:t>
            </a:r>
          </a:p>
        </p:txBody>
      </p:sp>
      <p:sp>
        <p:nvSpPr>
          <p:cNvPr id="7171" name="Rectangle 3"/>
          <p:cNvSpPr>
            <a:spLocks noGrp="1" noChangeArrowheads="1"/>
          </p:cNvSpPr>
          <p:nvPr>
            <p:ph type="body" idx="1"/>
          </p:nvPr>
        </p:nvSpPr>
        <p:spPr>
          <a:xfrm>
            <a:off x="381000" y="1828800"/>
            <a:ext cx="9144000" cy="4114800"/>
          </a:xfrm>
        </p:spPr>
        <p:txBody>
          <a:bodyPr/>
          <a:lstStyle/>
          <a:p>
            <a:pPr eaLnBrk="1" hangingPunct="1">
              <a:defRPr/>
            </a:pPr>
            <a:endParaRPr lang="en-US" sz="2800" b="1" dirty="0" smtClean="0">
              <a:effectLst>
                <a:outerShdw blurRad="38100" dist="38100" dir="2700000" algn="tl">
                  <a:srgbClr val="FFFFFF"/>
                </a:outerShdw>
              </a:effectLst>
              <a:latin typeface="Tahoma" pitchFamily="34" charset="0"/>
              <a:cs typeface="Arial" charset="0"/>
            </a:endParaRPr>
          </a:p>
          <a:p>
            <a:pPr eaLnBrk="1" hangingPunct="1">
              <a:defRPr/>
            </a:pPr>
            <a:r>
              <a:rPr lang="en-US" sz="3600" b="1" dirty="0" smtClean="0">
                <a:solidFill>
                  <a:srgbClr val="FFFF00"/>
                </a:solidFill>
                <a:effectLst>
                  <a:outerShdw blurRad="38100" dist="38100" dir="2700000" algn="tl">
                    <a:srgbClr val="000000"/>
                  </a:outerShdw>
                </a:effectLst>
                <a:latin typeface="Tahoma" pitchFamily="34" charset="0"/>
              </a:rPr>
              <a:t>Heart disease</a:t>
            </a:r>
            <a:r>
              <a:rPr lang="en-US" sz="3600" b="1" dirty="0" smtClean="0">
                <a:solidFill>
                  <a:schemeClr val="bg1"/>
                </a:solidFill>
                <a:effectLst>
                  <a:outerShdw blurRad="38100" dist="38100" dir="2700000" algn="tl">
                    <a:srgbClr val="000000"/>
                  </a:outerShdw>
                </a:effectLst>
                <a:latin typeface="Tahoma" pitchFamily="34" charset="0"/>
              </a:rPr>
              <a:t> </a:t>
            </a:r>
            <a:r>
              <a:rPr lang="en-US" sz="3600" b="1" dirty="0" smtClean="0">
                <a:effectLst>
                  <a:outerShdw blurRad="38100" dist="38100" dir="2700000" algn="tl">
                    <a:srgbClr val="FFFFFF"/>
                  </a:outerShdw>
                </a:effectLst>
                <a:latin typeface="Tahoma" pitchFamily="34" charset="0"/>
              </a:rPr>
              <a:t>is increased .</a:t>
            </a:r>
          </a:p>
          <a:p>
            <a:pPr eaLnBrk="1" hangingPunct="1">
              <a:defRPr/>
            </a:pPr>
            <a:r>
              <a:rPr lang="en-US" sz="3600" b="1" dirty="0" smtClean="0">
                <a:solidFill>
                  <a:srgbClr val="FFFF00"/>
                </a:solidFill>
                <a:effectLst>
                  <a:outerShdw blurRad="38100" dist="38100" dir="2700000" algn="tl">
                    <a:srgbClr val="000000"/>
                  </a:outerShdw>
                </a:effectLst>
                <a:latin typeface="Tahoma" pitchFamily="34" charset="0"/>
              </a:rPr>
              <a:t>High blood pressure</a:t>
            </a:r>
            <a:r>
              <a:rPr lang="en-US" sz="3600" b="1" dirty="0" smtClean="0">
                <a:solidFill>
                  <a:schemeClr val="bg1"/>
                </a:solidFill>
                <a:effectLst>
                  <a:outerShdw blurRad="38100" dist="38100" dir="2700000" algn="tl">
                    <a:srgbClr val="000000"/>
                  </a:outerShdw>
                </a:effectLst>
                <a:latin typeface="Tahoma" pitchFamily="34" charset="0"/>
              </a:rPr>
              <a:t> </a:t>
            </a:r>
            <a:r>
              <a:rPr lang="en-US" sz="3600" b="1" dirty="0" smtClean="0">
                <a:effectLst>
                  <a:outerShdw blurRad="38100" dist="38100" dir="2700000" algn="tl">
                    <a:srgbClr val="FFFFFF"/>
                  </a:outerShdw>
                </a:effectLst>
                <a:latin typeface="Tahoma" pitchFamily="34" charset="0"/>
              </a:rPr>
              <a:t>is twice as common.</a:t>
            </a:r>
          </a:p>
          <a:p>
            <a:pPr eaLnBrk="1" hangingPunct="1">
              <a:defRPr/>
            </a:pPr>
            <a:r>
              <a:rPr lang="en-US" sz="3600" b="1" dirty="0" smtClean="0">
                <a:solidFill>
                  <a:srgbClr val="FFFF00"/>
                </a:solidFill>
                <a:effectLst>
                  <a:outerShdw blurRad="38100" dist="38100" dir="2700000" algn="tl">
                    <a:srgbClr val="000000"/>
                  </a:outerShdw>
                </a:effectLst>
                <a:latin typeface="Tahoma" pitchFamily="34" charset="0"/>
              </a:rPr>
              <a:t>High cholesterol</a:t>
            </a:r>
            <a:r>
              <a:rPr lang="en-US" sz="3600" b="1" dirty="0" smtClean="0">
                <a:solidFill>
                  <a:schemeClr val="bg1"/>
                </a:solidFill>
                <a:effectLst>
                  <a:outerShdw blurRad="38100" dist="38100" dir="2700000" algn="tl">
                    <a:srgbClr val="000000"/>
                  </a:outerShdw>
                </a:effectLst>
                <a:latin typeface="Tahoma" pitchFamily="34" charset="0"/>
              </a:rPr>
              <a:t> </a:t>
            </a:r>
            <a:r>
              <a:rPr lang="en-US" sz="3600" b="1" dirty="0" smtClean="0">
                <a:effectLst>
                  <a:outerShdw blurRad="38100" dist="38100" dir="2700000" algn="tl">
                    <a:srgbClr val="FFFFFF"/>
                  </a:outerShdw>
                </a:effectLst>
                <a:latin typeface="Tahoma" pitchFamily="34" charset="0"/>
              </a:rPr>
              <a:t>is increased.</a:t>
            </a:r>
          </a:p>
        </p:txBody>
      </p:sp>
      <p:pic>
        <p:nvPicPr>
          <p:cNvPr id="39940" name="Picture 4" descr="heart"/>
          <p:cNvPicPr>
            <a:picLocks noChangeAspect="1" noChangeArrowheads="1"/>
          </p:cNvPicPr>
          <p:nvPr/>
        </p:nvPicPr>
        <p:blipFill>
          <a:blip r:embed="rId3"/>
          <a:srcRect/>
          <a:stretch>
            <a:fillRect/>
          </a:stretch>
        </p:blipFill>
        <p:spPr bwMode="auto">
          <a:xfrm>
            <a:off x="1371600" y="5029200"/>
            <a:ext cx="3048000" cy="1828800"/>
          </a:xfrm>
          <a:prstGeom prst="rect">
            <a:avLst/>
          </a:prstGeom>
          <a:noFill/>
          <a:ln w="9525">
            <a:noFill/>
            <a:miter lim="800000"/>
            <a:headEnd/>
            <a:tailEnd/>
          </a:ln>
        </p:spPr>
      </p:pic>
      <p:pic>
        <p:nvPicPr>
          <p:cNvPr id="39941" name="Picture 5" descr="atherosclerosis"/>
          <p:cNvPicPr>
            <a:picLocks noChangeAspect="1" noChangeArrowheads="1"/>
          </p:cNvPicPr>
          <p:nvPr/>
        </p:nvPicPr>
        <p:blipFill>
          <a:blip r:embed="rId4"/>
          <a:srcRect/>
          <a:stretch>
            <a:fillRect/>
          </a:stretch>
        </p:blipFill>
        <p:spPr bwMode="auto">
          <a:xfrm>
            <a:off x="4343400" y="5029200"/>
            <a:ext cx="2590800" cy="1828800"/>
          </a:xfrm>
          <a:prstGeom prst="rect">
            <a:avLst/>
          </a:prstGeom>
          <a:noFill/>
          <a:ln w="9525">
            <a:noFill/>
            <a:miter lim="800000"/>
            <a:headEnd/>
            <a:tailEnd/>
          </a:ln>
        </p:spPr>
      </p:pic>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828800" y="381000"/>
            <a:ext cx="6248400" cy="1143000"/>
          </a:xfrm>
        </p:spPr>
        <p:txBody>
          <a:bodyPr/>
          <a:lstStyle/>
          <a:p>
            <a:pPr eaLnBrk="1" hangingPunct="1">
              <a:defRPr/>
            </a:pPr>
            <a:r>
              <a:rPr lang="en-US" b="1" dirty="0" smtClean="0">
                <a:solidFill>
                  <a:srgbClr val="FF3300"/>
                </a:solidFill>
                <a:effectLst>
                  <a:outerShdw blurRad="38100" dist="38100" dir="2700000" algn="tl">
                    <a:srgbClr val="000000"/>
                  </a:outerShdw>
                </a:effectLst>
                <a:latin typeface="Tahoma" pitchFamily="34" charset="0"/>
              </a:rPr>
              <a:t>Obesity - </a:t>
            </a:r>
            <a:r>
              <a:rPr lang="en-US" b="1" dirty="0" smtClean="0">
                <a:solidFill>
                  <a:srgbClr val="FF3300"/>
                </a:solidFill>
                <a:effectLst>
                  <a:outerShdw blurRad="38100" dist="38100" dir="2700000" algn="tl">
                    <a:srgbClr val="000000"/>
                  </a:outerShdw>
                </a:effectLst>
                <a:latin typeface="Tahoma" pitchFamily="34" charset="0"/>
                <a:cs typeface="Arial" charset="0"/>
              </a:rPr>
              <a:t>DIABETES</a:t>
            </a:r>
            <a:br>
              <a:rPr lang="en-US" b="1" dirty="0" smtClean="0">
                <a:solidFill>
                  <a:srgbClr val="FF3300"/>
                </a:solidFill>
                <a:effectLst>
                  <a:outerShdw blurRad="38100" dist="38100" dir="2700000" algn="tl">
                    <a:srgbClr val="000000"/>
                  </a:outerShdw>
                </a:effectLst>
                <a:latin typeface="Tahoma" pitchFamily="34" charset="0"/>
                <a:cs typeface="Arial" charset="0"/>
              </a:rPr>
            </a:br>
            <a:endParaRPr lang="en-US" b="1" dirty="0" smtClean="0">
              <a:solidFill>
                <a:srgbClr val="FF3300"/>
              </a:solidFill>
              <a:effectLst>
                <a:outerShdw blurRad="38100" dist="38100" dir="2700000" algn="tl">
                  <a:srgbClr val="000000"/>
                </a:outerShdw>
              </a:effectLst>
              <a:latin typeface="Tahoma" pitchFamily="34" charset="0"/>
              <a:cs typeface="Arial" charset="0"/>
            </a:endParaRPr>
          </a:p>
        </p:txBody>
      </p:sp>
      <p:sp>
        <p:nvSpPr>
          <p:cNvPr id="8195" name="Rectangle 3"/>
          <p:cNvSpPr>
            <a:spLocks noGrp="1" noChangeArrowheads="1"/>
          </p:cNvSpPr>
          <p:nvPr>
            <p:ph type="body" idx="1"/>
          </p:nvPr>
        </p:nvSpPr>
        <p:spPr>
          <a:xfrm>
            <a:off x="0" y="1981200"/>
            <a:ext cx="9144000" cy="4114800"/>
          </a:xfrm>
        </p:spPr>
        <p:txBody>
          <a:bodyPr/>
          <a:lstStyle/>
          <a:p>
            <a:pPr eaLnBrk="1" hangingPunct="1">
              <a:defRPr/>
            </a:pPr>
            <a:r>
              <a:rPr lang="en-US" sz="3600" b="1" u="sng" smtClean="0">
                <a:solidFill>
                  <a:srgbClr val="FFFF00"/>
                </a:solidFill>
                <a:effectLst>
                  <a:outerShdw blurRad="38100" dist="38100" dir="2700000" algn="tl">
                    <a:srgbClr val="000000"/>
                  </a:outerShdw>
                </a:effectLst>
                <a:latin typeface="Tahoma" pitchFamily="34" charset="0"/>
              </a:rPr>
              <a:t>11 to 18 pounds</a:t>
            </a:r>
            <a:r>
              <a:rPr lang="en-US" sz="3600" b="1" smtClean="0">
                <a:solidFill>
                  <a:schemeClr val="bg1"/>
                </a:solidFill>
                <a:effectLst>
                  <a:outerShdw blurRad="38100" dist="38100" dir="2700000" algn="tl">
                    <a:srgbClr val="000000"/>
                  </a:outerShdw>
                </a:effectLst>
                <a:latin typeface="Tahoma" pitchFamily="34" charset="0"/>
              </a:rPr>
              <a:t> </a:t>
            </a:r>
            <a:r>
              <a:rPr lang="en-US" sz="3600" b="1" smtClean="0">
                <a:effectLst>
                  <a:outerShdw blurRad="38100" dist="38100" dir="2700000" algn="tl">
                    <a:srgbClr val="FFFFFF"/>
                  </a:outerShdw>
                </a:effectLst>
                <a:latin typeface="Tahoma" pitchFamily="34" charset="0"/>
              </a:rPr>
              <a:t>increases diabetes risk by 100%. </a:t>
            </a:r>
          </a:p>
          <a:p>
            <a:pPr eaLnBrk="1" hangingPunct="1">
              <a:defRPr/>
            </a:pPr>
            <a:r>
              <a:rPr lang="en-US" sz="3600" b="1" smtClean="0">
                <a:effectLst>
                  <a:outerShdw blurRad="38100" dist="38100" dir="2700000" algn="tl">
                    <a:srgbClr val="FFFFFF"/>
                  </a:outerShdw>
                </a:effectLst>
                <a:latin typeface="Tahoma" pitchFamily="34" charset="0"/>
              </a:rPr>
              <a:t>Over 80% of people with diabetes are overweight or obese.</a:t>
            </a:r>
            <a:r>
              <a:rPr lang="en-US" b="1" smtClean="0">
                <a:solidFill>
                  <a:schemeClr val="bg1"/>
                </a:solidFill>
                <a:effectLst>
                  <a:outerShdw blurRad="38100" dist="38100" dir="2700000" algn="tl">
                    <a:srgbClr val="000000"/>
                  </a:outerShdw>
                </a:effectLst>
                <a:latin typeface="Tahoma" pitchFamily="34" charset="0"/>
              </a:rPr>
              <a:t> </a:t>
            </a:r>
          </a:p>
          <a:p>
            <a:pPr eaLnBrk="1" hangingPunct="1">
              <a:defRPr/>
            </a:pPr>
            <a:endParaRPr lang="en-US" b="1" smtClean="0">
              <a:solidFill>
                <a:schemeClr val="bg1"/>
              </a:solidFill>
              <a:effectLst>
                <a:outerShdw blurRad="38100" dist="38100" dir="2700000" algn="tl">
                  <a:srgbClr val="000000"/>
                </a:outerShdw>
              </a:effectLst>
              <a:latin typeface="Tahoma" pitchFamily="34" charset="0"/>
            </a:endParaRPr>
          </a:p>
        </p:txBody>
      </p:sp>
      <p:pic>
        <p:nvPicPr>
          <p:cNvPr id="40964" name="Picture 4" descr="scale"/>
          <p:cNvPicPr>
            <a:picLocks noChangeAspect="1" noChangeArrowheads="1"/>
          </p:cNvPicPr>
          <p:nvPr/>
        </p:nvPicPr>
        <p:blipFill>
          <a:blip r:embed="rId3"/>
          <a:srcRect/>
          <a:stretch>
            <a:fillRect/>
          </a:stretch>
        </p:blipFill>
        <p:spPr bwMode="auto">
          <a:xfrm>
            <a:off x="6400800" y="4572000"/>
            <a:ext cx="2743200" cy="2286000"/>
          </a:xfrm>
          <a:prstGeom prst="rect">
            <a:avLst/>
          </a:prstGeom>
          <a:noFill/>
          <a:ln w="9525">
            <a:noFill/>
            <a:miter lim="800000"/>
            <a:headEnd/>
            <a:tailEnd/>
          </a:ln>
        </p:spPr>
      </p:pic>
      <p:pic>
        <p:nvPicPr>
          <p:cNvPr id="40965" name="Picture 5" descr="native runners"/>
          <p:cNvPicPr>
            <a:picLocks noChangeAspect="1" noChangeArrowheads="1"/>
          </p:cNvPicPr>
          <p:nvPr/>
        </p:nvPicPr>
        <p:blipFill>
          <a:blip r:embed="rId4"/>
          <a:srcRect/>
          <a:stretch>
            <a:fillRect/>
          </a:stretch>
        </p:blipFill>
        <p:spPr bwMode="auto">
          <a:xfrm>
            <a:off x="228600" y="4500563"/>
            <a:ext cx="3838575" cy="2357437"/>
          </a:xfrm>
          <a:prstGeom prst="rect">
            <a:avLst/>
          </a:prstGeom>
          <a:noFill/>
          <a:ln w="9525">
            <a:noFill/>
            <a:miter lim="800000"/>
            <a:headEnd/>
            <a:tailEnd/>
          </a:ln>
        </p:spPr>
      </p:pic>
    </p:spTree>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24000" y="533400"/>
            <a:ext cx="7315200" cy="838200"/>
          </a:xfrm>
        </p:spPr>
        <p:txBody>
          <a:bodyPr/>
          <a:lstStyle/>
          <a:p>
            <a:pPr eaLnBrk="1" hangingPunct="1">
              <a:defRPr/>
            </a:pPr>
            <a:r>
              <a:rPr lang="en-US" b="1" dirty="0" smtClean="0">
                <a:solidFill>
                  <a:srgbClr val="FF3300"/>
                </a:solidFill>
                <a:effectLst>
                  <a:outerShdw blurRad="38100" dist="38100" dir="2700000" algn="tl">
                    <a:srgbClr val="000000"/>
                  </a:outerShdw>
                </a:effectLst>
                <a:latin typeface="Tahoma" pitchFamily="34" charset="0"/>
              </a:rPr>
              <a:t>Obesity - </a:t>
            </a:r>
            <a:r>
              <a:rPr lang="en-US" b="1" dirty="0" smtClean="0">
                <a:solidFill>
                  <a:srgbClr val="FF3300"/>
                </a:solidFill>
                <a:effectLst>
                  <a:outerShdw blurRad="38100" dist="38100" dir="2700000" algn="tl">
                    <a:srgbClr val="000000"/>
                  </a:outerShdw>
                </a:effectLst>
                <a:latin typeface="Tahoma" pitchFamily="34" charset="0"/>
                <a:cs typeface="Arial" charset="0"/>
              </a:rPr>
              <a:t>CANCER</a:t>
            </a:r>
            <a:r>
              <a:rPr lang="en-US" b="1" dirty="0" smtClean="0">
                <a:effectLst>
                  <a:outerShdw blurRad="38100" dist="38100" dir="2700000" algn="tl">
                    <a:srgbClr val="FFFFFF"/>
                  </a:outerShdw>
                </a:effectLst>
                <a:latin typeface="Tahoma" pitchFamily="34" charset="0"/>
                <a:cs typeface="Arial" charset="0"/>
              </a:rPr>
              <a:t/>
            </a:r>
            <a:br>
              <a:rPr lang="en-US" b="1" dirty="0" smtClean="0">
                <a:effectLst>
                  <a:outerShdw blurRad="38100" dist="38100" dir="2700000" algn="tl">
                    <a:srgbClr val="FFFFFF"/>
                  </a:outerShdw>
                </a:effectLst>
                <a:latin typeface="Tahoma" pitchFamily="34" charset="0"/>
                <a:cs typeface="Arial" charset="0"/>
              </a:rPr>
            </a:br>
            <a:endParaRPr lang="en-US" b="1" dirty="0" smtClean="0">
              <a:effectLst>
                <a:outerShdw blurRad="38100" dist="38100" dir="2700000" algn="tl">
                  <a:srgbClr val="FFFFFF"/>
                </a:outerShdw>
              </a:effectLst>
              <a:latin typeface="Tahoma" pitchFamily="34" charset="0"/>
              <a:cs typeface="Arial" charset="0"/>
            </a:endParaRPr>
          </a:p>
        </p:txBody>
      </p:sp>
      <p:sp>
        <p:nvSpPr>
          <p:cNvPr id="9219" name="Rectangle 3"/>
          <p:cNvSpPr>
            <a:spLocks noGrp="1" noChangeArrowheads="1"/>
          </p:cNvSpPr>
          <p:nvPr>
            <p:ph type="body" idx="1"/>
          </p:nvPr>
        </p:nvSpPr>
        <p:spPr>
          <a:xfrm>
            <a:off x="0" y="1981200"/>
            <a:ext cx="9144000" cy="4114800"/>
          </a:xfrm>
        </p:spPr>
        <p:txBody>
          <a:bodyPr/>
          <a:lstStyle/>
          <a:p>
            <a:pPr eaLnBrk="1" hangingPunct="1">
              <a:lnSpc>
                <a:spcPct val="90000"/>
              </a:lnSpc>
              <a:defRPr/>
            </a:pPr>
            <a:r>
              <a:rPr lang="en-US" b="1" smtClean="0">
                <a:effectLst>
                  <a:outerShdw blurRad="38100" dist="38100" dir="2700000" algn="tl">
                    <a:srgbClr val="FFFFFF"/>
                  </a:outerShdw>
                </a:effectLst>
                <a:latin typeface="Tahoma" pitchFamily="34" charset="0"/>
              </a:rPr>
              <a:t>Increased risk of cancer.</a:t>
            </a:r>
          </a:p>
          <a:p>
            <a:pPr lvl="1" eaLnBrk="1" hangingPunct="1">
              <a:lnSpc>
                <a:spcPct val="90000"/>
              </a:lnSpc>
              <a:defRPr/>
            </a:pPr>
            <a:r>
              <a:rPr lang="en-US" sz="2400" b="1" smtClean="0">
                <a:effectLst>
                  <a:outerShdw blurRad="38100" dist="38100" dir="2700000" algn="tl">
                    <a:srgbClr val="FFFFFF"/>
                  </a:outerShdw>
                </a:effectLst>
                <a:latin typeface="Tahoma" pitchFamily="34" charset="0"/>
              </a:rPr>
              <a:t>Lining of the uterus</a:t>
            </a:r>
          </a:p>
          <a:p>
            <a:pPr lvl="1" eaLnBrk="1" hangingPunct="1">
              <a:lnSpc>
                <a:spcPct val="90000"/>
              </a:lnSpc>
              <a:defRPr/>
            </a:pPr>
            <a:r>
              <a:rPr lang="en-US" sz="2400" b="1" smtClean="0">
                <a:effectLst>
                  <a:outerShdw blurRad="38100" dist="38100" dir="2700000" algn="tl">
                    <a:srgbClr val="FFFFFF"/>
                  </a:outerShdw>
                </a:effectLst>
                <a:latin typeface="Tahoma" pitchFamily="34" charset="0"/>
              </a:rPr>
              <a:t>Colon</a:t>
            </a:r>
          </a:p>
          <a:p>
            <a:pPr lvl="1" eaLnBrk="1" hangingPunct="1">
              <a:lnSpc>
                <a:spcPct val="90000"/>
              </a:lnSpc>
              <a:defRPr/>
            </a:pPr>
            <a:r>
              <a:rPr lang="en-US" sz="2400" b="1" smtClean="0">
                <a:effectLst>
                  <a:outerShdw blurRad="38100" dist="38100" dir="2700000" algn="tl">
                    <a:srgbClr val="FFFFFF"/>
                  </a:outerShdw>
                </a:effectLst>
                <a:latin typeface="Tahoma" pitchFamily="34" charset="0"/>
              </a:rPr>
              <a:t>Gall bladder</a:t>
            </a:r>
          </a:p>
          <a:p>
            <a:pPr lvl="1" eaLnBrk="1" hangingPunct="1">
              <a:lnSpc>
                <a:spcPct val="90000"/>
              </a:lnSpc>
              <a:defRPr/>
            </a:pPr>
            <a:r>
              <a:rPr lang="en-US" sz="2400" b="1" smtClean="0">
                <a:effectLst>
                  <a:outerShdw blurRad="38100" dist="38100" dir="2700000" algn="tl">
                    <a:srgbClr val="FFFFFF"/>
                  </a:outerShdw>
                </a:effectLst>
                <a:latin typeface="Tahoma" pitchFamily="34" charset="0"/>
              </a:rPr>
              <a:t>Prostate</a:t>
            </a:r>
          </a:p>
          <a:p>
            <a:pPr lvl="1" eaLnBrk="1" hangingPunct="1">
              <a:lnSpc>
                <a:spcPct val="90000"/>
              </a:lnSpc>
              <a:defRPr/>
            </a:pPr>
            <a:r>
              <a:rPr lang="en-US" sz="2400" b="1" smtClean="0">
                <a:effectLst>
                  <a:outerShdw blurRad="38100" dist="38100" dir="2700000" algn="tl">
                    <a:srgbClr val="FFFFFF"/>
                  </a:outerShdw>
                </a:effectLst>
                <a:latin typeface="Tahoma" pitchFamily="34" charset="0"/>
              </a:rPr>
              <a:t>Kidney</a:t>
            </a:r>
          </a:p>
          <a:p>
            <a:pPr lvl="1" eaLnBrk="1" hangingPunct="1">
              <a:lnSpc>
                <a:spcPct val="90000"/>
              </a:lnSpc>
              <a:defRPr/>
            </a:pPr>
            <a:endParaRPr lang="en-US" sz="2400" b="1" smtClean="0">
              <a:effectLst>
                <a:outerShdw blurRad="38100" dist="38100" dir="2700000" algn="tl">
                  <a:srgbClr val="FFFFFF"/>
                </a:outerShdw>
              </a:effectLst>
              <a:latin typeface="Tahoma" pitchFamily="34" charset="0"/>
            </a:endParaRPr>
          </a:p>
          <a:p>
            <a:pPr eaLnBrk="1" hangingPunct="1">
              <a:lnSpc>
                <a:spcPct val="90000"/>
              </a:lnSpc>
              <a:defRPr/>
            </a:pPr>
            <a:r>
              <a:rPr lang="en-US" b="1" smtClean="0">
                <a:effectLst>
                  <a:outerShdw blurRad="38100" dist="38100" dir="2700000" algn="tl">
                    <a:srgbClr val="FFFFFF"/>
                  </a:outerShdw>
                </a:effectLst>
                <a:latin typeface="Tahoma" pitchFamily="34" charset="0"/>
              </a:rPr>
              <a:t>Women can double their risk of postmenopausal breast cancer.</a:t>
            </a:r>
            <a:r>
              <a:rPr lang="en-US" b="1" smtClean="0">
                <a:solidFill>
                  <a:schemeClr val="bg1"/>
                </a:solidFill>
                <a:effectLst>
                  <a:outerShdw blurRad="38100" dist="38100" dir="2700000" algn="tl">
                    <a:srgbClr val="000000"/>
                  </a:outerShdw>
                </a:effectLst>
                <a:latin typeface="Tahoma" pitchFamily="34" charset="0"/>
              </a:rPr>
              <a:t> </a:t>
            </a:r>
          </a:p>
          <a:p>
            <a:pPr eaLnBrk="1" hangingPunct="1">
              <a:lnSpc>
                <a:spcPct val="90000"/>
              </a:lnSpc>
              <a:defRPr/>
            </a:pPr>
            <a:endParaRPr lang="en-US" b="1" smtClean="0">
              <a:solidFill>
                <a:schemeClr val="bg1"/>
              </a:solidFill>
              <a:effectLst>
                <a:outerShdw blurRad="38100" dist="38100" dir="2700000" algn="tl">
                  <a:srgbClr val="000000"/>
                </a:outerShdw>
              </a:effectLst>
              <a:latin typeface="Tahoma" pitchFamily="34" charset="0"/>
            </a:endParaRPr>
          </a:p>
        </p:txBody>
      </p:sp>
      <p:sp>
        <p:nvSpPr>
          <p:cNvPr id="9220" name="Text Box 4"/>
          <p:cNvSpPr txBox="1">
            <a:spLocks noChangeArrowheads="1"/>
          </p:cNvSpPr>
          <p:nvPr/>
        </p:nvSpPr>
        <p:spPr bwMode="auto">
          <a:xfrm>
            <a:off x="5791200" y="1981200"/>
            <a:ext cx="3352800" cy="2713038"/>
          </a:xfrm>
          <a:prstGeom prst="rect">
            <a:avLst/>
          </a:prstGeom>
          <a:noFill/>
          <a:ln w="9525">
            <a:noFill/>
            <a:miter lim="800000"/>
            <a:headEnd/>
            <a:tailEnd/>
          </a:ln>
          <a:effectLst/>
        </p:spPr>
        <p:txBody>
          <a:bodyPr>
            <a:spAutoFit/>
          </a:bodyPr>
          <a:lstStyle/>
          <a:p>
            <a:pPr>
              <a:spcBef>
                <a:spcPct val="50000"/>
              </a:spcBef>
              <a:defRPr/>
            </a:pPr>
            <a:r>
              <a:rPr lang="en-US" sz="17200" b="1">
                <a:solidFill>
                  <a:srgbClr val="FF3300"/>
                </a:solidFill>
                <a:effectLst>
                  <a:outerShdw blurRad="38100" dist="38100" dir="2700000" algn="tl">
                    <a:srgbClr val="000000"/>
                  </a:outerShdw>
                </a:effectLst>
                <a:latin typeface="Tahoma" pitchFamily="34" charset="0"/>
              </a:rPr>
              <a:t>C</a:t>
            </a:r>
          </a:p>
        </p:txBody>
      </p:sp>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Northwest Portland Area Indian Health Board</a:t>
            </a:r>
            <a:endParaRPr lang="en-US"/>
          </a:p>
        </p:txBody>
      </p:sp>
      <p:sp>
        <p:nvSpPr>
          <p:cNvPr id="5" name="Slide Number Placeholder 4"/>
          <p:cNvSpPr>
            <a:spLocks noGrp="1"/>
          </p:cNvSpPr>
          <p:nvPr>
            <p:ph type="sldNum" sz="quarter" idx="12"/>
          </p:nvPr>
        </p:nvSpPr>
        <p:spPr/>
        <p:txBody>
          <a:bodyPr/>
          <a:lstStyle/>
          <a:p>
            <a:pPr>
              <a:defRPr/>
            </a:pPr>
            <a:fld id="{79FC1A1F-991F-4BD0-86AD-E656F2699EAA}" type="slidenum">
              <a:rPr lang="en-US" smtClean="0"/>
              <a:pPr>
                <a:defRPr/>
              </a:pPr>
              <a:t>33</a:t>
            </a:fld>
            <a:endParaRPr lang="en-US"/>
          </a:p>
        </p:txBody>
      </p:sp>
      <p:pic>
        <p:nvPicPr>
          <p:cNvPr id="7" name="Picture 6" descr="youthdmprev1990-2004"/>
          <p:cNvPicPr>
            <a:picLocks noChangeAspect="1" noChangeArrowheads="1"/>
          </p:cNvPicPr>
          <p:nvPr/>
        </p:nvPicPr>
        <p:blipFill>
          <a:blip r:embed="rId2"/>
          <a:srcRect/>
          <a:stretch>
            <a:fillRect/>
          </a:stretch>
        </p:blipFill>
        <p:spPr bwMode="auto">
          <a:xfrm>
            <a:off x="381000" y="0"/>
            <a:ext cx="7696200" cy="6853238"/>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d_obese_kids_020103_nh">
            <a:hlinkClick r:id="rId3"/>
          </p:cNvPr>
          <p:cNvPicPr>
            <a:picLocks noChangeAspect="1" noChangeArrowheads="1"/>
          </p:cNvPicPr>
          <p:nvPr/>
        </p:nvPicPr>
        <p:blipFill>
          <a:blip r:embed="rId4"/>
          <a:srcRect/>
          <a:stretch>
            <a:fillRect/>
          </a:stretch>
        </p:blipFill>
        <p:spPr bwMode="auto">
          <a:xfrm>
            <a:off x="6400800" y="990600"/>
            <a:ext cx="2114550" cy="1714500"/>
          </a:xfrm>
          <a:prstGeom prst="rect">
            <a:avLst/>
          </a:prstGeom>
          <a:noFill/>
          <a:ln w="9525">
            <a:noFill/>
            <a:miter lim="800000"/>
            <a:headEnd/>
            <a:tailEnd/>
          </a:ln>
        </p:spPr>
      </p:pic>
      <p:pic>
        <p:nvPicPr>
          <p:cNvPr id="44035" name="Picture 3" descr="_1879019_kidscomputer300"/>
          <p:cNvPicPr>
            <a:picLocks noChangeAspect="1" noChangeArrowheads="1"/>
          </p:cNvPicPr>
          <p:nvPr/>
        </p:nvPicPr>
        <p:blipFill>
          <a:blip r:embed="rId5"/>
          <a:srcRect/>
          <a:stretch>
            <a:fillRect/>
          </a:stretch>
        </p:blipFill>
        <p:spPr bwMode="auto">
          <a:xfrm>
            <a:off x="304800" y="4267200"/>
            <a:ext cx="3429000" cy="2057400"/>
          </a:xfrm>
          <a:prstGeom prst="rect">
            <a:avLst/>
          </a:prstGeom>
          <a:noFill/>
          <a:ln w="9525">
            <a:noFill/>
            <a:miter lim="800000"/>
            <a:headEnd/>
            <a:tailEnd/>
          </a:ln>
        </p:spPr>
      </p:pic>
      <p:pic>
        <p:nvPicPr>
          <p:cNvPr id="44036" name="Picture 4" descr="fast">
            <a:hlinkClick r:id="rId6"/>
          </p:cNvPr>
          <p:cNvPicPr>
            <a:picLocks noChangeAspect="1" noChangeArrowheads="1"/>
          </p:cNvPicPr>
          <p:nvPr/>
        </p:nvPicPr>
        <p:blipFill>
          <a:blip r:embed="rId7"/>
          <a:srcRect/>
          <a:stretch>
            <a:fillRect/>
          </a:stretch>
        </p:blipFill>
        <p:spPr bwMode="auto">
          <a:xfrm>
            <a:off x="457200" y="304800"/>
            <a:ext cx="1890713" cy="3048000"/>
          </a:xfrm>
          <a:prstGeom prst="rect">
            <a:avLst/>
          </a:prstGeom>
          <a:noFill/>
          <a:ln w="9525">
            <a:noFill/>
            <a:miter lim="800000"/>
            <a:headEnd/>
            <a:tailEnd/>
          </a:ln>
        </p:spPr>
      </p:pic>
      <p:sp>
        <p:nvSpPr>
          <p:cNvPr id="14341" name="Text Box 5"/>
          <p:cNvSpPr txBox="1">
            <a:spLocks noChangeArrowheads="1"/>
          </p:cNvSpPr>
          <p:nvPr/>
        </p:nvSpPr>
        <p:spPr bwMode="auto">
          <a:xfrm>
            <a:off x="1143000" y="3200400"/>
            <a:ext cx="7696200" cy="823913"/>
          </a:xfrm>
          <a:prstGeom prst="rect">
            <a:avLst/>
          </a:prstGeom>
          <a:noFill/>
          <a:ln w="9525">
            <a:noFill/>
            <a:miter lim="800000"/>
            <a:headEnd/>
            <a:tailEnd/>
          </a:ln>
          <a:effectLst/>
        </p:spPr>
        <p:txBody>
          <a:bodyPr>
            <a:spAutoFit/>
          </a:bodyPr>
          <a:lstStyle/>
          <a:p>
            <a:pPr algn="ctr">
              <a:spcBef>
                <a:spcPct val="50000"/>
              </a:spcBef>
              <a:defRPr/>
            </a:pPr>
            <a:r>
              <a:rPr lang="en-US" sz="4800" b="1">
                <a:solidFill>
                  <a:srgbClr val="FF3300"/>
                </a:solidFill>
                <a:effectLst>
                  <a:outerShdw blurRad="38100" dist="38100" dir="2700000" algn="tl">
                    <a:srgbClr val="000000"/>
                  </a:outerShdw>
                </a:effectLst>
                <a:latin typeface="Tahoma" pitchFamily="34" charset="0"/>
              </a:rPr>
              <a:t>What About The Kids?</a:t>
            </a:r>
          </a:p>
        </p:txBody>
      </p:sp>
      <p:pic>
        <p:nvPicPr>
          <p:cNvPr id="44038" name="Picture 6" descr="_38096738_boy150ap"/>
          <p:cNvPicPr>
            <a:picLocks noChangeAspect="1" noChangeArrowheads="1"/>
          </p:cNvPicPr>
          <p:nvPr/>
        </p:nvPicPr>
        <p:blipFill>
          <a:blip r:embed="rId8"/>
          <a:srcRect/>
          <a:stretch>
            <a:fillRect/>
          </a:stretch>
        </p:blipFill>
        <p:spPr bwMode="auto">
          <a:xfrm>
            <a:off x="6553200" y="3962400"/>
            <a:ext cx="2286000" cy="2667000"/>
          </a:xfrm>
          <a:prstGeom prst="rect">
            <a:avLst/>
          </a:prstGeom>
          <a:noFill/>
          <a:ln w="9525">
            <a:noFill/>
            <a:miter lim="800000"/>
            <a:headEnd/>
            <a:tailEnd/>
          </a:ln>
        </p:spPr>
      </p:pic>
    </p:spTree>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19200" y="76200"/>
            <a:ext cx="8001000" cy="1143000"/>
          </a:xfrm>
        </p:spPr>
        <p:txBody>
          <a:bodyPr/>
          <a:lstStyle/>
          <a:p>
            <a:pPr eaLnBrk="1" hangingPunct="1">
              <a:defRPr/>
            </a:pPr>
            <a:r>
              <a:rPr lang="en-US" sz="5400" b="1" dirty="0" smtClean="0">
                <a:solidFill>
                  <a:srgbClr val="FF3300"/>
                </a:solidFill>
                <a:effectLst>
                  <a:outerShdw blurRad="38100" dist="38100" dir="2700000" algn="tl">
                    <a:srgbClr val="000000"/>
                  </a:outerShdw>
                </a:effectLst>
                <a:latin typeface="Tahoma" pitchFamily="34" charset="0"/>
              </a:rPr>
              <a:t>What About The Kids?</a:t>
            </a:r>
          </a:p>
        </p:txBody>
      </p:sp>
      <p:sp>
        <p:nvSpPr>
          <p:cNvPr id="18435" name="Rectangle 3"/>
          <p:cNvSpPr>
            <a:spLocks noGrp="1" noChangeArrowheads="1"/>
          </p:cNvSpPr>
          <p:nvPr>
            <p:ph type="body" idx="1"/>
          </p:nvPr>
        </p:nvSpPr>
        <p:spPr>
          <a:xfrm>
            <a:off x="228600" y="2438400"/>
            <a:ext cx="8077200" cy="4419600"/>
          </a:xfrm>
        </p:spPr>
        <p:txBody>
          <a:bodyPr/>
          <a:lstStyle/>
          <a:p>
            <a:pPr algn="ctr">
              <a:spcBef>
                <a:spcPct val="50000"/>
              </a:spcBef>
              <a:defRPr/>
            </a:pPr>
            <a:r>
              <a:rPr lang="en-US" b="1" dirty="0" smtClean="0">
                <a:solidFill>
                  <a:schemeClr val="accent3"/>
                </a:solidFill>
                <a:effectLst>
                  <a:outerShdw blurRad="38100" dist="38100" dir="2700000" algn="tl">
                    <a:srgbClr val="000000"/>
                  </a:outerShdw>
                </a:effectLst>
                <a:latin typeface="Tahoma" pitchFamily="34" charset="0"/>
              </a:rPr>
              <a:t>1 in 3 are overweight</a:t>
            </a:r>
          </a:p>
          <a:p>
            <a:pPr algn="ctr">
              <a:spcBef>
                <a:spcPct val="50000"/>
              </a:spcBef>
              <a:defRPr/>
            </a:pPr>
            <a:r>
              <a:rPr lang="en-US" b="1" dirty="0" smtClean="0">
                <a:solidFill>
                  <a:schemeClr val="accent3"/>
                </a:solidFill>
                <a:effectLst>
                  <a:outerShdw blurRad="38100" dist="38100" dir="2700000" algn="tl">
                    <a:srgbClr val="000000"/>
                  </a:outerShdw>
                </a:effectLst>
                <a:latin typeface="Tahoma" pitchFamily="34" charset="0"/>
              </a:rPr>
              <a:t>1 in 6 are obese</a:t>
            </a:r>
          </a:p>
          <a:p>
            <a:pPr algn="ctr">
              <a:spcBef>
                <a:spcPct val="50000"/>
              </a:spcBef>
              <a:defRPr/>
            </a:pPr>
            <a:r>
              <a:rPr lang="en-US" b="1" dirty="0" smtClean="0">
                <a:solidFill>
                  <a:schemeClr val="accent3"/>
                </a:solidFill>
                <a:effectLst>
                  <a:outerShdw blurRad="38100" dist="38100" dir="2700000" algn="tl">
                    <a:srgbClr val="000000"/>
                  </a:outerShdw>
                </a:effectLst>
                <a:latin typeface="Tahoma" pitchFamily="34" charset="0"/>
              </a:rPr>
              <a:t>+ 400% obesity since 1975</a:t>
            </a:r>
          </a:p>
          <a:p>
            <a:pPr algn="ctr">
              <a:spcBef>
                <a:spcPct val="50000"/>
              </a:spcBef>
              <a:defRPr/>
            </a:pPr>
            <a:r>
              <a:rPr lang="en-US" b="1" dirty="0" smtClean="0">
                <a:solidFill>
                  <a:schemeClr val="accent3"/>
                </a:solidFill>
                <a:effectLst>
                  <a:outerShdw blurRad="38100" dist="38100" dir="2700000" algn="tl">
                    <a:srgbClr val="000000"/>
                  </a:outerShdw>
                </a:effectLst>
                <a:latin typeface="Tahoma" pitchFamily="34" charset="0"/>
              </a:rPr>
              <a:t>Obesity rates much higher in Native kids</a:t>
            </a:r>
          </a:p>
          <a:p>
            <a:pPr eaLnBrk="1" hangingPunct="1">
              <a:defRPr/>
            </a:pPr>
            <a:endParaRPr lang="en-US" b="1" dirty="0" smtClean="0">
              <a:solidFill>
                <a:srgbClr val="FFFF00"/>
              </a:solidFill>
              <a:effectLst>
                <a:outerShdw blurRad="38100" dist="38100" dir="2700000" algn="tl">
                  <a:srgbClr val="000000"/>
                </a:outerShdw>
              </a:effectLst>
              <a:latin typeface="Tahoma" pitchFamily="34" charset="0"/>
            </a:endParaRPr>
          </a:p>
        </p:txBody>
      </p:sp>
      <p:pic>
        <p:nvPicPr>
          <p:cNvPr id="4" name="Picture 4" descr="tv"/>
          <p:cNvPicPr>
            <a:picLocks noChangeAspect="1" noChangeArrowheads="1"/>
          </p:cNvPicPr>
          <p:nvPr/>
        </p:nvPicPr>
        <p:blipFill>
          <a:blip r:embed="rId3"/>
          <a:srcRect/>
          <a:stretch>
            <a:fillRect/>
          </a:stretch>
        </p:blipFill>
        <p:spPr bwMode="auto">
          <a:xfrm>
            <a:off x="7110413" y="1752600"/>
            <a:ext cx="2033587" cy="2362200"/>
          </a:xfrm>
          <a:prstGeom prst="rect">
            <a:avLst/>
          </a:prstGeom>
          <a:noFill/>
          <a:ln w="9525">
            <a:noFill/>
            <a:miter lim="800000"/>
            <a:headEnd/>
            <a:tailEnd/>
          </a:ln>
        </p:spPr>
      </p:pic>
      <p:pic>
        <p:nvPicPr>
          <p:cNvPr id="5" name="Picture 5" descr="fd00471_"/>
          <p:cNvPicPr>
            <a:picLocks noChangeAspect="1" noChangeArrowheads="1"/>
          </p:cNvPicPr>
          <p:nvPr/>
        </p:nvPicPr>
        <p:blipFill>
          <a:blip r:embed="rId4"/>
          <a:srcRect/>
          <a:stretch>
            <a:fillRect/>
          </a:stretch>
        </p:blipFill>
        <p:spPr bwMode="auto">
          <a:xfrm>
            <a:off x="-228600" y="2057400"/>
            <a:ext cx="2590800" cy="1561595"/>
          </a:xfrm>
          <a:prstGeom prst="rect">
            <a:avLst/>
          </a:prstGeom>
          <a:noFill/>
          <a:ln w="9525">
            <a:noFill/>
            <a:miter lim="800000"/>
            <a:headEnd/>
            <a:tailEnd/>
          </a:ln>
        </p:spPr>
      </p:pic>
    </p:spTree>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19200" y="76200"/>
            <a:ext cx="8001000" cy="1143000"/>
          </a:xfrm>
        </p:spPr>
        <p:txBody>
          <a:bodyPr/>
          <a:lstStyle/>
          <a:p>
            <a:pPr eaLnBrk="1" hangingPunct="1">
              <a:defRPr/>
            </a:pPr>
            <a:r>
              <a:rPr lang="en-US" sz="5400" b="1" dirty="0" smtClean="0">
                <a:solidFill>
                  <a:srgbClr val="FF3300"/>
                </a:solidFill>
                <a:effectLst>
                  <a:outerShdw blurRad="38100" dist="38100" dir="2700000" algn="tl">
                    <a:srgbClr val="000000"/>
                  </a:outerShdw>
                </a:effectLst>
                <a:latin typeface="Tahoma" pitchFamily="34" charset="0"/>
              </a:rPr>
              <a:t>What About The Kids?</a:t>
            </a:r>
          </a:p>
        </p:txBody>
      </p:sp>
      <p:sp>
        <p:nvSpPr>
          <p:cNvPr id="18435" name="Rectangle 3"/>
          <p:cNvSpPr>
            <a:spLocks noGrp="1" noChangeArrowheads="1"/>
          </p:cNvSpPr>
          <p:nvPr>
            <p:ph type="body" idx="1"/>
          </p:nvPr>
        </p:nvSpPr>
        <p:spPr>
          <a:xfrm>
            <a:off x="0" y="1981200"/>
            <a:ext cx="9144000" cy="4114800"/>
          </a:xfrm>
        </p:spPr>
        <p:txBody>
          <a:bodyPr/>
          <a:lstStyle/>
          <a:p>
            <a:pPr eaLnBrk="1" hangingPunct="1">
              <a:defRPr/>
            </a:pPr>
            <a:r>
              <a:rPr lang="en-US" b="1" dirty="0" smtClean="0">
                <a:solidFill>
                  <a:schemeClr val="accent3"/>
                </a:solidFill>
                <a:effectLst>
                  <a:outerShdw blurRad="38100" dist="38100" dir="2700000" algn="tl">
                    <a:srgbClr val="000000"/>
                  </a:outerShdw>
                </a:effectLst>
                <a:latin typeface="Tahoma" pitchFamily="34" charset="0"/>
              </a:rPr>
              <a:t>School PE budgets slashed</a:t>
            </a:r>
          </a:p>
          <a:p>
            <a:pPr eaLnBrk="1" hangingPunct="1">
              <a:defRPr/>
            </a:pPr>
            <a:r>
              <a:rPr lang="en-US" b="1" dirty="0" smtClean="0">
                <a:solidFill>
                  <a:schemeClr val="accent3"/>
                </a:solidFill>
                <a:effectLst>
                  <a:outerShdw blurRad="38100" dist="38100" dir="2700000" algn="tl">
                    <a:srgbClr val="000000"/>
                  </a:outerShdw>
                </a:effectLst>
                <a:latin typeface="Tahoma" pitchFamily="34" charset="0"/>
              </a:rPr>
              <a:t>Most kids don’t walk to school</a:t>
            </a:r>
          </a:p>
          <a:p>
            <a:pPr eaLnBrk="1" hangingPunct="1">
              <a:defRPr/>
            </a:pPr>
            <a:r>
              <a:rPr lang="en-US" b="1" dirty="0" smtClean="0">
                <a:solidFill>
                  <a:schemeClr val="accent3"/>
                </a:solidFill>
                <a:effectLst>
                  <a:outerShdw blurRad="38100" dist="38100" dir="2700000" algn="tl">
                    <a:srgbClr val="000000"/>
                  </a:outerShdw>
                </a:effectLst>
                <a:latin typeface="Tahoma" pitchFamily="34" charset="0"/>
              </a:rPr>
              <a:t>Most kids are not in after-school sports</a:t>
            </a:r>
          </a:p>
          <a:p>
            <a:pPr eaLnBrk="1" hangingPunct="1">
              <a:defRPr/>
            </a:pPr>
            <a:r>
              <a:rPr lang="en-US" b="1" dirty="0" smtClean="0">
                <a:solidFill>
                  <a:schemeClr val="accent3"/>
                </a:solidFill>
                <a:effectLst>
                  <a:outerShdw blurRad="38100" dist="38100" dir="2700000" algn="tl">
                    <a:srgbClr val="000000"/>
                  </a:outerShdw>
                </a:effectLst>
                <a:latin typeface="Tahoma" pitchFamily="34" charset="0"/>
              </a:rPr>
              <a:t>Electronic babysitting</a:t>
            </a:r>
          </a:p>
          <a:p>
            <a:pPr eaLnBrk="1" hangingPunct="1">
              <a:defRPr/>
            </a:pPr>
            <a:r>
              <a:rPr lang="en-US" b="1" dirty="0" smtClean="0">
                <a:solidFill>
                  <a:schemeClr val="accent3"/>
                </a:solidFill>
                <a:effectLst>
                  <a:outerShdw blurRad="38100" dist="38100" dir="2700000" algn="tl">
                    <a:srgbClr val="000000"/>
                  </a:outerShdw>
                </a:effectLst>
                <a:latin typeface="Tahoma" pitchFamily="34" charset="0"/>
              </a:rPr>
              <a:t>Working moms=fast food dinners</a:t>
            </a:r>
          </a:p>
          <a:p>
            <a:pPr eaLnBrk="1" hangingPunct="1">
              <a:defRPr/>
            </a:pPr>
            <a:r>
              <a:rPr lang="en-US" b="1" dirty="0" smtClean="0">
                <a:solidFill>
                  <a:schemeClr val="accent3"/>
                </a:solidFill>
                <a:effectLst>
                  <a:outerShdw blurRad="38100" dist="38100" dir="2700000" algn="tl">
                    <a:srgbClr val="000000"/>
                  </a:outerShdw>
                </a:effectLst>
                <a:latin typeface="Tahoma" pitchFamily="34" charset="0"/>
              </a:rPr>
              <a:t>Family R&amp;R is usually inactive</a:t>
            </a:r>
          </a:p>
        </p:txBody>
      </p:sp>
    </p:spTree>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Vertical bar chart of prevalence of overweight among children and adolescents, 1999-00 and link to detailed data">
            <a:hlinkClick r:id="rId3"/>
          </p:cNvPr>
          <p:cNvPicPr>
            <a:picLocks noChangeAspect="1" noChangeArrowheads="1"/>
          </p:cNvPicPr>
          <p:nvPr/>
        </p:nvPicPr>
        <p:blipFill>
          <a:blip r:embed="rId4"/>
          <a:srcRect/>
          <a:stretch>
            <a:fillRect/>
          </a:stretch>
        </p:blipFill>
        <p:spPr bwMode="auto">
          <a:xfrm>
            <a:off x="-152400" y="0"/>
            <a:ext cx="9296400" cy="6954838"/>
          </a:xfrm>
          <a:prstGeom prst="rect">
            <a:avLst/>
          </a:prstGeom>
          <a:noFill/>
          <a:ln w="9525">
            <a:noFill/>
            <a:miter lim="800000"/>
            <a:headEnd/>
            <a:tailEnd/>
          </a:ln>
        </p:spPr>
      </p:pic>
    </p:spTree>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hat_kids_ep09_r3_c1"/>
          <p:cNvPicPr>
            <a:picLocks noChangeAspect="1" noChangeArrowheads="1"/>
          </p:cNvPicPr>
          <p:nvPr/>
        </p:nvPicPr>
        <p:blipFill>
          <a:blip r:embed="rId3"/>
          <a:srcRect/>
          <a:stretch>
            <a:fillRect/>
          </a:stretch>
        </p:blipFill>
        <p:spPr bwMode="auto">
          <a:xfrm>
            <a:off x="0" y="1143000"/>
            <a:ext cx="9144000" cy="5567363"/>
          </a:xfrm>
          <a:prstGeom prst="rect">
            <a:avLst/>
          </a:prstGeom>
          <a:noFill/>
          <a:ln w="9525">
            <a:noFill/>
            <a:miter lim="800000"/>
            <a:headEnd/>
            <a:tailEnd/>
          </a:ln>
        </p:spPr>
      </p:pic>
      <p:sp>
        <p:nvSpPr>
          <p:cNvPr id="20483" name="Text Box 3"/>
          <p:cNvSpPr txBox="1">
            <a:spLocks noChangeArrowheads="1"/>
          </p:cNvSpPr>
          <p:nvPr/>
        </p:nvSpPr>
        <p:spPr bwMode="auto">
          <a:xfrm>
            <a:off x="0" y="381000"/>
            <a:ext cx="9144000" cy="762000"/>
          </a:xfrm>
          <a:prstGeom prst="rect">
            <a:avLst/>
          </a:prstGeom>
          <a:noFill/>
          <a:ln w="9525">
            <a:noFill/>
            <a:miter lim="800000"/>
            <a:headEnd/>
            <a:tailEnd/>
          </a:ln>
          <a:effectLst/>
        </p:spPr>
        <p:txBody>
          <a:bodyPr>
            <a:spAutoFit/>
          </a:bodyPr>
          <a:lstStyle/>
          <a:p>
            <a:pPr algn="ctr">
              <a:spcBef>
                <a:spcPct val="50000"/>
              </a:spcBef>
              <a:defRPr/>
            </a:pPr>
            <a:r>
              <a:rPr lang="en-US" sz="4400" b="1">
                <a:solidFill>
                  <a:schemeClr val="bg1"/>
                </a:solidFill>
                <a:effectLst>
                  <a:outerShdw blurRad="38100" dist="38100" dir="2700000" algn="tl">
                    <a:srgbClr val="000000"/>
                  </a:outerShdw>
                </a:effectLst>
                <a:latin typeface="Tahoma" pitchFamily="34" charset="0"/>
              </a:rPr>
              <a:t>Overweight Kids in Society</a:t>
            </a:r>
          </a:p>
        </p:txBody>
      </p:sp>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ipsfig"/>
          <p:cNvPicPr>
            <a:picLocks noChangeAspect="1" noChangeArrowheads="1"/>
          </p:cNvPicPr>
          <p:nvPr/>
        </p:nvPicPr>
        <p:blipFill>
          <a:blip r:embed="rId3"/>
          <a:srcRect/>
          <a:stretch>
            <a:fillRect/>
          </a:stretch>
        </p:blipFill>
        <p:spPr bwMode="auto">
          <a:xfrm>
            <a:off x="1295400" y="1233488"/>
            <a:ext cx="7848600" cy="5430837"/>
          </a:xfrm>
          <a:prstGeom prst="rect">
            <a:avLst/>
          </a:prstGeom>
          <a:noFill/>
          <a:ln w="9525" cap="rnd">
            <a:solidFill>
              <a:schemeClr val="tx2"/>
            </a:solidFill>
            <a:prstDash val="sysDot"/>
            <a:miter lim="800000"/>
            <a:headEnd/>
            <a:tailEnd/>
          </a:ln>
        </p:spPr>
      </p:pic>
      <p:sp>
        <p:nvSpPr>
          <p:cNvPr id="21507" name="Rectangle 3"/>
          <p:cNvSpPr>
            <a:spLocks noChangeArrowheads="1"/>
          </p:cNvSpPr>
          <p:nvPr/>
        </p:nvSpPr>
        <p:spPr bwMode="auto">
          <a:xfrm>
            <a:off x="0" y="381000"/>
            <a:ext cx="9144000" cy="1433513"/>
          </a:xfrm>
          <a:prstGeom prst="rect">
            <a:avLst/>
          </a:prstGeom>
          <a:noFill/>
          <a:ln w="9525">
            <a:noFill/>
            <a:miter lim="800000"/>
            <a:headEnd/>
            <a:tailEnd/>
          </a:ln>
          <a:effectLst/>
        </p:spPr>
        <p:txBody>
          <a:bodyPr>
            <a:spAutoFit/>
          </a:bodyPr>
          <a:lstStyle/>
          <a:p>
            <a:pPr algn="ctr">
              <a:defRPr/>
            </a:pPr>
            <a:r>
              <a:rPr lang="en-US" sz="4800" b="1">
                <a:solidFill>
                  <a:srgbClr val="FFFF00"/>
                </a:solidFill>
                <a:effectLst>
                  <a:outerShdw blurRad="38100" dist="38100" dir="2700000" algn="tl">
                    <a:srgbClr val="000000"/>
                  </a:outerShdw>
                </a:effectLst>
                <a:latin typeface="Tahoma" pitchFamily="34" charset="0"/>
              </a:rPr>
              <a:t>TV &amp; Obesity</a:t>
            </a:r>
            <a:r>
              <a:rPr lang="en-US" sz="4000" b="1">
                <a:solidFill>
                  <a:schemeClr val="bg1"/>
                </a:solidFill>
                <a:effectLst>
                  <a:outerShdw blurRad="38100" dist="38100" dir="2700000" algn="tl">
                    <a:srgbClr val="000000"/>
                  </a:outerShdw>
                </a:effectLst>
                <a:latin typeface="Tahoma" pitchFamily="34" charset="0"/>
                <a:cs typeface="Arial" charset="0"/>
              </a:rPr>
              <a:t/>
            </a:r>
            <a:br>
              <a:rPr lang="en-US" sz="4000" b="1">
                <a:solidFill>
                  <a:schemeClr val="bg1"/>
                </a:solidFill>
                <a:effectLst>
                  <a:outerShdw blurRad="38100" dist="38100" dir="2700000" algn="tl">
                    <a:srgbClr val="000000"/>
                  </a:outerShdw>
                </a:effectLst>
                <a:latin typeface="Tahoma" pitchFamily="34" charset="0"/>
                <a:cs typeface="Arial" charset="0"/>
              </a:rPr>
            </a:br>
            <a:endParaRPr lang="en-US" sz="4000" b="1">
              <a:solidFill>
                <a:schemeClr val="bg1"/>
              </a:solidFill>
              <a:effectLst>
                <a:outerShdw blurRad="38100" dist="38100" dir="2700000" algn="tl">
                  <a:srgbClr val="000000"/>
                </a:outerShdw>
              </a:effectLst>
              <a:latin typeface="Tahoma" pitchFamily="34" charset="0"/>
              <a:cs typeface="Arial" charset="0"/>
            </a:endParaRPr>
          </a:p>
        </p:txBody>
      </p:sp>
      <p:sp>
        <p:nvSpPr>
          <p:cNvPr id="21508" name="Text Box 4"/>
          <p:cNvSpPr txBox="1">
            <a:spLocks noChangeArrowheads="1"/>
          </p:cNvSpPr>
          <p:nvPr/>
        </p:nvSpPr>
        <p:spPr bwMode="auto">
          <a:xfrm>
            <a:off x="0" y="2438400"/>
            <a:ext cx="1219200" cy="3195638"/>
          </a:xfrm>
          <a:prstGeom prst="rect">
            <a:avLst/>
          </a:prstGeom>
          <a:noFill/>
          <a:ln w="9525">
            <a:noFill/>
            <a:miter lim="800000"/>
            <a:headEnd/>
            <a:tailEnd/>
          </a:ln>
          <a:effectLst/>
        </p:spPr>
        <p:txBody>
          <a:bodyPr>
            <a:spAutoFit/>
          </a:bodyPr>
          <a:lstStyle/>
          <a:p>
            <a:pPr algn="ctr">
              <a:spcBef>
                <a:spcPct val="50000"/>
              </a:spcBef>
              <a:defRPr/>
            </a:pPr>
            <a:r>
              <a:rPr lang="en-US" b="1">
                <a:solidFill>
                  <a:srgbClr val="FF3300"/>
                </a:solidFill>
                <a:effectLst>
                  <a:outerShdw blurRad="38100" dist="38100" dir="2700000" algn="tl">
                    <a:srgbClr val="000000"/>
                  </a:outerShdw>
                </a:effectLst>
                <a:latin typeface="Tahoma" pitchFamily="34" charset="0"/>
              </a:rPr>
              <a:t>43%</a:t>
            </a:r>
          </a:p>
          <a:p>
            <a:pPr algn="ctr">
              <a:spcBef>
                <a:spcPct val="50000"/>
              </a:spcBef>
              <a:defRPr/>
            </a:pPr>
            <a:r>
              <a:rPr lang="en-US" b="1">
                <a:solidFill>
                  <a:srgbClr val="FF3300"/>
                </a:solidFill>
                <a:effectLst>
                  <a:outerShdw blurRad="38100" dist="38100" dir="2700000" algn="tl">
                    <a:srgbClr val="000000"/>
                  </a:outerShdw>
                </a:effectLst>
                <a:latin typeface="Tahoma" pitchFamily="34" charset="0"/>
              </a:rPr>
              <a:t>Teens</a:t>
            </a:r>
          </a:p>
          <a:p>
            <a:pPr algn="ctr">
              <a:spcBef>
                <a:spcPct val="50000"/>
              </a:spcBef>
              <a:defRPr/>
            </a:pPr>
            <a:r>
              <a:rPr lang="en-US" b="1">
                <a:solidFill>
                  <a:srgbClr val="FF3300"/>
                </a:solidFill>
                <a:effectLst>
                  <a:outerShdw blurRad="38100" dist="38100" dir="2700000" algn="tl">
                    <a:srgbClr val="000000"/>
                  </a:outerShdw>
                </a:effectLst>
                <a:latin typeface="Tahoma" pitchFamily="34" charset="0"/>
              </a:rPr>
              <a:t>Watch</a:t>
            </a:r>
          </a:p>
          <a:p>
            <a:pPr algn="ctr">
              <a:spcBef>
                <a:spcPct val="50000"/>
              </a:spcBef>
              <a:defRPr/>
            </a:pPr>
            <a:r>
              <a:rPr lang="en-US" b="1">
                <a:solidFill>
                  <a:srgbClr val="FF3300"/>
                </a:solidFill>
                <a:effectLst>
                  <a:outerShdw blurRad="38100" dist="38100" dir="2700000" algn="tl">
                    <a:srgbClr val="000000"/>
                  </a:outerShdw>
                </a:effectLst>
                <a:latin typeface="Tahoma" pitchFamily="34" charset="0"/>
              </a:rPr>
              <a:t>&gt;2hr</a:t>
            </a:r>
          </a:p>
          <a:p>
            <a:pPr algn="ctr">
              <a:spcBef>
                <a:spcPct val="50000"/>
              </a:spcBef>
              <a:defRPr/>
            </a:pPr>
            <a:r>
              <a:rPr lang="en-US" b="1">
                <a:solidFill>
                  <a:srgbClr val="FF3300"/>
                </a:solidFill>
                <a:effectLst>
                  <a:outerShdw blurRad="38100" dist="38100" dir="2700000" algn="tl">
                    <a:srgbClr val="000000"/>
                  </a:outerShdw>
                </a:effectLst>
                <a:latin typeface="Tahoma" pitchFamily="34" charset="0"/>
              </a:rPr>
              <a:t>TV</a:t>
            </a:r>
          </a:p>
          <a:p>
            <a:pPr algn="ctr">
              <a:spcBef>
                <a:spcPct val="50000"/>
              </a:spcBef>
              <a:defRPr/>
            </a:pPr>
            <a:r>
              <a:rPr lang="en-US" b="1">
                <a:solidFill>
                  <a:srgbClr val="FF3300"/>
                </a:solidFill>
                <a:effectLst>
                  <a:outerShdw blurRad="38100" dist="38100" dir="2700000" algn="tl">
                    <a:srgbClr val="000000"/>
                  </a:outerShdw>
                </a:effectLst>
                <a:latin typeface="Tahoma" pitchFamily="34" charset="0"/>
              </a:rPr>
              <a:t>day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1000"/>
                                  </p:stCondLst>
                                  <p:childTnLst>
                                    <p:set>
                                      <p:cBhvr>
                                        <p:cTn id="6" dur="1" fill="hold">
                                          <p:stCondLst>
                                            <p:cond delay="0"/>
                                          </p:stCondLst>
                                        </p:cTn>
                                        <p:tgtEl>
                                          <p:spTgt spid="21506"/>
                                        </p:tgtEl>
                                        <p:attrNameLst>
                                          <p:attrName>style.visibility</p:attrName>
                                        </p:attrNameLst>
                                      </p:cBhvr>
                                      <p:to>
                                        <p:strVal val="visible"/>
                                      </p:to>
                                    </p:set>
                                    <p:animEffect transition="in" filter="box(out)">
                                      <p:cBhvr>
                                        <p:cTn id="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Diabetes (a refresher)</a:t>
            </a:r>
            <a:endParaRPr lang="en-US" dirty="0"/>
          </a:p>
        </p:txBody>
      </p:sp>
      <p:sp>
        <p:nvSpPr>
          <p:cNvPr id="5" name="Footer Placeholder 4"/>
          <p:cNvSpPr>
            <a:spLocks noGrp="1"/>
          </p:cNvSpPr>
          <p:nvPr>
            <p:ph type="ftr" sz="quarter" idx="10"/>
          </p:nvPr>
        </p:nvSpPr>
        <p:spPr/>
        <p:txBody>
          <a:bodyPr/>
          <a:lstStyle/>
          <a:p>
            <a:pPr>
              <a:defRPr/>
            </a:pPr>
            <a:r>
              <a:rPr lang="en-US" smtClean="0"/>
              <a:t>Northwest Portland Area Indian Health Board</a:t>
            </a:r>
            <a:endParaRPr lang="en-US"/>
          </a:p>
        </p:txBody>
      </p:sp>
      <p:sp>
        <p:nvSpPr>
          <p:cNvPr id="6" name="Date Placeholder 5"/>
          <p:cNvSpPr>
            <a:spLocks noGrp="1"/>
          </p:cNvSpPr>
          <p:nvPr>
            <p:ph type="dt" sz="half" idx="4294967295"/>
          </p:nvPr>
        </p:nvSpPr>
        <p:spPr>
          <a:xfrm>
            <a:off x="457200" y="6461125"/>
            <a:ext cx="2133600" cy="396875"/>
          </a:xfrm>
        </p:spPr>
        <p:txBody>
          <a:bodyPr/>
          <a:lstStyle/>
          <a:p>
            <a:pPr>
              <a:defRPr/>
            </a:pPr>
            <a:fld id="{1E0489E3-FE8A-4D57-9EF3-41745FEF306E}" type="datetime1">
              <a:rPr lang="en-US" smtClean="0"/>
              <a:pPr>
                <a:defRPr/>
              </a:pPr>
              <a:t>2/23/2009</a:t>
            </a:fld>
            <a:endParaRPr lang="en-US" dirty="0"/>
          </a:p>
        </p:txBody>
      </p:sp>
      <p:sp>
        <p:nvSpPr>
          <p:cNvPr id="7" name="Slide Number Placeholder 6"/>
          <p:cNvSpPr>
            <a:spLocks noGrp="1"/>
          </p:cNvSpPr>
          <p:nvPr>
            <p:ph type="sldNum" sz="quarter" idx="12"/>
          </p:nvPr>
        </p:nvSpPr>
        <p:spPr/>
        <p:txBody>
          <a:bodyPr/>
          <a:lstStyle/>
          <a:p>
            <a:pPr>
              <a:defRPr/>
            </a:pPr>
            <a:fld id="{F85D96AD-D231-42AE-9266-FDC5A2E08D7B}" type="slidenum">
              <a:rPr lang="en-US" smtClean="0"/>
              <a:pPr>
                <a:defRPr/>
              </a:pPr>
              <a:t>4</a:t>
            </a:fld>
            <a:endParaRPr lang="en-US"/>
          </a:p>
        </p:txBody>
      </p:sp>
      <p:sp>
        <p:nvSpPr>
          <p:cNvPr id="9" name="Rectangle 3"/>
          <p:cNvSpPr txBox="1">
            <a:spLocks noChangeArrowheads="1"/>
          </p:cNvSpPr>
          <p:nvPr/>
        </p:nvSpPr>
        <p:spPr>
          <a:xfrm>
            <a:off x="1371600" y="4267200"/>
            <a:ext cx="7772400" cy="19812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rgbClr val="715C29"/>
              </a:buClr>
              <a:buSzPct val="95000"/>
              <a:buFont typeface="Arial" charset="0"/>
              <a:buChar char="•"/>
              <a:tabLst/>
              <a:defRPr/>
            </a:pPr>
            <a:r>
              <a:rPr kumimoji="0" lang="en-US" sz="2800" b="0" i="0" u="none" strike="noStrike" kern="0" cap="none" spc="0" normalizeH="0" baseline="0" noProof="0" smtClean="0">
                <a:ln>
                  <a:noFill/>
                </a:ln>
                <a:solidFill>
                  <a:schemeClr val="tx1"/>
                </a:solidFill>
                <a:effectLst/>
                <a:uLnTx/>
                <a:uFillTx/>
                <a:latin typeface="Trebuchet MS" pitchFamily="34" charset="0"/>
                <a:ea typeface="+mn-ea"/>
                <a:cs typeface="+mn-cs"/>
              </a:rPr>
              <a:t>The body does not produce enough insulin ~ or cannot use the insulin it makes</a:t>
            </a:r>
          </a:p>
          <a:p>
            <a:pPr marL="342900" marR="0" lvl="0" indent="-342900" algn="l" defTabSz="914400" rtl="0" eaLnBrk="0" fontAlgn="base" latinLnBrk="0" hangingPunct="0">
              <a:lnSpc>
                <a:spcPct val="100000"/>
              </a:lnSpc>
              <a:spcBef>
                <a:spcPct val="20000"/>
              </a:spcBef>
              <a:spcAft>
                <a:spcPct val="0"/>
              </a:spcAft>
              <a:buClr>
                <a:srgbClr val="715C29"/>
              </a:buClr>
              <a:buSzPct val="95000"/>
              <a:buFont typeface="Arial" charset="0"/>
              <a:buChar char="•"/>
              <a:tabLst/>
              <a:defRPr/>
            </a:pPr>
            <a:r>
              <a:rPr kumimoji="0" lang="en-US" sz="2800" b="0" i="0" u="none" strike="noStrike" kern="0" cap="none" spc="0" normalizeH="0" baseline="0" noProof="0" smtClean="0">
                <a:ln>
                  <a:noFill/>
                </a:ln>
                <a:solidFill>
                  <a:schemeClr val="tx1"/>
                </a:solidFill>
                <a:effectLst/>
                <a:uLnTx/>
                <a:uFillTx/>
                <a:latin typeface="Trebuchet MS" pitchFamily="34" charset="0"/>
                <a:ea typeface="+mn-ea"/>
                <a:cs typeface="+mn-cs"/>
              </a:rPr>
              <a:t>Glucose (sugar) builds up in the blood and overflows into urine</a:t>
            </a:r>
            <a:endParaRPr kumimoji="0" lang="en-US" sz="2400" b="0" i="0" u="none" strike="noStrike" kern="0" cap="none" spc="0" normalizeH="0" baseline="0" noProof="0" smtClean="0">
              <a:ln>
                <a:noFill/>
              </a:ln>
              <a:solidFill>
                <a:schemeClr val="tx1"/>
              </a:solidFill>
              <a:effectLst/>
              <a:uLnTx/>
              <a:uFillTx/>
              <a:latin typeface="Trebuchet MS" pitchFamily="34" charset="0"/>
              <a:ea typeface="+mn-ea"/>
              <a:cs typeface="+mn-cs"/>
            </a:endParaRPr>
          </a:p>
        </p:txBody>
      </p:sp>
      <p:sp>
        <p:nvSpPr>
          <p:cNvPr id="10" name="Text Box 17"/>
          <p:cNvSpPr txBox="1">
            <a:spLocks noChangeArrowheads="1"/>
          </p:cNvSpPr>
          <p:nvPr/>
        </p:nvSpPr>
        <p:spPr bwMode="auto">
          <a:xfrm>
            <a:off x="4876800" y="3962400"/>
            <a:ext cx="3505200" cy="457200"/>
          </a:xfrm>
          <a:prstGeom prst="rect">
            <a:avLst/>
          </a:prstGeom>
          <a:noFill/>
          <a:ln w="9525">
            <a:noFill/>
            <a:miter lim="800000"/>
            <a:headEnd/>
            <a:tailEnd/>
          </a:ln>
        </p:spPr>
        <p:txBody>
          <a:bodyPr>
            <a:spAutoFit/>
          </a:bodyPr>
          <a:lstStyle/>
          <a:p>
            <a:pPr>
              <a:spcBef>
                <a:spcPct val="50000"/>
              </a:spcBef>
            </a:pPr>
            <a:endParaRPr lang="en-US"/>
          </a:p>
        </p:txBody>
      </p:sp>
      <p:sp>
        <p:nvSpPr>
          <p:cNvPr id="11" name="Text Box 27"/>
          <p:cNvSpPr txBox="1">
            <a:spLocks noChangeArrowheads="1"/>
          </p:cNvSpPr>
          <p:nvPr/>
        </p:nvSpPr>
        <p:spPr bwMode="auto">
          <a:xfrm>
            <a:off x="2438400" y="2057400"/>
            <a:ext cx="609600" cy="1006475"/>
          </a:xfrm>
          <a:prstGeom prst="rect">
            <a:avLst/>
          </a:prstGeom>
          <a:noFill/>
          <a:ln w="9525">
            <a:noFill/>
            <a:miter lim="800000"/>
            <a:headEnd/>
            <a:tailEnd/>
          </a:ln>
        </p:spPr>
        <p:txBody>
          <a:bodyPr>
            <a:spAutoFit/>
          </a:bodyPr>
          <a:lstStyle/>
          <a:p>
            <a:pPr>
              <a:spcBef>
                <a:spcPct val="50000"/>
              </a:spcBef>
            </a:pPr>
            <a:r>
              <a:rPr lang="en-US" sz="6000" b="1"/>
              <a:t>+</a:t>
            </a:r>
          </a:p>
        </p:txBody>
      </p:sp>
      <p:pic>
        <p:nvPicPr>
          <p:cNvPr id="12" name="Picture 30"/>
          <p:cNvPicPr>
            <a:picLocks noChangeAspect="1" noChangeArrowheads="1"/>
          </p:cNvPicPr>
          <p:nvPr/>
        </p:nvPicPr>
        <p:blipFill>
          <a:blip r:embed="rId2"/>
          <a:srcRect l="19354" t="3847" r="19354" b="3847"/>
          <a:stretch>
            <a:fillRect/>
          </a:stretch>
        </p:blipFill>
        <p:spPr bwMode="auto">
          <a:xfrm>
            <a:off x="914400" y="1752600"/>
            <a:ext cx="1447800" cy="1828800"/>
          </a:xfrm>
          <a:prstGeom prst="rect">
            <a:avLst/>
          </a:prstGeom>
          <a:noFill/>
          <a:ln w="9525">
            <a:noFill/>
            <a:miter lim="800000"/>
            <a:headEnd/>
            <a:tailEnd/>
          </a:ln>
        </p:spPr>
      </p:pic>
      <p:pic>
        <p:nvPicPr>
          <p:cNvPr id="13" name="Picture 31"/>
          <p:cNvPicPr>
            <a:picLocks noChangeAspect="1" noChangeArrowheads="1"/>
          </p:cNvPicPr>
          <p:nvPr/>
        </p:nvPicPr>
        <p:blipFill>
          <a:blip r:embed="rId3"/>
          <a:srcRect/>
          <a:stretch>
            <a:fillRect/>
          </a:stretch>
        </p:blipFill>
        <p:spPr bwMode="auto">
          <a:xfrm>
            <a:off x="3200400" y="1828800"/>
            <a:ext cx="1752600" cy="1727200"/>
          </a:xfrm>
          <a:prstGeom prst="rect">
            <a:avLst/>
          </a:prstGeom>
          <a:noFill/>
          <a:ln w="9525">
            <a:noFill/>
            <a:miter lim="800000"/>
            <a:headEnd/>
            <a:tailEnd/>
          </a:ln>
        </p:spPr>
      </p:pic>
      <p:pic>
        <p:nvPicPr>
          <p:cNvPr id="14" name="Picture 32"/>
          <p:cNvPicPr>
            <a:picLocks noChangeAspect="1" noChangeArrowheads="1"/>
          </p:cNvPicPr>
          <p:nvPr/>
        </p:nvPicPr>
        <p:blipFill>
          <a:blip r:embed="rId4"/>
          <a:srcRect/>
          <a:stretch>
            <a:fillRect/>
          </a:stretch>
        </p:blipFill>
        <p:spPr bwMode="auto">
          <a:xfrm>
            <a:off x="5848350" y="1711325"/>
            <a:ext cx="3067050" cy="1870075"/>
          </a:xfrm>
          <a:prstGeom prst="rect">
            <a:avLst/>
          </a:prstGeom>
          <a:noFill/>
          <a:ln w="9525">
            <a:noFill/>
            <a:miter lim="800000"/>
            <a:headEnd/>
            <a:tailEnd/>
          </a:ln>
        </p:spPr>
      </p:pic>
      <p:sp>
        <p:nvSpPr>
          <p:cNvPr id="15" name="Text Box 33"/>
          <p:cNvSpPr txBox="1">
            <a:spLocks noChangeArrowheads="1"/>
          </p:cNvSpPr>
          <p:nvPr/>
        </p:nvSpPr>
        <p:spPr bwMode="auto">
          <a:xfrm>
            <a:off x="5029200" y="2117725"/>
            <a:ext cx="609600" cy="1006475"/>
          </a:xfrm>
          <a:prstGeom prst="rect">
            <a:avLst/>
          </a:prstGeom>
          <a:noFill/>
          <a:ln w="9525">
            <a:noFill/>
            <a:miter lim="800000"/>
            <a:headEnd/>
            <a:tailEnd/>
          </a:ln>
        </p:spPr>
        <p:txBody>
          <a:bodyPr>
            <a:spAutoFit/>
          </a:bodyPr>
          <a:lstStyle/>
          <a:p>
            <a:pPr>
              <a:spcBef>
                <a:spcPct val="50000"/>
              </a:spcBef>
            </a:pPr>
            <a:r>
              <a:rPr lang="en-US" sz="6000" b="1"/>
              <a:t>=</a:t>
            </a:r>
          </a:p>
        </p:txBody>
      </p:sp>
      <p:sp>
        <p:nvSpPr>
          <p:cNvPr id="16" name="Text Box 34"/>
          <p:cNvSpPr txBox="1">
            <a:spLocks noChangeArrowheads="1"/>
          </p:cNvSpPr>
          <p:nvPr/>
        </p:nvSpPr>
        <p:spPr bwMode="auto">
          <a:xfrm>
            <a:off x="685800" y="3536950"/>
            <a:ext cx="1295400" cy="366713"/>
          </a:xfrm>
          <a:prstGeom prst="rect">
            <a:avLst/>
          </a:prstGeom>
          <a:noFill/>
          <a:ln w="9525">
            <a:noFill/>
            <a:miter lim="800000"/>
            <a:headEnd/>
            <a:tailEnd/>
          </a:ln>
        </p:spPr>
        <p:txBody>
          <a:bodyPr>
            <a:spAutoFit/>
          </a:bodyPr>
          <a:lstStyle/>
          <a:p>
            <a:pPr algn="ctr">
              <a:spcBef>
                <a:spcPct val="50000"/>
              </a:spcBef>
            </a:pPr>
            <a:r>
              <a:rPr lang="en-US" sz="1800" i="1">
                <a:latin typeface="Gill Sans MT" pitchFamily="34" charset="0"/>
              </a:rPr>
              <a:t>Glucose</a:t>
            </a:r>
          </a:p>
        </p:txBody>
      </p:sp>
      <p:sp>
        <p:nvSpPr>
          <p:cNvPr id="17" name="Text Box 35"/>
          <p:cNvSpPr txBox="1">
            <a:spLocks noChangeArrowheads="1"/>
          </p:cNvSpPr>
          <p:nvPr/>
        </p:nvSpPr>
        <p:spPr bwMode="auto">
          <a:xfrm>
            <a:off x="2971800" y="3527425"/>
            <a:ext cx="1295400" cy="366713"/>
          </a:xfrm>
          <a:prstGeom prst="rect">
            <a:avLst/>
          </a:prstGeom>
          <a:noFill/>
          <a:ln w="9525">
            <a:noFill/>
            <a:miter lim="800000"/>
            <a:headEnd/>
            <a:tailEnd/>
          </a:ln>
        </p:spPr>
        <p:txBody>
          <a:bodyPr>
            <a:spAutoFit/>
          </a:bodyPr>
          <a:lstStyle/>
          <a:p>
            <a:pPr algn="ctr">
              <a:spcBef>
                <a:spcPct val="50000"/>
              </a:spcBef>
            </a:pPr>
            <a:r>
              <a:rPr lang="en-US" sz="1800" i="1">
                <a:latin typeface="Gill Sans MT" pitchFamily="34" charset="0"/>
              </a:rPr>
              <a:t>Insulin</a:t>
            </a:r>
          </a:p>
        </p:txBody>
      </p:sp>
      <p:sp>
        <p:nvSpPr>
          <p:cNvPr id="18" name="Text Box 36"/>
          <p:cNvSpPr txBox="1">
            <a:spLocks noChangeArrowheads="1"/>
          </p:cNvSpPr>
          <p:nvPr/>
        </p:nvSpPr>
        <p:spPr bwMode="auto">
          <a:xfrm>
            <a:off x="6324600" y="3527425"/>
            <a:ext cx="1295400" cy="366713"/>
          </a:xfrm>
          <a:prstGeom prst="rect">
            <a:avLst/>
          </a:prstGeom>
          <a:noFill/>
          <a:ln w="9525">
            <a:noFill/>
            <a:miter lim="800000"/>
            <a:headEnd/>
            <a:tailEnd/>
          </a:ln>
        </p:spPr>
        <p:txBody>
          <a:bodyPr>
            <a:spAutoFit/>
          </a:bodyPr>
          <a:lstStyle/>
          <a:p>
            <a:pPr algn="ctr">
              <a:spcBef>
                <a:spcPct val="50000"/>
              </a:spcBef>
            </a:pPr>
            <a:r>
              <a:rPr lang="en-US" sz="1800" i="1">
                <a:latin typeface="Gill Sans MT" pitchFamily="34" charset="0"/>
              </a:rPr>
              <a:t>Energy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676400" y="76200"/>
            <a:ext cx="7772400" cy="1143000"/>
          </a:xfrm>
        </p:spPr>
        <p:txBody>
          <a:bodyPr/>
          <a:lstStyle/>
          <a:p>
            <a:pPr eaLnBrk="1" hangingPunct="1">
              <a:defRPr/>
            </a:pPr>
            <a:r>
              <a:rPr lang="en-US" sz="5400" b="1" dirty="0" smtClean="0">
                <a:solidFill>
                  <a:srgbClr val="FF0000"/>
                </a:solidFill>
                <a:effectLst>
                  <a:outerShdw blurRad="38100" dist="38100" dir="2700000" algn="tl">
                    <a:srgbClr val="000000"/>
                  </a:outerShdw>
                </a:effectLst>
                <a:latin typeface="Tahoma" pitchFamily="34" charset="0"/>
              </a:rPr>
              <a:t>TV &amp; Obesity</a:t>
            </a:r>
            <a:endParaRPr lang="en-US" sz="5400" b="1" dirty="0" smtClean="0">
              <a:solidFill>
                <a:srgbClr val="FF0000"/>
              </a:solidFill>
              <a:effectLst>
                <a:outerShdw blurRad="38100" dist="38100" dir="2700000" algn="tl">
                  <a:srgbClr val="000000"/>
                </a:outerShdw>
              </a:effectLst>
              <a:latin typeface="Tahoma" pitchFamily="34" charset="0"/>
              <a:cs typeface="Arial" charset="0"/>
            </a:endParaRPr>
          </a:p>
        </p:txBody>
      </p:sp>
      <p:sp>
        <p:nvSpPr>
          <p:cNvPr id="22531" name="Rectangle 3"/>
          <p:cNvSpPr>
            <a:spLocks noGrp="1" noChangeArrowheads="1"/>
          </p:cNvSpPr>
          <p:nvPr>
            <p:ph type="body" idx="1"/>
          </p:nvPr>
        </p:nvSpPr>
        <p:spPr>
          <a:xfrm>
            <a:off x="3124200" y="1905000"/>
            <a:ext cx="6019800" cy="4114800"/>
          </a:xfrm>
        </p:spPr>
        <p:txBody>
          <a:bodyPr/>
          <a:lstStyle/>
          <a:p>
            <a:pPr eaLnBrk="1" hangingPunct="1">
              <a:defRPr/>
            </a:pPr>
            <a:r>
              <a:rPr lang="en-US" sz="3200" b="1" dirty="0" smtClean="0">
                <a:effectLst>
                  <a:outerShdw blurRad="38100" dist="38100" dir="2700000" algn="tl">
                    <a:srgbClr val="FFFFFF"/>
                  </a:outerShdw>
                </a:effectLst>
                <a:latin typeface="Tahoma" pitchFamily="34" charset="0"/>
              </a:rPr>
              <a:t>Most kids ages 2-18 watch a total of </a:t>
            </a:r>
            <a:r>
              <a:rPr lang="en-US" sz="3200" b="1" dirty="0" smtClean="0">
                <a:solidFill>
                  <a:srgbClr val="FFFF00"/>
                </a:solidFill>
                <a:effectLst>
                  <a:outerShdw blurRad="38100" dist="38100" dir="2700000" algn="tl">
                    <a:srgbClr val="000000"/>
                  </a:outerShdw>
                </a:effectLst>
                <a:latin typeface="Tahoma" pitchFamily="34" charset="0"/>
              </a:rPr>
              <a:t>&gt; 5 hours/day</a:t>
            </a:r>
            <a:r>
              <a:rPr lang="en-US" sz="3200" b="1" dirty="0" smtClean="0">
                <a:effectLst>
                  <a:outerShdw blurRad="38100" dist="38100" dir="2700000" algn="tl">
                    <a:srgbClr val="FFFFFF"/>
                  </a:outerShdw>
                </a:effectLst>
                <a:latin typeface="Tahoma" pitchFamily="34" charset="0"/>
              </a:rPr>
              <a:t> of electronic media</a:t>
            </a:r>
          </a:p>
          <a:p>
            <a:pPr eaLnBrk="1" hangingPunct="1">
              <a:defRPr/>
            </a:pPr>
            <a:r>
              <a:rPr lang="en-US" sz="3200" b="1" dirty="0" smtClean="0">
                <a:effectLst>
                  <a:outerShdw blurRad="38100" dist="38100" dir="2700000" algn="tl">
                    <a:srgbClr val="FFFFFF"/>
                  </a:outerShdw>
                </a:effectLst>
                <a:latin typeface="Tahoma" pitchFamily="34" charset="0"/>
              </a:rPr>
              <a:t>1 in 4 kids get no school PE at all</a:t>
            </a:r>
          </a:p>
          <a:p>
            <a:pPr eaLnBrk="1" hangingPunct="1">
              <a:defRPr/>
            </a:pPr>
            <a:r>
              <a:rPr lang="en-US" sz="3200" b="1" dirty="0" smtClean="0">
                <a:effectLst>
                  <a:outerShdw blurRad="38100" dist="38100" dir="2700000" algn="tl">
                    <a:srgbClr val="FFFFFF"/>
                  </a:outerShdw>
                </a:effectLst>
                <a:latin typeface="Tahoma" pitchFamily="34" charset="0"/>
              </a:rPr>
              <a:t>Teen obesity may aggravate eating disorders and emotional problems.</a:t>
            </a:r>
          </a:p>
        </p:txBody>
      </p:sp>
      <p:pic>
        <p:nvPicPr>
          <p:cNvPr id="50180" name="Picture 4"/>
          <p:cNvPicPr>
            <a:picLocks noChangeAspect="1" noChangeArrowheads="1"/>
          </p:cNvPicPr>
          <p:nvPr/>
        </p:nvPicPr>
        <p:blipFill>
          <a:blip r:embed="rId3"/>
          <a:srcRect/>
          <a:stretch>
            <a:fillRect/>
          </a:stretch>
        </p:blipFill>
        <p:spPr bwMode="auto">
          <a:xfrm>
            <a:off x="76200" y="2057400"/>
            <a:ext cx="3048000" cy="3505200"/>
          </a:xfrm>
          <a:prstGeom prst="rect">
            <a:avLst/>
          </a:prstGeom>
          <a:noFill/>
          <a:ln w="9525">
            <a:noFill/>
            <a:miter lim="800000"/>
            <a:headEnd/>
            <a:tailEnd/>
          </a:ln>
        </p:spPr>
      </p:pic>
    </p:spTree>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752600" y="304800"/>
            <a:ext cx="6934200" cy="1143000"/>
          </a:xfrm>
        </p:spPr>
        <p:txBody>
          <a:bodyPr/>
          <a:lstStyle/>
          <a:p>
            <a:pPr eaLnBrk="1" hangingPunct="1">
              <a:defRPr/>
            </a:pPr>
            <a:r>
              <a:rPr lang="en-US" b="1" dirty="0" smtClean="0">
                <a:solidFill>
                  <a:srgbClr val="FF3300"/>
                </a:solidFill>
                <a:effectLst>
                  <a:outerShdw blurRad="38100" dist="38100" dir="2700000" algn="tl">
                    <a:srgbClr val="000000"/>
                  </a:outerShdw>
                </a:effectLst>
                <a:latin typeface="Tahoma" pitchFamily="34" charset="0"/>
              </a:rPr>
              <a:t>Obesity - </a:t>
            </a:r>
            <a:r>
              <a:rPr lang="en-US" sz="3600" b="1" dirty="0" smtClean="0">
                <a:solidFill>
                  <a:srgbClr val="FF3300"/>
                </a:solidFill>
                <a:effectLst>
                  <a:outerShdw blurRad="38100" dist="38100" dir="2700000" algn="tl">
                    <a:srgbClr val="000000"/>
                  </a:outerShdw>
                </a:effectLst>
                <a:latin typeface="Tahoma" pitchFamily="34" charset="0"/>
                <a:cs typeface="Arial" charset="0"/>
              </a:rPr>
              <a:t>CHILDREN AND ADOLESCENTS</a:t>
            </a:r>
            <a:br>
              <a:rPr lang="en-US" sz="3600" b="1" dirty="0" smtClean="0">
                <a:solidFill>
                  <a:srgbClr val="FF3300"/>
                </a:solidFill>
                <a:effectLst>
                  <a:outerShdw blurRad="38100" dist="38100" dir="2700000" algn="tl">
                    <a:srgbClr val="000000"/>
                  </a:outerShdw>
                </a:effectLst>
                <a:latin typeface="Tahoma" pitchFamily="34" charset="0"/>
                <a:cs typeface="Arial" charset="0"/>
              </a:rPr>
            </a:br>
            <a:endParaRPr lang="en-US" sz="3600" b="1" dirty="0" smtClean="0">
              <a:solidFill>
                <a:srgbClr val="FF3300"/>
              </a:solidFill>
              <a:effectLst>
                <a:outerShdw blurRad="38100" dist="38100" dir="2700000" algn="tl">
                  <a:srgbClr val="000000"/>
                </a:outerShdw>
              </a:effectLst>
              <a:latin typeface="Tahoma" pitchFamily="34" charset="0"/>
              <a:cs typeface="Arial" charset="0"/>
            </a:endParaRPr>
          </a:p>
        </p:txBody>
      </p:sp>
      <p:pic>
        <p:nvPicPr>
          <p:cNvPr id="51203" name="Picture 3" descr="kidsclinic"/>
          <p:cNvPicPr>
            <a:picLocks noChangeAspect="1" noChangeArrowheads="1"/>
          </p:cNvPicPr>
          <p:nvPr/>
        </p:nvPicPr>
        <p:blipFill>
          <a:blip r:embed="rId3"/>
          <a:srcRect/>
          <a:stretch>
            <a:fillRect/>
          </a:stretch>
        </p:blipFill>
        <p:spPr bwMode="auto">
          <a:xfrm>
            <a:off x="4114800" y="2362200"/>
            <a:ext cx="4764088" cy="4000500"/>
          </a:xfrm>
          <a:prstGeom prst="rect">
            <a:avLst/>
          </a:prstGeom>
          <a:noFill/>
          <a:ln w="9525">
            <a:noFill/>
            <a:miter lim="800000"/>
            <a:headEnd/>
            <a:tailEnd/>
          </a:ln>
        </p:spPr>
      </p:pic>
      <p:sp>
        <p:nvSpPr>
          <p:cNvPr id="23556" name="Rectangle 4"/>
          <p:cNvSpPr>
            <a:spLocks noGrp="1" noChangeArrowheads="1"/>
          </p:cNvSpPr>
          <p:nvPr>
            <p:ph type="body" idx="1"/>
          </p:nvPr>
        </p:nvSpPr>
        <p:spPr>
          <a:xfrm>
            <a:off x="-304800" y="1600200"/>
            <a:ext cx="9144000" cy="5257800"/>
          </a:xfrm>
        </p:spPr>
        <p:txBody>
          <a:bodyPr/>
          <a:lstStyle/>
          <a:p>
            <a:pPr eaLnBrk="1" hangingPunct="1">
              <a:defRPr/>
            </a:pPr>
            <a:r>
              <a:rPr lang="en-US" b="1" dirty="0" smtClean="0">
                <a:effectLst>
                  <a:outerShdw blurRad="38100" dist="38100" dir="2700000" algn="tl">
                    <a:srgbClr val="FFFFFF"/>
                  </a:outerShdw>
                </a:effectLst>
                <a:latin typeface="Tahoma" pitchFamily="34" charset="0"/>
              </a:rPr>
              <a:t>Increased risk for:	</a:t>
            </a:r>
          </a:p>
          <a:p>
            <a:pPr lvl="1" eaLnBrk="1" hangingPunct="1">
              <a:defRPr/>
            </a:pPr>
            <a:r>
              <a:rPr lang="en-US" b="1" dirty="0" smtClean="0">
                <a:effectLst>
                  <a:outerShdw blurRad="38100" dist="38100" dir="2700000" algn="tl">
                    <a:srgbClr val="FFFFFF"/>
                  </a:outerShdw>
                </a:effectLst>
                <a:latin typeface="Tahoma" pitchFamily="34" charset="0"/>
              </a:rPr>
              <a:t>high cholesterol &amp; blood pressure</a:t>
            </a:r>
          </a:p>
          <a:p>
            <a:pPr lvl="1" eaLnBrk="1" hangingPunct="1">
              <a:defRPr/>
            </a:pPr>
            <a:r>
              <a:rPr lang="en-US" b="1" dirty="0" smtClean="0">
                <a:effectLst>
                  <a:outerShdw blurRad="38100" dist="38100" dir="2700000" algn="tl">
                    <a:srgbClr val="FFFFFF"/>
                  </a:outerShdw>
                </a:effectLst>
                <a:latin typeface="Tahoma" pitchFamily="34" charset="0"/>
              </a:rPr>
              <a:t>heart disease &amp; diabetes</a:t>
            </a:r>
          </a:p>
          <a:p>
            <a:pPr lvl="1" eaLnBrk="1" hangingPunct="1">
              <a:defRPr/>
            </a:pPr>
            <a:r>
              <a:rPr lang="en-US" b="1" dirty="0" smtClean="0">
                <a:effectLst>
                  <a:outerShdw blurRad="38100" dist="38100" dir="2700000" algn="tl">
                    <a:srgbClr val="FFFFFF"/>
                  </a:outerShdw>
                </a:effectLst>
                <a:latin typeface="Tahoma" pitchFamily="34" charset="0"/>
              </a:rPr>
              <a:t>asthma</a:t>
            </a:r>
          </a:p>
          <a:p>
            <a:pPr lvl="1" eaLnBrk="1" hangingPunct="1">
              <a:defRPr/>
            </a:pPr>
            <a:r>
              <a:rPr lang="en-US" b="1" dirty="0" smtClean="0">
                <a:effectLst>
                  <a:outerShdw blurRad="38100" dist="38100" dir="2700000" algn="tl">
                    <a:srgbClr val="FFFFFF"/>
                  </a:outerShdw>
                </a:effectLst>
                <a:latin typeface="Tahoma" pitchFamily="34" charset="0"/>
              </a:rPr>
              <a:t>joint problems</a:t>
            </a:r>
          </a:p>
          <a:p>
            <a:pPr lvl="1" eaLnBrk="1" hangingPunct="1">
              <a:defRPr/>
            </a:pPr>
            <a:r>
              <a:rPr lang="en-US" b="1" dirty="0" smtClean="0">
                <a:effectLst>
                  <a:outerShdw blurRad="38100" dist="38100" dir="2700000" algn="tl">
                    <a:srgbClr val="FFFFFF"/>
                  </a:outerShdw>
                </a:effectLst>
                <a:latin typeface="Tahoma" pitchFamily="34" charset="0"/>
              </a:rPr>
              <a:t>adult obesity</a:t>
            </a:r>
          </a:p>
          <a:p>
            <a:pPr lvl="1" eaLnBrk="1" hangingPunct="1">
              <a:defRPr/>
            </a:pPr>
            <a:r>
              <a:rPr lang="en-US" b="1" dirty="0" smtClean="0">
                <a:solidFill>
                  <a:schemeClr val="accent3"/>
                </a:solidFill>
                <a:effectLst>
                  <a:outerShdw blurRad="38100" dist="38100" dir="2700000" algn="tl">
                    <a:srgbClr val="000000"/>
                  </a:outerShdw>
                </a:effectLst>
                <a:latin typeface="Times New Roman" pitchFamily="18" charset="0"/>
                <a:cs typeface="Times New Roman" pitchFamily="18" charset="0"/>
              </a:rPr>
              <a:t>Children perceive their own social discrimination because of obesity</a:t>
            </a:r>
          </a:p>
          <a:p>
            <a:pPr eaLnBrk="1" hangingPunct="1">
              <a:defRPr/>
            </a:pPr>
            <a:endParaRPr lang="en-US" b="1" dirty="0" smtClean="0">
              <a:solidFill>
                <a:srgbClr val="FFFF00"/>
              </a:solidFill>
              <a:effectLst>
                <a:outerShdw blurRad="38100" dist="38100" dir="2700000" algn="tl">
                  <a:srgbClr val="000000"/>
                </a:outerShdw>
              </a:effectLst>
              <a:latin typeface="Tahoma" pitchFamily="34" charset="0"/>
            </a:endParaRPr>
          </a:p>
        </p:txBody>
      </p:sp>
    </p:spTree>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447800" y="76200"/>
            <a:ext cx="7696200" cy="1143000"/>
          </a:xfrm>
        </p:spPr>
        <p:txBody>
          <a:bodyPr/>
          <a:lstStyle/>
          <a:p>
            <a:pPr eaLnBrk="1" hangingPunct="1">
              <a:defRPr/>
            </a:pPr>
            <a:r>
              <a:rPr lang="en-US" sz="4400" b="1" dirty="0" smtClean="0">
                <a:solidFill>
                  <a:srgbClr val="FF3300"/>
                </a:solidFill>
                <a:effectLst>
                  <a:outerShdw blurRad="38100" dist="38100" dir="2700000" algn="tl">
                    <a:srgbClr val="000000"/>
                  </a:outerShdw>
                </a:effectLst>
                <a:latin typeface="Tahoma" pitchFamily="34" charset="0"/>
              </a:rPr>
              <a:t>Metabolic Syndrome in Kids</a:t>
            </a:r>
          </a:p>
        </p:txBody>
      </p:sp>
      <p:sp>
        <p:nvSpPr>
          <p:cNvPr id="24579" name="Rectangle 3"/>
          <p:cNvSpPr>
            <a:spLocks noGrp="1" noChangeArrowheads="1"/>
          </p:cNvSpPr>
          <p:nvPr>
            <p:ph type="body" idx="1"/>
          </p:nvPr>
        </p:nvSpPr>
        <p:spPr>
          <a:xfrm>
            <a:off x="0" y="1981200"/>
            <a:ext cx="9144000" cy="4114800"/>
          </a:xfrm>
        </p:spPr>
        <p:txBody>
          <a:bodyPr/>
          <a:lstStyle/>
          <a:p>
            <a:pPr algn="ctr" eaLnBrk="1" hangingPunct="1">
              <a:defRPr/>
            </a:pPr>
            <a:r>
              <a:rPr lang="en-US" sz="3600" b="1" smtClean="0">
                <a:solidFill>
                  <a:srgbClr val="FFFF00"/>
                </a:solidFill>
                <a:effectLst>
                  <a:outerShdw blurRad="38100" dist="38100" dir="2700000" algn="tl">
                    <a:srgbClr val="000000"/>
                  </a:outerShdw>
                </a:effectLst>
                <a:latin typeface="Tahoma" pitchFamily="34" charset="0"/>
              </a:rPr>
              <a:t>Nearly 1 million U.S. teenagers</a:t>
            </a:r>
            <a:r>
              <a:rPr lang="en-US" sz="3600" b="1" smtClean="0">
                <a:solidFill>
                  <a:schemeClr val="bg1"/>
                </a:solidFill>
                <a:effectLst>
                  <a:outerShdw blurRad="38100" dist="38100" dir="2700000" algn="tl">
                    <a:srgbClr val="000000"/>
                  </a:outerShdw>
                </a:effectLst>
                <a:latin typeface="Tahoma" pitchFamily="34" charset="0"/>
              </a:rPr>
              <a:t> </a:t>
            </a:r>
          </a:p>
          <a:p>
            <a:pPr lvl="1" eaLnBrk="1" hangingPunct="1">
              <a:buFontTx/>
              <a:buNone/>
              <a:defRPr/>
            </a:pPr>
            <a:r>
              <a:rPr lang="en-US" sz="2400" b="1" smtClean="0">
                <a:solidFill>
                  <a:schemeClr val="bg1"/>
                </a:solidFill>
                <a:effectLst>
                  <a:outerShdw blurRad="38100" dist="38100" dir="2700000" algn="tl">
                    <a:srgbClr val="000000"/>
                  </a:outerShdw>
                </a:effectLst>
                <a:latin typeface="Tahoma" pitchFamily="34" charset="0"/>
              </a:rPr>
              <a:t/>
            </a:r>
            <a:br>
              <a:rPr lang="en-US" sz="2400" b="1" smtClean="0">
                <a:solidFill>
                  <a:schemeClr val="bg1"/>
                </a:solidFill>
                <a:effectLst>
                  <a:outerShdw blurRad="38100" dist="38100" dir="2700000" algn="tl">
                    <a:srgbClr val="000000"/>
                  </a:outerShdw>
                </a:effectLst>
                <a:latin typeface="Tahoma" pitchFamily="34" charset="0"/>
              </a:rPr>
            </a:br>
            <a:r>
              <a:rPr lang="en-US" sz="4400" b="1" smtClean="0">
                <a:effectLst>
                  <a:outerShdw blurRad="38100" dist="38100" dir="2700000" algn="tl">
                    <a:srgbClr val="FFFFFF"/>
                  </a:outerShdw>
                </a:effectLst>
                <a:latin typeface="Tahoma" pitchFamily="34" charset="0"/>
              </a:rPr>
              <a:t>“…</a:t>
            </a:r>
            <a:r>
              <a:rPr lang="en-US" b="1" smtClean="0">
                <a:effectLst>
                  <a:outerShdw blurRad="38100" dist="38100" dir="2700000" algn="tl">
                    <a:srgbClr val="FFFFFF"/>
                  </a:outerShdw>
                </a:effectLst>
                <a:latin typeface="Tahoma" pitchFamily="34" charset="0"/>
              </a:rPr>
              <a:t>almost three out of every 10 is like a ticking time bomb for heart disease because they have metabolic syndrome</a:t>
            </a:r>
            <a:r>
              <a:rPr lang="en-US" sz="3200" b="1" smtClean="0">
                <a:effectLst>
                  <a:outerShdw blurRad="38100" dist="38100" dir="2700000" algn="tl">
                    <a:srgbClr val="FFFFFF"/>
                  </a:outerShdw>
                </a:effectLst>
                <a:latin typeface="Tahoma" pitchFamily="34" charset="0"/>
              </a:rPr>
              <a:t>.”</a:t>
            </a:r>
          </a:p>
          <a:p>
            <a:pPr lvl="1" eaLnBrk="1" hangingPunct="1">
              <a:buFontTx/>
              <a:buNone/>
              <a:defRPr/>
            </a:pPr>
            <a:r>
              <a:rPr lang="en-US" sz="2000" b="1" smtClean="0">
                <a:effectLst>
                  <a:outerShdw blurRad="38100" dist="38100" dir="2700000" algn="tl">
                    <a:srgbClr val="FFFFFF"/>
                  </a:outerShdw>
                </a:effectLst>
                <a:latin typeface="Tahoma" pitchFamily="34" charset="0"/>
              </a:rPr>
              <a:t>						</a:t>
            </a:r>
            <a:r>
              <a:rPr lang="en-US" sz="1400" b="1" smtClean="0">
                <a:effectLst>
                  <a:outerShdw blurRad="38100" dist="38100" dir="2700000" algn="tl">
                    <a:srgbClr val="FFFFFF"/>
                  </a:outerShdw>
                </a:effectLst>
                <a:latin typeface="Tahoma" pitchFamily="34" charset="0"/>
              </a:rPr>
              <a:t>Michael Weitzman MD</a:t>
            </a:r>
          </a:p>
          <a:p>
            <a:pPr lvl="1" eaLnBrk="1" hangingPunct="1">
              <a:buFontTx/>
              <a:buNone/>
              <a:defRPr/>
            </a:pPr>
            <a:r>
              <a:rPr lang="en-US" sz="1400" b="1" smtClean="0">
                <a:effectLst>
                  <a:outerShdw blurRad="38100" dist="38100" dir="2700000" algn="tl">
                    <a:srgbClr val="FFFFFF"/>
                  </a:outerShdw>
                </a:effectLst>
                <a:latin typeface="Tahoma" pitchFamily="34" charset="0"/>
              </a:rPr>
              <a:t>						Director of the American Academy</a:t>
            </a:r>
          </a:p>
          <a:p>
            <a:pPr lvl="1" eaLnBrk="1" hangingPunct="1">
              <a:buFontTx/>
              <a:buNone/>
              <a:defRPr/>
            </a:pPr>
            <a:r>
              <a:rPr lang="en-US" sz="1400" b="1" smtClean="0">
                <a:effectLst>
                  <a:outerShdw blurRad="38100" dist="38100" dir="2700000" algn="tl">
                    <a:srgbClr val="FFFFFF"/>
                  </a:outerShdw>
                </a:effectLst>
                <a:latin typeface="Tahoma" pitchFamily="34" charset="0"/>
              </a:rPr>
              <a:t>						of Pediatrics' Center for Child 							Health Research</a:t>
            </a:r>
          </a:p>
          <a:p>
            <a:pPr lvl="1" eaLnBrk="1" hangingPunct="1">
              <a:buFontTx/>
              <a:buNone/>
              <a:defRPr/>
            </a:pPr>
            <a:endParaRPr lang="en-US" sz="3200" b="1" smtClean="0">
              <a:effectLst>
                <a:outerShdw blurRad="38100" dist="38100" dir="2700000" algn="tl">
                  <a:srgbClr val="FFFFFF"/>
                </a:outerShdw>
              </a:effectLst>
              <a:latin typeface="Tahoma" pitchFamily="34" charset="0"/>
            </a:endParaRPr>
          </a:p>
          <a:p>
            <a:pPr lvl="1" eaLnBrk="1" hangingPunct="1">
              <a:buFontTx/>
              <a:buNone/>
              <a:defRPr/>
            </a:pPr>
            <a:endParaRPr lang="en-US" b="1" smtClean="0">
              <a:effectLst>
                <a:outerShdw blurRad="38100" dist="38100" dir="2700000" algn="tl">
                  <a:srgbClr val="FFFFFF"/>
                </a:outerShdw>
              </a:effectLst>
              <a:latin typeface="Tahoma" pitchFamily="34" charset="0"/>
            </a:endParaRPr>
          </a:p>
          <a:p>
            <a:pPr lvl="1" eaLnBrk="1" hangingPunct="1">
              <a:defRPr/>
            </a:pPr>
            <a:endParaRPr lang="en-US" sz="2400" b="1" smtClean="0">
              <a:solidFill>
                <a:schemeClr val="bg1"/>
              </a:solidFill>
              <a:effectLst>
                <a:outerShdw blurRad="38100" dist="38100" dir="2700000" algn="tl">
                  <a:srgbClr val="000000"/>
                </a:outerShdw>
              </a:effectLst>
              <a:latin typeface="Tahoma" pitchFamily="34" charset="0"/>
            </a:endParaRPr>
          </a:p>
        </p:txBody>
      </p:sp>
    </p:spTree>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295400" y="152400"/>
            <a:ext cx="7391400" cy="1524000"/>
          </a:xfrm>
        </p:spPr>
        <p:txBody>
          <a:bodyPr/>
          <a:lstStyle/>
          <a:p>
            <a:pPr eaLnBrk="1" hangingPunct="1">
              <a:defRPr/>
            </a:pPr>
            <a:r>
              <a:rPr lang="en-US" b="1" dirty="0" smtClean="0">
                <a:solidFill>
                  <a:schemeClr val="accent3"/>
                </a:solidFill>
                <a:effectLst>
                  <a:outerShdw blurRad="38100" dist="38100" dir="2700000" algn="tl">
                    <a:srgbClr val="000000"/>
                  </a:outerShdw>
                </a:effectLst>
                <a:latin typeface="Tahoma" pitchFamily="34" charset="0"/>
              </a:rPr>
              <a:t>Overweight in American      Indian Kids</a:t>
            </a:r>
            <a:br>
              <a:rPr lang="en-US" b="1" dirty="0" smtClean="0">
                <a:solidFill>
                  <a:schemeClr val="accent3"/>
                </a:solidFill>
                <a:effectLst>
                  <a:outerShdw blurRad="38100" dist="38100" dir="2700000" algn="tl">
                    <a:srgbClr val="000000"/>
                  </a:outerShdw>
                </a:effectLst>
                <a:latin typeface="Tahoma" pitchFamily="34" charset="0"/>
              </a:rPr>
            </a:br>
            <a:endParaRPr lang="en-US" b="1" dirty="0" smtClean="0">
              <a:solidFill>
                <a:schemeClr val="accent3"/>
              </a:solidFill>
              <a:effectLst>
                <a:outerShdw blurRad="38100" dist="38100" dir="2700000" algn="tl">
                  <a:srgbClr val="000000"/>
                </a:outerShdw>
              </a:effectLst>
              <a:latin typeface="Tahoma" pitchFamily="34" charset="0"/>
            </a:endParaRPr>
          </a:p>
        </p:txBody>
      </p:sp>
      <p:sp>
        <p:nvSpPr>
          <p:cNvPr id="25603" name="Rectangle 3"/>
          <p:cNvSpPr>
            <a:spLocks noGrp="1" noChangeArrowheads="1"/>
          </p:cNvSpPr>
          <p:nvPr>
            <p:ph type="body" idx="1"/>
          </p:nvPr>
        </p:nvSpPr>
        <p:spPr>
          <a:xfrm>
            <a:off x="0" y="1981200"/>
            <a:ext cx="5105400" cy="4114800"/>
          </a:xfrm>
        </p:spPr>
        <p:txBody>
          <a:bodyPr/>
          <a:lstStyle/>
          <a:p>
            <a:pPr lvl="1" eaLnBrk="1" hangingPunct="1">
              <a:lnSpc>
                <a:spcPct val="90000"/>
              </a:lnSpc>
              <a:buFontTx/>
              <a:buNone/>
              <a:defRPr/>
            </a:pPr>
            <a:endParaRPr lang="en-US" sz="2400" b="1" smtClean="0">
              <a:solidFill>
                <a:schemeClr val="bg1"/>
              </a:solidFill>
              <a:effectLst>
                <a:outerShdw blurRad="38100" dist="38100" dir="2700000" algn="tl">
                  <a:srgbClr val="000000"/>
                </a:outerShdw>
              </a:effectLst>
              <a:latin typeface="Tahoma" pitchFamily="34" charset="0"/>
            </a:endParaRPr>
          </a:p>
          <a:p>
            <a:pPr lvl="1" algn="ctr" eaLnBrk="1" hangingPunct="1">
              <a:lnSpc>
                <a:spcPct val="90000"/>
              </a:lnSpc>
              <a:buFontTx/>
              <a:buChar char="•"/>
              <a:defRPr/>
            </a:pPr>
            <a:r>
              <a:rPr lang="en-US" sz="3600" b="1" smtClean="0">
                <a:effectLst>
                  <a:outerShdw blurRad="38100" dist="38100" dir="2700000" algn="tl">
                    <a:srgbClr val="FFFFFF"/>
                  </a:outerShdw>
                </a:effectLst>
                <a:latin typeface="Tahoma" pitchFamily="34" charset="0"/>
              </a:rPr>
              <a:t>200-300% more common than non-Natives.</a:t>
            </a:r>
          </a:p>
          <a:p>
            <a:pPr lvl="1" algn="ctr" eaLnBrk="1" hangingPunct="1">
              <a:lnSpc>
                <a:spcPct val="90000"/>
              </a:lnSpc>
              <a:buFontTx/>
              <a:buChar char="•"/>
              <a:defRPr/>
            </a:pPr>
            <a:endParaRPr lang="en-US" sz="3600" b="1" smtClean="0">
              <a:effectLst>
                <a:outerShdw blurRad="38100" dist="38100" dir="2700000" algn="tl">
                  <a:srgbClr val="FFFFFF"/>
                </a:outerShdw>
              </a:effectLst>
              <a:latin typeface="Tahoma" pitchFamily="34" charset="0"/>
            </a:endParaRPr>
          </a:p>
          <a:p>
            <a:pPr lvl="1" algn="ctr" eaLnBrk="1" hangingPunct="1">
              <a:lnSpc>
                <a:spcPct val="90000"/>
              </a:lnSpc>
              <a:buFontTx/>
              <a:buChar char="•"/>
              <a:defRPr/>
            </a:pPr>
            <a:r>
              <a:rPr lang="en-US" sz="3600" b="1" smtClean="0">
                <a:effectLst>
                  <a:outerShdw blurRad="38100" dist="38100" dir="2700000" algn="tl">
                    <a:srgbClr val="FFFFFF"/>
                  </a:outerShdw>
                </a:effectLst>
                <a:latin typeface="Tahoma" pitchFamily="34" charset="0"/>
              </a:rPr>
              <a:t>4 in 10 Native kids are overweight or obese.</a:t>
            </a:r>
          </a:p>
          <a:p>
            <a:pPr lvl="1" eaLnBrk="1" hangingPunct="1">
              <a:lnSpc>
                <a:spcPct val="90000"/>
              </a:lnSpc>
              <a:buFontTx/>
              <a:buNone/>
              <a:defRPr/>
            </a:pPr>
            <a:endParaRPr lang="en-US" b="1" smtClean="0">
              <a:effectLst>
                <a:outerShdw blurRad="38100" dist="38100" dir="2700000" algn="tl">
                  <a:srgbClr val="FFFFFF"/>
                </a:outerShdw>
              </a:effectLst>
              <a:latin typeface="Tahoma" pitchFamily="34" charset="0"/>
            </a:endParaRPr>
          </a:p>
          <a:p>
            <a:pPr eaLnBrk="1" hangingPunct="1">
              <a:lnSpc>
                <a:spcPct val="90000"/>
              </a:lnSpc>
              <a:defRPr/>
            </a:pPr>
            <a:endParaRPr lang="en-US" sz="2800" b="1" smtClean="0">
              <a:effectLst>
                <a:outerShdw blurRad="38100" dist="38100" dir="2700000" algn="tl">
                  <a:srgbClr val="FFFFFF"/>
                </a:outerShdw>
              </a:effectLst>
              <a:latin typeface="Tahoma" pitchFamily="34" charset="0"/>
            </a:endParaRPr>
          </a:p>
        </p:txBody>
      </p:sp>
      <p:pic>
        <p:nvPicPr>
          <p:cNvPr id="53252" name="Picture 4" descr="Blue_girl"/>
          <p:cNvPicPr>
            <a:picLocks noChangeAspect="1" noChangeArrowheads="1"/>
          </p:cNvPicPr>
          <p:nvPr/>
        </p:nvPicPr>
        <p:blipFill>
          <a:blip r:embed="rId3"/>
          <a:srcRect/>
          <a:stretch>
            <a:fillRect/>
          </a:stretch>
        </p:blipFill>
        <p:spPr bwMode="auto">
          <a:xfrm>
            <a:off x="5410200" y="2514600"/>
            <a:ext cx="3429000" cy="2978150"/>
          </a:xfrm>
          <a:prstGeom prst="rect">
            <a:avLst/>
          </a:prstGeom>
          <a:noFill/>
          <a:ln w="9525">
            <a:noFill/>
            <a:miter lim="800000"/>
            <a:headEnd/>
            <a:tailEnd/>
          </a:ln>
        </p:spPr>
      </p:pic>
    </p:spTree>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sz="5400" b="1" smtClean="0">
                <a:solidFill>
                  <a:srgbClr val="FF3300"/>
                </a:solidFill>
                <a:effectLst>
                  <a:outerShdw blurRad="38100" dist="38100" dir="2700000" algn="tl">
                    <a:srgbClr val="000000"/>
                  </a:outerShdw>
                </a:effectLst>
                <a:latin typeface="Tahoma" pitchFamily="34" charset="0"/>
              </a:rPr>
              <a:t>The Future ?</a:t>
            </a:r>
          </a:p>
        </p:txBody>
      </p:sp>
      <p:sp>
        <p:nvSpPr>
          <p:cNvPr id="27651" name="Rectangle 3"/>
          <p:cNvSpPr>
            <a:spLocks noGrp="1" noChangeArrowheads="1"/>
          </p:cNvSpPr>
          <p:nvPr>
            <p:ph type="body" idx="1"/>
          </p:nvPr>
        </p:nvSpPr>
        <p:spPr/>
        <p:txBody>
          <a:bodyPr/>
          <a:lstStyle/>
          <a:p>
            <a:pPr eaLnBrk="1" hangingPunct="1">
              <a:lnSpc>
                <a:spcPct val="90000"/>
              </a:lnSpc>
              <a:defRPr/>
            </a:pPr>
            <a:r>
              <a:rPr lang="en-US" b="1" smtClean="0">
                <a:effectLst>
                  <a:outerShdw blurRad="38100" dist="38100" dir="2700000" algn="tl">
                    <a:srgbClr val="FFFFFF"/>
                  </a:outerShdw>
                </a:effectLst>
                <a:latin typeface="Tahoma" pitchFamily="34" charset="0"/>
              </a:rPr>
              <a:t>“…these children are at</a:t>
            </a:r>
            <a:r>
              <a:rPr lang="en-US" b="1" smtClean="0">
                <a:solidFill>
                  <a:schemeClr val="bg1"/>
                </a:solidFill>
                <a:effectLst>
                  <a:outerShdw blurRad="38100" dist="38100" dir="2700000" algn="tl">
                    <a:srgbClr val="000000"/>
                  </a:outerShdw>
                </a:effectLst>
                <a:latin typeface="Tahoma" pitchFamily="34" charset="0"/>
              </a:rPr>
              <a:t> </a:t>
            </a:r>
            <a:r>
              <a:rPr lang="en-US" b="1" smtClean="0">
                <a:solidFill>
                  <a:srgbClr val="FFFF00"/>
                </a:solidFill>
                <a:effectLst>
                  <a:outerShdw blurRad="38100" dist="38100" dir="2700000" algn="tl">
                    <a:srgbClr val="000000"/>
                  </a:outerShdw>
                </a:effectLst>
                <a:latin typeface="Tahoma" pitchFamily="34" charset="0"/>
              </a:rPr>
              <a:t>very high risk for serious problems later on</a:t>
            </a:r>
            <a:r>
              <a:rPr lang="en-US" b="1" smtClean="0">
                <a:effectLst>
                  <a:outerShdw blurRad="38100" dist="38100" dir="2700000" algn="tl">
                    <a:srgbClr val="FFFFFF"/>
                  </a:outerShdw>
                </a:effectLst>
                <a:latin typeface="Tahoma" pitchFamily="34" charset="0"/>
              </a:rPr>
              <a:t>, and if we don't change their status,</a:t>
            </a:r>
            <a:r>
              <a:rPr lang="en-US" b="1" smtClean="0">
                <a:solidFill>
                  <a:schemeClr val="bg1"/>
                </a:solidFill>
                <a:effectLst>
                  <a:outerShdw blurRad="38100" dist="38100" dir="2700000" algn="tl">
                    <a:srgbClr val="000000"/>
                  </a:outerShdw>
                </a:effectLst>
                <a:latin typeface="Tahoma" pitchFamily="34" charset="0"/>
              </a:rPr>
              <a:t> </a:t>
            </a:r>
          </a:p>
          <a:p>
            <a:pPr eaLnBrk="1" hangingPunct="1">
              <a:lnSpc>
                <a:spcPct val="90000"/>
              </a:lnSpc>
              <a:defRPr/>
            </a:pPr>
            <a:endParaRPr lang="en-US" b="1" smtClean="0">
              <a:solidFill>
                <a:schemeClr val="bg1"/>
              </a:solidFill>
              <a:effectLst>
                <a:outerShdw blurRad="38100" dist="38100" dir="2700000" algn="tl">
                  <a:srgbClr val="000000"/>
                </a:outerShdw>
              </a:effectLst>
              <a:latin typeface="Tahoma" pitchFamily="34" charset="0"/>
            </a:endParaRPr>
          </a:p>
          <a:p>
            <a:pPr eaLnBrk="1" hangingPunct="1">
              <a:lnSpc>
                <a:spcPct val="90000"/>
              </a:lnSpc>
              <a:defRPr/>
            </a:pPr>
            <a:r>
              <a:rPr lang="en-US" b="1" smtClean="0">
                <a:effectLst>
                  <a:outerShdw blurRad="38100" dist="38100" dir="2700000" algn="tl">
                    <a:srgbClr val="FFFFFF"/>
                  </a:outerShdw>
                </a:effectLst>
                <a:latin typeface="Tahoma" pitchFamily="34" charset="0"/>
              </a:rPr>
              <a:t>…these are going to be people with</a:t>
            </a:r>
            <a:r>
              <a:rPr lang="en-US" b="1" smtClean="0">
                <a:solidFill>
                  <a:schemeClr val="bg1"/>
                </a:solidFill>
                <a:effectLst>
                  <a:outerShdw blurRad="38100" dist="38100" dir="2700000" algn="tl">
                    <a:srgbClr val="000000"/>
                  </a:outerShdw>
                </a:effectLst>
                <a:latin typeface="Tahoma" pitchFamily="34" charset="0"/>
              </a:rPr>
              <a:t> </a:t>
            </a:r>
            <a:r>
              <a:rPr lang="en-US" b="1" smtClean="0">
                <a:solidFill>
                  <a:srgbClr val="FFFF00"/>
                </a:solidFill>
                <a:effectLst>
                  <a:outerShdw blurRad="38100" dist="38100" dir="2700000" algn="tl">
                    <a:srgbClr val="000000"/>
                  </a:outerShdw>
                </a:effectLst>
                <a:latin typeface="Tahoma" pitchFamily="34" charset="0"/>
              </a:rPr>
              <a:t>diabetes in their twenties or thirties and their first heart attack in their forties."</a:t>
            </a:r>
          </a:p>
        </p:txBody>
      </p:sp>
      <p:sp>
        <p:nvSpPr>
          <p:cNvPr id="27652" name="Rectangle 4"/>
          <p:cNvSpPr>
            <a:spLocks noChangeArrowheads="1"/>
          </p:cNvSpPr>
          <p:nvPr/>
        </p:nvSpPr>
        <p:spPr bwMode="auto">
          <a:xfrm>
            <a:off x="3733800" y="5546725"/>
            <a:ext cx="5410200" cy="1311275"/>
          </a:xfrm>
          <a:prstGeom prst="rect">
            <a:avLst/>
          </a:prstGeom>
          <a:noFill/>
          <a:ln w="9525">
            <a:noFill/>
            <a:miter lim="800000"/>
            <a:headEnd/>
            <a:tailEnd/>
          </a:ln>
          <a:effectLst/>
        </p:spPr>
        <p:txBody>
          <a:bodyPr>
            <a:spAutoFit/>
          </a:bodyPr>
          <a:lstStyle/>
          <a:p>
            <a:pPr lvl="4">
              <a:spcBef>
                <a:spcPct val="50000"/>
              </a:spcBef>
              <a:defRPr/>
            </a:pPr>
            <a:endParaRPr lang="en-US" sz="2000"/>
          </a:p>
          <a:p>
            <a:pPr lvl="4">
              <a:spcBef>
                <a:spcPct val="50000"/>
              </a:spcBef>
              <a:defRPr/>
            </a:pPr>
            <a:r>
              <a:rPr lang="en-US" sz="2000" b="1">
                <a:effectLst>
                  <a:outerShdw blurRad="38100" dist="38100" dir="2700000" algn="tl">
                    <a:srgbClr val="FFFFFF"/>
                  </a:outerShdw>
                </a:effectLst>
                <a:latin typeface="Tahoma" pitchFamily="34" charset="0"/>
              </a:rPr>
              <a:t>CDC director</a:t>
            </a:r>
          </a:p>
          <a:p>
            <a:pPr lvl="4">
              <a:spcBef>
                <a:spcPct val="50000"/>
              </a:spcBef>
              <a:defRPr/>
            </a:pPr>
            <a:r>
              <a:rPr lang="en-US" sz="2000" b="1">
                <a:effectLst>
                  <a:outerShdw blurRad="38100" dist="38100" dir="2700000" algn="tl">
                    <a:srgbClr val="FFFFFF"/>
                  </a:outerShdw>
                </a:effectLst>
                <a:latin typeface="Tahoma" pitchFamily="34" charset="0"/>
              </a:rPr>
              <a:t>Dr. Julie Gerberding</a:t>
            </a:r>
            <a:r>
              <a:rPr lang="en-US" sz="2000"/>
              <a:t>. </a:t>
            </a:r>
          </a:p>
        </p:txBody>
      </p:sp>
    </p:spTree>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featherdance"/>
          <p:cNvPicPr>
            <a:picLocks noChangeAspect="1" noChangeArrowheads="1"/>
          </p:cNvPicPr>
          <p:nvPr/>
        </p:nvPicPr>
        <p:blipFill>
          <a:blip r:embed="rId3">
            <a:lum bright="-36000"/>
          </a:blip>
          <a:srcRect/>
          <a:stretch>
            <a:fillRect/>
          </a:stretch>
        </p:blipFill>
        <p:spPr bwMode="auto">
          <a:xfrm>
            <a:off x="762000" y="1600200"/>
            <a:ext cx="7620000" cy="4670425"/>
          </a:xfrm>
          <a:prstGeom prst="rect">
            <a:avLst/>
          </a:prstGeom>
          <a:noFill/>
          <a:ln w="9525">
            <a:noFill/>
            <a:miter lim="800000"/>
            <a:headEnd/>
            <a:tailEnd/>
          </a:ln>
        </p:spPr>
      </p:pic>
      <p:sp>
        <p:nvSpPr>
          <p:cNvPr id="28675" name="Rectangle 3"/>
          <p:cNvSpPr>
            <a:spLocks noGrp="1" noChangeArrowheads="1"/>
          </p:cNvSpPr>
          <p:nvPr>
            <p:ph type="title"/>
          </p:nvPr>
        </p:nvSpPr>
        <p:spPr>
          <a:xfrm>
            <a:off x="1295400" y="0"/>
            <a:ext cx="7848600" cy="1143000"/>
          </a:xfrm>
        </p:spPr>
        <p:txBody>
          <a:bodyPr/>
          <a:lstStyle/>
          <a:p>
            <a:pPr eaLnBrk="1" hangingPunct="1">
              <a:defRPr/>
            </a:pPr>
            <a:r>
              <a:rPr lang="en-US" sz="4400" b="1" dirty="0" smtClean="0">
                <a:solidFill>
                  <a:srgbClr val="FF3300"/>
                </a:solidFill>
                <a:effectLst>
                  <a:outerShdw blurRad="38100" dist="38100" dir="2700000" algn="tl">
                    <a:srgbClr val="000000"/>
                  </a:outerShdw>
                </a:effectLst>
                <a:latin typeface="Tahoma" pitchFamily="34" charset="0"/>
              </a:rPr>
              <a:t>Getting A Grip On Obesity</a:t>
            </a:r>
          </a:p>
        </p:txBody>
      </p:sp>
      <p:sp>
        <p:nvSpPr>
          <p:cNvPr id="28676" name="Rectangle 4"/>
          <p:cNvSpPr>
            <a:spLocks noGrp="1" noChangeArrowheads="1"/>
          </p:cNvSpPr>
          <p:nvPr>
            <p:ph type="body" idx="1"/>
          </p:nvPr>
        </p:nvSpPr>
        <p:spPr>
          <a:xfrm>
            <a:off x="381000" y="1981200"/>
            <a:ext cx="8229600" cy="4114800"/>
          </a:xfrm>
        </p:spPr>
        <p:txBody>
          <a:bodyPr/>
          <a:lstStyle/>
          <a:p>
            <a:pPr eaLnBrk="1" hangingPunct="1">
              <a:defRPr/>
            </a:pPr>
            <a:endParaRPr lang="en-US" sz="3600" b="1" dirty="0" smtClean="0">
              <a:solidFill>
                <a:srgbClr val="FFFF00"/>
              </a:solidFill>
              <a:effectLst>
                <a:outerShdw blurRad="38100" dist="38100" dir="2700000" algn="tl">
                  <a:srgbClr val="000000"/>
                </a:outerShdw>
              </a:effectLst>
              <a:latin typeface="Tahoma" pitchFamily="34" charset="0"/>
            </a:endParaRPr>
          </a:p>
          <a:p>
            <a:pPr eaLnBrk="1" hangingPunct="1">
              <a:defRPr/>
            </a:pPr>
            <a:endParaRPr lang="en-US" sz="3600" b="1" dirty="0" smtClean="0">
              <a:solidFill>
                <a:srgbClr val="FFFF00"/>
              </a:solidFill>
              <a:effectLst>
                <a:outerShdw blurRad="38100" dist="38100" dir="2700000" algn="tl">
                  <a:srgbClr val="000000"/>
                </a:outerShdw>
              </a:effectLst>
              <a:latin typeface="Tahoma" pitchFamily="34" charset="0"/>
            </a:endParaRPr>
          </a:p>
          <a:p>
            <a:pPr eaLnBrk="1" hangingPunct="1">
              <a:defRPr/>
            </a:pPr>
            <a:r>
              <a:rPr lang="en-US" sz="3600" b="1" dirty="0" smtClean="0">
                <a:solidFill>
                  <a:srgbClr val="FFFF00"/>
                </a:solidFill>
                <a:effectLst>
                  <a:outerShdw blurRad="38100" dist="38100" dir="2700000" algn="tl">
                    <a:srgbClr val="000000"/>
                  </a:outerShdw>
                </a:effectLst>
                <a:latin typeface="Tahoma" pitchFamily="34" charset="0"/>
              </a:rPr>
              <a:t>What’s The Problem?</a:t>
            </a:r>
          </a:p>
          <a:p>
            <a:pPr eaLnBrk="1" hangingPunct="1">
              <a:defRPr/>
            </a:pPr>
            <a:r>
              <a:rPr lang="en-US" sz="4000" b="1" dirty="0" smtClean="0">
                <a:solidFill>
                  <a:schemeClr val="bg1"/>
                </a:solidFill>
                <a:effectLst>
                  <a:outerShdw blurRad="38100" dist="38100" dir="2700000" algn="tl">
                    <a:srgbClr val="000000"/>
                  </a:outerShdw>
                </a:effectLst>
                <a:latin typeface="Tahoma" pitchFamily="34" charset="0"/>
              </a:rPr>
              <a:t>What’s It Got To Do With Me?</a:t>
            </a:r>
          </a:p>
          <a:p>
            <a:pPr eaLnBrk="1" hangingPunct="1">
              <a:defRPr/>
            </a:pPr>
            <a:r>
              <a:rPr lang="en-US" sz="3600" b="1" dirty="0" smtClean="0">
                <a:solidFill>
                  <a:srgbClr val="FFFF00"/>
                </a:solidFill>
                <a:effectLst>
                  <a:outerShdw blurRad="38100" dist="38100" dir="2700000" algn="tl">
                    <a:srgbClr val="000000"/>
                  </a:outerShdw>
                </a:effectLst>
                <a:latin typeface="Tahoma" pitchFamily="34" charset="0"/>
              </a:rPr>
              <a:t>What Can I Do About It?</a:t>
            </a:r>
          </a:p>
        </p:txBody>
      </p:sp>
    </p:spTree>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defRPr/>
            </a:pPr>
            <a:r>
              <a:rPr lang="en-US" sz="6000" b="1" smtClean="0">
                <a:solidFill>
                  <a:srgbClr val="FF3300"/>
                </a:solidFill>
                <a:effectLst>
                  <a:outerShdw blurRad="38100" dist="38100" dir="2700000" algn="tl">
                    <a:srgbClr val="000000"/>
                  </a:outerShdw>
                </a:effectLst>
                <a:latin typeface="Tahoma" pitchFamily="34" charset="0"/>
              </a:rPr>
              <a:t>What You Can Do</a:t>
            </a:r>
            <a:r>
              <a:rPr lang="en-US" sz="5400" b="1" smtClean="0">
                <a:solidFill>
                  <a:schemeClr val="bg1"/>
                </a:solidFill>
                <a:effectLst>
                  <a:outerShdw blurRad="38100" dist="38100" dir="2700000" algn="tl">
                    <a:srgbClr val="000000"/>
                  </a:outerShdw>
                </a:effectLst>
                <a:latin typeface="Tahoma" pitchFamily="34" charset="0"/>
              </a:rPr>
              <a:t> </a:t>
            </a:r>
            <a:r>
              <a:rPr lang="en-US" sz="4800" b="1" smtClean="0">
                <a:solidFill>
                  <a:schemeClr val="bg1"/>
                </a:solidFill>
                <a:effectLst>
                  <a:outerShdw blurRad="38100" dist="38100" dir="2700000" algn="tl">
                    <a:srgbClr val="000000"/>
                  </a:outerShdw>
                </a:effectLst>
                <a:latin typeface="Tahoma" pitchFamily="34" charset="0"/>
              </a:rPr>
              <a:t> </a:t>
            </a:r>
          </a:p>
        </p:txBody>
      </p:sp>
      <p:sp>
        <p:nvSpPr>
          <p:cNvPr id="58371" name="Rectangle 3"/>
          <p:cNvSpPr>
            <a:spLocks noGrp="1" noChangeArrowheads="1"/>
          </p:cNvSpPr>
          <p:nvPr>
            <p:ph type="body" idx="1"/>
          </p:nvPr>
        </p:nvSpPr>
        <p:spPr>
          <a:xfrm>
            <a:off x="5029200" y="1981200"/>
            <a:ext cx="3352800" cy="4114800"/>
          </a:xfrm>
        </p:spPr>
        <p:txBody>
          <a:bodyPr/>
          <a:lstStyle/>
          <a:p>
            <a:pPr eaLnBrk="1" hangingPunct="1">
              <a:defRPr/>
            </a:pPr>
            <a:endParaRPr lang="en-US" sz="2800" b="1" dirty="0" smtClean="0">
              <a:solidFill>
                <a:schemeClr val="bg1"/>
              </a:solidFill>
              <a:effectLst>
                <a:outerShdw blurRad="38100" dist="38100" dir="2700000" algn="tl">
                  <a:srgbClr val="000000"/>
                </a:outerShdw>
              </a:effectLst>
              <a:latin typeface="Tahoma" pitchFamily="34" charset="0"/>
            </a:endParaRPr>
          </a:p>
          <a:p>
            <a:pPr eaLnBrk="1" hangingPunct="1">
              <a:defRPr/>
            </a:pPr>
            <a:r>
              <a:rPr lang="en-US" sz="2800" b="1" dirty="0" smtClean="0">
                <a:solidFill>
                  <a:srgbClr val="FF9900"/>
                </a:solidFill>
                <a:effectLst>
                  <a:outerShdw blurRad="38100" dist="38100" dir="2700000" algn="tl">
                    <a:srgbClr val="000000"/>
                  </a:outerShdw>
                </a:effectLst>
                <a:latin typeface="Tahoma" pitchFamily="34" charset="0"/>
              </a:rPr>
              <a:t>Walking at least ½ hour for most days of the week can reduce risk of developing diabetes.</a:t>
            </a:r>
          </a:p>
        </p:txBody>
      </p:sp>
      <p:pic>
        <p:nvPicPr>
          <p:cNvPr id="56324" name="Picture 7" descr="nf 3 girls.jpg"/>
          <p:cNvPicPr>
            <a:picLocks noChangeAspect="1"/>
          </p:cNvPicPr>
          <p:nvPr/>
        </p:nvPicPr>
        <p:blipFill>
          <a:blip r:embed="rId3"/>
          <a:srcRect/>
          <a:stretch>
            <a:fillRect/>
          </a:stretch>
        </p:blipFill>
        <p:spPr bwMode="auto">
          <a:xfrm>
            <a:off x="762000" y="2286000"/>
            <a:ext cx="3581400" cy="3251200"/>
          </a:xfrm>
          <a:prstGeom prst="rect">
            <a:avLst/>
          </a:prstGeom>
          <a:noFill/>
          <a:ln w="9525">
            <a:noFill/>
            <a:miter lim="800000"/>
            <a:headEnd/>
            <a:tailEnd/>
          </a:ln>
        </p:spPr>
      </p:pic>
    </p:spTree>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running_kids"/>
          <p:cNvPicPr>
            <a:picLocks noChangeAspect="1" noChangeArrowheads="1"/>
          </p:cNvPicPr>
          <p:nvPr/>
        </p:nvPicPr>
        <p:blipFill>
          <a:blip r:embed="rId3"/>
          <a:srcRect/>
          <a:stretch>
            <a:fillRect/>
          </a:stretch>
        </p:blipFill>
        <p:spPr bwMode="auto">
          <a:xfrm>
            <a:off x="4276725" y="1295400"/>
            <a:ext cx="4867275" cy="5029200"/>
          </a:xfrm>
          <a:prstGeom prst="rect">
            <a:avLst/>
          </a:prstGeom>
          <a:noFill/>
          <a:ln w="9525">
            <a:noFill/>
            <a:miter lim="800000"/>
            <a:headEnd/>
            <a:tailEnd/>
          </a:ln>
        </p:spPr>
      </p:pic>
      <p:sp>
        <p:nvSpPr>
          <p:cNvPr id="59395" name="Rectangle 3"/>
          <p:cNvSpPr>
            <a:spLocks noGrp="1" noChangeArrowheads="1"/>
          </p:cNvSpPr>
          <p:nvPr>
            <p:ph type="title"/>
          </p:nvPr>
        </p:nvSpPr>
        <p:spPr>
          <a:xfrm>
            <a:off x="1371600" y="609600"/>
            <a:ext cx="7315200" cy="685800"/>
          </a:xfrm>
        </p:spPr>
        <p:txBody>
          <a:bodyPr/>
          <a:lstStyle/>
          <a:p>
            <a:pPr eaLnBrk="1" hangingPunct="1">
              <a:defRPr/>
            </a:pPr>
            <a:r>
              <a:rPr lang="en-US" sz="6000" b="1" dirty="0" smtClean="0">
                <a:solidFill>
                  <a:srgbClr val="FF3300"/>
                </a:solidFill>
                <a:effectLst>
                  <a:outerShdw blurRad="38100" dist="38100" dir="2700000" algn="tl">
                    <a:srgbClr val="000000"/>
                  </a:outerShdw>
                </a:effectLst>
                <a:latin typeface="Tahoma" pitchFamily="34" charset="0"/>
              </a:rPr>
              <a:t>What You Can Do</a:t>
            </a:r>
            <a:r>
              <a:rPr lang="en-US" sz="4800" b="1" dirty="0" smtClean="0">
                <a:solidFill>
                  <a:schemeClr val="bg1"/>
                </a:solidFill>
                <a:effectLst>
                  <a:outerShdw blurRad="38100" dist="38100" dir="2700000" algn="tl">
                    <a:srgbClr val="000000"/>
                  </a:outerShdw>
                </a:effectLst>
                <a:latin typeface="Tahoma" pitchFamily="34" charset="0"/>
              </a:rPr>
              <a:t> </a:t>
            </a:r>
            <a:r>
              <a:rPr lang="en-US" sz="5400" b="1" dirty="0" smtClean="0">
                <a:solidFill>
                  <a:schemeClr val="bg1"/>
                </a:solidFill>
                <a:effectLst>
                  <a:outerShdw blurRad="38100" dist="38100" dir="2700000" algn="tl">
                    <a:srgbClr val="000000"/>
                  </a:outerShdw>
                </a:effectLst>
                <a:latin typeface="Tahoma" pitchFamily="34" charset="0"/>
              </a:rPr>
              <a:t/>
            </a:r>
            <a:br>
              <a:rPr lang="en-US" sz="5400" b="1" dirty="0" smtClean="0">
                <a:solidFill>
                  <a:schemeClr val="bg1"/>
                </a:solidFill>
                <a:effectLst>
                  <a:outerShdw blurRad="38100" dist="38100" dir="2700000" algn="tl">
                    <a:srgbClr val="000000"/>
                  </a:outerShdw>
                </a:effectLst>
                <a:latin typeface="Tahoma" pitchFamily="34" charset="0"/>
              </a:rPr>
            </a:br>
            <a:endParaRPr lang="en-US" sz="5400" b="1" dirty="0" smtClean="0">
              <a:solidFill>
                <a:schemeClr val="bg1"/>
              </a:solidFill>
              <a:effectLst>
                <a:outerShdw blurRad="38100" dist="38100" dir="2700000" algn="tl">
                  <a:srgbClr val="000000"/>
                </a:outerShdw>
              </a:effectLst>
              <a:latin typeface="Tahoma" pitchFamily="34" charset="0"/>
            </a:endParaRPr>
          </a:p>
        </p:txBody>
      </p:sp>
      <p:sp>
        <p:nvSpPr>
          <p:cNvPr id="59396" name="Rectangle 4"/>
          <p:cNvSpPr>
            <a:spLocks noGrp="1" noChangeArrowheads="1"/>
          </p:cNvSpPr>
          <p:nvPr>
            <p:ph type="body" idx="1"/>
          </p:nvPr>
        </p:nvSpPr>
        <p:spPr>
          <a:xfrm>
            <a:off x="609600" y="1371600"/>
            <a:ext cx="3352800" cy="4953000"/>
          </a:xfrm>
        </p:spPr>
        <p:txBody>
          <a:bodyPr/>
          <a:lstStyle/>
          <a:p>
            <a:pPr eaLnBrk="1" hangingPunct="1">
              <a:defRPr/>
            </a:pPr>
            <a:endParaRPr lang="en-US" sz="2000" b="1" smtClean="0">
              <a:solidFill>
                <a:schemeClr val="bg1"/>
              </a:solidFill>
              <a:effectLst>
                <a:outerShdw blurRad="38100" dist="38100" dir="2700000" algn="tl">
                  <a:srgbClr val="000000"/>
                </a:outerShdw>
              </a:effectLst>
              <a:latin typeface="Tahoma" pitchFamily="34" charset="0"/>
            </a:endParaRPr>
          </a:p>
          <a:p>
            <a:pPr eaLnBrk="1" hangingPunct="1">
              <a:defRPr/>
            </a:pPr>
            <a:r>
              <a:rPr lang="en-US" sz="2800" b="1" smtClean="0">
                <a:solidFill>
                  <a:srgbClr val="FF9900"/>
                </a:solidFill>
                <a:effectLst>
                  <a:outerShdw blurRad="38100" dist="38100" dir="2700000" algn="tl">
                    <a:srgbClr val="000000"/>
                  </a:outerShdw>
                </a:effectLst>
                <a:latin typeface="Tahoma" pitchFamily="34" charset="0"/>
              </a:rPr>
              <a:t>Weight loss is the key.</a:t>
            </a:r>
          </a:p>
          <a:p>
            <a:pPr eaLnBrk="1" hangingPunct="1">
              <a:defRPr/>
            </a:pPr>
            <a:endParaRPr lang="en-US" sz="2800" b="1" smtClean="0">
              <a:solidFill>
                <a:srgbClr val="FF9900"/>
              </a:solidFill>
              <a:effectLst>
                <a:outerShdw blurRad="38100" dist="38100" dir="2700000" algn="tl">
                  <a:srgbClr val="000000"/>
                </a:outerShdw>
              </a:effectLst>
              <a:latin typeface="Tahoma" pitchFamily="34" charset="0"/>
            </a:endParaRPr>
          </a:p>
          <a:p>
            <a:pPr eaLnBrk="1" hangingPunct="1">
              <a:defRPr/>
            </a:pPr>
            <a:r>
              <a:rPr lang="en-US" sz="2800" b="1" smtClean="0">
                <a:solidFill>
                  <a:srgbClr val="FF9900"/>
                </a:solidFill>
                <a:effectLst>
                  <a:outerShdw blurRad="38100" dist="38100" dir="2700000" algn="tl">
                    <a:srgbClr val="000000"/>
                  </a:outerShdw>
                </a:effectLst>
                <a:latin typeface="Tahoma" pitchFamily="34" charset="0"/>
              </a:rPr>
              <a:t>Drastic weight reductions &amp; severe diets are not needed to reduce risk and improve health.</a:t>
            </a:r>
          </a:p>
        </p:txBody>
      </p:sp>
    </p:spTree>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371600" y="152400"/>
            <a:ext cx="5562600" cy="914400"/>
          </a:xfrm>
        </p:spPr>
        <p:txBody>
          <a:bodyPr/>
          <a:lstStyle/>
          <a:p>
            <a:pPr eaLnBrk="1" hangingPunct="1">
              <a:defRPr/>
            </a:pPr>
            <a:r>
              <a:rPr lang="en-US" sz="4800" b="1" dirty="0" smtClean="0">
                <a:solidFill>
                  <a:srgbClr val="FF3300"/>
                </a:solidFill>
                <a:effectLst>
                  <a:outerShdw blurRad="38100" dist="38100" dir="2700000" algn="tl">
                    <a:srgbClr val="000000"/>
                  </a:outerShdw>
                </a:effectLst>
                <a:latin typeface="Tahoma" pitchFamily="34" charset="0"/>
              </a:rPr>
              <a:t>What You Can Do</a:t>
            </a:r>
            <a:r>
              <a:rPr lang="en-US" sz="4800" b="1" dirty="0" smtClean="0">
                <a:solidFill>
                  <a:schemeClr val="bg1"/>
                </a:solidFill>
                <a:effectLst>
                  <a:outerShdw blurRad="38100" dist="38100" dir="2700000" algn="tl">
                    <a:srgbClr val="000000"/>
                  </a:outerShdw>
                </a:effectLst>
                <a:latin typeface="Tahoma" pitchFamily="34" charset="0"/>
              </a:rPr>
              <a:t> </a:t>
            </a:r>
          </a:p>
        </p:txBody>
      </p:sp>
      <p:sp>
        <p:nvSpPr>
          <p:cNvPr id="60419" name="Rectangle 3"/>
          <p:cNvSpPr>
            <a:spLocks noGrp="1" noChangeArrowheads="1"/>
          </p:cNvSpPr>
          <p:nvPr>
            <p:ph type="body" idx="1"/>
          </p:nvPr>
        </p:nvSpPr>
        <p:spPr>
          <a:xfrm>
            <a:off x="-76200" y="1676400"/>
            <a:ext cx="5562600" cy="5029200"/>
          </a:xfrm>
        </p:spPr>
        <p:txBody>
          <a:bodyPr/>
          <a:lstStyle/>
          <a:p>
            <a:pPr eaLnBrk="1" hangingPunct="1">
              <a:lnSpc>
                <a:spcPct val="90000"/>
              </a:lnSpc>
              <a:defRPr/>
            </a:pPr>
            <a:r>
              <a:rPr lang="en-US" b="1" dirty="0" smtClean="0">
                <a:solidFill>
                  <a:srgbClr val="FF9900"/>
                </a:solidFill>
                <a:effectLst>
                  <a:outerShdw blurRad="38100" dist="38100" dir="2700000" algn="tl">
                    <a:srgbClr val="000000"/>
                  </a:outerShdw>
                </a:effectLst>
                <a:latin typeface="Tahoma" pitchFamily="34" charset="0"/>
              </a:rPr>
              <a:t>Keeping kids fit is not rocket science.</a:t>
            </a:r>
          </a:p>
          <a:p>
            <a:pPr eaLnBrk="1" hangingPunct="1">
              <a:lnSpc>
                <a:spcPct val="90000"/>
              </a:lnSpc>
              <a:defRPr/>
            </a:pPr>
            <a:r>
              <a:rPr lang="en-US" sz="2800" b="1" dirty="0" smtClean="0">
                <a:solidFill>
                  <a:srgbClr val="FF9900"/>
                </a:solidFill>
                <a:effectLst>
                  <a:outerShdw blurRad="38100" dist="38100" dir="2700000" algn="tl">
                    <a:srgbClr val="000000"/>
                  </a:outerShdw>
                </a:effectLst>
                <a:latin typeface="Tahoma" pitchFamily="34" charset="0"/>
              </a:rPr>
              <a:t>Smaller food portions. Healthier food choices.</a:t>
            </a:r>
          </a:p>
          <a:p>
            <a:pPr eaLnBrk="1" hangingPunct="1">
              <a:lnSpc>
                <a:spcPct val="90000"/>
              </a:lnSpc>
              <a:defRPr/>
            </a:pPr>
            <a:r>
              <a:rPr lang="en-US" sz="2800" b="1" dirty="0" smtClean="0">
                <a:solidFill>
                  <a:srgbClr val="FF9900"/>
                </a:solidFill>
                <a:effectLst>
                  <a:outerShdw blurRad="38100" dist="38100" dir="2700000" algn="tl">
                    <a:srgbClr val="000000"/>
                  </a:outerShdw>
                </a:effectLst>
                <a:latin typeface="Tahoma" pitchFamily="34" charset="0"/>
              </a:rPr>
              <a:t>Make ‘</a:t>
            </a:r>
            <a:r>
              <a:rPr lang="en-US" sz="2800" b="1" dirty="0" err="1" smtClean="0">
                <a:solidFill>
                  <a:srgbClr val="FF9900"/>
                </a:solidFill>
                <a:effectLst>
                  <a:outerShdw blurRad="38100" dist="38100" dir="2700000" algn="tl">
                    <a:srgbClr val="000000"/>
                  </a:outerShdw>
                </a:effectLst>
                <a:latin typeface="Tahoma" pitchFamily="34" charset="0"/>
              </a:rPr>
              <a:t>em</a:t>
            </a:r>
            <a:r>
              <a:rPr lang="en-US" sz="2800" b="1" dirty="0" smtClean="0">
                <a:solidFill>
                  <a:srgbClr val="FF9900"/>
                </a:solidFill>
                <a:effectLst>
                  <a:outerShdw blurRad="38100" dist="38100" dir="2700000" algn="tl">
                    <a:srgbClr val="000000"/>
                  </a:outerShdw>
                </a:effectLst>
                <a:latin typeface="Tahoma" pitchFamily="34" charset="0"/>
              </a:rPr>
              <a:t> walk.</a:t>
            </a:r>
          </a:p>
          <a:p>
            <a:pPr eaLnBrk="1" hangingPunct="1">
              <a:lnSpc>
                <a:spcPct val="90000"/>
              </a:lnSpc>
              <a:defRPr/>
            </a:pPr>
            <a:r>
              <a:rPr lang="en-US" sz="2800" b="1" dirty="0" smtClean="0">
                <a:solidFill>
                  <a:srgbClr val="FF9900"/>
                </a:solidFill>
                <a:effectLst>
                  <a:outerShdw blurRad="38100" dist="38100" dir="2700000" algn="tl">
                    <a:srgbClr val="000000"/>
                  </a:outerShdw>
                </a:effectLst>
                <a:latin typeface="Tahoma" pitchFamily="34" charset="0"/>
              </a:rPr>
              <a:t>Chores of activity.</a:t>
            </a:r>
          </a:p>
          <a:p>
            <a:pPr eaLnBrk="1" hangingPunct="1">
              <a:lnSpc>
                <a:spcPct val="90000"/>
              </a:lnSpc>
              <a:defRPr/>
            </a:pPr>
            <a:r>
              <a:rPr lang="en-US" sz="2800" b="1" dirty="0" smtClean="0">
                <a:solidFill>
                  <a:srgbClr val="FF9900"/>
                </a:solidFill>
                <a:effectLst>
                  <a:outerShdw blurRad="38100" dist="38100" dir="2700000" algn="tl">
                    <a:srgbClr val="000000"/>
                  </a:outerShdw>
                </a:effectLst>
                <a:latin typeface="Tahoma" pitchFamily="34" charset="0"/>
              </a:rPr>
              <a:t>Limit all TV/PC/electronic media to one hr/day.</a:t>
            </a:r>
          </a:p>
          <a:p>
            <a:pPr eaLnBrk="1" hangingPunct="1">
              <a:lnSpc>
                <a:spcPct val="90000"/>
              </a:lnSpc>
              <a:defRPr/>
            </a:pPr>
            <a:r>
              <a:rPr lang="en-US" sz="2800" b="1" dirty="0" smtClean="0">
                <a:solidFill>
                  <a:srgbClr val="FF9900"/>
                </a:solidFill>
                <a:effectLst>
                  <a:outerShdw blurRad="38100" dist="38100" dir="2700000" algn="tl">
                    <a:srgbClr val="000000"/>
                  </a:outerShdw>
                </a:effectLst>
                <a:latin typeface="Tahoma" pitchFamily="34" charset="0"/>
              </a:rPr>
              <a:t>Active family </a:t>
            </a:r>
            <a:r>
              <a:rPr lang="en-US" sz="2800" b="1" dirty="0" err="1" smtClean="0">
                <a:solidFill>
                  <a:srgbClr val="FF9900"/>
                </a:solidFill>
                <a:effectLst>
                  <a:outerShdw blurRad="38100" dist="38100" dir="2700000" algn="tl">
                    <a:srgbClr val="000000"/>
                  </a:outerShdw>
                </a:effectLst>
                <a:latin typeface="Tahoma" pitchFamily="34" charset="0"/>
              </a:rPr>
              <a:t>rec</a:t>
            </a:r>
            <a:r>
              <a:rPr lang="en-US" sz="2800" b="1" dirty="0" smtClean="0">
                <a:solidFill>
                  <a:srgbClr val="FF9900"/>
                </a:solidFill>
                <a:effectLst>
                  <a:outerShdw blurRad="38100" dist="38100" dir="2700000" algn="tl">
                    <a:srgbClr val="000000"/>
                  </a:outerShdw>
                </a:effectLst>
                <a:latin typeface="Tahoma" pitchFamily="34" charset="0"/>
              </a:rPr>
              <a:t> activities.</a:t>
            </a:r>
          </a:p>
          <a:p>
            <a:pPr eaLnBrk="1" hangingPunct="1">
              <a:lnSpc>
                <a:spcPct val="90000"/>
              </a:lnSpc>
              <a:defRPr/>
            </a:pPr>
            <a:r>
              <a:rPr lang="en-US" b="1" dirty="0" smtClean="0">
                <a:solidFill>
                  <a:srgbClr val="FF9900"/>
                </a:solidFill>
                <a:effectLst>
                  <a:outerShdw blurRad="38100" dist="38100" dir="2700000" algn="tl">
                    <a:srgbClr val="000000"/>
                  </a:outerShdw>
                </a:effectLst>
                <a:latin typeface="Tahoma" pitchFamily="34" charset="0"/>
              </a:rPr>
              <a:t>Lead by example.</a:t>
            </a:r>
          </a:p>
          <a:p>
            <a:pPr eaLnBrk="1" hangingPunct="1">
              <a:lnSpc>
                <a:spcPct val="90000"/>
              </a:lnSpc>
              <a:defRPr/>
            </a:pPr>
            <a:endParaRPr lang="en-US" b="1" dirty="0" smtClean="0">
              <a:solidFill>
                <a:srgbClr val="FF9900"/>
              </a:solidFill>
              <a:effectLst>
                <a:outerShdw blurRad="38100" dist="38100" dir="2700000" algn="tl">
                  <a:srgbClr val="000000"/>
                </a:outerShdw>
              </a:effectLst>
              <a:latin typeface="Tahoma" pitchFamily="34" charset="0"/>
            </a:endParaRPr>
          </a:p>
        </p:txBody>
      </p:sp>
      <p:pic>
        <p:nvPicPr>
          <p:cNvPr id="58372" name="Picture 6" descr="DSCN0258.JPG"/>
          <p:cNvPicPr>
            <a:picLocks noChangeAspect="1"/>
          </p:cNvPicPr>
          <p:nvPr/>
        </p:nvPicPr>
        <p:blipFill>
          <a:blip r:embed="rId3"/>
          <a:srcRect/>
          <a:stretch>
            <a:fillRect/>
          </a:stretch>
        </p:blipFill>
        <p:spPr bwMode="auto">
          <a:xfrm>
            <a:off x="5486400" y="1447800"/>
            <a:ext cx="3276600" cy="3495675"/>
          </a:xfrm>
          <a:prstGeom prst="rect">
            <a:avLst/>
          </a:prstGeom>
          <a:noFill/>
          <a:ln w="9525">
            <a:noFill/>
            <a:miter lim="800000"/>
            <a:headEnd/>
            <a:tailEnd/>
          </a:ln>
        </p:spPr>
      </p:pic>
    </p:spTree>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defRPr/>
            </a:pPr>
            <a:r>
              <a:rPr lang="en-US" sz="6000" b="1" smtClean="0">
                <a:solidFill>
                  <a:srgbClr val="FF3300"/>
                </a:solidFill>
                <a:effectLst>
                  <a:outerShdw blurRad="38100" dist="38100" dir="2700000" algn="tl">
                    <a:srgbClr val="000000"/>
                  </a:outerShdw>
                </a:effectLst>
                <a:latin typeface="Tahoma" pitchFamily="34" charset="0"/>
              </a:rPr>
              <a:t>What You Can Do</a:t>
            </a:r>
          </a:p>
        </p:txBody>
      </p:sp>
      <p:sp>
        <p:nvSpPr>
          <p:cNvPr id="61443" name="Rectangle 3"/>
          <p:cNvSpPr>
            <a:spLocks noGrp="1" noChangeArrowheads="1"/>
          </p:cNvSpPr>
          <p:nvPr>
            <p:ph type="body" idx="1"/>
          </p:nvPr>
        </p:nvSpPr>
        <p:spPr>
          <a:xfrm>
            <a:off x="0" y="1981200"/>
            <a:ext cx="9144000" cy="4114800"/>
          </a:xfrm>
        </p:spPr>
        <p:txBody>
          <a:bodyPr/>
          <a:lstStyle/>
          <a:p>
            <a:pPr eaLnBrk="1" hangingPunct="1">
              <a:defRPr/>
            </a:pPr>
            <a:r>
              <a:rPr lang="en-US" sz="3600" b="1" smtClean="0">
                <a:solidFill>
                  <a:srgbClr val="FF9900"/>
                </a:solidFill>
                <a:effectLst>
                  <a:outerShdw blurRad="38100" dist="38100" dir="2700000" algn="tl">
                    <a:srgbClr val="000000"/>
                  </a:outerShdw>
                </a:effectLst>
                <a:latin typeface="Tahoma" pitchFamily="34" charset="0"/>
              </a:rPr>
              <a:t>Diabetes, metabolic syndrome, heart disease and stroke risks can all be improved by these small reductions in body weight.</a:t>
            </a:r>
          </a:p>
          <a:p>
            <a:pPr eaLnBrk="1" hangingPunct="1">
              <a:buFontTx/>
              <a:buNone/>
              <a:defRPr/>
            </a:pPr>
            <a:endParaRPr lang="en-US" sz="3600" b="1" smtClean="0">
              <a:solidFill>
                <a:srgbClr val="FF9900"/>
              </a:solidFill>
              <a:effectLst>
                <a:outerShdw blurRad="38100" dist="38100" dir="2700000" algn="tl">
                  <a:srgbClr val="000000"/>
                </a:outerShdw>
              </a:effectLst>
              <a:latin typeface="Tahoma" pitchFamily="34" charset="0"/>
            </a:endParaRPr>
          </a:p>
        </p:txBody>
      </p:sp>
      <p:graphicFrame>
        <p:nvGraphicFramePr>
          <p:cNvPr id="6146" name="Object 4"/>
          <p:cNvGraphicFramePr>
            <a:graphicFrameLocks noChangeAspect="1"/>
          </p:cNvGraphicFramePr>
          <p:nvPr/>
        </p:nvGraphicFramePr>
        <p:xfrm>
          <a:off x="5105400" y="3829050"/>
          <a:ext cx="4038600" cy="3028950"/>
        </p:xfrm>
        <a:graphic>
          <a:graphicData uri="http://schemas.openxmlformats.org/presentationml/2006/ole">
            <p:oleObj spid="_x0000_s63490" name="Slide" r:id="rId4" imgW="4572000" imgH="3429000" progId="PowerPoint.Slide.8">
              <p:embed/>
            </p:oleObj>
          </a:graphicData>
        </a:graphic>
      </p:graphicFrame>
    </p:spTree>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Diabetes (a refresher)</a:t>
            </a:r>
            <a:endParaRPr lang="en-US" dirty="0"/>
          </a:p>
        </p:txBody>
      </p:sp>
      <p:sp>
        <p:nvSpPr>
          <p:cNvPr id="6" name="Date Placeholder 5"/>
          <p:cNvSpPr>
            <a:spLocks noGrp="1"/>
          </p:cNvSpPr>
          <p:nvPr>
            <p:ph type="dt" sz="half" idx="4294967295"/>
          </p:nvPr>
        </p:nvSpPr>
        <p:spPr>
          <a:xfrm>
            <a:off x="457200" y="6461125"/>
            <a:ext cx="2133600" cy="396875"/>
          </a:xfrm>
        </p:spPr>
        <p:txBody>
          <a:bodyPr/>
          <a:lstStyle/>
          <a:p>
            <a:pPr>
              <a:defRPr/>
            </a:pPr>
            <a:fld id="{1E0489E3-FE8A-4D57-9EF3-41745FEF306E}" type="datetime1">
              <a:rPr lang="en-US" smtClean="0"/>
              <a:pPr>
                <a:defRPr/>
              </a:pPr>
              <a:t>2/23/2009</a:t>
            </a:fld>
            <a:endParaRPr lang="en-US" dirty="0"/>
          </a:p>
        </p:txBody>
      </p:sp>
      <p:sp>
        <p:nvSpPr>
          <p:cNvPr id="9" name="Rectangle 3"/>
          <p:cNvSpPr txBox="1">
            <a:spLocks noChangeArrowheads="1"/>
          </p:cNvSpPr>
          <p:nvPr/>
        </p:nvSpPr>
        <p:spPr>
          <a:xfrm>
            <a:off x="1371600" y="4267200"/>
            <a:ext cx="7772400" cy="19812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rgbClr val="715C29"/>
              </a:buClr>
              <a:buSzPct val="95000"/>
              <a:buFont typeface="Arial" charset="0"/>
              <a:buChar char="•"/>
              <a:tabLst/>
              <a:defRPr/>
            </a:pPr>
            <a:endParaRPr kumimoji="0" lang="en-US" sz="2400" b="0" i="0" u="none" strike="noStrike" kern="0" cap="none" spc="0" normalizeH="0" baseline="0" noProof="0" dirty="0" smtClean="0">
              <a:ln>
                <a:noFill/>
              </a:ln>
              <a:solidFill>
                <a:schemeClr val="tx1"/>
              </a:solidFill>
              <a:effectLst/>
              <a:uLnTx/>
              <a:uFillTx/>
              <a:latin typeface="Trebuchet MS" pitchFamily="34" charset="0"/>
              <a:ea typeface="+mn-ea"/>
              <a:cs typeface="+mn-cs"/>
            </a:endParaRPr>
          </a:p>
        </p:txBody>
      </p:sp>
      <p:sp>
        <p:nvSpPr>
          <p:cNvPr id="19" name="Rectangle 3"/>
          <p:cNvSpPr txBox="1">
            <a:spLocks noChangeArrowheads="1"/>
          </p:cNvSpPr>
          <p:nvPr/>
        </p:nvSpPr>
        <p:spPr bwMode="auto">
          <a:xfrm>
            <a:off x="838200" y="1752600"/>
            <a:ext cx="7772400"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715C29"/>
              </a:buClr>
              <a:buSzPct val="95000"/>
              <a:buFontTx/>
              <a:buNone/>
              <a:tabLst/>
              <a:defRPr/>
            </a:pPr>
            <a:r>
              <a:rPr kumimoji="0" lang="en-US" sz="2800" b="0" i="0" u="none" strike="noStrike" kern="0" cap="none" spc="0" normalizeH="0" baseline="0" noProof="0" smtClean="0">
                <a:ln>
                  <a:noFill/>
                </a:ln>
                <a:solidFill>
                  <a:schemeClr val="tx1"/>
                </a:solidFill>
                <a:effectLst/>
                <a:uLnTx/>
                <a:uFillTx/>
                <a:latin typeface="Trebuchet MS" pitchFamily="34" charset="0"/>
                <a:ea typeface="+mn-ea"/>
                <a:cs typeface="+mn-cs"/>
              </a:rPr>
              <a:t>The body loses its main source of fuel even though the blood contains large amounts of glucose </a:t>
            </a:r>
          </a:p>
          <a:p>
            <a:pPr marL="342900" marR="0" lvl="0" indent="-342900" algn="l" defTabSz="914400" rtl="0" eaLnBrk="0" fontAlgn="base" latinLnBrk="0" hangingPunct="0">
              <a:lnSpc>
                <a:spcPct val="100000"/>
              </a:lnSpc>
              <a:spcBef>
                <a:spcPct val="20000"/>
              </a:spcBef>
              <a:spcAft>
                <a:spcPct val="0"/>
              </a:spcAft>
              <a:buClr>
                <a:srgbClr val="715C29"/>
              </a:buClr>
              <a:buSzPct val="95000"/>
              <a:buFontTx/>
              <a:buNone/>
              <a:tabLst/>
              <a:defRPr/>
            </a:pPr>
            <a:r>
              <a:rPr kumimoji="0" lang="en-US" sz="2800" b="0" i="0" u="none" strike="noStrike" kern="0" cap="none" spc="0" normalizeH="0" baseline="0" noProof="0" smtClean="0">
                <a:ln>
                  <a:noFill/>
                </a:ln>
                <a:solidFill>
                  <a:schemeClr val="tx1"/>
                </a:solidFill>
                <a:effectLst/>
                <a:uLnTx/>
                <a:uFillTx/>
                <a:latin typeface="Trebuchet MS" pitchFamily="34" charset="0"/>
                <a:ea typeface="+mn-ea"/>
                <a:cs typeface="+mn-cs"/>
              </a:rPr>
              <a:t>(like being thirsty in the middle of the ocean)</a:t>
            </a:r>
          </a:p>
          <a:p>
            <a:pPr marL="342900" marR="0" lvl="0" indent="-342900" algn="l" defTabSz="914400" rtl="0" eaLnBrk="0" fontAlgn="base" latinLnBrk="0" hangingPunct="0">
              <a:lnSpc>
                <a:spcPct val="100000"/>
              </a:lnSpc>
              <a:spcBef>
                <a:spcPct val="20000"/>
              </a:spcBef>
              <a:spcAft>
                <a:spcPct val="0"/>
              </a:spcAft>
              <a:buClr>
                <a:srgbClr val="715C29"/>
              </a:buClr>
              <a:buSzPct val="95000"/>
              <a:buFont typeface="Arial" charset="0"/>
              <a:buChar char="•"/>
              <a:tabLst/>
              <a:defRPr/>
            </a:pPr>
            <a:endParaRPr kumimoji="0" lang="en-US" sz="2800" b="0" i="0" u="none" strike="noStrike" kern="0" cap="none" spc="0" normalizeH="0" baseline="0" noProof="0" dirty="0" smtClean="0">
              <a:ln>
                <a:noFill/>
              </a:ln>
              <a:solidFill>
                <a:schemeClr val="tx1"/>
              </a:solidFill>
              <a:effectLst/>
              <a:uLnTx/>
              <a:uFillTx/>
              <a:latin typeface="Trebuchet MS" pitchFamily="34" charset="0"/>
              <a:ea typeface="+mn-ea"/>
              <a:cs typeface="+mn-cs"/>
            </a:endParaRPr>
          </a:p>
        </p:txBody>
      </p:sp>
      <p:pic>
        <p:nvPicPr>
          <p:cNvPr id="20" name="Picture 4"/>
          <p:cNvPicPr>
            <a:picLocks noGrp="1" noChangeAspect="1" noChangeArrowheads="1"/>
          </p:cNvPicPr>
          <p:nvPr>
            <p:ph sz="half" idx="4294967295"/>
          </p:nvPr>
        </p:nvPicPr>
        <p:blipFill>
          <a:blip r:embed="rId2"/>
          <a:srcRect/>
          <a:stretch>
            <a:fillRect/>
          </a:stretch>
        </p:blipFill>
        <p:spPr>
          <a:xfrm>
            <a:off x="2895600" y="4114800"/>
            <a:ext cx="2930525" cy="19812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Content Placeholder 5"/>
          <p:cNvSpPr>
            <a:spLocks noGrp="1"/>
          </p:cNvSpPr>
          <p:nvPr>
            <p:ph idx="1"/>
          </p:nvPr>
        </p:nvSpPr>
        <p:spPr>
          <a:xfrm>
            <a:off x="457200" y="2057400"/>
            <a:ext cx="8229600" cy="3657600"/>
          </a:xfrm>
        </p:spPr>
        <p:txBody>
          <a:bodyPr/>
          <a:lstStyle/>
          <a:p>
            <a:r>
              <a:rPr lang="en-US" dirty="0" smtClean="0"/>
              <a:t>Tips for balancing energy everyday</a:t>
            </a:r>
          </a:p>
          <a:p>
            <a:r>
              <a:rPr lang="en-US" dirty="0" smtClean="0"/>
              <a:t>Good food that’s good for you</a:t>
            </a:r>
          </a:p>
          <a:p>
            <a:r>
              <a:rPr lang="en-US" dirty="0" smtClean="0"/>
              <a:t>Ways to get the family moving</a:t>
            </a:r>
          </a:p>
          <a:p>
            <a:r>
              <a:rPr lang="en-US" dirty="0" smtClean="0"/>
              <a:t>Ways to wean the screen</a:t>
            </a:r>
          </a:p>
          <a:p>
            <a:r>
              <a:rPr lang="en-US" dirty="0" smtClean="0"/>
              <a:t>How to maintain a healthy weight</a:t>
            </a:r>
          </a:p>
          <a:p>
            <a:endParaRPr lang="en-US" dirty="0" smtClean="0"/>
          </a:p>
        </p:txBody>
      </p:sp>
      <p:sp>
        <p:nvSpPr>
          <p:cNvPr id="59394" name="Title 3"/>
          <p:cNvSpPr>
            <a:spLocks noGrp="1"/>
          </p:cNvSpPr>
          <p:nvPr>
            <p:ph type="title"/>
          </p:nvPr>
        </p:nvSpPr>
        <p:spPr>
          <a:xfrm>
            <a:off x="1752600" y="76200"/>
            <a:ext cx="7315200" cy="1143000"/>
          </a:xfrm>
        </p:spPr>
        <p:txBody>
          <a:bodyPr/>
          <a:lstStyle/>
          <a:p>
            <a:r>
              <a:rPr lang="en-US" dirty="0" smtClean="0"/>
              <a:t>What We Can Do</a:t>
            </a:r>
            <a:endParaRPr lang="en-US" dirty="0" smtClean="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3"/>
          <p:cNvSpPr>
            <a:spLocks noGrp="1"/>
          </p:cNvSpPr>
          <p:nvPr>
            <p:ph type="title"/>
          </p:nvPr>
        </p:nvSpPr>
        <p:spPr>
          <a:xfrm>
            <a:off x="2819400" y="-76200"/>
            <a:ext cx="4191000" cy="1143000"/>
          </a:xfrm>
        </p:spPr>
        <p:txBody>
          <a:bodyPr/>
          <a:lstStyle/>
          <a:p>
            <a:r>
              <a:rPr lang="en-US" dirty="0" smtClean="0"/>
              <a:t>Ten tips</a:t>
            </a:r>
          </a:p>
        </p:txBody>
      </p:sp>
      <p:sp>
        <p:nvSpPr>
          <p:cNvPr id="59395" name="Content Placeholder 5"/>
          <p:cNvSpPr>
            <a:spLocks noGrp="1"/>
          </p:cNvSpPr>
          <p:nvPr>
            <p:ph sz="half" idx="2"/>
          </p:nvPr>
        </p:nvSpPr>
        <p:spPr>
          <a:xfrm>
            <a:off x="-76200" y="1524000"/>
            <a:ext cx="3124200" cy="5181600"/>
          </a:xfrm>
        </p:spPr>
        <p:txBody>
          <a:bodyPr/>
          <a:lstStyle/>
          <a:p>
            <a:r>
              <a:rPr lang="en-US" dirty="0" smtClean="0"/>
              <a:t>Choose to move</a:t>
            </a:r>
          </a:p>
          <a:p>
            <a:endParaRPr lang="en-US" dirty="0" smtClean="0"/>
          </a:p>
          <a:p>
            <a:r>
              <a:rPr lang="en-US" dirty="0" smtClean="0"/>
              <a:t>Cut down on screen time</a:t>
            </a:r>
          </a:p>
          <a:p>
            <a:endParaRPr lang="en-US" dirty="0" smtClean="0"/>
          </a:p>
          <a:p>
            <a:r>
              <a:rPr lang="en-US" dirty="0" smtClean="0"/>
              <a:t>Steer clear of sugary drinks</a:t>
            </a:r>
          </a:p>
          <a:p>
            <a:endParaRPr lang="en-US" dirty="0" smtClean="0"/>
          </a:p>
          <a:p>
            <a:r>
              <a:rPr lang="en-US" dirty="0" smtClean="0"/>
              <a:t>Limit Fast Food</a:t>
            </a:r>
          </a:p>
          <a:p>
            <a:endParaRPr lang="en-US" dirty="0" smtClean="0"/>
          </a:p>
          <a:p>
            <a:r>
              <a:rPr lang="en-US" dirty="0" smtClean="0"/>
              <a:t>Respect your appetite</a:t>
            </a:r>
          </a:p>
        </p:txBody>
      </p:sp>
      <p:sp>
        <p:nvSpPr>
          <p:cNvPr id="59396" name="Content Placeholder 7"/>
          <p:cNvSpPr>
            <a:spLocks noGrp="1"/>
          </p:cNvSpPr>
          <p:nvPr>
            <p:ph sz="quarter" idx="4"/>
          </p:nvPr>
        </p:nvSpPr>
        <p:spPr>
          <a:xfrm>
            <a:off x="5943600" y="1524000"/>
            <a:ext cx="2819400" cy="5334000"/>
          </a:xfrm>
        </p:spPr>
        <p:txBody>
          <a:bodyPr/>
          <a:lstStyle/>
          <a:p>
            <a:r>
              <a:rPr lang="en-US" dirty="0" smtClean="0"/>
              <a:t>Don’t use food as a reward</a:t>
            </a:r>
          </a:p>
          <a:p>
            <a:endParaRPr lang="en-US" dirty="0" smtClean="0"/>
          </a:p>
          <a:p>
            <a:r>
              <a:rPr lang="en-US" dirty="0" smtClean="0"/>
              <a:t>Eat Breakfast</a:t>
            </a:r>
          </a:p>
          <a:p>
            <a:endParaRPr lang="en-US" dirty="0" smtClean="0"/>
          </a:p>
          <a:p>
            <a:r>
              <a:rPr lang="en-US" dirty="0" smtClean="0"/>
              <a:t>Choose more fruits and vegetables</a:t>
            </a:r>
          </a:p>
          <a:p>
            <a:endParaRPr lang="en-US" dirty="0" smtClean="0"/>
          </a:p>
          <a:p>
            <a:r>
              <a:rPr lang="en-US" dirty="0" smtClean="0"/>
              <a:t>Make fitness a family project</a:t>
            </a:r>
          </a:p>
          <a:p>
            <a:endParaRPr lang="en-US" dirty="0" smtClean="0"/>
          </a:p>
          <a:p>
            <a:r>
              <a:rPr lang="en-US" dirty="0" smtClean="0"/>
              <a:t>Stay Positive</a:t>
            </a:r>
          </a:p>
        </p:txBody>
      </p:sp>
      <p:pic>
        <p:nvPicPr>
          <p:cNvPr id="59397" name="Picture 3" descr="C:\Documents and Settings\klopez\My Documents\My Pictures\Haley\leg.jpg"/>
          <p:cNvPicPr>
            <a:picLocks noChangeAspect="1" noChangeArrowheads="1"/>
          </p:cNvPicPr>
          <p:nvPr/>
        </p:nvPicPr>
        <p:blipFill>
          <a:blip r:embed="rId2"/>
          <a:srcRect/>
          <a:stretch>
            <a:fillRect/>
          </a:stretch>
        </p:blipFill>
        <p:spPr bwMode="auto">
          <a:xfrm>
            <a:off x="2952750" y="1485900"/>
            <a:ext cx="2838450" cy="43053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Content Placeholder 5"/>
          <p:cNvSpPr>
            <a:spLocks noGrp="1"/>
          </p:cNvSpPr>
          <p:nvPr>
            <p:ph idx="1"/>
          </p:nvPr>
        </p:nvSpPr>
        <p:spPr>
          <a:xfrm>
            <a:off x="0" y="2057400"/>
            <a:ext cx="9067800" cy="3657600"/>
          </a:xfrm>
        </p:spPr>
        <p:txBody>
          <a:bodyPr/>
          <a:lstStyle/>
          <a:p>
            <a:r>
              <a:rPr lang="en-US" dirty="0" smtClean="0"/>
              <a:t>Youth and type 2 Diabetes</a:t>
            </a:r>
          </a:p>
          <a:p>
            <a:endParaRPr lang="en-US" dirty="0" smtClean="0"/>
          </a:p>
          <a:p>
            <a:r>
              <a:rPr lang="en-US" dirty="0" smtClean="0"/>
              <a:t>School Health and Diabetes</a:t>
            </a:r>
          </a:p>
          <a:p>
            <a:endParaRPr lang="en-US" dirty="0" smtClean="0"/>
          </a:p>
          <a:p>
            <a:endParaRPr lang="en-US" dirty="0" smtClean="0"/>
          </a:p>
          <a:p>
            <a:pPr>
              <a:buNone/>
            </a:pPr>
            <a:r>
              <a:rPr lang="en-US" sz="1800" dirty="0" smtClean="0"/>
              <a:t>http://www.ihs.gov/MedicalPrograms/Diabetes/resources/bestpractices_2006.asp</a:t>
            </a:r>
          </a:p>
          <a:p>
            <a:endParaRPr lang="en-US" dirty="0" smtClean="0"/>
          </a:p>
        </p:txBody>
      </p:sp>
      <p:sp>
        <p:nvSpPr>
          <p:cNvPr id="4" name="Title 3"/>
          <p:cNvSpPr>
            <a:spLocks noGrp="1"/>
          </p:cNvSpPr>
          <p:nvPr>
            <p:ph type="title"/>
          </p:nvPr>
        </p:nvSpPr>
        <p:spPr/>
        <p:txBody>
          <a:bodyPr/>
          <a:lstStyle/>
          <a:p>
            <a:r>
              <a:rPr lang="en-US" dirty="0" smtClean="0"/>
              <a:t>IHS Best Practices</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7 steps to success for teens</a:t>
            </a:r>
          </a:p>
          <a:p>
            <a:endParaRPr lang="en-US" dirty="0" smtClean="0"/>
          </a:p>
          <a:p>
            <a:r>
              <a:rPr lang="en-US" dirty="0" smtClean="0"/>
              <a:t>“Train the trainer model”</a:t>
            </a:r>
          </a:p>
          <a:p>
            <a:endParaRPr lang="en-US" dirty="0" smtClean="0"/>
          </a:p>
          <a:p>
            <a:r>
              <a:rPr lang="en-US" dirty="0" smtClean="0"/>
              <a:t>www.womenshealth.gov/bodyworks</a:t>
            </a:r>
            <a:endParaRPr lang="en-US" dirty="0"/>
          </a:p>
        </p:txBody>
      </p:sp>
      <p:sp>
        <p:nvSpPr>
          <p:cNvPr id="3" name="Title 2"/>
          <p:cNvSpPr>
            <a:spLocks noGrp="1"/>
          </p:cNvSpPr>
          <p:nvPr>
            <p:ph type="title"/>
          </p:nvPr>
        </p:nvSpPr>
        <p:spPr/>
        <p:txBody>
          <a:bodyPr/>
          <a:lstStyle/>
          <a:p>
            <a:r>
              <a:rPr lang="en-US" dirty="0" smtClean="0"/>
              <a:t>Body Works</a:t>
            </a:r>
            <a:endParaRPr lang="en-US" dirty="0"/>
          </a:p>
        </p:txBody>
      </p:sp>
      <p:sp>
        <p:nvSpPr>
          <p:cNvPr id="4" name="Footer Placeholder 3"/>
          <p:cNvSpPr>
            <a:spLocks noGrp="1"/>
          </p:cNvSpPr>
          <p:nvPr>
            <p:ph type="ftr" sz="quarter" idx="10"/>
          </p:nvPr>
        </p:nvSpPr>
        <p:spPr/>
        <p:txBody>
          <a:bodyPr/>
          <a:lstStyle/>
          <a:p>
            <a:pPr>
              <a:defRPr/>
            </a:pPr>
            <a:r>
              <a:rPr lang="en-US" smtClean="0"/>
              <a:t>Northwest Portland Area Indian Health Board</a:t>
            </a:r>
            <a:endParaRPr lang="en-US"/>
          </a:p>
        </p:txBody>
      </p:sp>
      <p:sp>
        <p:nvSpPr>
          <p:cNvPr id="5" name="Date Placeholder 4"/>
          <p:cNvSpPr>
            <a:spLocks noGrp="1"/>
          </p:cNvSpPr>
          <p:nvPr>
            <p:ph type="dt" sz="half" idx="4294967295"/>
          </p:nvPr>
        </p:nvSpPr>
        <p:spPr>
          <a:xfrm>
            <a:off x="457200" y="6461125"/>
            <a:ext cx="2133600" cy="396875"/>
          </a:xfrm>
        </p:spPr>
        <p:txBody>
          <a:bodyPr/>
          <a:lstStyle/>
          <a:p>
            <a:pPr>
              <a:defRPr/>
            </a:pPr>
            <a:fld id="{82D81B01-7F9B-4DB0-9953-88C7E0ECF946}" type="datetime1">
              <a:rPr lang="en-US" smtClean="0"/>
              <a:pPr>
                <a:defRPr/>
              </a:pPr>
              <a:t>2/23/2009</a:t>
            </a:fld>
            <a:endParaRPr lang="en-US" dirty="0"/>
          </a:p>
        </p:txBody>
      </p:sp>
      <p:sp>
        <p:nvSpPr>
          <p:cNvPr id="6" name="Slide Number Placeholder 5"/>
          <p:cNvSpPr>
            <a:spLocks noGrp="1"/>
          </p:cNvSpPr>
          <p:nvPr>
            <p:ph type="sldNum" sz="quarter" idx="12"/>
          </p:nvPr>
        </p:nvSpPr>
        <p:spPr/>
        <p:txBody>
          <a:bodyPr/>
          <a:lstStyle/>
          <a:p>
            <a:pPr>
              <a:defRPr/>
            </a:pPr>
            <a:fld id="{79FC1A1F-991F-4BD0-86AD-E656F2699EAA}" type="slidenum">
              <a:rPr lang="en-US" smtClean="0"/>
              <a:pPr>
                <a:defRPr/>
              </a:pPr>
              <a:t>53</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600200" y="228600"/>
            <a:ext cx="7162800" cy="1143000"/>
          </a:xfrm>
        </p:spPr>
        <p:txBody>
          <a:bodyPr/>
          <a:lstStyle/>
          <a:p>
            <a:pPr eaLnBrk="1" hangingPunct="1"/>
            <a:r>
              <a:rPr lang="en-US" dirty="0" smtClean="0"/>
              <a:t>Tribal Partnerships At Work</a:t>
            </a:r>
          </a:p>
        </p:txBody>
      </p:sp>
      <p:sp>
        <p:nvSpPr>
          <p:cNvPr id="64515" name="Rectangle 3"/>
          <p:cNvSpPr>
            <a:spLocks noGrp="1" noChangeArrowheads="1"/>
          </p:cNvSpPr>
          <p:nvPr>
            <p:ph type="body" idx="1"/>
          </p:nvPr>
        </p:nvSpPr>
        <p:spPr>
          <a:xfrm>
            <a:off x="5410200" y="1828800"/>
            <a:ext cx="2209800" cy="1143000"/>
          </a:xfrm>
        </p:spPr>
        <p:txBody>
          <a:bodyPr/>
          <a:lstStyle/>
          <a:p>
            <a:pPr eaLnBrk="1" hangingPunct="1">
              <a:lnSpc>
                <a:spcPct val="90000"/>
              </a:lnSpc>
              <a:buFontTx/>
              <a:buNone/>
            </a:pPr>
            <a:r>
              <a:rPr lang="en-US" smtClean="0"/>
              <a:t>Diabetes </a:t>
            </a:r>
          </a:p>
          <a:p>
            <a:pPr eaLnBrk="1" hangingPunct="1">
              <a:lnSpc>
                <a:spcPct val="90000"/>
              </a:lnSpc>
              <a:buFontTx/>
              <a:buNone/>
            </a:pPr>
            <a:r>
              <a:rPr lang="en-US" smtClean="0"/>
              <a:t>Screening</a:t>
            </a:r>
          </a:p>
          <a:p>
            <a:pPr eaLnBrk="1" hangingPunct="1">
              <a:lnSpc>
                <a:spcPct val="90000"/>
              </a:lnSpc>
              <a:buFontTx/>
              <a:buNone/>
            </a:pPr>
            <a:r>
              <a:rPr lang="en-US" smtClean="0"/>
              <a:t>Toolkit</a:t>
            </a:r>
          </a:p>
        </p:txBody>
      </p:sp>
      <p:pic>
        <p:nvPicPr>
          <p:cNvPr id="64516" name="Picture 4" descr="DST cover B  3 -28"/>
          <p:cNvPicPr>
            <a:picLocks noChangeAspect="1" noChangeArrowheads="1"/>
          </p:cNvPicPr>
          <p:nvPr/>
        </p:nvPicPr>
        <p:blipFill>
          <a:blip r:embed="rId3"/>
          <a:srcRect/>
          <a:stretch>
            <a:fillRect/>
          </a:stretch>
        </p:blipFill>
        <p:spPr bwMode="auto">
          <a:xfrm>
            <a:off x="838200" y="1676400"/>
            <a:ext cx="3886200" cy="4572000"/>
          </a:xfrm>
          <a:prstGeom prst="rect">
            <a:avLst/>
          </a:prstGeom>
          <a:noFill/>
          <a:ln w="9525">
            <a:noFill/>
            <a:miter lim="800000"/>
            <a:headEnd/>
            <a:tailEnd/>
          </a:ln>
        </p:spPr>
      </p:pic>
      <p:sp>
        <p:nvSpPr>
          <p:cNvPr id="64517" name="Rectangle 5"/>
          <p:cNvSpPr>
            <a:spLocks noChangeArrowheads="1"/>
          </p:cNvSpPr>
          <p:nvPr/>
        </p:nvSpPr>
        <p:spPr bwMode="auto">
          <a:xfrm>
            <a:off x="5410200" y="3733800"/>
            <a:ext cx="3200400" cy="11430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1800"/>
              <a:t>Coquille</a:t>
            </a:r>
          </a:p>
          <a:p>
            <a:pPr marL="342900" indent="-342900">
              <a:lnSpc>
                <a:spcPct val="90000"/>
              </a:lnSpc>
              <a:spcBef>
                <a:spcPct val="20000"/>
              </a:spcBef>
              <a:buFontTx/>
              <a:buChar char="•"/>
            </a:pPr>
            <a:r>
              <a:rPr lang="en-US" sz="1800"/>
              <a:t>Quinault</a:t>
            </a:r>
          </a:p>
          <a:p>
            <a:pPr marL="342900" indent="-342900">
              <a:lnSpc>
                <a:spcPct val="90000"/>
              </a:lnSpc>
              <a:spcBef>
                <a:spcPct val="20000"/>
              </a:spcBef>
              <a:buFontTx/>
              <a:buChar char="•"/>
            </a:pPr>
            <a:r>
              <a:rPr lang="en-US" sz="1800"/>
              <a:t>Cow Creek</a:t>
            </a:r>
          </a:p>
          <a:p>
            <a:pPr marL="342900" indent="-342900">
              <a:lnSpc>
                <a:spcPct val="90000"/>
              </a:lnSpc>
              <a:spcBef>
                <a:spcPct val="20000"/>
              </a:spcBef>
              <a:buFontTx/>
              <a:buChar char="•"/>
            </a:pPr>
            <a:r>
              <a:rPr lang="en-US" sz="1800"/>
              <a:t>Coeur d’Alene</a:t>
            </a:r>
          </a:p>
          <a:p>
            <a:pPr marL="342900" indent="-342900">
              <a:lnSpc>
                <a:spcPct val="90000"/>
              </a:lnSpc>
              <a:spcBef>
                <a:spcPct val="20000"/>
              </a:spcBef>
              <a:buFontTx/>
              <a:buChar char="•"/>
            </a:pPr>
            <a:r>
              <a:rPr lang="en-US" sz="1800"/>
              <a:t>NPAIHB</a:t>
            </a:r>
          </a:p>
          <a:p>
            <a:pPr marL="342900" indent="-342900">
              <a:lnSpc>
                <a:spcPct val="90000"/>
              </a:lnSpc>
              <a:spcBef>
                <a:spcPct val="20000"/>
              </a:spcBef>
              <a:buFontTx/>
              <a:buChar char="•"/>
            </a:pPr>
            <a:r>
              <a:rPr lang="en-US" sz="1800"/>
              <a:t>IHS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Content Placeholder 5"/>
          <p:cNvSpPr>
            <a:spLocks noGrp="1"/>
          </p:cNvSpPr>
          <p:nvPr>
            <p:ph idx="1"/>
          </p:nvPr>
        </p:nvSpPr>
        <p:spPr>
          <a:xfrm>
            <a:off x="0" y="1371600"/>
            <a:ext cx="9067800" cy="3657600"/>
          </a:xfrm>
        </p:spPr>
        <p:txBody>
          <a:bodyPr/>
          <a:lstStyle/>
          <a:p>
            <a:r>
              <a:rPr lang="en-US" i="1" dirty="0" smtClean="0"/>
              <a:t>Develop a diabetes screening resource that is currently not available for American Indian and Alaska Native communities to identify target populations for prevention initiatives.</a:t>
            </a:r>
          </a:p>
          <a:p>
            <a:endParaRPr lang="en-US" dirty="0" smtClean="0"/>
          </a:p>
        </p:txBody>
      </p:sp>
      <p:sp>
        <p:nvSpPr>
          <p:cNvPr id="5" name="Title 4"/>
          <p:cNvSpPr>
            <a:spLocks noGrp="1"/>
          </p:cNvSpPr>
          <p:nvPr>
            <p:ph type="title"/>
          </p:nvPr>
        </p:nvSpPr>
        <p:spPr/>
        <p:txBody>
          <a:bodyPr/>
          <a:lstStyle/>
          <a:p>
            <a:r>
              <a:rPr lang="en-US" dirty="0" smtClean="0"/>
              <a:t>Diabetes Screening Toolkit</a:t>
            </a:r>
            <a:endParaRPr lang="en-US" dirty="0"/>
          </a:p>
        </p:txBody>
      </p:sp>
      <p:pic>
        <p:nvPicPr>
          <p:cNvPr id="6" name="Picture 3" descr="siprom 2.jpg"/>
          <p:cNvPicPr>
            <a:picLocks noChangeAspect="1"/>
          </p:cNvPicPr>
          <p:nvPr/>
        </p:nvPicPr>
        <p:blipFill>
          <a:blip r:embed="rId2"/>
          <a:srcRect/>
          <a:stretch>
            <a:fillRect/>
          </a:stretch>
        </p:blipFill>
        <p:spPr bwMode="auto">
          <a:xfrm>
            <a:off x="1524000" y="4267200"/>
            <a:ext cx="2743200" cy="2362200"/>
          </a:xfrm>
          <a:prstGeom prst="rect">
            <a:avLst/>
          </a:prstGeom>
          <a:noFill/>
          <a:ln w="9525">
            <a:noFill/>
            <a:miter lim="800000"/>
            <a:headEnd/>
            <a:tailEnd/>
          </a:ln>
        </p:spPr>
      </p:pic>
      <p:pic>
        <p:nvPicPr>
          <p:cNvPr id="7" name="Picture 9" descr="Clara &amp; Sienna"/>
          <p:cNvPicPr>
            <a:picLocks noChangeAspect="1" noChangeArrowheads="1"/>
          </p:cNvPicPr>
          <p:nvPr/>
        </p:nvPicPr>
        <p:blipFill>
          <a:blip r:embed="rId3"/>
          <a:srcRect r="48404" b="24607"/>
          <a:stretch>
            <a:fillRect/>
          </a:stretch>
        </p:blipFill>
        <p:spPr bwMode="auto">
          <a:xfrm>
            <a:off x="5029200" y="4495800"/>
            <a:ext cx="974725" cy="18288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a:xfrm>
            <a:off x="1524000" y="0"/>
            <a:ext cx="7772400" cy="1143000"/>
          </a:xfrm>
        </p:spPr>
        <p:txBody>
          <a:bodyPr/>
          <a:lstStyle/>
          <a:p>
            <a:pPr eaLnBrk="1" hangingPunct="1"/>
            <a:r>
              <a:rPr lang="en-US" dirty="0" smtClean="0"/>
              <a:t>Diabetes Screening Toolkit</a:t>
            </a:r>
          </a:p>
        </p:txBody>
      </p:sp>
      <p:sp>
        <p:nvSpPr>
          <p:cNvPr id="7172" name="Rectangle 4"/>
          <p:cNvSpPr>
            <a:spLocks noGrp="1" noChangeArrowheads="1"/>
          </p:cNvSpPr>
          <p:nvPr>
            <p:ph type="body" idx="1"/>
          </p:nvPr>
        </p:nvSpPr>
        <p:spPr>
          <a:xfrm>
            <a:off x="0" y="1828800"/>
            <a:ext cx="6553200" cy="4343400"/>
          </a:xfrm>
          <a:noFill/>
        </p:spPr>
        <p:txBody>
          <a:bodyPr/>
          <a:lstStyle/>
          <a:p>
            <a:pPr eaLnBrk="1" hangingPunct="1">
              <a:lnSpc>
                <a:spcPct val="90000"/>
              </a:lnSpc>
              <a:spcBef>
                <a:spcPct val="50000"/>
              </a:spcBef>
              <a:buFontTx/>
              <a:buNone/>
            </a:pPr>
            <a:endParaRPr lang="en-US" sz="800" i="1" dirty="0" smtClean="0"/>
          </a:p>
          <a:p>
            <a:pPr eaLnBrk="1" hangingPunct="1">
              <a:lnSpc>
                <a:spcPct val="90000"/>
              </a:lnSpc>
              <a:spcBef>
                <a:spcPct val="50000"/>
              </a:spcBef>
            </a:pPr>
            <a:r>
              <a:rPr lang="en-US" sz="2400" dirty="0" smtClean="0"/>
              <a:t>Address a priority identified by nearly all Portland Area diabetes programs</a:t>
            </a:r>
          </a:p>
          <a:p>
            <a:pPr eaLnBrk="1" hangingPunct="1">
              <a:lnSpc>
                <a:spcPct val="90000"/>
              </a:lnSpc>
              <a:spcBef>
                <a:spcPct val="50000"/>
              </a:spcBef>
            </a:pPr>
            <a:r>
              <a:rPr lang="en-US" sz="2400" dirty="0" smtClean="0"/>
              <a:t>Serve as standardized tool for community-based diabetes screening activities</a:t>
            </a:r>
          </a:p>
          <a:p>
            <a:pPr eaLnBrk="1" hangingPunct="1">
              <a:lnSpc>
                <a:spcPct val="90000"/>
              </a:lnSpc>
              <a:spcBef>
                <a:spcPct val="50000"/>
              </a:spcBef>
            </a:pPr>
            <a:r>
              <a:rPr lang="en-US" sz="2400" dirty="0" smtClean="0"/>
              <a:t>Assist diabetes programs with planning effective screening activities</a:t>
            </a:r>
          </a:p>
          <a:p>
            <a:pPr eaLnBrk="1" hangingPunct="1">
              <a:lnSpc>
                <a:spcPct val="90000"/>
              </a:lnSpc>
              <a:spcBef>
                <a:spcPct val="50000"/>
              </a:spcBef>
            </a:pPr>
            <a:r>
              <a:rPr lang="en-US" sz="2400" dirty="0" smtClean="0"/>
              <a:t>Stimulate prevention projects</a:t>
            </a:r>
            <a:endParaRPr lang="en-US" dirty="0" smtClean="0">
              <a:solidFill>
                <a:schemeClr val="bg1"/>
              </a:solidFill>
            </a:endParaRPr>
          </a:p>
        </p:txBody>
      </p:sp>
      <p:pic>
        <p:nvPicPr>
          <p:cNvPr id="5" name="Picture 4" descr="JaggerJackson.jpg"/>
          <p:cNvPicPr>
            <a:picLocks noChangeAspect="1"/>
          </p:cNvPicPr>
          <p:nvPr/>
        </p:nvPicPr>
        <p:blipFill>
          <a:blip r:embed="rId3"/>
          <a:stretch>
            <a:fillRect/>
          </a:stretch>
        </p:blipFill>
        <p:spPr>
          <a:xfrm>
            <a:off x="6553200" y="3276600"/>
            <a:ext cx="2438400" cy="324802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828800" y="152400"/>
            <a:ext cx="6553200" cy="1143000"/>
          </a:xfrm>
        </p:spPr>
        <p:txBody>
          <a:bodyPr/>
          <a:lstStyle/>
          <a:p>
            <a:pPr eaLnBrk="1" hangingPunct="1"/>
            <a:r>
              <a:rPr lang="en-US" dirty="0" smtClean="0"/>
              <a:t>Screening Justification</a:t>
            </a:r>
          </a:p>
        </p:txBody>
      </p:sp>
      <p:sp>
        <p:nvSpPr>
          <p:cNvPr id="66563" name="Rectangle 3"/>
          <p:cNvSpPr>
            <a:spLocks noGrp="1" noChangeArrowheads="1"/>
          </p:cNvSpPr>
          <p:nvPr>
            <p:ph type="body" idx="1"/>
          </p:nvPr>
        </p:nvSpPr>
        <p:spPr>
          <a:xfrm>
            <a:off x="685800" y="1981200"/>
            <a:ext cx="7315200" cy="4114800"/>
          </a:xfrm>
        </p:spPr>
        <p:txBody>
          <a:bodyPr/>
          <a:lstStyle/>
          <a:p>
            <a:pPr eaLnBrk="1" hangingPunct="1"/>
            <a:r>
              <a:rPr lang="en-US" dirty="0" smtClean="0"/>
              <a:t>Higher diabetes prevalence rates</a:t>
            </a:r>
          </a:p>
          <a:p>
            <a:pPr eaLnBrk="1" hangingPunct="1"/>
            <a:r>
              <a:rPr lang="en-US" dirty="0" smtClean="0"/>
              <a:t>Recognition of pre-diabetes and metabolic syndrome</a:t>
            </a:r>
          </a:p>
          <a:p>
            <a:pPr eaLnBrk="1" hangingPunct="1"/>
            <a:r>
              <a:rPr lang="en-US" dirty="0" smtClean="0"/>
              <a:t>Consideration of complications</a:t>
            </a:r>
          </a:p>
          <a:p>
            <a:pPr eaLnBrk="1" hangingPunct="1"/>
            <a:r>
              <a:rPr lang="en-US" dirty="0" smtClean="0"/>
              <a:t>Intervention can prevent and decrease complications and/or the disease itself</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2"/>
          <p:cNvSpPr>
            <a:spLocks noGrp="1"/>
          </p:cNvSpPr>
          <p:nvPr>
            <p:ph idx="1"/>
          </p:nvPr>
        </p:nvSpPr>
        <p:spPr>
          <a:xfrm>
            <a:off x="0" y="1600200"/>
            <a:ext cx="6019800" cy="5029200"/>
          </a:xfrm>
        </p:spPr>
        <p:txBody>
          <a:bodyPr/>
          <a:lstStyle/>
          <a:p>
            <a:r>
              <a:rPr lang="en-US" sz="3400" dirty="0" smtClean="0"/>
              <a:t>  Enhance health status of individuals</a:t>
            </a:r>
          </a:p>
          <a:p>
            <a:r>
              <a:rPr lang="en-US" sz="3400" dirty="0" smtClean="0"/>
              <a:t>Decrease complications risk</a:t>
            </a:r>
          </a:p>
          <a:p>
            <a:r>
              <a:rPr lang="en-US" sz="3400" dirty="0" smtClean="0"/>
              <a:t>Decrease death from the disease</a:t>
            </a:r>
          </a:p>
          <a:p>
            <a:r>
              <a:rPr lang="en-US" sz="3400" dirty="0" smtClean="0"/>
              <a:t>Increase overall well-being of families and communities</a:t>
            </a:r>
          </a:p>
        </p:txBody>
      </p:sp>
      <p:sp>
        <p:nvSpPr>
          <p:cNvPr id="67586" name="Title 1"/>
          <p:cNvSpPr>
            <a:spLocks noGrp="1"/>
          </p:cNvSpPr>
          <p:nvPr>
            <p:ph type="title"/>
          </p:nvPr>
        </p:nvSpPr>
        <p:spPr>
          <a:xfrm>
            <a:off x="2286000" y="228600"/>
            <a:ext cx="3810000" cy="1143000"/>
          </a:xfrm>
        </p:spPr>
        <p:txBody>
          <a:bodyPr/>
          <a:lstStyle/>
          <a:p>
            <a:r>
              <a:rPr lang="en-US" dirty="0" smtClean="0"/>
              <a:t>Why Screen?</a:t>
            </a:r>
            <a:br>
              <a:rPr lang="en-US" dirty="0" smtClean="0"/>
            </a:br>
            <a:endParaRPr lang="en-US" dirty="0" smtClean="0"/>
          </a:p>
        </p:txBody>
      </p:sp>
      <p:pic>
        <p:nvPicPr>
          <p:cNvPr id="67588" name="Picture 3" descr="mkya chiarra psu pow wow .jpg"/>
          <p:cNvPicPr>
            <a:picLocks noChangeAspect="1"/>
          </p:cNvPicPr>
          <p:nvPr/>
        </p:nvPicPr>
        <p:blipFill>
          <a:blip r:embed="rId2"/>
          <a:srcRect/>
          <a:stretch>
            <a:fillRect/>
          </a:stretch>
        </p:blipFill>
        <p:spPr bwMode="auto">
          <a:xfrm>
            <a:off x="6172200" y="1905000"/>
            <a:ext cx="2971800" cy="48006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828800" y="152400"/>
            <a:ext cx="6553200" cy="1143000"/>
          </a:xfrm>
        </p:spPr>
        <p:txBody>
          <a:bodyPr/>
          <a:lstStyle/>
          <a:p>
            <a:pPr eaLnBrk="1" hangingPunct="1"/>
            <a:r>
              <a:rPr lang="en-US" dirty="0" smtClean="0"/>
              <a:t>New youth screening</a:t>
            </a:r>
            <a:br>
              <a:rPr lang="en-US" dirty="0" smtClean="0"/>
            </a:br>
            <a:r>
              <a:rPr lang="en-US" dirty="0" smtClean="0"/>
              <a:t>Coming soon</a:t>
            </a:r>
            <a:endParaRPr lang="en-US" dirty="0" smtClean="0"/>
          </a:p>
        </p:txBody>
      </p:sp>
      <p:sp>
        <p:nvSpPr>
          <p:cNvPr id="66563" name="Rectangle 3"/>
          <p:cNvSpPr>
            <a:spLocks noGrp="1" noChangeArrowheads="1"/>
          </p:cNvSpPr>
          <p:nvPr>
            <p:ph type="body" idx="1"/>
          </p:nvPr>
        </p:nvSpPr>
        <p:spPr>
          <a:xfrm>
            <a:off x="228600" y="1981200"/>
            <a:ext cx="8382000" cy="4114800"/>
          </a:xfrm>
        </p:spPr>
        <p:txBody>
          <a:bodyPr/>
          <a:lstStyle/>
          <a:p>
            <a:pPr eaLnBrk="1" hangingPunct="1"/>
            <a:r>
              <a:rPr lang="en-US" sz="3200" dirty="0" smtClean="0"/>
              <a:t>Guidelines </a:t>
            </a:r>
            <a:r>
              <a:rPr lang="en-US" sz="3200" dirty="0" smtClean="0"/>
              <a:t>for screening for childhood </a:t>
            </a:r>
            <a:r>
              <a:rPr lang="en-US" sz="3200" dirty="0" smtClean="0"/>
              <a:t>obesity</a:t>
            </a:r>
          </a:p>
          <a:p>
            <a:pPr eaLnBrk="1" hangingPunct="1"/>
            <a:r>
              <a:rPr lang="en-US" sz="3200" dirty="0" smtClean="0"/>
              <a:t>Guidelines </a:t>
            </a:r>
            <a:r>
              <a:rPr lang="en-US" sz="3200" dirty="0" smtClean="0"/>
              <a:t>for screening for childhood high blood </a:t>
            </a:r>
            <a:r>
              <a:rPr lang="en-US" sz="3200" dirty="0" smtClean="0"/>
              <a:t>pressure</a:t>
            </a:r>
          </a:p>
          <a:p>
            <a:pPr eaLnBrk="1" hangingPunct="1"/>
            <a:r>
              <a:rPr lang="en-US" sz="3200" dirty="0" smtClean="0"/>
              <a:t>Guidelines </a:t>
            </a:r>
            <a:r>
              <a:rPr lang="en-US" sz="3200" dirty="0" smtClean="0"/>
              <a:t>for screening for childhood high </a:t>
            </a:r>
            <a:r>
              <a:rPr lang="en-US" sz="3200" dirty="0" smtClean="0"/>
              <a:t>cholesterol</a:t>
            </a:r>
          </a:p>
          <a:p>
            <a:pPr eaLnBrk="1" hangingPunct="1"/>
            <a:r>
              <a:rPr lang="en-US" sz="3200" dirty="0" smtClean="0"/>
              <a:t>Healthy </a:t>
            </a:r>
            <a:r>
              <a:rPr lang="en-US" sz="3200" dirty="0" smtClean="0"/>
              <a:t>lifestyle geared for youth </a:t>
            </a:r>
            <a:br>
              <a:rPr lang="en-US" sz="3200" dirty="0" smtClean="0"/>
            </a:br>
            <a:endParaRPr lang="en-US" sz="3200" dirty="0"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1"/>
          <p:cNvSpPr>
            <a:spLocks noGrp="1" noChangeArrowheads="1"/>
          </p:cNvSpPr>
          <p:nvPr>
            <p:ph type="title"/>
          </p:nvPr>
        </p:nvSpPr>
        <p:spPr/>
        <p:txBody>
          <a:bodyPr/>
          <a:lstStyle/>
          <a:p>
            <a:r>
              <a:rPr lang="en-US" smtClean="0"/>
              <a:t>Type 1 diabetes</a:t>
            </a:r>
          </a:p>
        </p:txBody>
      </p:sp>
      <p:sp>
        <p:nvSpPr>
          <p:cNvPr id="2052" name="Rectangle 2"/>
          <p:cNvSpPr>
            <a:spLocks noGrp="1" noChangeArrowheads="1"/>
          </p:cNvSpPr>
          <p:nvPr>
            <p:ph type="body" sz="half" idx="1"/>
          </p:nvPr>
        </p:nvSpPr>
        <p:spPr>
          <a:xfrm>
            <a:off x="838200" y="1752600"/>
            <a:ext cx="5029200" cy="4114800"/>
          </a:xfrm>
        </p:spPr>
        <p:txBody>
          <a:bodyPr/>
          <a:lstStyle/>
          <a:p>
            <a:r>
              <a:rPr lang="en-US" sz="2800" smtClean="0"/>
              <a:t>Autoimmune disease that attacks the cells that produce insulin</a:t>
            </a:r>
          </a:p>
          <a:p>
            <a:pPr lvl="1"/>
            <a:r>
              <a:rPr lang="en-US" sz="2400" smtClean="0"/>
              <a:t>Body does not produce insulin</a:t>
            </a:r>
          </a:p>
          <a:p>
            <a:pPr lvl="1"/>
            <a:r>
              <a:rPr lang="en-US" sz="2400" smtClean="0"/>
              <a:t>Need to take insulin every day to survive</a:t>
            </a:r>
          </a:p>
          <a:p>
            <a:r>
              <a:rPr lang="en-US" sz="2800" smtClean="0"/>
              <a:t>Typically diagnosed in children and young adults</a:t>
            </a:r>
          </a:p>
          <a:p>
            <a:r>
              <a:rPr lang="en-US" sz="2800" smtClean="0"/>
              <a:t>Comes on relatively suddenly</a:t>
            </a:r>
          </a:p>
        </p:txBody>
      </p:sp>
      <p:graphicFrame>
        <p:nvGraphicFramePr>
          <p:cNvPr id="2050" name="Object 2"/>
          <p:cNvGraphicFramePr>
            <a:graphicFrameLocks noChangeAspect="1"/>
          </p:cNvGraphicFramePr>
          <p:nvPr>
            <p:ph sz="quarter" idx="2"/>
          </p:nvPr>
        </p:nvGraphicFramePr>
        <p:xfrm>
          <a:off x="5257800" y="1371600"/>
          <a:ext cx="2947988" cy="1984375"/>
        </p:xfrm>
        <a:graphic>
          <a:graphicData uri="http://schemas.openxmlformats.org/presentationml/2006/ole">
            <p:oleObj spid="_x0000_s61442" name="Chart" r:id="rId4" imgW="2943092" imgH="1981239" progId="MSGraph.Chart.8">
              <p:embed followColorScheme="full"/>
            </p:oleObj>
          </a:graphicData>
        </a:graphic>
      </p:graphicFrame>
      <p:pic>
        <p:nvPicPr>
          <p:cNvPr id="2053" name="Picture 14" descr="kodytrampoline"/>
          <p:cNvPicPr>
            <a:picLocks noGrp="1" noChangeAspect="1" noChangeArrowheads="1"/>
          </p:cNvPicPr>
          <p:nvPr>
            <p:ph sz="quarter" idx="3"/>
          </p:nvPr>
        </p:nvPicPr>
        <p:blipFill>
          <a:blip r:embed="rId5"/>
          <a:srcRect/>
          <a:stretch>
            <a:fillRect/>
          </a:stretch>
        </p:blipFill>
        <p:spPr>
          <a:xfrm>
            <a:off x="6629400" y="3886200"/>
            <a:ext cx="1552575" cy="1981200"/>
          </a:xfrm>
          <a:noFill/>
        </p:spPr>
      </p:pic>
      <p:sp>
        <p:nvSpPr>
          <p:cNvPr id="2054" name="Text Box 15"/>
          <p:cNvSpPr txBox="1">
            <a:spLocks noChangeArrowheads="1"/>
          </p:cNvSpPr>
          <p:nvPr/>
        </p:nvSpPr>
        <p:spPr bwMode="auto">
          <a:xfrm>
            <a:off x="7162800" y="1219200"/>
            <a:ext cx="1600200" cy="915988"/>
          </a:xfrm>
          <a:prstGeom prst="rect">
            <a:avLst/>
          </a:prstGeom>
          <a:noFill/>
          <a:ln w="9525">
            <a:noFill/>
            <a:miter lim="800000"/>
            <a:headEnd/>
            <a:tailEnd/>
          </a:ln>
        </p:spPr>
        <p:txBody>
          <a:bodyPr>
            <a:spAutoFit/>
          </a:bodyPr>
          <a:lstStyle/>
          <a:p>
            <a:pPr>
              <a:spcBef>
                <a:spcPct val="50000"/>
              </a:spcBef>
            </a:pPr>
            <a:r>
              <a:rPr lang="en-US" sz="1800">
                <a:latin typeface="Gill Sans MT" pitchFamily="34" charset="0"/>
              </a:rPr>
              <a:t>Only 5%- 10% of diabetes is Type 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sz="half" idx="1"/>
          </p:nvPr>
        </p:nvSpPr>
        <p:spPr>
          <a:xfrm>
            <a:off x="0" y="1600200"/>
            <a:ext cx="5562600" cy="4876800"/>
          </a:xfrm>
        </p:spPr>
        <p:txBody>
          <a:bodyPr/>
          <a:lstStyle/>
          <a:p>
            <a:pPr eaLnBrk="1" hangingPunct="1"/>
            <a:r>
              <a:rPr lang="en-US" dirty="0" smtClean="0"/>
              <a:t>Short cut and reference manual</a:t>
            </a:r>
          </a:p>
          <a:p>
            <a:pPr eaLnBrk="1" hangingPunct="1"/>
            <a:r>
              <a:rPr lang="en-US" dirty="0" smtClean="0"/>
              <a:t>Health Status Report</a:t>
            </a:r>
          </a:p>
          <a:p>
            <a:pPr eaLnBrk="1" hangingPunct="1"/>
            <a:r>
              <a:rPr lang="en-US" dirty="0" smtClean="0"/>
              <a:t>Tribal diabetes comparison report</a:t>
            </a:r>
          </a:p>
          <a:p>
            <a:pPr eaLnBrk="1" hangingPunct="1"/>
            <a:r>
              <a:rPr lang="en-US" dirty="0" smtClean="0"/>
              <a:t>Tribal diabetes trends report</a:t>
            </a:r>
          </a:p>
          <a:p>
            <a:pPr eaLnBrk="1" hangingPunct="1"/>
            <a:r>
              <a:rPr lang="en-US" dirty="0" smtClean="0"/>
              <a:t>NW Diabetes Aggregate Report</a:t>
            </a:r>
          </a:p>
          <a:p>
            <a:pPr eaLnBrk="1" hangingPunct="1"/>
            <a:r>
              <a:rPr lang="en-US" dirty="0" smtClean="0"/>
              <a:t>Diabetes Screening Toolkit</a:t>
            </a:r>
          </a:p>
          <a:p>
            <a:pPr eaLnBrk="1" hangingPunct="1"/>
            <a:endParaRPr lang="en-US" dirty="0" smtClean="0"/>
          </a:p>
          <a:p>
            <a:pPr eaLnBrk="1" hangingPunct="1"/>
            <a:endParaRPr lang="en-US" dirty="0" smtClean="0"/>
          </a:p>
        </p:txBody>
      </p:sp>
      <p:sp>
        <p:nvSpPr>
          <p:cNvPr id="18435" name="Title 5"/>
          <p:cNvSpPr>
            <a:spLocks noGrp="1"/>
          </p:cNvSpPr>
          <p:nvPr>
            <p:ph type="title"/>
          </p:nvPr>
        </p:nvSpPr>
        <p:spPr/>
        <p:txBody>
          <a:bodyPr/>
          <a:lstStyle/>
          <a:p>
            <a:r>
              <a:rPr lang="en-US" smtClean="0"/>
              <a:t>WTDP Tools and Resources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title"/>
          </p:nvPr>
        </p:nvSpPr>
        <p:spPr/>
        <p:txBody>
          <a:bodyPr/>
          <a:lstStyle/>
          <a:p>
            <a:r>
              <a:rPr lang="en-US" smtClean="0"/>
              <a:t>Formal training</a:t>
            </a:r>
          </a:p>
        </p:txBody>
      </p:sp>
      <p:sp>
        <p:nvSpPr>
          <p:cNvPr id="19459" name="Rectangle 8"/>
          <p:cNvSpPr>
            <a:spLocks noGrp="1" noChangeArrowheads="1"/>
          </p:cNvSpPr>
          <p:nvPr>
            <p:ph type="body" sz="half" idx="1"/>
          </p:nvPr>
        </p:nvSpPr>
        <p:spPr/>
        <p:txBody>
          <a:bodyPr/>
          <a:lstStyle/>
          <a:p>
            <a:r>
              <a:rPr lang="en-US" sz="2400" smtClean="0"/>
              <a:t>Ten sessions held since October 1, 2007</a:t>
            </a:r>
          </a:p>
          <a:p>
            <a:pPr lvl="1"/>
            <a:r>
              <a:rPr sz="2200" smtClean="0"/>
              <a:t>100 trained</a:t>
            </a:r>
          </a:p>
          <a:p>
            <a:pPr lvl="1"/>
            <a:r>
              <a:rPr sz="2200" smtClean="0"/>
              <a:t>Ceu accredidation</a:t>
            </a:r>
          </a:p>
          <a:p>
            <a:pPr lvl="1"/>
            <a:r>
              <a:rPr sz="2200" smtClean="0"/>
              <a:t>Typically 14-20 students</a:t>
            </a:r>
          </a:p>
          <a:p>
            <a:r>
              <a:rPr lang="en-US" sz="2400" smtClean="0"/>
              <a:t>Attended by diabetes coordinators, assistants, and clinicians</a:t>
            </a:r>
          </a:p>
          <a:p>
            <a:r>
              <a:rPr lang="en-US" sz="2400" smtClean="0"/>
              <a:t>Primarily new employees, but some come for “refresher”</a:t>
            </a:r>
          </a:p>
        </p:txBody>
      </p:sp>
      <p:pic>
        <p:nvPicPr>
          <p:cNvPr id="19460" name="Picture 5"/>
          <p:cNvPicPr>
            <a:picLocks noGrp="1" noChangeAspect="1" noChangeArrowheads="1"/>
          </p:cNvPicPr>
          <p:nvPr>
            <p:ph sz="half" idx="2"/>
          </p:nvPr>
        </p:nvPicPr>
        <p:blipFill>
          <a:blip r:embed="rId3"/>
          <a:srcRect t="14398" b="5119"/>
          <a:stretch>
            <a:fillRect/>
          </a:stretch>
        </p:blipFill>
        <p:spPr>
          <a:xfrm>
            <a:off x="4800600" y="1676400"/>
            <a:ext cx="3657600" cy="4419600"/>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5"/>
          <p:cNvSpPr>
            <a:spLocks noGrp="1"/>
          </p:cNvSpPr>
          <p:nvPr>
            <p:ph sz="half" idx="1"/>
          </p:nvPr>
        </p:nvSpPr>
        <p:spPr>
          <a:xfrm>
            <a:off x="-76200" y="1828800"/>
            <a:ext cx="3048000" cy="4648200"/>
          </a:xfrm>
        </p:spPr>
        <p:txBody>
          <a:bodyPr/>
          <a:lstStyle/>
          <a:p>
            <a:r>
              <a:rPr lang="en-US" smtClean="0"/>
              <a:t>Nike Native Fitness</a:t>
            </a:r>
          </a:p>
          <a:p>
            <a:pPr lvl="1"/>
            <a:r>
              <a:t>150 participants</a:t>
            </a:r>
          </a:p>
          <a:p>
            <a:pPr lvl="1"/>
            <a:r>
              <a:t>77 programs</a:t>
            </a:r>
          </a:p>
          <a:p>
            <a:pPr lvl="1"/>
            <a:r>
              <a:t>18 states</a:t>
            </a:r>
          </a:p>
          <a:p>
            <a:r>
              <a:rPr lang="en-US" smtClean="0"/>
              <a:t>Motivational Interviewing</a:t>
            </a:r>
          </a:p>
          <a:p>
            <a:pPr lvl="1"/>
            <a:r>
              <a:t>25 particpants</a:t>
            </a:r>
          </a:p>
          <a:p>
            <a:pPr lvl="1"/>
            <a:r>
              <a:t>18 tribal programs</a:t>
            </a:r>
          </a:p>
          <a:p>
            <a:pPr lvl="1"/>
            <a:endParaRPr/>
          </a:p>
        </p:txBody>
      </p:sp>
      <p:sp>
        <p:nvSpPr>
          <p:cNvPr id="20483" name="Content Placeholder 26"/>
          <p:cNvSpPr>
            <a:spLocks noGrp="1"/>
          </p:cNvSpPr>
          <p:nvPr>
            <p:ph sz="half" idx="2"/>
          </p:nvPr>
        </p:nvSpPr>
        <p:spPr>
          <a:xfrm>
            <a:off x="5562600" y="2057400"/>
            <a:ext cx="3352800" cy="4648200"/>
          </a:xfrm>
        </p:spPr>
        <p:txBody>
          <a:bodyPr/>
          <a:lstStyle/>
          <a:p>
            <a:r>
              <a:rPr lang="en-US" smtClean="0"/>
              <a:t>Risky Business (3)</a:t>
            </a:r>
          </a:p>
          <a:p>
            <a:pPr lvl="1"/>
            <a:r>
              <a:t>45 participants</a:t>
            </a:r>
          </a:p>
          <a:p>
            <a:pPr eaLnBrk="1" hangingPunct="1"/>
            <a:r>
              <a:rPr lang="en-US" smtClean="0"/>
              <a:t>Partnerships</a:t>
            </a:r>
          </a:p>
          <a:p>
            <a:pPr lvl="1" eaLnBrk="1" hangingPunct="1"/>
            <a:r>
              <a:rPr sz="2800"/>
              <a:t>PAO IHS</a:t>
            </a:r>
          </a:p>
          <a:p>
            <a:pPr lvl="1" eaLnBrk="1" hangingPunct="1"/>
            <a:r>
              <a:rPr sz="2800"/>
              <a:t> National</a:t>
            </a:r>
          </a:p>
          <a:p>
            <a:pPr lvl="1" eaLnBrk="1" hangingPunct="1"/>
            <a:r>
              <a:rPr sz="2800"/>
              <a:t>OIT </a:t>
            </a:r>
          </a:p>
          <a:p>
            <a:pPr lvl="1" eaLnBrk="1" hangingPunct="1"/>
            <a:r>
              <a:rPr sz="2800"/>
              <a:t>IHS Clinical support center</a:t>
            </a:r>
            <a:endParaRPr/>
          </a:p>
          <a:p>
            <a:pPr lvl="1"/>
            <a:endParaRPr/>
          </a:p>
        </p:txBody>
      </p:sp>
      <p:sp>
        <p:nvSpPr>
          <p:cNvPr id="20484" name="Title 5"/>
          <p:cNvSpPr>
            <a:spLocks noGrp="1"/>
          </p:cNvSpPr>
          <p:nvPr>
            <p:ph type="title"/>
          </p:nvPr>
        </p:nvSpPr>
        <p:spPr/>
        <p:txBody>
          <a:bodyPr/>
          <a:lstStyle/>
          <a:p>
            <a:r>
              <a:rPr lang="en-US" smtClean="0"/>
              <a:t>Other trainings</a:t>
            </a:r>
          </a:p>
        </p:txBody>
      </p:sp>
      <p:sp>
        <p:nvSpPr>
          <p:cNvPr id="20485" name="Footer Placeholder 6"/>
          <p:cNvSpPr>
            <a:spLocks noGrp="1"/>
          </p:cNvSpPr>
          <p:nvPr>
            <p:ph type="ftr" sz="quarter" idx="10"/>
          </p:nvPr>
        </p:nvSpPr>
        <p:spPr>
          <a:noFill/>
        </p:spPr>
        <p:txBody>
          <a:bodyPr/>
          <a:lstStyle/>
          <a:p>
            <a:r>
              <a:rPr lang="en-US" smtClean="0"/>
              <a:t>Northwest Portland Area Indian Health Board</a:t>
            </a:r>
          </a:p>
        </p:txBody>
      </p:sp>
      <p:sp>
        <p:nvSpPr>
          <p:cNvPr id="20486" name="Slide Number Placeholder 8"/>
          <p:cNvSpPr>
            <a:spLocks noGrp="1"/>
          </p:cNvSpPr>
          <p:nvPr>
            <p:ph type="sldNum" sz="quarter" idx="12"/>
          </p:nvPr>
        </p:nvSpPr>
        <p:spPr>
          <a:noFill/>
        </p:spPr>
        <p:txBody>
          <a:bodyPr/>
          <a:lstStyle/>
          <a:p>
            <a:fld id="{278CA35E-37EC-47C8-8589-0715041C69E8}" type="slidenum">
              <a:rPr lang="en-US" smtClean="0"/>
              <a:pPr/>
              <a:t>62</a:t>
            </a:fld>
            <a:endParaRPr lang="en-US" smtClean="0"/>
          </a:p>
        </p:txBody>
      </p:sp>
      <p:pic>
        <p:nvPicPr>
          <p:cNvPr id="20487" name="Picture 27" descr="IMG_3287.jpg"/>
          <p:cNvPicPr>
            <a:picLocks/>
          </p:cNvPicPr>
          <p:nvPr/>
        </p:nvPicPr>
        <p:blipFill>
          <a:blip r:embed="rId2"/>
          <a:srcRect l="15833" t="18889" r="50000" b="24445"/>
          <a:stretch>
            <a:fillRect/>
          </a:stretch>
        </p:blipFill>
        <p:spPr bwMode="auto">
          <a:xfrm>
            <a:off x="3276600" y="1546225"/>
            <a:ext cx="2011363" cy="2797175"/>
          </a:xfrm>
          <a:prstGeom prst="rect">
            <a:avLst/>
          </a:prstGeom>
          <a:noFill/>
          <a:ln w="9525">
            <a:noFill/>
            <a:miter lim="800000"/>
            <a:headEnd/>
            <a:tailEnd/>
          </a:ln>
        </p:spPr>
      </p:pic>
      <p:pic>
        <p:nvPicPr>
          <p:cNvPr id="20488" name="Picture 2"/>
          <p:cNvPicPr>
            <a:picLocks noChangeAspect="1" noChangeArrowheads="1"/>
          </p:cNvPicPr>
          <p:nvPr/>
        </p:nvPicPr>
        <p:blipFill>
          <a:blip r:embed="rId3"/>
          <a:srcRect/>
          <a:stretch>
            <a:fillRect/>
          </a:stretch>
        </p:blipFill>
        <p:spPr bwMode="auto">
          <a:xfrm>
            <a:off x="2590800" y="4511675"/>
            <a:ext cx="3505200" cy="2346325"/>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362200" y="274638"/>
            <a:ext cx="6096000" cy="1143000"/>
          </a:xfrm>
        </p:spPr>
        <p:txBody>
          <a:bodyPr/>
          <a:lstStyle/>
          <a:p>
            <a:r>
              <a:rPr lang="en-US" smtClean="0"/>
              <a:t>Future directions</a:t>
            </a:r>
          </a:p>
        </p:txBody>
      </p:sp>
      <p:sp>
        <p:nvSpPr>
          <p:cNvPr id="29699" name="Rectangle 3"/>
          <p:cNvSpPr>
            <a:spLocks noGrp="1" noChangeArrowheads="1"/>
          </p:cNvSpPr>
          <p:nvPr>
            <p:ph idx="1"/>
          </p:nvPr>
        </p:nvSpPr>
        <p:spPr>
          <a:xfrm>
            <a:off x="-152400" y="1524000"/>
            <a:ext cx="8229600" cy="4525963"/>
          </a:xfrm>
        </p:spPr>
        <p:txBody>
          <a:bodyPr/>
          <a:lstStyle/>
          <a:p>
            <a:pPr>
              <a:lnSpc>
                <a:spcPct val="90000"/>
              </a:lnSpc>
            </a:pPr>
            <a:r>
              <a:rPr lang="en-US" sz="2800" smtClean="0"/>
              <a:t>Continue current activities </a:t>
            </a:r>
          </a:p>
          <a:p>
            <a:pPr>
              <a:lnSpc>
                <a:spcPct val="90000"/>
              </a:lnSpc>
            </a:pPr>
            <a:r>
              <a:rPr lang="en-US" sz="2800" smtClean="0"/>
              <a:t>Effective model </a:t>
            </a:r>
          </a:p>
          <a:p>
            <a:pPr lvl="1">
              <a:lnSpc>
                <a:spcPct val="90000"/>
              </a:lnSpc>
            </a:pPr>
            <a:r>
              <a:rPr sz="2400"/>
              <a:t>Translate to other areas</a:t>
            </a:r>
          </a:p>
          <a:p>
            <a:pPr lvl="1">
              <a:lnSpc>
                <a:spcPct val="90000"/>
              </a:lnSpc>
            </a:pPr>
            <a:r>
              <a:rPr sz="2400"/>
              <a:t>Measurable markers</a:t>
            </a:r>
          </a:p>
          <a:p>
            <a:pPr lvl="1">
              <a:lnSpc>
                <a:spcPct val="90000"/>
              </a:lnSpc>
            </a:pPr>
            <a:r>
              <a:rPr sz="2400"/>
              <a:t>Data survey</a:t>
            </a:r>
          </a:p>
          <a:p>
            <a:pPr>
              <a:lnSpc>
                <a:spcPct val="90000"/>
              </a:lnSpc>
            </a:pPr>
            <a:r>
              <a:rPr lang="en-US" sz="2800" smtClean="0"/>
              <a:t>Obstacles</a:t>
            </a:r>
          </a:p>
          <a:p>
            <a:pPr lvl="1">
              <a:lnSpc>
                <a:spcPct val="90000"/>
              </a:lnSpc>
            </a:pPr>
            <a:r>
              <a:rPr sz="2400"/>
              <a:t>Data as good as data entry</a:t>
            </a:r>
          </a:p>
          <a:p>
            <a:pPr lvl="1">
              <a:lnSpc>
                <a:spcPct val="90000"/>
              </a:lnSpc>
            </a:pPr>
            <a:r>
              <a:rPr sz="2400"/>
              <a:t>Staff turnover</a:t>
            </a:r>
          </a:p>
          <a:p>
            <a:pPr lvl="1">
              <a:lnSpc>
                <a:spcPct val="90000"/>
              </a:lnSpc>
            </a:pPr>
            <a:r>
              <a:rPr sz="2400"/>
              <a:t>New Technology – EHR, iCare, Visual DMS</a:t>
            </a:r>
          </a:p>
          <a:p>
            <a:pPr>
              <a:lnSpc>
                <a:spcPct val="90000"/>
              </a:lnSpc>
            </a:pPr>
            <a:r>
              <a:rPr lang="en-US" sz="2800" smtClean="0"/>
              <a:t>Opportunities in other chronic disease case management &amp; monitoring areas</a:t>
            </a:r>
          </a:p>
          <a:p>
            <a:pPr lvl="1">
              <a:lnSpc>
                <a:spcPct val="90000"/>
              </a:lnSpc>
            </a:pPr>
            <a:r>
              <a:rPr sz="2400"/>
              <a:t>CVD, Cancer of particular interest</a:t>
            </a:r>
          </a:p>
        </p:txBody>
      </p:sp>
      <p:pic>
        <p:nvPicPr>
          <p:cNvPr id="29700" name="Picture 9"/>
          <p:cNvPicPr>
            <a:picLocks noChangeAspect="1" noChangeArrowheads="1"/>
          </p:cNvPicPr>
          <p:nvPr/>
        </p:nvPicPr>
        <p:blipFill>
          <a:blip r:embed="rId3"/>
          <a:srcRect l="11539" t="21796" r="10580" b="17949"/>
          <a:stretch>
            <a:fillRect/>
          </a:stretch>
        </p:blipFill>
        <p:spPr bwMode="auto">
          <a:xfrm>
            <a:off x="4822825" y="1905000"/>
            <a:ext cx="3940175" cy="2286000"/>
          </a:xfrm>
          <a:prstGeom prst="rect">
            <a:avLst/>
          </a:prstGeom>
          <a:noFill/>
          <a:ln w="9525">
            <a:noFill/>
            <a:miter lim="800000"/>
            <a:headEnd/>
            <a:tailEnd/>
          </a:ln>
        </p:spPr>
      </p:pic>
      <p:pic>
        <p:nvPicPr>
          <p:cNvPr id="29701" name="Picture 2"/>
          <p:cNvPicPr>
            <a:picLocks noChangeAspect="1" noChangeArrowheads="1"/>
          </p:cNvPicPr>
          <p:nvPr/>
        </p:nvPicPr>
        <p:blipFill>
          <a:blip r:embed="rId4"/>
          <a:srcRect l="12921" t="12910" r="33334" b="22536"/>
          <a:stretch>
            <a:fillRect/>
          </a:stretch>
        </p:blipFill>
        <p:spPr bwMode="auto">
          <a:xfrm>
            <a:off x="7239000" y="4419600"/>
            <a:ext cx="1674813" cy="228600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600200" y="76200"/>
            <a:ext cx="7543800" cy="914400"/>
          </a:xfrm>
        </p:spPr>
        <p:txBody>
          <a:bodyPr/>
          <a:lstStyle/>
          <a:p>
            <a:r>
              <a:rPr lang="en-US" sz="2800" smtClean="0"/>
              <a:t>Northwest Tribes Meet the Challenge</a:t>
            </a:r>
          </a:p>
        </p:txBody>
      </p:sp>
      <p:sp>
        <p:nvSpPr>
          <p:cNvPr id="30723" name="Rectangle 3"/>
          <p:cNvSpPr>
            <a:spLocks noGrp="1" noChangeArrowheads="1"/>
          </p:cNvSpPr>
          <p:nvPr>
            <p:ph idx="1"/>
          </p:nvPr>
        </p:nvSpPr>
        <p:spPr>
          <a:xfrm>
            <a:off x="152400" y="1600200"/>
            <a:ext cx="3962400" cy="5410200"/>
          </a:xfrm>
        </p:spPr>
        <p:txBody>
          <a:bodyPr/>
          <a:lstStyle/>
          <a:p>
            <a:pPr>
              <a:lnSpc>
                <a:spcPct val="80000"/>
              </a:lnSpc>
            </a:pPr>
            <a:r>
              <a:rPr lang="en-US" sz="2200" b="1" smtClean="0"/>
              <a:t>10,000 STEPS</a:t>
            </a:r>
          </a:p>
          <a:p>
            <a:pPr>
              <a:lnSpc>
                <a:spcPct val="80000"/>
              </a:lnSpc>
            </a:pPr>
            <a:r>
              <a:rPr lang="en-US" sz="2200" b="1" smtClean="0"/>
              <a:t>Youth screening in schools</a:t>
            </a:r>
          </a:p>
          <a:p>
            <a:pPr>
              <a:lnSpc>
                <a:spcPct val="80000"/>
              </a:lnSpc>
            </a:pPr>
            <a:r>
              <a:rPr lang="en-US" sz="2200" b="1" smtClean="0"/>
              <a:t>Aerobics/Water </a:t>
            </a:r>
          </a:p>
          <a:p>
            <a:pPr>
              <a:lnSpc>
                <a:spcPct val="80000"/>
              </a:lnSpc>
            </a:pPr>
            <a:r>
              <a:rPr lang="en-US" sz="2200" b="1" smtClean="0"/>
              <a:t>Aerobics Video</a:t>
            </a:r>
          </a:p>
          <a:p>
            <a:pPr>
              <a:lnSpc>
                <a:spcPct val="80000"/>
              </a:lnSpc>
            </a:pPr>
            <a:r>
              <a:rPr lang="en-US" sz="2200" b="1" smtClean="0"/>
              <a:t>Mile Moccasin Club</a:t>
            </a:r>
          </a:p>
          <a:p>
            <a:pPr>
              <a:lnSpc>
                <a:spcPct val="80000"/>
              </a:lnSpc>
            </a:pPr>
            <a:r>
              <a:rPr lang="en-US" sz="2200" b="1" smtClean="0"/>
              <a:t>Yoga</a:t>
            </a:r>
          </a:p>
          <a:p>
            <a:pPr>
              <a:lnSpc>
                <a:spcPct val="80000"/>
              </a:lnSpc>
            </a:pPr>
            <a:r>
              <a:rPr lang="en-US" sz="2200" b="1" smtClean="0"/>
              <a:t>Fitness centers/personal trainers</a:t>
            </a:r>
          </a:p>
          <a:p>
            <a:pPr>
              <a:lnSpc>
                <a:spcPct val="80000"/>
              </a:lnSpc>
            </a:pPr>
            <a:r>
              <a:rPr lang="en-US" sz="2200" b="1" smtClean="0"/>
              <a:t>Golf tournaments</a:t>
            </a:r>
          </a:p>
          <a:p>
            <a:pPr>
              <a:lnSpc>
                <a:spcPct val="80000"/>
              </a:lnSpc>
            </a:pPr>
            <a:r>
              <a:rPr lang="en-US" sz="2200" b="1" smtClean="0"/>
              <a:t>Community Gardens</a:t>
            </a:r>
          </a:p>
          <a:p>
            <a:pPr>
              <a:lnSpc>
                <a:spcPct val="80000"/>
              </a:lnSpc>
            </a:pPr>
            <a:r>
              <a:rPr lang="en-US" sz="2200" b="1" smtClean="0"/>
              <a:t>Biggest Loser</a:t>
            </a:r>
          </a:p>
          <a:p>
            <a:pPr>
              <a:lnSpc>
                <a:spcPct val="90000"/>
              </a:lnSpc>
            </a:pPr>
            <a:r>
              <a:rPr lang="en-US" sz="2200" b="1" smtClean="0"/>
              <a:t>Health Fairs</a:t>
            </a:r>
          </a:p>
          <a:p>
            <a:pPr>
              <a:lnSpc>
                <a:spcPct val="90000"/>
              </a:lnSpc>
            </a:pPr>
            <a:r>
              <a:rPr lang="en-US" sz="2200" b="1" smtClean="0"/>
              <a:t>Walk to Smithsonian</a:t>
            </a:r>
          </a:p>
          <a:p>
            <a:pPr>
              <a:lnSpc>
                <a:spcPct val="80000"/>
              </a:lnSpc>
            </a:pPr>
            <a:endParaRPr lang="en-US" sz="2400" b="1" smtClean="0"/>
          </a:p>
          <a:p>
            <a:pPr>
              <a:lnSpc>
                <a:spcPct val="80000"/>
              </a:lnSpc>
              <a:buFontTx/>
              <a:buNone/>
            </a:pPr>
            <a:endParaRPr lang="en-US" sz="2400" b="1" smtClean="0"/>
          </a:p>
        </p:txBody>
      </p:sp>
      <p:sp>
        <p:nvSpPr>
          <p:cNvPr id="30724" name="Rectangle 4"/>
          <p:cNvSpPr>
            <a:spLocks noChangeArrowheads="1"/>
          </p:cNvSpPr>
          <p:nvPr/>
        </p:nvSpPr>
        <p:spPr bwMode="auto">
          <a:xfrm>
            <a:off x="3886200" y="1600200"/>
            <a:ext cx="4724400" cy="2971800"/>
          </a:xfrm>
          <a:prstGeom prst="rect">
            <a:avLst/>
          </a:prstGeom>
          <a:noFill/>
          <a:ln w="9525">
            <a:noFill/>
            <a:miter lim="800000"/>
            <a:headEnd/>
            <a:tailEnd/>
          </a:ln>
        </p:spPr>
        <p:txBody>
          <a:bodyPr/>
          <a:lstStyle/>
          <a:p>
            <a:pPr marL="342900" indent="-342900">
              <a:spcBef>
                <a:spcPct val="20000"/>
              </a:spcBef>
              <a:buFontTx/>
              <a:buChar char="•"/>
            </a:pPr>
            <a:r>
              <a:rPr lang="en-US" sz="2000" b="1">
                <a:latin typeface="Arial" charset="0"/>
              </a:rPr>
              <a:t>Cooking classes/healthy eating</a:t>
            </a:r>
          </a:p>
          <a:p>
            <a:pPr marL="342900" indent="-342900">
              <a:spcBef>
                <a:spcPct val="20000"/>
              </a:spcBef>
              <a:buFontTx/>
              <a:buChar char="•"/>
            </a:pPr>
            <a:r>
              <a:rPr lang="en-US" sz="2000" b="1">
                <a:latin typeface="Arial" charset="0"/>
              </a:rPr>
              <a:t>Pre-diabetes Screening</a:t>
            </a:r>
          </a:p>
          <a:p>
            <a:pPr marL="342900" indent="-342900">
              <a:spcBef>
                <a:spcPct val="20000"/>
              </a:spcBef>
              <a:buFontTx/>
              <a:buChar char="•"/>
            </a:pPr>
            <a:r>
              <a:rPr lang="en-US" sz="2000" b="1">
                <a:latin typeface="Arial" charset="0"/>
              </a:rPr>
              <a:t>Just Move It</a:t>
            </a:r>
          </a:p>
          <a:p>
            <a:pPr marL="342900" indent="-342900">
              <a:spcBef>
                <a:spcPct val="20000"/>
              </a:spcBef>
              <a:buFontTx/>
              <a:buChar char="•"/>
            </a:pPr>
            <a:r>
              <a:rPr lang="en-US" sz="2000" b="1">
                <a:latin typeface="Arial" charset="0"/>
              </a:rPr>
              <a:t>Youth and Adult Diabetes Camps</a:t>
            </a:r>
          </a:p>
          <a:p>
            <a:pPr marL="342900" indent="-342900">
              <a:spcBef>
                <a:spcPct val="20000"/>
              </a:spcBef>
              <a:buFontTx/>
              <a:buChar char="•"/>
            </a:pPr>
            <a:r>
              <a:rPr lang="en-US" sz="2000" b="1">
                <a:latin typeface="Arial" charset="0"/>
              </a:rPr>
              <a:t>Tribal Diabetes Conferences</a:t>
            </a:r>
          </a:p>
          <a:p>
            <a:pPr marL="342900" indent="-342900">
              <a:spcBef>
                <a:spcPct val="20000"/>
              </a:spcBef>
              <a:buFontTx/>
              <a:buChar char="•"/>
            </a:pPr>
            <a:r>
              <a:rPr lang="en-US" sz="2000" b="1">
                <a:latin typeface="Arial" charset="0"/>
              </a:rPr>
              <a:t>Lifestyle Intervention Classes</a:t>
            </a:r>
          </a:p>
        </p:txBody>
      </p:sp>
      <p:pic>
        <p:nvPicPr>
          <p:cNvPr id="30725" name="Picture 6"/>
          <p:cNvPicPr>
            <a:picLocks noChangeAspect="1" noChangeArrowheads="1"/>
          </p:cNvPicPr>
          <p:nvPr/>
        </p:nvPicPr>
        <p:blipFill>
          <a:blip r:embed="rId3"/>
          <a:srcRect l="3204" t="8618" b="4208"/>
          <a:stretch>
            <a:fillRect/>
          </a:stretch>
        </p:blipFill>
        <p:spPr bwMode="auto">
          <a:xfrm>
            <a:off x="4267200" y="4022725"/>
            <a:ext cx="3932238" cy="27432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z="4000" smtClean="0"/>
              <a:t>Diagnostic criteria for Type 2 DM</a:t>
            </a:r>
          </a:p>
        </p:txBody>
      </p:sp>
      <p:sp>
        <p:nvSpPr>
          <p:cNvPr id="15363" name="Rectangle 4"/>
          <p:cNvSpPr>
            <a:spLocks noGrp="1" noChangeArrowheads="1"/>
          </p:cNvSpPr>
          <p:nvPr>
            <p:ph type="body" sz="half" idx="1"/>
          </p:nvPr>
        </p:nvSpPr>
        <p:spPr>
          <a:xfrm>
            <a:off x="838200" y="1752600"/>
            <a:ext cx="7772400" cy="990600"/>
          </a:xfrm>
        </p:spPr>
        <p:txBody>
          <a:bodyPr/>
          <a:lstStyle/>
          <a:p>
            <a:r>
              <a:rPr lang="en-US" sz="2400" smtClean="0"/>
              <a:t>Three possible plasma blood tests</a:t>
            </a:r>
          </a:p>
          <a:p>
            <a:r>
              <a:rPr lang="en-US" sz="2400" smtClean="0"/>
              <a:t>A1c is not recommended in the diagnosis of diabetes</a:t>
            </a:r>
          </a:p>
        </p:txBody>
      </p:sp>
      <p:graphicFrame>
        <p:nvGraphicFramePr>
          <p:cNvPr id="162888" name="Group 72"/>
          <p:cNvGraphicFramePr>
            <a:graphicFrameLocks noGrp="1"/>
          </p:cNvGraphicFramePr>
          <p:nvPr>
            <p:ph sz="half" idx="2"/>
          </p:nvPr>
        </p:nvGraphicFramePr>
        <p:xfrm>
          <a:off x="685800" y="2743200"/>
          <a:ext cx="7772400" cy="3589402"/>
        </p:xfrm>
        <a:graphic>
          <a:graphicData uri="http://schemas.openxmlformats.org/drawingml/2006/table">
            <a:tbl>
              <a:tblPr/>
              <a:tblGrid>
                <a:gridCol w="3886200"/>
                <a:gridCol w="3886200"/>
              </a:tblGrid>
              <a:tr h="468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Gill Sans MT" pitchFamily="34" charset="0"/>
                        </a:rPr>
                        <a:t>Plasma blood tests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Gill Sans MT" pitchFamily="34" charset="0"/>
                        </a:rPr>
                        <a:t>Values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1147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Gill Sans MT" pitchFamily="34" charset="0"/>
                        </a:rPr>
                        <a:t>Casual plasma glucose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Gill Sans MT" pitchFamily="34" charset="0"/>
                        </a:rPr>
                        <a:t>(Casual is defined as any time of day without regard to time of last meal.) </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Gill Sans MT" pitchFamily="34" charset="0"/>
                        </a:rPr>
                        <a:t>&gt;200 mg/dl plus symptoms of diabetes: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Gill Sans MT" pitchFamily="34" charset="0"/>
                        </a:rPr>
                        <a:t>-- Polyuria (urination)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Gill Sans MT" pitchFamily="34" charset="0"/>
                        </a:rPr>
                        <a:t>-- Polydypsia (thirst)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Gill Sans MT" pitchFamily="34" charset="0"/>
                        </a:rPr>
                        <a:t>-- Unexplained weight loss </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817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Gill Sans MT" pitchFamily="34" charset="0"/>
                        </a:rPr>
                        <a:t>Fasting plasma glucose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Gill Sans MT" pitchFamily="34" charset="0"/>
                        </a:rPr>
                        <a:t>(Fasting is defined as no caloric intake for at least eight hours.) </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Gill Sans MT" pitchFamily="34" charset="0"/>
                        </a:rPr>
                        <a:t>&gt;126 mg/dl </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798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Gill Sans MT" pitchFamily="34" charset="0"/>
                        </a:rPr>
                        <a:t>Two-hour plasma glucose </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Gill Sans MT" pitchFamily="34" charset="0"/>
                        </a:rPr>
                        <a:t>&gt;200 mg/dl during a 75 g oral glucose tolerance test (OGTT) </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15381" name="Rectangle 73"/>
          <p:cNvSpPr>
            <a:spLocks noChangeArrowheads="1"/>
          </p:cNvSpPr>
          <p:nvPr/>
        </p:nvSpPr>
        <p:spPr bwMode="auto">
          <a:xfrm>
            <a:off x="3276600" y="6446838"/>
            <a:ext cx="5181600" cy="336550"/>
          </a:xfrm>
          <a:prstGeom prst="rect">
            <a:avLst/>
          </a:prstGeom>
          <a:noFill/>
          <a:ln w="9525">
            <a:noFill/>
            <a:miter lim="800000"/>
            <a:headEnd/>
            <a:tailEnd/>
          </a:ln>
        </p:spPr>
        <p:txBody>
          <a:bodyPr>
            <a:spAutoFit/>
          </a:bodyPr>
          <a:lstStyle/>
          <a:p>
            <a:pPr algn="r"/>
            <a:r>
              <a:rPr lang="en-US" sz="1600" i="1">
                <a:latin typeface="Gill Sans MT" pitchFamily="34" charset="0"/>
              </a:rPr>
              <a:t>IHS Standards of Care for Adults with Type 2 Diabetes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t>DIABETES RISK FACTORS</a:t>
            </a:r>
          </a:p>
        </p:txBody>
      </p:sp>
      <p:sp>
        <p:nvSpPr>
          <p:cNvPr id="28675" name="Rectangle 3"/>
          <p:cNvSpPr>
            <a:spLocks noGrp="1" noChangeArrowheads="1"/>
          </p:cNvSpPr>
          <p:nvPr>
            <p:ph type="body" idx="1"/>
          </p:nvPr>
        </p:nvSpPr>
        <p:spPr>
          <a:xfrm>
            <a:off x="1600200" y="1828800"/>
            <a:ext cx="7772400" cy="4114800"/>
          </a:xfrm>
        </p:spPr>
        <p:txBody>
          <a:bodyPr/>
          <a:lstStyle/>
          <a:p>
            <a:pPr eaLnBrk="1" hangingPunct="1"/>
            <a:r>
              <a:rPr lang="en-US" smtClean="0"/>
              <a:t>OBESITY/OVERWEIGHT</a:t>
            </a:r>
          </a:p>
          <a:p>
            <a:pPr eaLnBrk="1" hangingPunct="1"/>
            <a:r>
              <a:rPr lang="en-US" smtClean="0"/>
              <a:t>GENETICS/FAMILY HISTORY</a:t>
            </a:r>
          </a:p>
          <a:p>
            <a:pPr eaLnBrk="1" hangingPunct="1"/>
            <a:r>
              <a:rPr lang="en-US" smtClean="0"/>
              <a:t>ETHNICITY</a:t>
            </a:r>
          </a:p>
          <a:p>
            <a:pPr eaLnBrk="1" hangingPunct="1"/>
            <a:r>
              <a:rPr lang="en-US" smtClean="0"/>
              <a:t>GESTATIONAL DIABETES</a:t>
            </a:r>
          </a:p>
          <a:p>
            <a:pPr eaLnBrk="1" hangingPunct="1"/>
            <a:r>
              <a:rPr lang="en-US" smtClean="0"/>
              <a:t>IMPAIRED GLUCOSE TOLERANCE/PRE-DIABETES</a:t>
            </a:r>
          </a:p>
          <a:p>
            <a:pPr eaLnBrk="1" hangingPunct="1"/>
            <a:r>
              <a:rPr lang="en-US" smtClean="0"/>
              <a:t>SMOKING</a:t>
            </a:r>
          </a:p>
          <a:p>
            <a:pPr eaLnBrk="1" hangingPunct="1"/>
            <a:endParaRPr lang="en-US"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dirty="0" smtClean="0"/>
              <a:t>DIABETES RISK FACTORS</a:t>
            </a:r>
          </a:p>
        </p:txBody>
      </p:sp>
      <p:sp>
        <p:nvSpPr>
          <p:cNvPr id="28675" name="Rectangle 3"/>
          <p:cNvSpPr>
            <a:spLocks noGrp="1" noChangeArrowheads="1"/>
          </p:cNvSpPr>
          <p:nvPr>
            <p:ph type="body" idx="1"/>
          </p:nvPr>
        </p:nvSpPr>
        <p:spPr>
          <a:xfrm>
            <a:off x="0" y="1676400"/>
            <a:ext cx="8839200" cy="4114800"/>
          </a:xfrm>
        </p:spPr>
        <p:txBody>
          <a:bodyPr/>
          <a:lstStyle/>
          <a:p>
            <a:r>
              <a:rPr lang="en-US" b="1" dirty="0" smtClean="0"/>
              <a:t>Cost of diabetes in the United States, 2002</a:t>
            </a:r>
          </a:p>
          <a:p>
            <a:r>
              <a:rPr lang="en-US" b="1" dirty="0" smtClean="0"/>
              <a:t>Total (direct and indirect):</a:t>
            </a:r>
            <a:r>
              <a:rPr lang="en-US" dirty="0" smtClean="0"/>
              <a:t> $132 billion</a:t>
            </a:r>
          </a:p>
          <a:p>
            <a:r>
              <a:rPr lang="en-US" b="1" dirty="0" smtClean="0"/>
              <a:t>Direct medical costs:</a:t>
            </a:r>
            <a:r>
              <a:rPr lang="en-US" dirty="0" smtClean="0"/>
              <a:t> $92 billion</a:t>
            </a:r>
          </a:p>
          <a:p>
            <a:pPr algn="ctr"/>
            <a:r>
              <a:rPr lang="en-US" b="1" dirty="0" smtClean="0"/>
              <a:t>Indirect costs:</a:t>
            </a:r>
            <a:r>
              <a:rPr lang="en-US" dirty="0" smtClean="0"/>
              <a:t> $40 billion (disability, work loss, premature mortality)</a:t>
            </a:r>
          </a:p>
          <a:p>
            <a:pPr>
              <a:buNone/>
            </a:pPr>
            <a:endParaRPr lang="en-US" dirty="0" smtClean="0"/>
          </a:p>
        </p:txBody>
      </p:sp>
      <p:sp>
        <p:nvSpPr>
          <p:cNvPr id="5" name="Text Box 16"/>
          <p:cNvSpPr txBox="1">
            <a:spLocks noChangeArrowheads="1"/>
          </p:cNvSpPr>
          <p:nvPr/>
        </p:nvSpPr>
        <p:spPr bwMode="auto">
          <a:xfrm>
            <a:off x="457200" y="5675293"/>
            <a:ext cx="7848600" cy="954107"/>
          </a:xfrm>
          <a:prstGeom prst="rect">
            <a:avLst/>
          </a:prstGeom>
          <a:noFill/>
          <a:ln w="9525">
            <a:noFill/>
            <a:miter lim="800000"/>
            <a:headEnd/>
            <a:tailEnd/>
          </a:ln>
        </p:spPr>
        <p:txBody>
          <a:bodyPr wrap="square">
            <a:spAutoFit/>
          </a:bodyPr>
          <a:lstStyle/>
          <a:p>
            <a:pPr>
              <a:spcBef>
                <a:spcPct val="50000"/>
              </a:spcBef>
            </a:pPr>
            <a:r>
              <a:rPr lang="en-US" sz="1400" i="1" dirty="0"/>
              <a:t>These data are based on a study conducted by the </a:t>
            </a:r>
            <a:r>
              <a:rPr lang="en-US" sz="1400" i="1" dirty="0" err="1"/>
              <a:t>Lewin</a:t>
            </a:r>
            <a:r>
              <a:rPr lang="en-US" sz="1400" i="1" dirty="0"/>
              <a:t> Group, Inc., for the American Diabetes Association and are 2002 estimates of both the direct costs (cost of medical care and services) and indirect costs (costs of short-term and permanent disability and of premature death) attributable to diabetes. This study uses a specific cost-of-disease methodology to estimate the health care costs that are due to diabetes.</a:t>
            </a:r>
          </a:p>
        </p:txBody>
      </p:sp>
    </p:spTree>
  </p:cSld>
  <p:clrMapOvr>
    <a:masterClrMapping/>
  </p:clrMapOvr>
</p:sld>
</file>

<file path=ppt/theme/theme1.xml><?xml version="1.0" encoding="utf-8"?>
<a:theme xmlns:a="http://schemas.openxmlformats.org/drawingml/2006/main" name="NPAIHB Template">
  <a:themeElements>
    <a:clrScheme name="Custom 6">
      <a:dk1>
        <a:sysClr val="windowText" lastClr="000000"/>
      </a:dk1>
      <a:lt1>
        <a:sysClr val="window" lastClr="FFFFFF"/>
      </a:lt1>
      <a:dk2>
        <a:srgbClr val="4F271C"/>
      </a:dk2>
      <a:lt2>
        <a:srgbClr val="F8EDC5"/>
      </a:lt2>
      <a:accent1>
        <a:srgbClr val="3891A7"/>
      </a:accent1>
      <a:accent2>
        <a:srgbClr val="F1DB8C"/>
      </a:accent2>
      <a:accent3>
        <a:srgbClr val="C32D2E"/>
      </a:accent3>
      <a:accent4>
        <a:srgbClr val="637F26"/>
      </a:accent4>
      <a:accent5>
        <a:srgbClr val="964305"/>
      </a:accent5>
      <a:accent6>
        <a:srgbClr val="475A8D"/>
      </a:accent6>
      <a:hlink>
        <a:srgbClr val="8DC765"/>
      </a:hlink>
      <a:folHlink>
        <a:srgbClr val="AA8A14"/>
      </a:folHlink>
    </a:clrScheme>
    <a:fontScheme name="NPAIHB1">
      <a:majorFont>
        <a:latin typeface="Georgia"/>
        <a:ea typeface=""/>
        <a:cs typeface=""/>
      </a:majorFont>
      <a:minorFont>
        <a:latin typeface="Trebuchet MS"/>
        <a:ea typeface=""/>
        <a:cs typeface=""/>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1740</TotalTime>
  <Words>2562</Words>
  <Application>Microsoft PowerPoint</Application>
  <PresentationFormat>On-screen Show (4:3)</PresentationFormat>
  <Paragraphs>493</Paragraphs>
  <Slides>64</Slides>
  <Notes>54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64</vt:i4>
      </vt:variant>
    </vt:vector>
  </HeadingPairs>
  <TitlesOfParts>
    <vt:vector size="67" baseType="lpstr">
      <vt:lpstr>NPAIHB Template</vt:lpstr>
      <vt:lpstr>Chart</vt:lpstr>
      <vt:lpstr>Slide</vt:lpstr>
      <vt:lpstr>Western Tribal Diabetes Project</vt:lpstr>
      <vt:lpstr>Staff &amp; Funding</vt:lpstr>
      <vt:lpstr>Diabetes register as a tool</vt:lpstr>
      <vt:lpstr>Diabetes (a refresher)</vt:lpstr>
      <vt:lpstr>Diabetes (a refresher)</vt:lpstr>
      <vt:lpstr>Type 1 diabetes</vt:lpstr>
      <vt:lpstr>Diagnostic criteria for Type 2 DM</vt:lpstr>
      <vt:lpstr>DIABETES RISK FACTORS</vt:lpstr>
      <vt:lpstr>DIABETES RISK FACTORS</vt:lpstr>
      <vt:lpstr>AMERICAN INDIANS/ALASKA NATIVES AND DIABETES</vt:lpstr>
      <vt:lpstr>Diabetes complications</vt:lpstr>
      <vt:lpstr>Neuropathy</vt:lpstr>
      <vt:lpstr>What You Can Do To Reduce Complications</vt:lpstr>
      <vt:lpstr>Good news!</vt:lpstr>
      <vt:lpstr>Test every year if you are an adult who has …</vt:lpstr>
      <vt:lpstr>Test every 3 years if you are …</vt:lpstr>
      <vt:lpstr>Pre-diabetes</vt:lpstr>
      <vt:lpstr>IHS recommended care for individuals with prediabetes and metabolic syndrome</vt:lpstr>
      <vt:lpstr>PRE-DIABETES RISK FACTORS</vt:lpstr>
      <vt:lpstr>Slide 20</vt:lpstr>
      <vt:lpstr>How did we get here?</vt:lpstr>
      <vt:lpstr>Slide 22</vt:lpstr>
      <vt:lpstr>Audit Results for Patients with Diabetes Portland Area 2004-2008</vt:lpstr>
      <vt:lpstr>HSR Portland Area</vt:lpstr>
      <vt:lpstr>Audit Results for Patients with Diabetes Portland Area 2004-2008</vt:lpstr>
      <vt:lpstr>Slide 26</vt:lpstr>
      <vt:lpstr>Diabetes Prevention Study</vt:lpstr>
      <vt:lpstr>Diabetes Prevention Study</vt:lpstr>
      <vt:lpstr>Obesity - PREMATURE DEATH</vt:lpstr>
      <vt:lpstr>Obesity - HEART DISEASE</vt:lpstr>
      <vt:lpstr>Obesity - DIABETES </vt:lpstr>
      <vt:lpstr>Obesity - CANCER </vt:lpstr>
      <vt:lpstr>Slide 33</vt:lpstr>
      <vt:lpstr>Slide 34</vt:lpstr>
      <vt:lpstr>What About The Kids?</vt:lpstr>
      <vt:lpstr>What About The Kids?</vt:lpstr>
      <vt:lpstr>Slide 37</vt:lpstr>
      <vt:lpstr>Slide 38</vt:lpstr>
      <vt:lpstr>Slide 39</vt:lpstr>
      <vt:lpstr>TV &amp; Obesity</vt:lpstr>
      <vt:lpstr>Obesity - CHILDREN AND ADOLESCENTS </vt:lpstr>
      <vt:lpstr>Metabolic Syndrome in Kids</vt:lpstr>
      <vt:lpstr>Overweight in American      Indian Kids </vt:lpstr>
      <vt:lpstr>The Future ?</vt:lpstr>
      <vt:lpstr>Getting A Grip On Obesity</vt:lpstr>
      <vt:lpstr>What You Can Do  </vt:lpstr>
      <vt:lpstr>What You Can Do  </vt:lpstr>
      <vt:lpstr>What You Can Do </vt:lpstr>
      <vt:lpstr>What You Can Do</vt:lpstr>
      <vt:lpstr>What We Can Do</vt:lpstr>
      <vt:lpstr>Ten tips</vt:lpstr>
      <vt:lpstr>IHS Best Practices</vt:lpstr>
      <vt:lpstr>Body Works</vt:lpstr>
      <vt:lpstr>Tribal Partnerships At Work</vt:lpstr>
      <vt:lpstr>Diabetes Screening Toolkit</vt:lpstr>
      <vt:lpstr>Diabetes Screening Toolkit</vt:lpstr>
      <vt:lpstr>Screening Justification</vt:lpstr>
      <vt:lpstr>Why Screen? </vt:lpstr>
      <vt:lpstr>New youth screening Coming soon</vt:lpstr>
      <vt:lpstr>WTDP Tools and Resources</vt:lpstr>
      <vt:lpstr>Formal training</vt:lpstr>
      <vt:lpstr>Other trainings</vt:lpstr>
      <vt:lpstr>Future directions</vt:lpstr>
      <vt:lpstr>Northwest Tribes Meet the Challenge</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NPAIHB</dc:creator>
  <cp:lastModifiedBy>klopez</cp:lastModifiedBy>
  <cp:revision>119</cp:revision>
  <dcterms:created xsi:type="dcterms:W3CDTF">2005-04-18T14:58:50Z</dcterms:created>
  <dcterms:modified xsi:type="dcterms:W3CDTF">2009-02-24T00:01:05Z</dcterms:modified>
</cp:coreProperties>
</file>