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11" r:id="rId2"/>
  </p:sldMasterIdLst>
  <p:notesMasterIdLst>
    <p:notesMasterId r:id="rId22"/>
  </p:notesMasterIdLst>
  <p:handoutMasterIdLst>
    <p:handoutMasterId r:id="rId23"/>
  </p:handoutMasterIdLst>
  <p:sldIdLst>
    <p:sldId id="483" r:id="rId3"/>
    <p:sldId id="484" r:id="rId4"/>
    <p:sldId id="485" r:id="rId5"/>
    <p:sldId id="556" r:id="rId6"/>
    <p:sldId id="486" r:id="rId7"/>
    <p:sldId id="581" r:id="rId8"/>
    <p:sldId id="517" r:id="rId9"/>
    <p:sldId id="555" r:id="rId10"/>
    <p:sldId id="585" r:id="rId11"/>
    <p:sldId id="506" r:id="rId12"/>
    <p:sldId id="515" r:id="rId13"/>
    <p:sldId id="507" r:id="rId14"/>
    <p:sldId id="508" r:id="rId15"/>
    <p:sldId id="512" r:id="rId16"/>
    <p:sldId id="501" r:id="rId17"/>
    <p:sldId id="490" r:id="rId18"/>
    <p:sldId id="529" r:id="rId19"/>
    <p:sldId id="539" r:id="rId20"/>
    <p:sldId id="520" r:id="rId21"/>
  </p:sldIdLst>
  <p:sldSz cx="9144000" cy="6858000" type="screen4x3"/>
  <p:notesSz cx="7010400" cy="9296400"/>
  <p:custDataLst>
    <p:tags r:id="rId2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006600"/>
    <a:srgbClr val="00FFFF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60" autoAdjust="0"/>
    <p:restoredTop sz="75742" autoAdjust="0"/>
  </p:normalViewPr>
  <p:slideViewPr>
    <p:cSldViewPr>
      <p:cViewPr>
        <p:scale>
          <a:sx n="53" d="100"/>
          <a:sy n="53" d="100"/>
        </p:scale>
        <p:origin x="-643" y="7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937A808-22EC-420A-B7E1-41FD3548E821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941AE83-CC46-4054-A1FF-BD08D6BFC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05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CE9F0E9-5750-4815-A4B1-2FF1F3B585B4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B1BCFBA-7766-4B80-B1C0-A339F82E6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704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R Native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1BCFBA-7766-4B80-B1C0-A339F82E634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34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Students from the Shoshone Bannock Healthy Empowered Youth (HEY) program offered yard clean-up services to elders in their community. 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Students borrowed lawn mowers, rakes, and a trailer, and spent the day mowing and planting flowers at two elder’s homes. Afterwards they shared a meal with the homeowner, and asked them about their life. 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A409C2-7C5B-45C9-B198-6847B0E8E28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C80CDC-4135-45D1-AC46-7B22F92A16D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celebrate National STD Awareness Month in April, the Northern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Youth Committee hosted an all-day Get Yourself Tested (GYT) event. </a:t>
            </a:r>
          </a:p>
          <a:p>
            <a:pPr eaLnBrk="1" hangingPunct="1">
              <a:spcBef>
                <a:spcPct val="0"/>
              </a:spcBef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event was open to the public, and included a 5K run/1 mile walk,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dodgeball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tournament, food, and special performances by DJ Smash and Digital Divide. To help folks get tested, the youth committee partnered with Navajo AIDS Network to offer free, confidential STD/HIV testing to those who attended. </a:t>
            </a:r>
            <a:endParaRPr lang="en-US" dirty="0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4F7DF6-08CD-4BEE-8E03-F7E24461421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13E041-FAFD-4D13-99ED-8738C7346450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They had around 100 people come to their event… food, music, and games. 100% Native youth powered!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Video is by Graham </a:t>
            </a:r>
            <a:r>
              <a:rPr lang="en-US" dirty="0" smtClean="0"/>
              <a:t>Beyale -</a:t>
            </a:r>
            <a:r>
              <a:rPr lang="en-US" baseline="0" dirty="0" smtClean="0"/>
              <a:t> </a:t>
            </a:r>
            <a:r>
              <a:rPr lang="en-US" baseline="0" dirty="0" smtClean="0"/>
              <a:t>mover and shaker in this youth group. Made it for We R Native’s We R Native. Who R You? Video Contest. 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3C28C1-D5BD-42BD-9863-C8CE5844FB2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 smtClean="0">
                <a:latin typeface="Tw Cen MT Condensed" pitchFamily="34" charset="0"/>
              </a:rPr>
              <a:t>Every month the site also features a new contest. 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CDAFCD-6DA4-4356-AA5F-9D850810F42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This is We </a:t>
            </a:r>
            <a:r>
              <a:rPr lang="en-US" dirty="0" smtClean="0"/>
              <a:t>R Native’s </a:t>
            </a:r>
            <a:r>
              <a:rPr lang="en-US" dirty="0" err="1" smtClean="0"/>
              <a:t>facebook</a:t>
            </a:r>
            <a:r>
              <a:rPr lang="en-US" dirty="0" smtClean="0"/>
              <a:t> page…. 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These are photos </a:t>
            </a:r>
            <a:r>
              <a:rPr lang="en-US" dirty="0" smtClean="0"/>
              <a:t>from </a:t>
            </a:r>
            <a:r>
              <a:rPr lang="en-US" dirty="0" smtClean="0"/>
              <a:t>a recent </a:t>
            </a:r>
            <a:r>
              <a:rPr lang="en-US" i="1" dirty="0" smtClean="0"/>
              <a:t>We R Native, Who R You? </a:t>
            </a:r>
            <a:r>
              <a:rPr lang="en-US" dirty="0" smtClean="0"/>
              <a:t>photography contest.</a:t>
            </a:r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D37FA0-E4A6-4BDC-858C-249A56EA28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To join the Text</a:t>
            </a:r>
            <a:r>
              <a:rPr lang="en-US" baseline="0" dirty="0" smtClean="0"/>
              <a:t> Messaging Service, text the word NATIVE to 24587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Over 900 people have signed up for the service.</a:t>
            </a:r>
            <a:endParaRPr lang="en-US" dirty="0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EA4A7C-9034-4334-96A6-0E41AE26607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Watch videos</a:t>
            </a:r>
            <a:r>
              <a:rPr lang="en-US" baseline="0" dirty="0" smtClean="0"/>
              <a:t> on our YouTube channel.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1BCFBA-7766-4B80-B1C0-A339F82E634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60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Small amount but can accomplish great things! Also feel like it’s important to reflect the positive things youth are doing back to young people. 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We believe at We R Native that Native youth can change our world…</a:t>
            </a: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417EB4-1CCC-4A86-883A-826132BE486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813" eaLnBrk="1" hangingPunct="1">
              <a:spcBef>
                <a:spcPct val="0"/>
              </a:spcBef>
            </a:pPr>
            <a:r>
              <a:rPr lang="en-US" sz="1200" b="1" dirty="0" smtClean="0">
                <a:solidFill>
                  <a:srgbClr val="C00000"/>
                </a:solidFill>
              </a:rPr>
              <a:t>We Have a Website</a:t>
            </a:r>
            <a:r>
              <a:rPr lang="en-US" sz="1200" b="1" dirty="0" smtClean="0">
                <a:solidFill>
                  <a:srgbClr val="C00000"/>
                </a:solidFill>
              </a:rPr>
              <a:t>: </a:t>
            </a:r>
            <a:r>
              <a:rPr lang="en-US" sz="1200" b="1" dirty="0" smtClean="0">
                <a:solidFill>
                  <a:srgbClr val="C00000"/>
                </a:solidFill>
              </a:rPr>
              <a:t>www.weRnative.org</a:t>
            </a:r>
            <a:r>
              <a:rPr lang="en-US" sz="1200" b="1" baseline="0" dirty="0" smtClean="0">
                <a:solidFill>
                  <a:srgbClr val="C00000"/>
                </a:solidFill>
              </a:rPr>
              <a:t> </a:t>
            </a:r>
            <a:endParaRPr lang="en-US" sz="1200" b="1" dirty="0" smtClean="0">
              <a:solidFill>
                <a:srgbClr val="C00000"/>
              </a:solidFill>
            </a:endParaRPr>
          </a:p>
          <a:p>
            <a:pPr defTabSz="912813" eaLnBrk="1" hangingPunct="1">
              <a:spcBef>
                <a:spcPct val="0"/>
              </a:spcBef>
            </a:pPr>
            <a:r>
              <a:rPr lang="en-US" sz="1200" dirty="0" smtClean="0">
                <a:solidFill>
                  <a:srgbClr val="FFFFFF"/>
                </a:solidFill>
              </a:rPr>
              <a:t>(Theory-based</a:t>
            </a:r>
            <a:r>
              <a:rPr lang="en-US" sz="1200" dirty="0" smtClean="0">
                <a:solidFill>
                  <a:srgbClr val="FFFFFF"/>
                </a:solidFill>
              </a:rPr>
              <a:t>, offering culturally-appropriate health </a:t>
            </a:r>
            <a:r>
              <a:rPr lang="en-US" sz="1200" dirty="0" smtClean="0">
                <a:solidFill>
                  <a:srgbClr val="FFFFFF"/>
                </a:solidFill>
              </a:rPr>
              <a:t>information - </a:t>
            </a:r>
            <a:r>
              <a:rPr lang="en-US" sz="1200" dirty="0" smtClean="0">
                <a:solidFill>
                  <a:srgbClr val="FFFFFF"/>
                </a:solidFill>
              </a:rPr>
              <a:t>with tools for behavior change &amp; positive youth </a:t>
            </a:r>
            <a:r>
              <a:rPr lang="en-US" sz="1200" dirty="0" smtClean="0">
                <a:solidFill>
                  <a:srgbClr val="FFFFFF"/>
                </a:solidFill>
              </a:rPr>
              <a:t>development.)</a:t>
            </a:r>
          </a:p>
          <a:p>
            <a:pPr defTabSz="912813" eaLnBrk="1" hangingPunct="1">
              <a:spcBef>
                <a:spcPct val="0"/>
              </a:spcBef>
            </a:pPr>
            <a:endParaRPr lang="en-US" sz="1200" dirty="0" smtClean="0">
              <a:solidFill>
                <a:srgbClr val="FFFFFF"/>
              </a:solidFill>
            </a:endParaRPr>
          </a:p>
          <a:p>
            <a:pPr defTabSz="912813" eaLnBrk="1" hangingPunct="1">
              <a:spcBef>
                <a:spcPct val="0"/>
              </a:spcBef>
            </a:pPr>
            <a:r>
              <a:rPr lang="en-US" sz="1200" b="1" dirty="0" smtClean="0">
                <a:solidFill>
                  <a:srgbClr val="FFFFFF"/>
                </a:solidFill>
              </a:rPr>
              <a:t>Text Messaging</a:t>
            </a:r>
            <a:r>
              <a:rPr lang="en-US" sz="1200" b="1" baseline="0" dirty="0" smtClean="0">
                <a:solidFill>
                  <a:srgbClr val="FFFFFF"/>
                </a:solidFill>
              </a:rPr>
              <a:t> Service</a:t>
            </a:r>
            <a:r>
              <a:rPr lang="en-US" sz="1200" baseline="0" dirty="0" smtClean="0">
                <a:solidFill>
                  <a:srgbClr val="FFFFFF"/>
                </a:solidFill>
              </a:rPr>
              <a:t>: Text NATIVE to 24587</a:t>
            </a:r>
          </a:p>
          <a:p>
            <a:pPr defTabSz="912813" eaLnBrk="1" hangingPunct="1">
              <a:spcBef>
                <a:spcPct val="0"/>
              </a:spcBef>
            </a:pPr>
            <a:endParaRPr lang="en-US" sz="1200" baseline="0" dirty="0" smtClean="0">
              <a:solidFill>
                <a:srgbClr val="FFFFFF"/>
              </a:solidFill>
            </a:endParaRPr>
          </a:p>
          <a:p>
            <a:pPr defTabSz="912813" eaLnBrk="1" hangingPunct="1">
              <a:spcBef>
                <a:spcPct val="0"/>
              </a:spcBef>
            </a:pPr>
            <a:r>
              <a:rPr lang="en-US" sz="1200" baseline="0" dirty="0" smtClean="0">
                <a:solidFill>
                  <a:srgbClr val="FFFFFF"/>
                </a:solidFill>
              </a:rPr>
              <a:t>… and a </a:t>
            </a:r>
            <a:r>
              <a:rPr lang="en-US" sz="1200" b="1" baseline="0" dirty="0" smtClean="0">
                <a:solidFill>
                  <a:srgbClr val="FFFFFF"/>
                </a:solidFill>
              </a:rPr>
              <a:t>Facebook</a:t>
            </a:r>
            <a:r>
              <a:rPr lang="en-US" sz="1200" baseline="0" dirty="0" smtClean="0">
                <a:solidFill>
                  <a:srgbClr val="FFFFFF"/>
                </a:solidFill>
              </a:rPr>
              <a:t> page, </a:t>
            </a:r>
            <a:r>
              <a:rPr lang="en-US" sz="1200" b="1" baseline="0" dirty="0" smtClean="0">
                <a:solidFill>
                  <a:srgbClr val="FFFFFF"/>
                </a:solidFill>
              </a:rPr>
              <a:t>YouTube</a:t>
            </a:r>
            <a:r>
              <a:rPr lang="en-US" sz="1200" baseline="0" dirty="0" smtClean="0">
                <a:solidFill>
                  <a:srgbClr val="FFFFFF"/>
                </a:solidFill>
              </a:rPr>
              <a:t> channel, and </a:t>
            </a:r>
            <a:r>
              <a:rPr lang="en-US" sz="1200" b="1" baseline="0" dirty="0" smtClean="0">
                <a:solidFill>
                  <a:srgbClr val="FFFFFF"/>
                </a:solidFill>
              </a:rPr>
              <a:t>Twitter</a:t>
            </a:r>
            <a:r>
              <a:rPr lang="en-US" sz="1200" baseline="0" dirty="0" smtClean="0">
                <a:solidFill>
                  <a:srgbClr val="FFFFFF"/>
                </a:solidFill>
              </a:rPr>
              <a:t> feed.</a:t>
            </a:r>
            <a:endParaRPr lang="en-US" sz="1200" dirty="0" smtClean="0">
              <a:solidFill>
                <a:srgbClr val="FFFFFF"/>
              </a:solidFill>
            </a:endParaRPr>
          </a:p>
          <a:p>
            <a:pPr defTabSz="912813" eaLnBrk="1" hangingPunct="1">
              <a:spcBef>
                <a:spcPct val="0"/>
              </a:spcBef>
            </a:pPr>
            <a:endParaRPr lang="en-US" sz="1200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414CD5-F2DF-4B3F-B587-B798333C808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The </a:t>
            </a:r>
            <a:r>
              <a:rPr lang="en-US" dirty="0" smtClean="0"/>
              <a:t>website is </a:t>
            </a:r>
            <a:r>
              <a:rPr lang="en-US" dirty="0" smtClean="0"/>
              <a:t>funded by the President’s National HIV/AIDS Strategy and the Indian Health Service’s National HIV/AIDS </a:t>
            </a:r>
            <a:r>
              <a:rPr lang="en-US" dirty="0" smtClean="0"/>
              <a:t>Program, and run by the Northwest</a:t>
            </a:r>
            <a:r>
              <a:rPr lang="en-US" baseline="0" dirty="0" smtClean="0"/>
              <a:t> Portland Area Indian Health Board</a:t>
            </a:r>
            <a:r>
              <a:rPr lang="en-US" dirty="0" smtClean="0"/>
              <a:t>. 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The </a:t>
            </a:r>
            <a:r>
              <a:rPr lang="en-US" dirty="0" smtClean="0"/>
              <a:t>site </a:t>
            </a:r>
            <a:r>
              <a:rPr lang="en-US" dirty="0" smtClean="0"/>
              <a:t>focuses</a:t>
            </a:r>
            <a:r>
              <a:rPr lang="en-US" baseline="0" dirty="0" smtClean="0"/>
              <a:t> on </a:t>
            </a:r>
            <a:r>
              <a:rPr lang="en-US" dirty="0" smtClean="0"/>
              <a:t>health </a:t>
            </a:r>
            <a:r>
              <a:rPr lang="en-US" dirty="0" smtClean="0"/>
              <a:t>and social issues important to Native </a:t>
            </a:r>
            <a:r>
              <a:rPr lang="en-US" dirty="0" smtClean="0"/>
              <a:t>youth.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Native </a:t>
            </a:r>
            <a:r>
              <a:rPr lang="en-US" dirty="0" smtClean="0"/>
              <a:t>youth, elders, and topical experts from throughout the U.S</a:t>
            </a:r>
            <a:r>
              <a:rPr lang="en-US" dirty="0" smtClean="0"/>
              <a:t>. have contributed to the site… as authors </a:t>
            </a:r>
            <a:r>
              <a:rPr lang="en-US" dirty="0" smtClean="0"/>
              <a:t>of blogs, directors of videos, graphic design artists, and more. 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AFF07E-0AE8-4C24-AF9F-63DDD710DD1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The website includes an “Ask Auntie”</a:t>
            </a:r>
            <a:r>
              <a:rPr lang="en-US" baseline="0" dirty="0" smtClean="0"/>
              <a:t> section, where you can submit your own questions, search other people’s questions, and view Auntie’s responses.</a:t>
            </a:r>
            <a:endParaRPr lang="en-US" dirty="0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AFF07E-0AE8-4C24-AF9F-63DDD710DD1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63B188-6C90-454C-9C15-665F596245E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35E7F-001E-4989-8394-C9B0970B383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To help youth take a more active role in their own health and wellbeing… </a:t>
            </a:r>
            <a:endParaRPr lang="en-US" dirty="0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736B7E-94E9-409F-99BE-A5A1C88B463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The “Get Involved” section of the website focuses on:</a:t>
            </a:r>
          </a:p>
          <a:p>
            <a:pPr marL="171450" indent="-17145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Community Service Projects (and mini grants up to $475)</a:t>
            </a:r>
          </a:p>
          <a:p>
            <a:pPr marL="171450" indent="-17145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A Monthly “We R Native, Who</a:t>
            </a:r>
            <a:r>
              <a:rPr lang="en-US" baseline="0" dirty="0" smtClean="0"/>
              <a:t> R You?”</a:t>
            </a:r>
            <a:r>
              <a:rPr lang="en-US" dirty="0" smtClean="0"/>
              <a:t> Contest ($75, $50, and $25 prizes)</a:t>
            </a:r>
          </a:p>
          <a:p>
            <a:pPr marL="171450" indent="-17145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And showcases Native</a:t>
            </a:r>
            <a:r>
              <a:rPr lang="en-US" baseline="0" dirty="0" smtClean="0"/>
              <a:t> teens and young adults doing great things in their communities.</a:t>
            </a:r>
            <a:endParaRPr lang="en-US" dirty="0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AFF07E-0AE8-4C24-AF9F-63DDD710DD1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Here are some examples </a:t>
            </a:r>
            <a:r>
              <a:rPr lang="en-US" dirty="0" smtClean="0"/>
              <a:t>of what people have done with their community service </a:t>
            </a:r>
            <a:r>
              <a:rPr lang="en-US" dirty="0" smtClean="0"/>
              <a:t>grants… 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CDAFCD-6DA4-4356-AA5F-9D850810F42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5"/>
          <a:stretch>
            <a:fillRect/>
          </a:stretch>
        </p:blipFill>
        <p:spPr bwMode="auto">
          <a:xfrm>
            <a:off x="152400" y="6124575"/>
            <a:ext cx="54102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" b="11395"/>
          <a:stretch>
            <a:fillRect/>
          </a:stretch>
        </p:blipFill>
        <p:spPr bwMode="auto">
          <a:xfrm>
            <a:off x="3810000" y="6121400"/>
            <a:ext cx="5181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grpSp>
        <p:nvGrpSpPr>
          <p:cNvPr id="16" name="Group 25"/>
          <p:cNvGrpSpPr>
            <a:grpSpLocks/>
          </p:cNvGrpSpPr>
          <p:nvPr userDrawn="1"/>
        </p:nvGrpSpPr>
        <p:grpSpPr bwMode="auto">
          <a:xfrm>
            <a:off x="4046538" y="1905000"/>
            <a:ext cx="1076325" cy="1074738"/>
            <a:chOff x="1143000" y="228600"/>
            <a:chExt cx="762000" cy="762000"/>
          </a:xfrm>
        </p:grpSpPr>
        <p:sp>
          <p:nvSpPr>
            <p:cNvPr id="17" name="Oval 16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20548" y="313017"/>
              <a:ext cx="591168" cy="592041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9" name="Picture 18" descr="NPAIHBtransparent.gif"/>
            <p:cNvPicPr>
              <a:picLocks noChangeAspect="1"/>
            </p:cNvPicPr>
            <p:nvPr userDrawn="1"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pic>
        <p:nvPicPr>
          <p:cNvPr id="20" name="Picture 38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705350"/>
            <a:ext cx="24003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600200"/>
          </a:xfrm>
        </p:spPr>
        <p:txBody>
          <a:bodyPr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4FCA7-C128-4572-8761-57684F184A2D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44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49AC7-17E8-4EA2-AE9B-45BB7AEB0E33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A8ADA20-2FB1-498C-BB20-FFE899540D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57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68C67C4-3ECB-4C6F-896D-1353C420B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42600-1418-49E5-BABB-0464AFEC9174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68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BE73D-F64C-4714-B259-E2F5DDC8F88E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88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2925763"/>
            <a:ext cx="9144000" cy="158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514600" y="2362200"/>
            <a:ext cx="4114800" cy="1127125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pPr algn="ctr" fontAlgn="auto">
              <a:spcBef>
                <a:spcPts val="400"/>
              </a:spcBef>
              <a:spcAft>
                <a:spcPts val="0"/>
              </a:spcAft>
              <a:defRPr/>
            </a:pPr>
            <a:endParaRPr lang="en-US" b="1" cap="all">
              <a:solidFill>
                <a:srgbClr val="000000"/>
              </a:solidFill>
              <a:latin typeface="+mn-lt"/>
              <a:cs typeface="Tunga" pitchFamily="2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1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5"/>
          <a:stretch>
            <a:fillRect/>
          </a:stretch>
        </p:blipFill>
        <p:spPr bwMode="auto">
          <a:xfrm>
            <a:off x="152400" y="6124575"/>
            <a:ext cx="54102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" b="11395"/>
          <a:stretch>
            <a:fillRect/>
          </a:stretch>
        </p:blipFill>
        <p:spPr bwMode="auto">
          <a:xfrm>
            <a:off x="3810000" y="6121400"/>
            <a:ext cx="5181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19"/>
          <p:cNvGrpSpPr>
            <a:grpSpLocks/>
          </p:cNvGrpSpPr>
          <p:nvPr userDrawn="1"/>
        </p:nvGrpSpPr>
        <p:grpSpPr bwMode="auto">
          <a:xfrm>
            <a:off x="4046538" y="1905000"/>
            <a:ext cx="1076325" cy="1074738"/>
            <a:chOff x="1143000" y="228600"/>
            <a:chExt cx="762000" cy="762000"/>
          </a:xfrm>
        </p:grpSpPr>
        <p:sp>
          <p:nvSpPr>
            <p:cNvPr id="11" name="Oval 10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220548" y="313017"/>
              <a:ext cx="591168" cy="592041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4" name="Picture 13" descr="NPAIHBtransparent.gif"/>
            <p:cNvPicPr>
              <a:picLocks noChangeAspect="1"/>
            </p:cNvPicPr>
            <p:nvPr userDrawn="1"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pic>
        <p:nvPicPr>
          <p:cNvPr id="15" name="Picture 38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705350"/>
            <a:ext cx="24003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/>
            </a:lvl1pPr>
          </a:lstStyle>
          <a:p>
            <a:pPr>
              <a:defRPr/>
            </a:pPr>
            <a:fld id="{DE09E60E-C60C-4BB9-88B6-D40E0B762563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D2FFA-8B42-42E1-8803-0FB62A64AF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33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F3DA4-5858-4A6B-AE29-51BEEECACB54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9264D-7105-4B3E-BB9E-D8AB6214C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007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922713"/>
            <a:ext cx="9144000" cy="2935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921125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514600" y="3368675"/>
            <a:ext cx="4114800" cy="1127125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pPr algn="ctr" fontAlgn="auto">
              <a:spcBef>
                <a:spcPts val="400"/>
              </a:spcBef>
              <a:spcAft>
                <a:spcPts val="0"/>
              </a:spcAft>
              <a:defRPr/>
            </a:pPr>
            <a:endParaRPr lang="en-US" b="1" cap="all">
              <a:solidFill>
                <a:srgbClr val="FFFFFF"/>
              </a:solidFill>
              <a:latin typeface="+mn-lt"/>
              <a:cs typeface="Tunga" pitchFamily="2"/>
            </a:endParaRPr>
          </a:p>
        </p:txBody>
      </p:sp>
      <p:grpSp>
        <p:nvGrpSpPr>
          <p:cNvPr id="7" name="Group 15"/>
          <p:cNvGrpSpPr>
            <a:grpSpLocks/>
          </p:cNvGrpSpPr>
          <p:nvPr userDrawn="1"/>
        </p:nvGrpSpPr>
        <p:grpSpPr bwMode="auto">
          <a:xfrm>
            <a:off x="4038600" y="1879600"/>
            <a:ext cx="1058863" cy="1057275"/>
            <a:chOff x="1143000" y="228600"/>
            <a:chExt cx="762000" cy="762000"/>
          </a:xfrm>
        </p:grpSpPr>
        <p:sp>
          <p:nvSpPr>
            <p:cNvPr id="8" name="Oval 7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220685" y="313267"/>
              <a:ext cx="591778" cy="591523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2" name="Picture 11" descr="NPAIHBtransparent.gif"/>
            <p:cNvPicPr>
              <a:picLocks noChangeAspect="1"/>
            </p:cNvPicPr>
            <p:nvPr userDrawn="1"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pic>
        <p:nvPicPr>
          <p:cNvPr id="13" name="Picture 1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5"/>
          <a:stretch>
            <a:fillRect/>
          </a:stretch>
        </p:blipFill>
        <p:spPr bwMode="auto">
          <a:xfrm>
            <a:off x="152400" y="6124575"/>
            <a:ext cx="54102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b="8948"/>
          <a:stretch>
            <a:fillRect/>
          </a:stretch>
        </p:blipFill>
        <p:spPr bwMode="auto">
          <a:xfrm>
            <a:off x="4038600" y="6121400"/>
            <a:ext cx="49530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8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724400"/>
            <a:ext cx="24003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bIns="0" anchor="b"/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/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8654051-BED9-4AF0-9368-08FF5560354B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  <p:sp>
        <p:nvSpPr>
          <p:cNvPr id="1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CDD2898-272C-4FCA-8FA1-A40810D73A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42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8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0"/>
            <a:ext cx="24003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0E350-3712-41EA-9AA7-4E80691ED5C9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6726B-9F95-4F71-897D-A8E3338420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75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/>
          <p:cNvGrpSpPr>
            <a:grpSpLocks/>
          </p:cNvGrpSpPr>
          <p:nvPr userDrawn="1"/>
        </p:nvGrpSpPr>
        <p:grpSpPr bwMode="auto">
          <a:xfrm>
            <a:off x="4208463" y="6096000"/>
            <a:ext cx="762000" cy="762000"/>
            <a:chOff x="1143000" y="228600"/>
            <a:chExt cx="762000" cy="762000"/>
          </a:xfrm>
        </p:grpSpPr>
        <p:sp>
          <p:nvSpPr>
            <p:cNvPr id="8" name="Oval 7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220787" y="312738"/>
              <a:ext cx="590550" cy="592137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0" name="Picture 9" descr="NPAIHBtransparent.gif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pic>
        <p:nvPicPr>
          <p:cNvPr id="11" name="Picture 38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0"/>
            <a:ext cx="24003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anchor="ctr" anchorCtr="0"/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anchor="ctr" anchorCtr="0"/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088F6-53F1-4425-83D6-48C64FD62BF8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7C113-8BDC-4A09-8F5B-18D1B9D878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47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D9EE0-DE8D-40FD-9500-6300A2CCD2BA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63692-BCF4-4CCB-9FE4-82EB40AB48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852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 userDrawn="1"/>
        </p:nvGrpSpPr>
        <p:grpSpPr bwMode="auto">
          <a:xfrm>
            <a:off x="4351338" y="6103938"/>
            <a:ext cx="762000" cy="762000"/>
            <a:chOff x="1143000" y="228600"/>
            <a:chExt cx="762000" cy="762000"/>
          </a:xfrm>
        </p:grpSpPr>
        <p:sp>
          <p:nvSpPr>
            <p:cNvPr id="3" name="Oval 2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220787" y="312737"/>
              <a:ext cx="590550" cy="592138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5" name="Picture 4" descr="NPAIHBtransparent.gif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5A15E-0F01-4081-977E-48D47924D9E4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FC628-4D64-44C1-BA96-94D3681308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51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39C26-9BE2-4BFA-83CA-93CC6DBADC0B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94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79" r="44348" b="4256"/>
          <a:stretch>
            <a:fillRect/>
          </a:stretch>
        </p:blipFill>
        <p:spPr bwMode="auto">
          <a:xfrm>
            <a:off x="152400" y="6248400"/>
            <a:ext cx="27432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8"/>
          <p:cNvGrpSpPr>
            <a:grpSpLocks/>
          </p:cNvGrpSpPr>
          <p:nvPr userDrawn="1"/>
        </p:nvGrpSpPr>
        <p:grpSpPr bwMode="auto">
          <a:xfrm>
            <a:off x="1143000" y="228600"/>
            <a:ext cx="762000" cy="762000"/>
            <a:chOff x="1143000" y="228600"/>
            <a:chExt cx="762000" cy="762000"/>
          </a:xfrm>
        </p:grpSpPr>
        <p:sp>
          <p:nvSpPr>
            <p:cNvPr id="7" name="Oval 6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20788" y="312738"/>
              <a:ext cx="590550" cy="592137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9" name="Picture 8" descr="NPAIHBtransparent.gif"/>
            <p:cNvPicPr>
              <a:picLocks noChangeAspect="1"/>
            </p:cNvPicPr>
            <p:nvPr userDrawn="1"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 userDrawn="1"/>
        </p:nvSpPr>
        <p:spPr>
          <a:xfrm>
            <a:off x="381000" y="5046663"/>
            <a:ext cx="2362200" cy="157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1000"/>
              </a:spcAft>
              <a:buClr>
                <a:srgbClr val="6F6F74"/>
              </a:buClr>
              <a:buSzPct val="85000"/>
              <a:buFont typeface="Wingdings 2"/>
              <a:buNone/>
              <a:defRPr/>
            </a:pPr>
            <a:r>
              <a:rPr lang="en-US" sz="1400" i="1" dirty="0">
                <a:solidFill>
                  <a:srgbClr val="FFFFFF">
                    <a:lumMod val="95000"/>
                    <a:lumOff val="5000"/>
                  </a:srgbClr>
                </a:solidFill>
                <a:latin typeface="Corbel" pitchFamily="34" charset="0"/>
                <a:cs typeface="+mn-cs"/>
              </a:rPr>
              <a:t>2121 SW Broadway, Suite 300 </a:t>
            </a:r>
            <a:br>
              <a:rPr lang="en-US" sz="1400" i="1" dirty="0">
                <a:solidFill>
                  <a:srgbClr val="FFFFFF">
                    <a:lumMod val="95000"/>
                    <a:lumOff val="5000"/>
                  </a:srgbClr>
                </a:solidFill>
                <a:latin typeface="Corbel" pitchFamily="34" charset="0"/>
                <a:cs typeface="+mn-cs"/>
              </a:rPr>
            </a:br>
            <a:r>
              <a:rPr lang="en-US" sz="1400" i="1" dirty="0">
                <a:solidFill>
                  <a:srgbClr val="FFFFFF">
                    <a:lumMod val="95000"/>
                    <a:lumOff val="5000"/>
                  </a:srgbClr>
                </a:solidFill>
                <a:latin typeface="Corbel" pitchFamily="34" charset="0"/>
                <a:cs typeface="+mn-cs"/>
              </a:rPr>
              <a:t>Portland, Oregon 97201 </a:t>
            </a:r>
            <a:br>
              <a:rPr lang="en-US" sz="1400" i="1" dirty="0">
                <a:solidFill>
                  <a:srgbClr val="FFFFFF">
                    <a:lumMod val="95000"/>
                    <a:lumOff val="5000"/>
                  </a:srgbClr>
                </a:solidFill>
                <a:latin typeface="Corbel" pitchFamily="34" charset="0"/>
                <a:cs typeface="+mn-cs"/>
              </a:rPr>
            </a:br>
            <a:r>
              <a:rPr lang="en-US" sz="1400" i="1" dirty="0">
                <a:solidFill>
                  <a:srgbClr val="FFFFFF">
                    <a:lumMod val="95000"/>
                    <a:lumOff val="5000"/>
                  </a:srgbClr>
                </a:solidFill>
                <a:latin typeface="Corbel" pitchFamily="34" charset="0"/>
                <a:cs typeface="+mn-cs"/>
              </a:rPr>
              <a:t>Phone: (503) 228-4185 </a:t>
            </a:r>
            <a:br>
              <a:rPr lang="en-US" sz="1400" i="1" dirty="0">
                <a:solidFill>
                  <a:srgbClr val="FFFFFF">
                    <a:lumMod val="95000"/>
                    <a:lumOff val="5000"/>
                  </a:srgbClr>
                </a:solidFill>
                <a:latin typeface="Corbel" pitchFamily="34" charset="0"/>
                <a:cs typeface="+mn-cs"/>
              </a:rPr>
            </a:br>
            <a:r>
              <a:rPr lang="en-US" sz="1400" i="1" dirty="0">
                <a:solidFill>
                  <a:srgbClr val="FFFFFF">
                    <a:lumMod val="95000"/>
                    <a:lumOff val="5000"/>
                  </a:srgbClr>
                </a:solidFill>
                <a:latin typeface="Corbel" pitchFamily="34" charset="0"/>
                <a:cs typeface="+mn-cs"/>
              </a:rPr>
              <a:t>Fax: (503) 228-8182 </a:t>
            </a:r>
            <a:br>
              <a:rPr lang="en-US" sz="1400" i="1" dirty="0">
                <a:solidFill>
                  <a:srgbClr val="FFFFFF">
                    <a:lumMod val="95000"/>
                    <a:lumOff val="5000"/>
                  </a:srgbClr>
                </a:solidFill>
                <a:latin typeface="Corbel" pitchFamily="34" charset="0"/>
                <a:cs typeface="+mn-cs"/>
              </a:rPr>
            </a:br>
            <a:endParaRPr lang="en-US" sz="1400" i="1" u="sng" dirty="0">
              <a:solidFill>
                <a:srgbClr val="BEAE98">
                  <a:lumMod val="50000"/>
                </a:srgbClr>
              </a:solidFill>
              <a:latin typeface="Corbel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tIns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2C0CA-9FFE-492F-A01F-525A6351960A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  <p:sp>
        <p:nvSpPr>
          <p:cNvPr id="15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F1FFA-ECEA-4316-8D7A-C9819E127B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84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1219200" y="152400"/>
            <a:ext cx="762000" cy="762000"/>
            <a:chOff x="1143000" y="228600"/>
            <a:chExt cx="762000" cy="762000"/>
          </a:xfrm>
        </p:grpSpPr>
        <p:sp>
          <p:nvSpPr>
            <p:cNvPr id="6" name="Oval 5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220788" y="312738"/>
              <a:ext cx="590550" cy="592137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8" name="Picture 7" descr="NPAIHBtransparent.gif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anchor="ctr" anchorCtr="0"/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tIns="0" bIns="0" anchor="ctr" anchorCtr="0"/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46C08-4984-48AC-84E6-3C5F213AF295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  <p:sp>
        <p:nvSpPr>
          <p:cNvPr id="10" name="Slide Number Placehold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ED211-A3CA-44E0-A401-BDF23C5A1A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05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234EC-4747-425A-AD53-E5E81409CC2F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0AC1D-DF26-40D2-965B-574C242A4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9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267201" y="3429000"/>
            <a:ext cx="6858000" cy="3175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 bwMode="hidden">
          <a:xfrm>
            <a:off x="0" y="0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CD5F0-3ADF-489C-9304-28DCDCF885C1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E397C-6BC4-41AF-83E0-A62B0A9862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59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grpSp>
        <p:nvGrpSpPr>
          <p:cNvPr id="12" name="Group 19"/>
          <p:cNvGrpSpPr>
            <a:grpSpLocks/>
          </p:cNvGrpSpPr>
          <p:nvPr userDrawn="1"/>
        </p:nvGrpSpPr>
        <p:grpSpPr bwMode="auto">
          <a:xfrm>
            <a:off x="4038600" y="1879600"/>
            <a:ext cx="1058863" cy="1057275"/>
            <a:chOff x="1143000" y="228600"/>
            <a:chExt cx="762000" cy="762000"/>
          </a:xfrm>
        </p:grpSpPr>
        <p:sp>
          <p:nvSpPr>
            <p:cNvPr id="13" name="Oval 12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220685" y="313267"/>
              <a:ext cx="591778" cy="591523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5" name="Picture 14" descr="NPAIHBtransparent.gif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pic>
        <p:nvPicPr>
          <p:cNvPr id="16" name="Picture 1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5"/>
          <a:stretch>
            <a:fillRect/>
          </a:stretch>
        </p:blipFill>
        <p:spPr bwMode="auto">
          <a:xfrm>
            <a:off x="152400" y="6124575"/>
            <a:ext cx="54102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b="8948"/>
          <a:stretch>
            <a:fillRect/>
          </a:stretch>
        </p:blipFill>
        <p:spPr bwMode="auto">
          <a:xfrm>
            <a:off x="4038600" y="6121400"/>
            <a:ext cx="49530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46050" y="6391275"/>
            <a:ext cx="88455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19" name="Picture 38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724400"/>
            <a:ext cx="24003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885113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F7374-00D2-4D50-BAAC-332B5A5935CB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001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6" name="Picture 38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0"/>
            <a:ext cx="24003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6556248" cy="75895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255E6-6CBB-4997-B78B-32D471203F0F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21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grpSp>
        <p:nvGrpSpPr>
          <p:cNvPr id="16" name="Group 27"/>
          <p:cNvGrpSpPr>
            <a:grpSpLocks/>
          </p:cNvGrpSpPr>
          <p:nvPr userDrawn="1"/>
        </p:nvGrpSpPr>
        <p:grpSpPr bwMode="auto">
          <a:xfrm>
            <a:off x="4208463" y="6096000"/>
            <a:ext cx="762000" cy="762000"/>
            <a:chOff x="1143000" y="228600"/>
            <a:chExt cx="762000" cy="762000"/>
          </a:xfrm>
        </p:grpSpPr>
        <p:sp>
          <p:nvSpPr>
            <p:cNvPr id="17" name="Oval 16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20787" y="312738"/>
              <a:ext cx="590550" cy="592137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9" name="Picture 18" descr="NPAIHBtransparent.gif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pic>
        <p:nvPicPr>
          <p:cNvPr id="20" name="Picture 38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0"/>
            <a:ext cx="24003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BFD74-7CB6-4030-A301-C398BCD18AFB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  <p:sp>
        <p:nvSpPr>
          <p:cNvPr id="2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04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CF192-7214-4F5C-B783-8E667F779CE5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6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grpSp>
        <p:nvGrpSpPr>
          <p:cNvPr id="8" name="Group 10"/>
          <p:cNvGrpSpPr>
            <a:grpSpLocks/>
          </p:cNvGrpSpPr>
          <p:nvPr userDrawn="1"/>
        </p:nvGrpSpPr>
        <p:grpSpPr bwMode="auto">
          <a:xfrm>
            <a:off x="4351338" y="6103938"/>
            <a:ext cx="762000" cy="762000"/>
            <a:chOff x="1143000" y="228600"/>
            <a:chExt cx="762000" cy="762000"/>
          </a:xfrm>
        </p:grpSpPr>
        <p:sp>
          <p:nvSpPr>
            <p:cNvPr id="9" name="Oval 8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220787" y="312737"/>
              <a:ext cx="590550" cy="592138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1" name="Picture 10" descr="NPAIHBtransparent.gif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169BE-3AE4-423B-B40C-6F44FA158556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5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14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79" r="44348" b="4256"/>
          <a:stretch>
            <a:fillRect/>
          </a:stretch>
        </p:blipFill>
        <p:spPr bwMode="auto">
          <a:xfrm>
            <a:off x="152400" y="6248400"/>
            <a:ext cx="27432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25"/>
          <p:cNvGrpSpPr>
            <a:grpSpLocks/>
          </p:cNvGrpSpPr>
          <p:nvPr userDrawn="1"/>
        </p:nvGrpSpPr>
        <p:grpSpPr bwMode="auto">
          <a:xfrm>
            <a:off x="1143000" y="228600"/>
            <a:ext cx="762000" cy="762000"/>
            <a:chOff x="1143000" y="228600"/>
            <a:chExt cx="762000" cy="762000"/>
          </a:xfrm>
        </p:grpSpPr>
        <p:sp>
          <p:nvSpPr>
            <p:cNvPr id="16" name="Oval 15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220788" y="312738"/>
              <a:ext cx="590550" cy="592137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8" name="Picture 17" descr="NPAIHBtransparent.gif"/>
            <p:cNvPicPr>
              <a:picLocks noChangeAspect="1"/>
            </p:cNvPicPr>
            <p:nvPr userDrawn="1"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 userDrawn="1"/>
        </p:nvSpPr>
        <p:spPr>
          <a:xfrm>
            <a:off x="381000" y="5046663"/>
            <a:ext cx="2362200" cy="157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/>
            </a:pPr>
            <a: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  <a:cs typeface="+mn-cs"/>
              </a:rPr>
              <a:t>2121 SW Broadway, Suite 300 </a:t>
            </a:r>
            <a:b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  <a:cs typeface="+mn-cs"/>
              </a:rPr>
            </a:br>
            <a: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  <a:cs typeface="+mn-cs"/>
              </a:rPr>
              <a:t>Portland, Oregon 97201 </a:t>
            </a:r>
            <a:b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  <a:cs typeface="+mn-cs"/>
              </a:rPr>
            </a:br>
            <a: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  <a:cs typeface="+mn-cs"/>
              </a:rPr>
              <a:t>Phone: (503) 228-4185 </a:t>
            </a:r>
            <a:b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  <a:cs typeface="+mn-cs"/>
              </a:rPr>
            </a:br>
            <a: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  <a:cs typeface="+mn-cs"/>
              </a:rPr>
              <a:t>Fax: (503) 228-8182 </a:t>
            </a:r>
            <a:b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  <a:cs typeface="+mn-cs"/>
              </a:rPr>
            </a:br>
            <a:endParaRPr lang="en-US" sz="1400" i="1" u="sng" dirty="0">
              <a:solidFill>
                <a:schemeClr val="accent3">
                  <a:lumMod val="50000"/>
                </a:schemeClr>
              </a:solidFill>
              <a:latin typeface="Corbel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2362200" cy="1371600"/>
          </a:xfrm>
        </p:spPr>
        <p:txBody>
          <a:bodyPr anchor="b">
            <a:noAutofit/>
          </a:bodyPr>
          <a:lstStyle>
            <a:lvl1pPr algn="l">
              <a:buNone/>
              <a:defRPr sz="2400" b="1" baseline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2514601"/>
            <a:ext cx="2362200" cy="60960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 i="1">
                <a:solidFill>
                  <a:schemeClr val="accent6">
                    <a:lumMod val="50000"/>
                  </a:schemeClr>
                </a:solidFill>
                <a:latin typeface="Corbel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44D0C-0790-462C-A7AB-8881AA5C6A35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  <p:sp>
        <p:nvSpPr>
          <p:cNvPr id="2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46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grpSp>
        <p:nvGrpSpPr>
          <p:cNvPr id="15" name="Group 23"/>
          <p:cNvGrpSpPr>
            <a:grpSpLocks/>
          </p:cNvGrpSpPr>
          <p:nvPr userDrawn="1"/>
        </p:nvGrpSpPr>
        <p:grpSpPr bwMode="auto">
          <a:xfrm>
            <a:off x="1219200" y="152400"/>
            <a:ext cx="762000" cy="762000"/>
            <a:chOff x="1143000" y="228600"/>
            <a:chExt cx="762000" cy="762000"/>
          </a:xfrm>
        </p:grpSpPr>
        <p:sp>
          <p:nvSpPr>
            <p:cNvPr id="16" name="Oval 15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220788" y="312738"/>
              <a:ext cx="590550" cy="592137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8" name="Picture 17" descr="NPAIHBtransparent.gif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A1EA4-8D6C-403A-B913-5054D71CC1D1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2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82E0C6-0705-4EEF-B168-C4E83387C246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35" name="Title Placeholder 21"/>
          <p:cNvSpPr>
            <a:spLocks noGrp="1"/>
          </p:cNvSpPr>
          <p:nvPr>
            <p:ph type="title"/>
          </p:nvPr>
        </p:nvSpPr>
        <p:spPr bwMode="auto">
          <a:xfrm>
            <a:off x="152400" y="22860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037" name="Group 20"/>
          <p:cNvGrpSpPr>
            <a:grpSpLocks/>
          </p:cNvGrpSpPr>
          <p:nvPr/>
        </p:nvGrpSpPr>
        <p:grpSpPr bwMode="auto">
          <a:xfrm>
            <a:off x="4191000" y="6096000"/>
            <a:ext cx="762000" cy="762000"/>
            <a:chOff x="1143000" y="228600"/>
            <a:chExt cx="762000" cy="762000"/>
          </a:xfrm>
        </p:grpSpPr>
        <p:sp>
          <p:nvSpPr>
            <p:cNvPr id="24" name="Oval 23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220788" y="312738"/>
              <a:ext cx="590550" cy="592137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26" name="Picture 25" descr="NPAIHBtransparent.gif"/>
            <p:cNvPicPr>
              <a:picLocks noChangeAspect="1"/>
            </p:cNvPicPr>
            <p:nvPr userDrawn="1"/>
          </p:nvPicPr>
          <p:blipFill>
            <a:blip r:embed="rId1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88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7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6675"/>
            <a:ext cx="9144000" cy="552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0"/>
            <a:ext cx="8229600" cy="4117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05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 cap="all" spc="300" baseline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E98A50-E706-4DD9-B6C5-3364FD5CDBFE}" type="datetimeFigureOut">
              <a:rPr lang="en-US"/>
              <a:pPr>
                <a:defRPr/>
              </a:pPr>
              <a:t>9/7/2012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b="0" cap="all" spc="300" baseline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A98ECC-C3BA-4CB4-B0B4-2736C5CA0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913"/>
            <a:ext cx="9144000" cy="158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4725"/>
            <a:ext cx="4114800" cy="701675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2" r:id="rId1"/>
    <p:sldLayoutId id="2147483790" r:id="rId2"/>
    <p:sldLayoutId id="2147483803" r:id="rId3"/>
    <p:sldLayoutId id="2147483804" r:id="rId4"/>
    <p:sldLayoutId id="2147483805" r:id="rId5"/>
    <p:sldLayoutId id="2147483791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rtl="0" eaLnBrk="0" fontAlgn="base" hangingPunct="0">
        <a:spcBef>
          <a:spcPts val="400"/>
        </a:spcBef>
        <a:spcAft>
          <a:spcPct val="0"/>
        </a:spcAft>
        <a:defRPr b="1" kern="1200" cap="all">
          <a:solidFill>
            <a:srgbClr val="404040"/>
          </a:solidFill>
          <a:latin typeface="+mj-lt"/>
          <a:ea typeface="+mj-ea"/>
          <a:cs typeface="Tunga" pitchFamily="2"/>
        </a:defRPr>
      </a:lvl1pPr>
      <a:lvl2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Garamond" pitchFamily="18" charset="0"/>
          <a:cs typeface="Tunga" pitchFamily="2" charset="0"/>
        </a:defRPr>
      </a:lvl2pPr>
      <a:lvl3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Garamond" pitchFamily="18" charset="0"/>
          <a:cs typeface="Tunga" pitchFamily="2" charset="0"/>
        </a:defRPr>
      </a:lvl3pPr>
      <a:lvl4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Garamond" pitchFamily="18" charset="0"/>
          <a:cs typeface="Tunga" pitchFamily="2" charset="0"/>
        </a:defRPr>
      </a:lvl4pPr>
      <a:lvl5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Garamond" pitchFamily="18" charset="0"/>
          <a:cs typeface="Tunga" pitchFamily="2" charset="0"/>
        </a:defRPr>
      </a:lvl5pPr>
      <a:lvl6pPr marL="457200" algn="ctr" rtl="0" fontAlgn="base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Garamond" pitchFamily="18" charset="0"/>
          <a:cs typeface="Tunga" pitchFamily="2" charset="0"/>
        </a:defRPr>
      </a:lvl6pPr>
      <a:lvl7pPr marL="914400" algn="ctr" rtl="0" fontAlgn="base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Garamond" pitchFamily="18" charset="0"/>
          <a:cs typeface="Tunga" pitchFamily="2" charset="0"/>
        </a:defRPr>
      </a:lvl7pPr>
      <a:lvl8pPr marL="1371600" algn="ctr" rtl="0" fontAlgn="base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Garamond" pitchFamily="18" charset="0"/>
          <a:cs typeface="Tunga" pitchFamily="2" charset="0"/>
        </a:defRPr>
      </a:lvl8pPr>
      <a:lvl9pPr marL="1828800" algn="ctr" rtl="0" fontAlgn="base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Garamond" pitchFamily="18" charset="0"/>
          <a:cs typeface="Tunga" pitchFamily="2" charset="0"/>
        </a:defRPr>
      </a:lvl9pPr>
    </p:titleStyle>
    <p:bodyStyle>
      <a:lvl1pPr algn="ctr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defRPr sz="2000"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sz="14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5" Type="http://schemas.openxmlformats.org/officeDocument/2006/relationships/hyperlink" Target="http://www.youtube.com/watch?v=hW_57M5YTxA" TargetMode="Externa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hyperlink" Target="http://youtu.be/rQjkLUabTG8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hyperlink" Target="http://youtu.be/mWeMhmrBU1I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225" y="0"/>
            <a:ext cx="916622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9" t="16037" r="115" b="36538"/>
          <a:stretch/>
        </p:blipFill>
        <p:spPr bwMode="auto">
          <a:xfrm>
            <a:off x="-11113" y="19929"/>
            <a:ext cx="9144000" cy="82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35446" r="14632" b="44066"/>
          <a:stretch/>
        </p:blipFill>
        <p:spPr bwMode="auto">
          <a:xfrm>
            <a:off x="170656" y="1414123"/>
            <a:ext cx="8780462" cy="140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22225" y="3165664"/>
            <a:ext cx="9166225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w Cen MT Condensed" pitchFamily="34" charset="0"/>
              </a:rPr>
              <a:t>A </a:t>
            </a:r>
            <a:r>
              <a:rPr lang="en-US" sz="4800" dirty="0" smtClean="0">
                <a:solidFill>
                  <a:schemeClr val="bg1"/>
                </a:solidFill>
                <a:latin typeface="Tw Cen MT Condensed" pitchFamily="34" charset="0"/>
              </a:rPr>
              <a:t>multi-media health </a:t>
            </a:r>
            <a:r>
              <a:rPr lang="en-US" sz="4800" dirty="0">
                <a:solidFill>
                  <a:schemeClr val="bg1"/>
                </a:solidFill>
                <a:latin typeface="Tw Cen MT Condensed" pitchFamily="34" charset="0"/>
              </a:rPr>
              <a:t>resource for </a:t>
            </a:r>
            <a:endParaRPr lang="en-US" sz="4800" dirty="0" smtClean="0">
              <a:solidFill>
                <a:schemeClr val="bg1"/>
              </a:solidFill>
              <a:latin typeface="Tw Cen MT Condensed" pitchFamily="34" charset="0"/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Tw Cen MT Condensed" pitchFamily="34" charset="0"/>
              </a:rPr>
              <a:t>Native </a:t>
            </a:r>
            <a:r>
              <a:rPr lang="en-US" sz="4800" dirty="0">
                <a:solidFill>
                  <a:schemeClr val="bg1"/>
                </a:solidFill>
                <a:latin typeface="Tw Cen MT Condensed" pitchFamily="34" charset="0"/>
              </a:rPr>
              <a:t>teens &amp; young adults with content</a:t>
            </a:r>
          </a:p>
          <a:p>
            <a:pPr algn="ctr"/>
            <a:endParaRPr lang="en-US" sz="1100" dirty="0">
              <a:solidFill>
                <a:schemeClr val="bg1"/>
              </a:solidFill>
              <a:latin typeface="Tw Cen MT Condensed" pitchFamily="34" charset="0"/>
            </a:endParaRPr>
          </a:p>
          <a:p>
            <a:r>
              <a:rPr lang="en-US" dirty="0" smtClean="0">
                <a:latin typeface="Georgia" pitchFamily="18" charset="0"/>
              </a:rPr>
              <a:t>about </a:t>
            </a:r>
            <a:r>
              <a:rPr lang="en-US" dirty="0">
                <a:latin typeface="Georgia" pitchFamily="18" charset="0"/>
              </a:rPr>
              <a:t>the topics that matter most to them.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53712" r="14632" b="27733"/>
          <a:stretch/>
        </p:blipFill>
        <p:spPr bwMode="auto">
          <a:xfrm>
            <a:off x="239259" y="5204392"/>
            <a:ext cx="8780462" cy="12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1" b="20280"/>
          <a:stretch>
            <a:fillRect/>
          </a:stretch>
        </p:blipFill>
        <p:spPr bwMode="auto">
          <a:xfrm>
            <a:off x="0" y="0"/>
            <a:ext cx="9166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 descr="P:\Adolescent Health Alliance\We R Native - Community Service\Sho Ban - May 2012\Clean Up Cre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85900"/>
            <a:ext cx="809942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 descr="P:\Adolescent Health Alliance\We R Native - Community Service\Sho Ban - May 2012\Yard 1 yout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" t="4454" r="406"/>
          <a:stretch>
            <a:fillRect/>
          </a:stretch>
        </p:blipFill>
        <p:spPr bwMode="auto">
          <a:xfrm>
            <a:off x="-76200" y="2895600"/>
            <a:ext cx="2984500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 descr="P:\Adolescent Health Alliance\We R Native - Community Service\Sho Ban - May 2012\Yard 1 elder and youth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485900"/>
            <a:ext cx="3197225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47700"/>
            <a:ext cx="5213350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9525" y="2514600"/>
            <a:ext cx="9144000" cy="52578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rgbClr val="0099CC"/>
                </a:solidFill>
                <a:latin typeface="Tw Cen MT Condensed" pitchFamily="34" charset="0"/>
              </a:rPr>
              <a:t>Community </a:t>
            </a:r>
            <a:r>
              <a:rPr lang="en-US" sz="4800" b="1" dirty="0">
                <a:solidFill>
                  <a:srgbClr val="0099CC"/>
                </a:solidFill>
                <a:latin typeface="Tw Cen MT Condensed" pitchFamily="34" charset="0"/>
              </a:rPr>
              <a:t>Service </a:t>
            </a:r>
            <a:r>
              <a:rPr lang="en-US" sz="4800" b="1" dirty="0" smtClean="0">
                <a:solidFill>
                  <a:srgbClr val="0099CC"/>
                </a:solidFill>
                <a:latin typeface="Tw Cen MT Condensed" pitchFamily="34" charset="0"/>
              </a:rPr>
              <a:t>Grants</a:t>
            </a:r>
            <a:endParaRPr lang="en-US" sz="4800" b="1" dirty="0" smtClean="0">
              <a:solidFill>
                <a:srgbClr val="0099CC"/>
              </a:solidFill>
              <a:latin typeface="Tw Cen MT Condensed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>
              <a:latin typeface="Tw Cen MT Condensed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>
                <a:latin typeface="Tw Cen MT Condensed" pitchFamily="34" charset="0"/>
              </a:rPr>
              <a:t>Northern </a:t>
            </a:r>
            <a:r>
              <a:rPr lang="en-US" sz="4800" dirty="0" err="1">
                <a:latin typeface="Tw Cen MT Condensed" pitchFamily="34" charset="0"/>
              </a:rPr>
              <a:t>Diné</a:t>
            </a:r>
            <a:r>
              <a:rPr lang="en-US" sz="4800" dirty="0">
                <a:latin typeface="Tw Cen MT Condensed" pitchFamily="34" charset="0"/>
              </a:rPr>
              <a:t> Youth </a:t>
            </a:r>
            <a:r>
              <a:rPr lang="en-US" sz="4800" dirty="0" smtClean="0">
                <a:latin typeface="Tw Cen MT Condensed" pitchFamily="34" charset="0"/>
              </a:rPr>
              <a:t>Committee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latin typeface="Tw Cen MT Condensed" pitchFamily="34" charset="0"/>
              </a:rPr>
              <a:t>Navajo Nation</a:t>
            </a:r>
            <a:endParaRPr lang="en-US" sz="4800" dirty="0">
              <a:latin typeface="Tw Cen MT Condensed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err="1" smtClean="0">
                <a:latin typeface="Tw Cen MT Condensed" pitchFamily="34" charset="0"/>
              </a:rPr>
              <a:t>Shiprock</a:t>
            </a:r>
            <a:r>
              <a:rPr lang="en-US" sz="4800" dirty="0" smtClean="0">
                <a:latin typeface="Tw Cen MT Condensed" pitchFamily="34" charset="0"/>
              </a:rPr>
              <a:t>, NM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1" b="20280"/>
          <a:stretch>
            <a:fillRect/>
          </a:stretch>
        </p:blipFill>
        <p:spPr bwMode="auto">
          <a:xfrm>
            <a:off x="0" y="0"/>
            <a:ext cx="9166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31667" r="14632" b="24242"/>
          <a:stretch>
            <a:fillRect/>
          </a:stretch>
        </p:blipFill>
        <p:spPr bwMode="auto">
          <a:xfrm>
            <a:off x="1066800" y="0"/>
            <a:ext cx="7086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1" b="20280"/>
          <a:stretch>
            <a:fillRect/>
          </a:stretch>
        </p:blipFill>
        <p:spPr bwMode="auto">
          <a:xfrm>
            <a:off x="0" y="0"/>
            <a:ext cx="9166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363663"/>
            <a:ext cx="9144000" cy="54943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30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5584" r="48570" b="38528"/>
          <a:stretch>
            <a:fillRect/>
          </a:stretch>
        </p:blipFill>
        <p:spPr bwMode="auto">
          <a:xfrm>
            <a:off x="234950" y="1562100"/>
            <a:ext cx="8674100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16708" r="38795" b="9557"/>
          <a:stretch>
            <a:fillRect/>
          </a:stretch>
        </p:blipFill>
        <p:spPr bwMode="auto">
          <a:xfrm>
            <a:off x="6350" y="0"/>
            <a:ext cx="9682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/>
          </a:blip>
          <a:srcRect l="25179" t="35502" r="53569" b="46425"/>
          <a:stretch/>
        </p:blipFill>
        <p:spPr bwMode="auto">
          <a:xfrm>
            <a:off x="4550228" y="1676400"/>
            <a:ext cx="5137594" cy="2457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/>
          </a:blip>
          <a:srcRect l="17143" t="56277" r="65984" b="28132"/>
          <a:stretch/>
        </p:blipFill>
        <p:spPr bwMode="auto">
          <a:xfrm>
            <a:off x="4550228" y="4111393"/>
            <a:ext cx="5137594" cy="2670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4" descr="http://a5.sphotos.ak.fbcdn.net/hphotos-ak-ash3/522741_344147348982406_100001614306011_973998_561734317_n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3024"/>
          <a:stretch/>
        </p:blipFill>
        <p:spPr bwMode="auto">
          <a:xfrm>
            <a:off x="304798" y="228600"/>
            <a:ext cx="8610602" cy="5919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5060" name="TextBox 1"/>
          <p:cNvSpPr txBox="1">
            <a:spLocks noChangeArrowheads="1"/>
          </p:cNvSpPr>
          <p:nvPr/>
        </p:nvSpPr>
        <p:spPr bwMode="auto">
          <a:xfrm>
            <a:off x="0" y="624840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u="sng" dirty="0">
                <a:solidFill>
                  <a:srgbClr val="00FFFF"/>
                </a:solidFill>
                <a:latin typeface="Garamond" pitchFamily="18" charset="0"/>
                <a:hlinkClick r:id="rId5"/>
              </a:rPr>
              <a:t>http://www.youtube.com/watch?v=hW_57M5YTxA</a:t>
            </a:r>
            <a:endParaRPr lang="en-US" sz="2800" b="1" dirty="0">
              <a:solidFill>
                <a:srgbClr val="00FFFF"/>
              </a:solidFill>
              <a:latin typeface="Garamond" pitchFamily="18" charset="0"/>
            </a:endParaRPr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33400"/>
            <a:ext cx="3613150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9525" y="2438400"/>
            <a:ext cx="9144000" cy="52578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rgbClr val="0099CC"/>
                </a:solidFill>
                <a:latin typeface="Tw Cen MT Condensed" pitchFamily="34" charset="0"/>
              </a:rPr>
              <a:t>We R Native, Who Y You?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rgbClr val="0099CC"/>
                </a:solidFill>
                <a:latin typeface="Tw Cen MT Condensed" pitchFamily="34" charset="0"/>
              </a:rPr>
              <a:t>Monthly Contests</a:t>
            </a:r>
            <a:endParaRPr lang="en-US" sz="4800" b="1" dirty="0" smtClean="0">
              <a:solidFill>
                <a:srgbClr val="0099CC"/>
              </a:solidFill>
              <a:latin typeface="Tw Cen MT Condensed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1100" b="1" dirty="0" smtClean="0">
              <a:latin typeface="Tw Cen MT Condensed" pitchFamily="34" charset="0"/>
            </a:endParaRPr>
          </a:p>
          <a:p>
            <a:pPr lvl="1" algn="l" eaLnBrk="1" fontAlgn="auto" hangingPunct="1">
              <a:spcAft>
                <a:spcPts val="0"/>
              </a:spcAft>
              <a:defRPr/>
            </a:pPr>
            <a:r>
              <a:rPr lang="en-US" sz="3400" dirty="0" smtClean="0">
                <a:latin typeface="Tw Cen MT Condensed" pitchFamily="34" charset="0"/>
              </a:rPr>
              <a:t>	Send </a:t>
            </a:r>
            <a:r>
              <a:rPr lang="en-US" sz="3400" dirty="0">
                <a:latin typeface="Tw Cen MT Condensed" pitchFamily="34" charset="0"/>
              </a:rPr>
              <a:t>a photograph, video, paragraph, drawing, song, or </a:t>
            </a:r>
            <a:r>
              <a:rPr lang="en-US" sz="3400" dirty="0" smtClean="0">
                <a:latin typeface="Tw Cen MT Condensed" pitchFamily="34" charset="0"/>
              </a:rPr>
              <a:t>                    	text message </a:t>
            </a:r>
            <a:r>
              <a:rPr lang="en-US" sz="3400" dirty="0">
                <a:latin typeface="Tw Cen MT Condensed" pitchFamily="34" charset="0"/>
              </a:rPr>
              <a:t>in response to the question. </a:t>
            </a:r>
            <a:endParaRPr lang="en-US" sz="3400" dirty="0" smtClean="0">
              <a:latin typeface="Tw Cen MT Condensed" pitchFamily="34" charset="0"/>
            </a:endParaRPr>
          </a:p>
          <a:p>
            <a:pPr lvl="1" algn="l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3400" dirty="0">
                <a:latin typeface="Tw Cen MT Condensed" pitchFamily="34" charset="0"/>
              </a:rPr>
              <a:t>	</a:t>
            </a:r>
            <a:r>
              <a:rPr lang="en-US" sz="3400" dirty="0" smtClean="0">
                <a:latin typeface="Tw Cen MT Condensed" pitchFamily="34" charset="0"/>
              </a:rPr>
              <a:t>Winners : </a:t>
            </a:r>
            <a:r>
              <a:rPr lang="en-US" sz="3400" b="1" dirty="0" smtClean="0">
                <a:latin typeface="Tw Cen MT Condensed" pitchFamily="34" charset="0"/>
              </a:rPr>
              <a:t>$75 – 1</a:t>
            </a:r>
            <a:r>
              <a:rPr lang="en-US" sz="3400" b="1" baseline="30000" dirty="0" smtClean="0">
                <a:latin typeface="Tw Cen MT Condensed" pitchFamily="34" charset="0"/>
              </a:rPr>
              <a:t>st</a:t>
            </a:r>
            <a:r>
              <a:rPr lang="en-US" sz="3400" b="1" dirty="0" smtClean="0">
                <a:latin typeface="Tw Cen MT Condensed" pitchFamily="34" charset="0"/>
              </a:rPr>
              <a:t>, </a:t>
            </a:r>
            <a:r>
              <a:rPr lang="en-US" sz="3400" b="1" dirty="0">
                <a:latin typeface="Tw Cen MT Condensed" pitchFamily="34" charset="0"/>
              </a:rPr>
              <a:t>$</a:t>
            </a:r>
            <a:r>
              <a:rPr lang="en-US" sz="3400" b="1" dirty="0" smtClean="0">
                <a:latin typeface="Tw Cen MT Condensed" pitchFamily="34" charset="0"/>
              </a:rPr>
              <a:t>50 – 2</a:t>
            </a:r>
            <a:r>
              <a:rPr lang="en-US" sz="3400" b="1" baseline="30000" dirty="0" smtClean="0">
                <a:latin typeface="Tw Cen MT Condensed" pitchFamily="34" charset="0"/>
              </a:rPr>
              <a:t>nd</a:t>
            </a:r>
            <a:r>
              <a:rPr lang="en-US" sz="3400" b="1" dirty="0" smtClean="0">
                <a:latin typeface="Tw Cen MT Condensed" pitchFamily="34" charset="0"/>
              </a:rPr>
              <a:t>, </a:t>
            </a:r>
            <a:r>
              <a:rPr lang="en-US" sz="3400" b="1" dirty="0">
                <a:latin typeface="Tw Cen MT Condensed" pitchFamily="34" charset="0"/>
              </a:rPr>
              <a:t>and $</a:t>
            </a:r>
            <a:r>
              <a:rPr lang="en-US" sz="3400" b="1" dirty="0" smtClean="0">
                <a:latin typeface="Tw Cen MT Condensed" pitchFamily="34" charset="0"/>
              </a:rPr>
              <a:t>25 – 3</a:t>
            </a:r>
            <a:r>
              <a:rPr lang="en-US" sz="3400" b="1" baseline="30000" dirty="0" smtClean="0">
                <a:latin typeface="Tw Cen MT Condensed" pitchFamily="34" charset="0"/>
              </a:rPr>
              <a:t>rd</a:t>
            </a:r>
            <a:r>
              <a:rPr lang="en-US" sz="3400" b="1" dirty="0" smtClean="0">
                <a:latin typeface="Tw Cen MT Condensed" pitchFamily="34" charset="0"/>
              </a:rPr>
              <a:t> </a:t>
            </a:r>
            <a:endParaRPr lang="en-US" sz="3400" b="1" dirty="0">
              <a:latin typeface="Tw Cen MT Condensed" pitchFamily="34" charset="0"/>
            </a:endParaRPr>
          </a:p>
          <a:p>
            <a:pPr lvl="1" algn="l" eaLnBrk="1" fontAlgn="auto" hangingPunct="1">
              <a:spcAft>
                <a:spcPts val="0"/>
              </a:spcAft>
              <a:defRPr/>
            </a:pPr>
            <a:endParaRPr lang="en-US" sz="3000" dirty="0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1" b="20280"/>
          <a:stretch>
            <a:fillRect/>
          </a:stretch>
        </p:blipFill>
        <p:spPr bwMode="auto">
          <a:xfrm>
            <a:off x="0" y="0"/>
            <a:ext cx="9166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31667" r="14632" b="24242"/>
          <a:stretch>
            <a:fillRect/>
          </a:stretch>
        </p:blipFill>
        <p:spPr bwMode="auto">
          <a:xfrm>
            <a:off x="1066800" y="0"/>
            <a:ext cx="7086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8" t="52155" r="62207" b="23636"/>
          <a:stretch>
            <a:fillRect/>
          </a:stretch>
        </p:blipFill>
        <p:spPr bwMode="auto">
          <a:xfrm>
            <a:off x="6788150" y="20638"/>
            <a:ext cx="6745288" cy="41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0" t="52155" r="69623" b="23636"/>
          <a:stretch/>
        </p:blipFill>
        <p:spPr bwMode="auto">
          <a:xfrm>
            <a:off x="6788151" y="2236788"/>
            <a:ext cx="2271712" cy="41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7" t="8888" r="61592" b="47812"/>
          <a:stretch>
            <a:fillRect/>
          </a:stretch>
        </p:blipFill>
        <p:spPr bwMode="auto">
          <a:xfrm>
            <a:off x="0" y="0"/>
            <a:ext cx="69342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t="52155" r="62207" b="23636"/>
          <a:stretch>
            <a:fillRect/>
          </a:stretch>
        </p:blipFill>
        <p:spPr bwMode="auto">
          <a:xfrm>
            <a:off x="6907213" y="4419600"/>
            <a:ext cx="2270125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6" t="67249" r="62627" b="23636"/>
          <a:stretch>
            <a:fillRect/>
          </a:stretch>
        </p:blipFill>
        <p:spPr bwMode="auto">
          <a:xfrm>
            <a:off x="533400" y="5673725"/>
            <a:ext cx="60960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57200" y="2020888"/>
            <a:ext cx="8229600" cy="40751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3200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1" b="20280"/>
          <a:stretch>
            <a:fillRect/>
          </a:stretch>
        </p:blipFill>
        <p:spPr bwMode="auto">
          <a:xfrm>
            <a:off x="0" y="0"/>
            <a:ext cx="9166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5" t="22961" r="57085" b="15309"/>
          <a:stretch>
            <a:fillRect/>
          </a:stretch>
        </p:blipFill>
        <p:spPr bwMode="auto">
          <a:xfrm>
            <a:off x="533400" y="-15875"/>
            <a:ext cx="3932238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1343025"/>
            <a:ext cx="297815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t="8788" r="17841" b="10152"/>
          <a:stretch>
            <a:fillRect/>
          </a:stretch>
        </p:blipFill>
        <p:spPr bwMode="auto">
          <a:xfrm>
            <a:off x="-392113" y="0"/>
            <a:ext cx="976471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1" b="20280"/>
          <a:stretch>
            <a:fillRect/>
          </a:stretch>
        </p:blipFill>
        <p:spPr bwMode="auto">
          <a:xfrm>
            <a:off x="0" y="-98425"/>
            <a:ext cx="9166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9"/>
          <a:stretch>
            <a:fillRect/>
          </a:stretch>
        </p:blipFill>
        <p:spPr bwMode="auto">
          <a:xfrm>
            <a:off x="4800600" y="3997325"/>
            <a:ext cx="449580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1" b="7802"/>
          <a:stretch>
            <a:fillRect/>
          </a:stretch>
        </p:blipFill>
        <p:spPr bwMode="auto">
          <a:xfrm>
            <a:off x="4800600" y="1143000"/>
            <a:ext cx="4419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0" t="52449" b="11579"/>
          <a:stretch/>
        </p:blipFill>
        <p:spPr bwMode="auto">
          <a:xfrm>
            <a:off x="-36513" y="-76199"/>
            <a:ext cx="1381126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2" t="42194" r="31647" b="21467"/>
          <a:stretch/>
        </p:blipFill>
        <p:spPr bwMode="auto">
          <a:xfrm>
            <a:off x="1600200" y="-4763"/>
            <a:ext cx="70104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2" r="50869"/>
          <a:stretch/>
        </p:blipFill>
        <p:spPr bwMode="auto">
          <a:xfrm>
            <a:off x="0" y="0"/>
            <a:ext cx="9144000" cy="715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t="8485" r="25000" b="12507"/>
          <a:stretch/>
        </p:blipFill>
        <p:spPr bwMode="auto">
          <a:xfrm>
            <a:off x="545941" y="14844"/>
            <a:ext cx="7873907" cy="684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" t="28398" r="51558" b="35801"/>
          <a:stretch/>
        </p:blipFill>
        <p:spPr bwMode="auto">
          <a:xfrm>
            <a:off x="609600" y="369125"/>
            <a:ext cx="7718038" cy="3276600"/>
          </a:xfrm>
          <a:prstGeom prst="rect">
            <a:avLst/>
          </a:prstGeom>
          <a:noFill/>
          <a:ln w="57150">
            <a:solidFill>
              <a:schemeClr val="bg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t="53581" r="25000" b="9468"/>
          <a:stretch/>
        </p:blipFill>
        <p:spPr bwMode="auto">
          <a:xfrm>
            <a:off x="533400" y="3657600"/>
            <a:ext cx="787390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3" t="24589" r="53126" b="61385"/>
          <a:stretch/>
        </p:blipFill>
        <p:spPr bwMode="auto">
          <a:xfrm>
            <a:off x="735279" y="1600200"/>
            <a:ext cx="3954264" cy="141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t="21078" r="69327" b="40492"/>
          <a:stretch/>
        </p:blipFill>
        <p:spPr bwMode="auto">
          <a:xfrm>
            <a:off x="3276600" y="4953000"/>
            <a:ext cx="293370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807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584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1212" r="12657"/>
          <a:stretch>
            <a:fillRect/>
          </a:stretch>
        </p:blipFill>
        <p:spPr bwMode="auto">
          <a:xfrm>
            <a:off x="7262813" y="0"/>
            <a:ext cx="2566987" cy="67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0" t="52121" b="11261"/>
          <a:stretch/>
        </p:blipFill>
        <p:spPr bwMode="auto">
          <a:xfrm>
            <a:off x="152400" y="-152399"/>
            <a:ext cx="13716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1541463" y="1003300"/>
            <a:ext cx="6002337" cy="44624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74320" indent="-274320" fontAlgn="auto">
              <a:spcBef>
                <a:spcPct val="20000"/>
              </a:spcBef>
              <a:spcAft>
                <a:spcPts val="600"/>
              </a:spcAft>
              <a:buClr>
                <a:srgbClr val="6F6F74"/>
              </a:buClr>
              <a:buSzPct val="85000"/>
              <a:buFont typeface="Wingdings 2"/>
              <a:buChar char=""/>
              <a:defRPr/>
            </a:pPr>
            <a:r>
              <a:rPr lang="en-US" sz="3600" b="1" dirty="0">
                <a:solidFill>
                  <a:srgbClr val="006699"/>
                </a:solidFill>
                <a:latin typeface="Tw Cen MT Condensed" pitchFamily="34" charset="0"/>
                <a:cs typeface="+mn-cs"/>
              </a:rPr>
              <a:t>Examples…</a:t>
            </a:r>
          </a:p>
          <a:p>
            <a:pPr marL="914400" lvl="1" indent="-457200" fontAlgn="auto">
              <a:spcBef>
                <a:spcPct val="20000"/>
              </a:spcBef>
              <a:spcAft>
                <a:spcPts val="0"/>
              </a:spcAft>
              <a:buClr>
                <a:srgbClr val="0099CC"/>
              </a:buClr>
              <a:buSzPct val="85000"/>
              <a:buFont typeface="Wingdings" pitchFamily="2" charset="2"/>
              <a:buChar char="Ø"/>
              <a:defRPr/>
            </a:pPr>
            <a:r>
              <a:rPr lang="en-US" sz="3600" b="1" dirty="0">
                <a:solidFill>
                  <a:srgbClr val="000000"/>
                </a:solidFill>
                <a:latin typeface="Tw Cen MT Condensed" pitchFamily="34" charset="0"/>
                <a:cs typeface="+mn-cs"/>
              </a:rPr>
              <a:t>Dear Auntie, how do I explain being Native to someone who has only heard bad stuff on                 the news? </a:t>
            </a:r>
          </a:p>
          <a:p>
            <a:pPr marL="1371600" lvl="2" indent="-457200" fontAlgn="auto">
              <a:spcBef>
                <a:spcPct val="20000"/>
              </a:spcBef>
              <a:spcAft>
                <a:spcPts val="1800"/>
              </a:spcAft>
              <a:buClr>
                <a:srgbClr val="0099CC"/>
              </a:buClr>
              <a:buSzPct val="85000"/>
              <a:buFont typeface="Wingdings" pitchFamily="2" charset="2"/>
              <a:buChar char="Ø"/>
              <a:defRPr/>
            </a:pPr>
            <a:r>
              <a:rPr lang="en-US" sz="2800" u="sng" dirty="0">
                <a:latin typeface="Tw Cen MT Condensed" pitchFamily="34" charset="0"/>
                <a:cs typeface="+mn-cs"/>
                <a:hlinkClick r:id="rId6"/>
              </a:rPr>
              <a:t>http://youtu.be/rQjkLUabTG8</a:t>
            </a:r>
            <a:endParaRPr lang="en-US" sz="2800" dirty="0">
              <a:latin typeface="Tw Cen MT Condensed" pitchFamily="34" charset="0"/>
              <a:cs typeface="+mn-cs"/>
            </a:endParaRPr>
          </a:p>
          <a:p>
            <a:pPr lvl="1" fontAlgn="auto">
              <a:spcBef>
                <a:spcPct val="20000"/>
              </a:spcBef>
              <a:spcAft>
                <a:spcPts val="1800"/>
              </a:spcAft>
              <a:buClr>
                <a:srgbClr val="0099CC"/>
              </a:buClr>
              <a:buSzPct val="85000"/>
              <a:defRPr/>
            </a:pPr>
            <a:endParaRPr lang="en-US" sz="3600" b="1" dirty="0">
              <a:solidFill>
                <a:srgbClr val="FFFFFF"/>
              </a:solidFill>
              <a:latin typeface="+mn-lt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9144000" cy="6857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1" t="1212" r="12657"/>
          <a:stretch/>
        </p:blipFill>
        <p:spPr>
          <a:xfrm>
            <a:off x="7263246" y="0"/>
            <a:ext cx="2566554" cy="677487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1" r="11259" b="20281"/>
          <a:stretch/>
        </p:blipFill>
        <p:spPr bwMode="auto">
          <a:xfrm rot="5400000">
            <a:off x="-2667001" y="2667000"/>
            <a:ext cx="701039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1541318" y="1143000"/>
            <a:ext cx="6383482" cy="32439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74320" indent="-274320">
              <a:spcBef>
                <a:spcPct val="20000"/>
              </a:spcBef>
              <a:spcAft>
                <a:spcPts val="600"/>
              </a:spcAft>
              <a:buClr>
                <a:srgbClr val="6F6F74"/>
              </a:buClr>
              <a:buSzPct val="85000"/>
              <a:buFont typeface="Wingdings 2"/>
              <a:buChar char=""/>
            </a:pPr>
            <a:r>
              <a:rPr lang="en-US" sz="3600" b="1" dirty="0" smtClean="0">
                <a:solidFill>
                  <a:srgbClr val="006699"/>
                </a:solidFill>
                <a:latin typeface="Tw Cen MT Condensed" pitchFamily="34" charset="0"/>
              </a:rPr>
              <a:t>Examples…</a:t>
            </a:r>
          </a:p>
          <a:p>
            <a:pPr marL="914400" lvl="1" indent="-457200">
              <a:spcBef>
                <a:spcPct val="20000"/>
              </a:spcBef>
              <a:spcAft>
                <a:spcPts val="1800"/>
              </a:spcAft>
              <a:buClr>
                <a:srgbClr val="0099CC"/>
              </a:buClr>
              <a:buSzPct val="85000"/>
              <a:buFont typeface="Wingdings" pitchFamily="2" charset="2"/>
              <a:buChar char="Ø"/>
            </a:pPr>
            <a:r>
              <a:rPr lang="en-US" sz="3600" b="1" dirty="0">
                <a:solidFill>
                  <a:srgbClr val="000000"/>
                </a:solidFill>
                <a:latin typeface="Tw Cen MT Condensed" pitchFamily="34" charset="0"/>
              </a:rPr>
              <a:t>Dear Auntie, I think I might be gay but I’m not sure. </a:t>
            </a:r>
            <a:r>
              <a:rPr lang="en-US" sz="3600" b="1" dirty="0" smtClean="0">
                <a:solidFill>
                  <a:srgbClr val="000000"/>
                </a:solidFill>
                <a:latin typeface="Tw Cen MT Condensed" pitchFamily="34" charset="0"/>
              </a:rPr>
              <a:t>When </a:t>
            </a:r>
            <a:r>
              <a:rPr lang="en-US" sz="3600" b="1" dirty="0">
                <a:solidFill>
                  <a:srgbClr val="000000"/>
                </a:solidFill>
                <a:latin typeface="Tw Cen MT Condensed" pitchFamily="34" charset="0"/>
              </a:rPr>
              <a:t>do most </a:t>
            </a:r>
            <a:r>
              <a:rPr lang="en-US" sz="3600" b="1" dirty="0" smtClean="0">
                <a:solidFill>
                  <a:srgbClr val="000000"/>
                </a:solidFill>
                <a:latin typeface="Tw Cen MT Condensed" pitchFamily="34" charset="0"/>
              </a:rPr>
              <a:t>people </a:t>
            </a:r>
            <a:r>
              <a:rPr lang="en-US" sz="3600" b="1" dirty="0">
                <a:solidFill>
                  <a:srgbClr val="000000"/>
                </a:solidFill>
                <a:latin typeface="Tw Cen MT Condensed" pitchFamily="34" charset="0"/>
              </a:rPr>
              <a:t>know for sure?</a:t>
            </a:r>
          </a:p>
          <a:p>
            <a:pPr marL="1371600" lvl="2" indent="-457200">
              <a:spcBef>
                <a:spcPct val="20000"/>
              </a:spcBef>
              <a:spcAft>
                <a:spcPts val="1800"/>
              </a:spcAft>
              <a:buClr>
                <a:srgbClr val="0099CC"/>
              </a:buClr>
              <a:buSzPct val="85000"/>
              <a:buFont typeface="Wingdings" pitchFamily="2" charset="2"/>
              <a:buChar char="Ø"/>
            </a:pPr>
            <a:r>
              <a:rPr lang="en-US" sz="2800" u="sng" dirty="0">
                <a:solidFill>
                  <a:srgbClr val="FFFFFF"/>
                </a:solidFill>
                <a:latin typeface="Tw Cen MT Condensed" pitchFamily="34" charset="0"/>
                <a:hlinkClick r:id="rId6"/>
              </a:rPr>
              <a:t>http://</a:t>
            </a:r>
            <a:r>
              <a:rPr lang="en-US" sz="2800" u="sng" dirty="0" smtClean="0">
                <a:solidFill>
                  <a:srgbClr val="FFFFFF"/>
                </a:solidFill>
                <a:latin typeface="Tw Cen MT Condensed" pitchFamily="34" charset="0"/>
                <a:hlinkClick r:id="rId6"/>
              </a:rPr>
              <a:t>youtu.be/mWeMhmrBU1I</a:t>
            </a:r>
            <a:r>
              <a:rPr lang="en-US" sz="2800" u="sng" dirty="0" smtClean="0">
                <a:solidFill>
                  <a:srgbClr val="FFFFFF"/>
                </a:solidFill>
                <a:latin typeface="Tw Cen MT Condensed" pitchFamily="34" charset="0"/>
              </a:rPr>
              <a:t> </a:t>
            </a:r>
            <a:endParaRPr lang="en-US" sz="4000" b="1" dirty="0" smtClean="0">
              <a:solidFill>
                <a:srgbClr val="FFFFFF"/>
              </a:solidFill>
              <a:latin typeface="Tw Cen MT Condens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08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9" t="8658" r="21297" b="4416"/>
          <a:stretch/>
        </p:blipFill>
        <p:spPr bwMode="auto">
          <a:xfrm>
            <a:off x="0" y="0"/>
            <a:ext cx="9144000" cy="743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1943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9525" y="2514600"/>
            <a:ext cx="9144000" cy="52578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rgbClr val="0099CC"/>
                </a:solidFill>
                <a:latin typeface="Tw Cen MT Condensed" pitchFamily="34" charset="0"/>
              </a:rPr>
              <a:t>Community </a:t>
            </a:r>
            <a:r>
              <a:rPr lang="en-US" sz="4800" b="1" dirty="0">
                <a:solidFill>
                  <a:srgbClr val="0099CC"/>
                </a:solidFill>
                <a:latin typeface="Tw Cen MT Condensed" pitchFamily="34" charset="0"/>
              </a:rPr>
              <a:t>Service </a:t>
            </a:r>
            <a:r>
              <a:rPr lang="en-US" sz="4800" b="1" dirty="0" smtClean="0">
                <a:solidFill>
                  <a:srgbClr val="0099CC"/>
                </a:solidFill>
                <a:latin typeface="Tw Cen MT Condensed" pitchFamily="34" charset="0"/>
              </a:rPr>
              <a:t>Grants</a:t>
            </a:r>
            <a:endParaRPr lang="en-US" sz="4800" b="1" dirty="0" smtClean="0">
              <a:solidFill>
                <a:srgbClr val="0099CC"/>
              </a:solidFill>
              <a:latin typeface="Tw Cen MT Condensed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>
              <a:latin typeface="Tw Cen MT Condensed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latin typeface="Tw Cen MT Condensed" pitchFamily="34" charset="0"/>
              </a:rPr>
              <a:t>Shoshone-Bannock Tribes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latin typeface="Tw Cen MT Condensed" pitchFamily="34" charset="0"/>
              </a:rPr>
              <a:t>Fort Hall Indian Reservation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latin typeface="Tw Cen MT Condensed" pitchFamily="34" charset="0"/>
              </a:rPr>
              <a:t>Fort Hall, ID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1" b="20280"/>
          <a:stretch>
            <a:fillRect/>
          </a:stretch>
        </p:blipFill>
        <p:spPr bwMode="auto">
          <a:xfrm>
            <a:off x="0" y="0"/>
            <a:ext cx="9166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31667" r="14632" b="24242"/>
          <a:stretch>
            <a:fillRect/>
          </a:stretch>
        </p:blipFill>
        <p:spPr bwMode="auto">
          <a:xfrm>
            <a:off x="1066800" y="0"/>
            <a:ext cx="7086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377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PARTLISTDEFAULT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2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2830136"/>
  <p:tag name="USESCHEMECOLORS" val="True"/>
  <p:tag name="GRIDROTATIONINTERVAL" val="2"/>
  <p:tag name="CHARTCOLORS" val="0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ADVANCEDSETTINGSVIEW" val="False"/>
  <p:tag name="DELIMITERS" val="3.1"/>
  <p:tag name="INCLUDESESSIO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9119</TotalTime>
  <Words>645</Words>
  <Application>Microsoft Office PowerPoint</Application>
  <PresentationFormat>On-screen Show (4:3)</PresentationFormat>
  <Paragraphs>84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Civic</vt:lpstr>
      <vt:lpstr>BlackTie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Scraig</dc:creator>
  <cp:lastModifiedBy>Stephanie Craig</cp:lastModifiedBy>
  <cp:revision>249</cp:revision>
  <dcterms:created xsi:type="dcterms:W3CDTF">2009-02-09T20:07:18Z</dcterms:created>
  <dcterms:modified xsi:type="dcterms:W3CDTF">2012-09-07T23:56:48Z</dcterms:modified>
</cp:coreProperties>
</file>