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sldIdLst>
    <p:sldId id="266" r:id="rId2"/>
    <p:sldId id="258" r:id="rId3"/>
    <p:sldId id="259" r:id="rId4"/>
    <p:sldId id="260" r:id="rId5"/>
    <p:sldId id="261" r:id="rId6"/>
    <p:sldId id="262" r:id="rId7"/>
    <p:sldId id="295" r:id="rId8"/>
    <p:sldId id="278" r:id="rId9"/>
    <p:sldId id="279" r:id="rId10"/>
    <p:sldId id="273" r:id="rId11"/>
    <p:sldId id="274" r:id="rId12"/>
    <p:sldId id="276" r:id="rId13"/>
    <p:sldId id="277" r:id="rId14"/>
    <p:sldId id="275" r:id="rId15"/>
    <p:sldId id="267" r:id="rId16"/>
    <p:sldId id="268" r:id="rId17"/>
    <p:sldId id="291" r:id="rId18"/>
    <p:sldId id="283" r:id="rId19"/>
    <p:sldId id="284" r:id="rId20"/>
    <p:sldId id="289" r:id="rId21"/>
    <p:sldId id="282" r:id="rId22"/>
    <p:sldId id="272" r:id="rId23"/>
    <p:sldId id="270" r:id="rId24"/>
    <p:sldId id="294" r:id="rId25"/>
    <p:sldId id="288" r:id="rId26"/>
    <p:sldId id="293" r:id="rId27"/>
    <p:sldId id="296" r:id="rId28"/>
    <p:sldId id="280"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46" y="-82"/>
      </p:cViewPr>
      <p:guideLst>
        <p:guide orient="horz" pos="2160"/>
        <p:guide pos="2880"/>
      </p:guideLst>
    </p:cSldViewPr>
  </p:slideViewPr>
  <p:notesTextViewPr>
    <p:cViewPr>
      <p:scale>
        <a:sx n="1" d="1"/>
        <a:sy n="1" d="1"/>
      </p:scale>
      <p:origin x="0" y="0"/>
    </p:cViewPr>
  </p:notesTextViewPr>
  <p:sorterViewPr>
    <p:cViewPr>
      <p:scale>
        <a:sx n="100" d="100"/>
        <a:sy n="100" d="100"/>
      </p:scale>
      <p:origin x="0" y="89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D051D-B70A-4DE6-915E-3A62B2867412}" type="datetimeFigureOut">
              <a:rPr lang="en-US" smtClean="0"/>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92B67-A4D8-41B4-9112-7A39BB5F2EBF}" type="slidenum">
              <a:rPr lang="en-US" smtClean="0"/>
              <a:t>‹#›</a:t>
            </a:fld>
            <a:endParaRPr lang="en-US"/>
          </a:p>
        </p:txBody>
      </p:sp>
    </p:spTree>
    <p:extLst>
      <p:ext uri="{BB962C8B-B14F-4D97-AF65-F5344CB8AC3E}">
        <p14:creationId xmlns:p14="http://schemas.microsoft.com/office/powerpoint/2010/main" val="7083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charset="0"/>
              </a:defRPr>
            </a:lvl1pPr>
            <a:lvl2pPr marL="729057" indent="-280406" defTabSz="906648" eaLnBrk="0" hangingPunct="0">
              <a:defRPr>
                <a:solidFill>
                  <a:schemeClr val="tx1"/>
                </a:solidFill>
                <a:latin typeface="Arial" charset="0"/>
              </a:defRPr>
            </a:lvl2pPr>
            <a:lvl3pPr marL="1121626" indent="-224325" defTabSz="906648" eaLnBrk="0" hangingPunct="0">
              <a:defRPr>
                <a:solidFill>
                  <a:schemeClr val="tx1"/>
                </a:solidFill>
                <a:latin typeface="Arial" charset="0"/>
              </a:defRPr>
            </a:lvl3pPr>
            <a:lvl4pPr marL="1570276" indent="-224325" defTabSz="906648" eaLnBrk="0" hangingPunct="0">
              <a:defRPr>
                <a:solidFill>
                  <a:schemeClr val="tx1"/>
                </a:solidFill>
                <a:latin typeface="Arial" charset="0"/>
              </a:defRPr>
            </a:lvl4pPr>
            <a:lvl5pPr marL="2018927" indent="-224325" defTabSz="906648" eaLnBrk="0" hangingPunct="0">
              <a:defRPr>
                <a:solidFill>
                  <a:schemeClr val="tx1"/>
                </a:solidFill>
                <a:latin typeface="Arial" charset="0"/>
              </a:defRPr>
            </a:lvl5pPr>
            <a:lvl6pPr marL="2467577" indent="-224325" defTabSz="906648" eaLnBrk="0" fontAlgn="base" hangingPunct="0">
              <a:spcBef>
                <a:spcPct val="0"/>
              </a:spcBef>
              <a:spcAft>
                <a:spcPct val="0"/>
              </a:spcAft>
              <a:defRPr>
                <a:solidFill>
                  <a:schemeClr val="tx1"/>
                </a:solidFill>
                <a:latin typeface="Arial" charset="0"/>
              </a:defRPr>
            </a:lvl6pPr>
            <a:lvl7pPr marL="2916227" indent="-224325" defTabSz="906648" eaLnBrk="0" fontAlgn="base" hangingPunct="0">
              <a:spcBef>
                <a:spcPct val="0"/>
              </a:spcBef>
              <a:spcAft>
                <a:spcPct val="0"/>
              </a:spcAft>
              <a:defRPr>
                <a:solidFill>
                  <a:schemeClr val="tx1"/>
                </a:solidFill>
                <a:latin typeface="Arial" charset="0"/>
              </a:defRPr>
            </a:lvl7pPr>
            <a:lvl8pPr marL="3364878" indent="-224325" defTabSz="906648" eaLnBrk="0" fontAlgn="base" hangingPunct="0">
              <a:spcBef>
                <a:spcPct val="0"/>
              </a:spcBef>
              <a:spcAft>
                <a:spcPct val="0"/>
              </a:spcAft>
              <a:defRPr>
                <a:solidFill>
                  <a:schemeClr val="tx1"/>
                </a:solidFill>
                <a:latin typeface="Arial" charset="0"/>
              </a:defRPr>
            </a:lvl8pPr>
            <a:lvl9pPr marL="3813528" indent="-224325" defTabSz="906648" eaLnBrk="0" fontAlgn="base" hangingPunct="0">
              <a:spcBef>
                <a:spcPct val="0"/>
              </a:spcBef>
              <a:spcAft>
                <a:spcPct val="0"/>
              </a:spcAft>
              <a:defRPr>
                <a:solidFill>
                  <a:schemeClr val="tx1"/>
                </a:solidFill>
                <a:latin typeface="Arial" charset="0"/>
              </a:defRPr>
            </a:lvl9pPr>
          </a:lstStyle>
          <a:p>
            <a:pPr eaLnBrk="1" hangingPunct="1"/>
            <a:fld id="{FDC56B58-313C-477A-8207-F058F036FD7F}"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smtClean="0"/>
              <a:t>As part of the University of Washington School  of Public Health, the NWCPHP provides training, research and evaluation for state, local, and tribal public health in six Pacific Northwest states (Alaska, Idaho, Montana, Oregon, Washington, and Wyoming). </a:t>
            </a:r>
          </a:p>
          <a:p>
            <a:pPr eaLnBrk="1" hangingPunct="1"/>
            <a:endParaRPr lang="en-US" smtClean="0"/>
          </a:p>
        </p:txBody>
      </p:sp>
      <p:sp>
        <p:nvSpPr>
          <p:cNvPr id="1198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7145699D-EB0A-4D55-9776-5DE7AFB4F931}" type="slidenum">
              <a:rPr lang="en-US" sz="1200"/>
              <a:pPr algn="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9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E04A5D53-3AC2-445A-9D09-5D7D032B9027}" type="slidenum">
              <a:rPr lang="en-US" sz="1200"/>
              <a:pPr algn="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B73A3645-EF13-4675-BBF7-513784DA31F2}" type="slidenum">
              <a:rPr lang="en-US" sz="1200"/>
              <a:pPr algn="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B51EDDAF-F9CD-400F-AAB8-CA6EB63CE2C2}" type="slidenum">
              <a:rPr lang="en-US" sz="1200"/>
              <a:pPr algn="r" eaLnBrk="1" hangingPunct="1"/>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9D33B-ED8A-4417-88B4-FE23E1FE3273}" type="datetimeFigureOut">
              <a:rPr lang="en-US" smtClean="0"/>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40BC-26E6-4321-A2EB-88835869B7A6}" type="slidenum">
              <a:rPr lang="en-US" smtClean="0"/>
              <a:t>‹#›</a:t>
            </a:fld>
            <a:endParaRPr lang="en-US"/>
          </a:p>
        </p:txBody>
      </p:sp>
      <p:pic>
        <p:nvPicPr>
          <p:cNvPr id="8" name="Picture 7" descr="nwcphp_logo_print"/>
          <p:cNvPicPr>
            <a:picLocks noChangeAspect="1" noChangeArrowheads="1"/>
          </p:cNvPicPr>
          <p:nvPr userDrawn="1"/>
        </p:nvPicPr>
        <p:blipFill>
          <a:blip r:embed="rId2" cstate="print"/>
          <a:srcRect/>
          <a:stretch>
            <a:fillRect/>
          </a:stretch>
        </p:blipFill>
        <p:spPr bwMode="auto">
          <a:xfrm>
            <a:off x="3657600" y="6172200"/>
            <a:ext cx="4430713" cy="377825"/>
          </a:xfrm>
          <a:prstGeom prst="rect">
            <a:avLst/>
          </a:prstGeom>
          <a:noFill/>
          <a:ln w="9525">
            <a:noFill/>
            <a:miter lim="800000"/>
            <a:headEnd/>
            <a:tailEnd/>
          </a:ln>
        </p:spPr>
      </p:pic>
      <p:pic>
        <p:nvPicPr>
          <p:cNvPr id="9" name="Picture 9" descr="NWPERRC_title"/>
          <p:cNvPicPr>
            <a:picLocks noChangeAspect="1" noChangeArrowheads="1"/>
          </p:cNvPicPr>
          <p:nvPr userDrawn="1"/>
        </p:nvPicPr>
        <p:blipFill>
          <a:blip r:embed="rId3" cstate="print"/>
          <a:srcRect/>
          <a:stretch>
            <a:fillRect/>
          </a:stretch>
        </p:blipFill>
        <p:spPr bwMode="auto">
          <a:xfrm>
            <a:off x="4800600" y="381000"/>
            <a:ext cx="1985963" cy="550863"/>
          </a:xfrm>
          <a:prstGeom prst="rect">
            <a:avLst/>
          </a:prstGeom>
          <a:noFill/>
          <a:ln w="9525">
            <a:noFill/>
            <a:miter lim="800000"/>
            <a:headEnd/>
            <a:tailEnd/>
          </a:ln>
        </p:spPr>
      </p:pic>
    </p:spTree>
    <p:extLst>
      <p:ext uri="{BB962C8B-B14F-4D97-AF65-F5344CB8AC3E}">
        <p14:creationId xmlns:p14="http://schemas.microsoft.com/office/powerpoint/2010/main" val="69993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D33B-ED8A-4417-88B4-FE23E1FE3273}" type="datetimeFigureOut">
              <a:rPr lang="en-US" smtClean="0"/>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338708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D33B-ED8A-4417-88B4-FE23E1FE3273}" type="datetimeFigureOut">
              <a:rPr lang="en-US" smtClean="0"/>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81340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444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D33B-ED8A-4417-88B4-FE23E1FE3273}" type="datetimeFigureOut">
              <a:rPr lang="en-US" smtClean="0"/>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240949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9D33B-ED8A-4417-88B4-FE23E1FE3273}" type="datetimeFigureOut">
              <a:rPr lang="en-US" smtClean="0"/>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348727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9D33B-ED8A-4417-88B4-FE23E1FE3273}" type="datetimeFigureOut">
              <a:rPr lang="en-US" smtClean="0"/>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336496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9D33B-ED8A-4417-88B4-FE23E1FE3273}" type="datetimeFigureOut">
              <a:rPr lang="en-US" smtClean="0"/>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321372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9D33B-ED8A-4417-88B4-FE23E1FE3273}" type="datetimeFigureOut">
              <a:rPr lang="en-US" smtClean="0"/>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229646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9D33B-ED8A-4417-88B4-FE23E1FE3273}" type="datetimeFigureOut">
              <a:rPr lang="en-US" smtClean="0"/>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72072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9D33B-ED8A-4417-88B4-FE23E1FE3273}" type="datetimeFigureOut">
              <a:rPr lang="en-US" smtClean="0"/>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140986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9D33B-ED8A-4417-88B4-FE23E1FE3273}" type="datetimeFigureOut">
              <a:rPr lang="en-US" smtClean="0"/>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40BC-26E6-4321-A2EB-88835869B7A6}" type="slidenum">
              <a:rPr lang="en-US" smtClean="0"/>
              <a:t>‹#›</a:t>
            </a:fld>
            <a:endParaRPr lang="en-US"/>
          </a:p>
        </p:txBody>
      </p:sp>
    </p:spTree>
    <p:extLst>
      <p:ext uri="{BB962C8B-B14F-4D97-AF65-F5344CB8AC3E}">
        <p14:creationId xmlns:p14="http://schemas.microsoft.com/office/powerpoint/2010/main" val="274818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9D33B-ED8A-4417-88B4-FE23E1FE3273}" type="datetimeFigureOut">
              <a:rPr lang="en-US" smtClean="0"/>
              <a:t>9/30/2010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F40BC-26E6-4321-A2EB-88835869B7A6}" type="slidenum">
              <a:rPr lang="en-US" smtClean="0"/>
              <a:t>‹#›</a:t>
            </a:fld>
            <a:endParaRPr lang="en-US"/>
          </a:p>
        </p:txBody>
      </p:sp>
    </p:spTree>
    <p:extLst>
      <p:ext uri="{BB962C8B-B14F-4D97-AF65-F5344CB8AC3E}">
        <p14:creationId xmlns:p14="http://schemas.microsoft.com/office/powerpoint/2010/main" val="15369395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ulturosity.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wcphp.org/20th/index_html" TargetMode="External"/><Relationship Id="rId2" Type="http://schemas.openxmlformats.org/officeDocument/2006/relationships/hyperlink" Target="http://www.nwcphp.or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nwcphp.org/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734659"/>
            <a:ext cx="8839200" cy="1470025"/>
          </a:xfrm>
        </p:spPr>
        <p:txBody>
          <a:bodyPr>
            <a:normAutofit fontScale="90000"/>
          </a:bodyPr>
          <a:lstStyle/>
          <a:p>
            <a:r>
              <a:rPr lang="en-US" sz="3200" i="1" dirty="0" smtClean="0"/>
              <a:t>Public Health and Traditional “Emergency Responders”: </a:t>
            </a:r>
            <a:br>
              <a:rPr lang="en-US" sz="3200" i="1" dirty="0" smtClean="0"/>
            </a:br>
            <a:r>
              <a:rPr lang="en-US" sz="3600" i="1" dirty="0" smtClean="0"/>
              <a:t>A Cross-Cultural Communication</a:t>
            </a:r>
            <a:endParaRPr lang="en-US" sz="3600" i="1" dirty="0"/>
          </a:p>
        </p:txBody>
      </p:sp>
      <p:sp>
        <p:nvSpPr>
          <p:cNvPr id="3" name="Subtitle 2"/>
          <p:cNvSpPr>
            <a:spLocks noGrp="1"/>
          </p:cNvSpPr>
          <p:nvPr>
            <p:ph type="subTitle" idx="1"/>
          </p:nvPr>
        </p:nvSpPr>
        <p:spPr>
          <a:xfrm>
            <a:off x="685800" y="5105400"/>
            <a:ext cx="6400800" cy="1752600"/>
          </a:xfrm>
        </p:spPr>
        <p:txBody>
          <a:bodyPr>
            <a:normAutofit/>
          </a:bodyPr>
          <a:lstStyle/>
          <a:p>
            <a:r>
              <a:rPr lang="en-US" sz="2400" dirty="0" smtClean="0">
                <a:solidFill>
                  <a:schemeClr val="tx1"/>
                </a:solidFill>
              </a:rPr>
              <a:t>Susan Allan, MD, JD, MPH</a:t>
            </a:r>
          </a:p>
          <a:p>
            <a:r>
              <a:rPr lang="en-US" sz="2000" dirty="0" smtClean="0">
                <a:solidFill>
                  <a:schemeClr val="tx1"/>
                </a:solidFill>
              </a:rPr>
              <a:t>Director, Associate Professor</a:t>
            </a:r>
            <a:endParaRPr lang="en-US" sz="2000" dirty="0">
              <a:solidFill>
                <a:schemeClr val="tx1"/>
              </a:solidFill>
            </a:endParaRPr>
          </a:p>
        </p:txBody>
      </p:sp>
      <p:pic>
        <p:nvPicPr>
          <p:cNvPr id="5" name="Picture 16" descr="SPH-Logo-MT"/>
          <p:cNvPicPr>
            <a:picLocks noChangeAspect="1" noChangeArrowheads="1"/>
          </p:cNvPicPr>
          <p:nvPr/>
        </p:nvPicPr>
        <p:blipFill>
          <a:blip r:embed="rId2" cstate="print"/>
          <a:srcRect/>
          <a:stretch>
            <a:fillRect/>
          </a:stretch>
        </p:blipFill>
        <p:spPr bwMode="auto">
          <a:xfrm>
            <a:off x="2286000" y="6196474"/>
            <a:ext cx="3352800" cy="423862"/>
          </a:xfrm>
          <a:prstGeom prst="rect">
            <a:avLst/>
          </a:prstGeom>
          <a:noFill/>
        </p:spPr>
      </p:pic>
      <p:pic>
        <p:nvPicPr>
          <p:cNvPr id="6" name="Picture 13" descr="NWCPHP_20th_Tag_H-RGB"/>
          <p:cNvPicPr>
            <a:picLocks noChangeAspect="1" noChangeArrowheads="1"/>
          </p:cNvPicPr>
          <p:nvPr/>
        </p:nvPicPr>
        <p:blipFill>
          <a:blip r:embed="rId3" cstate="print"/>
          <a:srcRect l="3000" r="3000" b="32259"/>
          <a:stretch>
            <a:fillRect/>
          </a:stretch>
        </p:blipFill>
        <p:spPr bwMode="auto">
          <a:xfrm>
            <a:off x="1676400" y="12820"/>
            <a:ext cx="7315200" cy="98098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28600" y="1143000"/>
            <a:ext cx="6324600" cy="2591659"/>
          </a:xfrm>
          <a:prstGeom prst="rect">
            <a:avLst/>
          </a:prstGeom>
          <a:noFill/>
          <a:ln w="9525">
            <a:noFill/>
            <a:miter lim="800000"/>
            <a:headEnd/>
            <a:tailEnd/>
          </a:ln>
        </p:spPr>
      </p:pic>
    </p:spTree>
    <p:extLst>
      <p:ext uri="{BB962C8B-B14F-4D97-AF65-F5344CB8AC3E}">
        <p14:creationId xmlns:p14="http://schemas.microsoft.com/office/powerpoint/2010/main" val="63267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219200"/>
            <a:ext cx="4191000" cy="1139825"/>
          </a:xfrm>
        </p:spPr>
        <p:txBody>
          <a:bodyPr>
            <a:normAutofit fontScale="90000"/>
          </a:bodyPr>
          <a:lstStyle/>
          <a:p>
            <a:r>
              <a:rPr lang="en-US" sz="4000" dirty="0">
                <a:solidFill>
                  <a:srgbClr val="FFFF00"/>
                </a:solidFill>
              </a:rPr>
              <a:t>Arlington, Virginia</a:t>
            </a:r>
            <a:br>
              <a:rPr lang="en-US" sz="4000" dirty="0">
                <a:solidFill>
                  <a:srgbClr val="FFFF00"/>
                </a:solidFill>
              </a:rPr>
            </a:br>
            <a:r>
              <a:rPr lang="en-US" sz="4000" dirty="0">
                <a:solidFill>
                  <a:srgbClr val="FFFF00"/>
                </a:solidFill>
              </a:rPr>
              <a:t>September 11,2001</a:t>
            </a:r>
          </a:p>
        </p:txBody>
      </p:sp>
      <p:pic>
        <p:nvPicPr>
          <p:cNvPr id="10243" name="Picture 3" descr="PentagonOffici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5025" y="533400"/>
            <a:ext cx="4330700"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88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pic>
        <p:nvPicPr>
          <p:cNvPr id="13315" name="Picture 3" descr="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33450"/>
            <a:ext cx="8686800" cy="5470525"/>
          </a:xfrm>
        </p:spPr>
      </p:pic>
    </p:spTree>
    <p:extLst>
      <p:ext uri="{BB962C8B-B14F-4D97-AF65-F5344CB8AC3E}">
        <p14:creationId xmlns:p14="http://schemas.microsoft.com/office/powerpoint/2010/main" val="330668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solidFill>
                  <a:srgbClr val="FFFF00"/>
                </a:solidFill>
              </a:rPr>
              <a:t>October </a:t>
            </a:r>
            <a:r>
              <a:rPr lang="en-US" dirty="0" smtClean="0">
                <a:solidFill>
                  <a:srgbClr val="FFFF00"/>
                </a:solidFill>
              </a:rPr>
              <a:t>2001 – Anthrax Letters</a:t>
            </a:r>
            <a:endParaRPr lang="en-US" dirty="0">
              <a:solidFill>
                <a:srgbClr val="FFFF00"/>
              </a:solidFill>
            </a:endParaRPr>
          </a:p>
        </p:txBody>
      </p:sp>
      <p:pic>
        <p:nvPicPr>
          <p:cNvPr id="22531" name="Picture 3" descr="daschl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07123" y="2362200"/>
            <a:ext cx="5057220" cy="2819400"/>
          </a:xfrm>
        </p:spPr>
      </p:pic>
    </p:spTree>
    <p:extLst>
      <p:ext uri="{BB962C8B-B14F-4D97-AF65-F5344CB8AC3E}">
        <p14:creationId xmlns:p14="http://schemas.microsoft.com/office/powerpoint/2010/main" val="72938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pic>
        <p:nvPicPr>
          <p:cNvPr id="24579" name="Picture 3" descr="mailro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1"/>
            <a:ext cx="8686800" cy="6557683"/>
          </a:xfrm>
        </p:spPr>
      </p:pic>
    </p:spTree>
    <p:extLst>
      <p:ext uri="{BB962C8B-B14F-4D97-AF65-F5344CB8AC3E}">
        <p14:creationId xmlns:p14="http://schemas.microsoft.com/office/powerpoint/2010/main" val="76353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pic>
        <p:nvPicPr>
          <p:cNvPr id="17411" name="Picture 3" descr="010914-D-2987S-08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 y="466058"/>
            <a:ext cx="9193498" cy="5772818"/>
          </a:xfrm>
        </p:spPr>
      </p:pic>
    </p:spTree>
    <p:extLst>
      <p:ext uri="{BB962C8B-B14F-4D97-AF65-F5344CB8AC3E}">
        <p14:creationId xmlns:p14="http://schemas.microsoft.com/office/powerpoint/2010/main" val="200317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p:nvPr>
        </p:nvSpPr>
        <p:spPr/>
        <p:txBody>
          <a:bodyPr/>
          <a:lstStyle/>
          <a:p>
            <a:endParaRPr lang="en-US"/>
          </a:p>
        </p:txBody>
      </p:sp>
      <p:pic>
        <p:nvPicPr>
          <p:cNvPr id="228355" name="Picture 3" descr="102_0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3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endParaRPr lang="en-US" sz="3600"/>
          </a:p>
        </p:txBody>
      </p:sp>
      <p:sp>
        <p:nvSpPr>
          <p:cNvPr id="229379" name="Rectangle 3"/>
          <p:cNvSpPr>
            <a:spLocks noGrp="1" noChangeArrowheads="1"/>
          </p:cNvSpPr>
          <p:nvPr>
            <p:ph idx="1"/>
          </p:nvPr>
        </p:nvSpPr>
        <p:spPr/>
        <p:txBody>
          <a:bodyPr/>
          <a:lstStyle/>
          <a:p>
            <a:pPr>
              <a:lnSpc>
                <a:spcPct val="80000"/>
              </a:lnSpc>
              <a:buFont typeface="Wingdings" pitchFamily="2" charset="2"/>
              <a:buNone/>
            </a:pPr>
            <a:endParaRPr lang="en-US" sz="2400"/>
          </a:p>
        </p:txBody>
      </p:sp>
      <p:pic>
        <p:nvPicPr>
          <p:cNvPr id="229380" name="Picture 4" descr="102_0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8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362075"/>
          </a:xfrm>
        </p:spPr>
        <p:txBody>
          <a:bodyPr>
            <a:normAutofit fontScale="90000"/>
          </a:bodyPr>
          <a:lstStyle/>
          <a:p>
            <a:r>
              <a:rPr lang="en-US" sz="4900" b="0" i="1" dirty="0" smtClean="0">
                <a:solidFill>
                  <a:srgbClr val="C00000"/>
                </a:solidFill>
              </a:rPr>
              <a:t>Difference:</a:t>
            </a:r>
            <a:r>
              <a:rPr lang="en-US" dirty="0" smtClean="0"/>
              <a:t/>
            </a:r>
            <a:br>
              <a:rPr lang="en-US" dirty="0" smtClean="0"/>
            </a:br>
            <a:r>
              <a:rPr lang="en-US" dirty="0"/>
              <a:t/>
            </a:r>
            <a:br>
              <a:rPr lang="en-US" dirty="0"/>
            </a:br>
            <a:r>
              <a:rPr lang="en-US" dirty="0" smtClean="0"/>
              <a:t>           </a:t>
            </a:r>
            <a:r>
              <a:rPr lang="en-US" sz="4900" dirty="0" smtClean="0">
                <a:solidFill>
                  <a:srgbClr val="C00000"/>
                </a:solidFill>
              </a:rPr>
              <a:t>How we look</a:t>
            </a:r>
            <a:endParaRPr lang="en-US" sz="4900" dirty="0">
              <a:solidFill>
                <a:srgbClr val="C00000"/>
              </a:solidFill>
            </a:endParaRPr>
          </a:p>
        </p:txBody>
      </p:sp>
      <p:pic>
        <p:nvPicPr>
          <p:cNvPr id="3"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7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san\Pictures\Presentation misc\Firefigh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708"/>
            <a:ext cx="9144000" cy="731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1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050" name="Picture 2" descr="C:\Users\Susan\Pictures\Presentation misc\Police - Vie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884" y="1"/>
            <a:ext cx="4573116" cy="685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1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2819400" y="76200"/>
            <a:ext cx="6324600" cy="1143000"/>
          </a:xfrm>
        </p:spPr>
        <p:txBody>
          <a:bodyPr/>
          <a:lstStyle/>
          <a:p>
            <a:r>
              <a:rPr lang="en-US" sz="5400"/>
              <a:t>NWCPHP Region</a:t>
            </a:r>
          </a:p>
        </p:txBody>
      </p:sp>
      <p:pic>
        <p:nvPicPr>
          <p:cNvPr id="6151" name="Picture 7" descr="NWCPHP_20th_Tag_H-RGB"/>
          <p:cNvPicPr>
            <a:picLocks noChangeAspect="1" noChangeArrowheads="1"/>
          </p:cNvPicPr>
          <p:nvPr/>
        </p:nvPicPr>
        <p:blipFill>
          <a:blip r:embed="rId3">
            <a:extLst>
              <a:ext uri="{28A0092B-C50C-407E-A947-70E740481C1C}">
                <a14:useLocalDpi xmlns:a14="http://schemas.microsoft.com/office/drawing/2010/main" val="0"/>
              </a:ext>
            </a:extLst>
          </a:blip>
          <a:srcRect l="3000" r="3000" b="32259"/>
          <a:stretch>
            <a:fillRect/>
          </a:stretch>
        </p:blipFill>
        <p:spPr bwMode="auto">
          <a:xfrm>
            <a:off x="53975" y="304800"/>
            <a:ext cx="8807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ChangeArrowheads="1"/>
          </p:cNvSpPr>
          <p:nvPr/>
        </p:nvSpPr>
        <p:spPr bwMode="auto">
          <a:xfrm>
            <a:off x="5105400" y="6172200"/>
            <a:ext cx="4038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53" name="Picture 9" descr="SPH-Logo-M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
        <p:nvSpPr>
          <p:cNvPr id="6157" name="Text Box 13"/>
          <p:cNvSpPr txBox="1">
            <a:spLocks noChangeArrowheads="1"/>
          </p:cNvSpPr>
          <p:nvPr/>
        </p:nvSpPr>
        <p:spPr bwMode="auto">
          <a:xfrm>
            <a:off x="609600" y="2209800"/>
            <a:ext cx="50292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990000"/>
                </a:solidFill>
              </a:rPr>
              <a:t>Mission:</a:t>
            </a:r>
          </a:p>
          <a:p>
            <a:pPr>
              <a:spcBef>
                <a:spcPct val="50000"/>
              </a:spcBef>
            </a:pPr>
            <a:r>
              <a:rPr lang="en-US" sz="2400"/>
              <a:t>The Northwest Center for Public Health Practice (NWCPHP) promotes excellence in public health practice by linking academia and the practice community.</a:t>
            </a:r>
            <a:r>
              <a:rPr lang="en-US" sz="2800"/>
              <a:t> </a:t>
            </a:r>
          </a:p>
        </p:txBody>
      </p:sp>
      <p:pic>
        <p:nvPicPr>
          <p:cNvPr id="6158" name="Picture 8" descr="andy_vanessa"/>
          <p:cNvPicPr>
            <a:picLocks noChangeAspect="1" noChangeArrowheads="1"/>
          </p:cNvPicPr>
          <p:nvPr/>
        </p:nvPicPr>
        <p:blipFill>
          <a:blip r:embed="rId5" cstate="print">
            <a:extLst>
              <a:ext uri="{28A0092B-C50C-407E-A947-70E740481C1C}">
                <a14:useLocalDpi xmlns:a14="http://schemas.microsoft.com/office/drawing/2010/main" val="0"/>
              </a:ext>
            </a:extLst>
          </a:blip>
          <a:srcRect l="20000" t="17564" r="12500" b="26347"/>
          <a:stretch>
            <a:fillRect/>
          </a:stretch>
        </p:blipFill>
        <p:spPr bwMode="auto">
          <a:xfrm>
            <a:off x="5791200" y="1905000"/>
            <a:ext cx="29924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38800" y="5608068"/>
            <a:ext cx="3352800" cy="338554"/>
          </a:xfrm>
          <a:prstGeom prst="rect">
            <a:avLst/>
          </a:prstGeom>
          <a:noFill/>
        </p:spPr>
        <p:txBody>
          <a:bodyPr wrap="square" rtlCol="0">
            <a:spAutoFit/>
          </a:bodyPr>
          <a:lstStyle/>
          <a:p>
            <a:r>
              <a:rPr lang="en-US" sz="1600" dirty="0" smtClean="0"/>
              <a:t>Regional Network Steering Committee</a:t>
            </a:r>
            <a:endParaRPr lang="en-US" sz="1600" dirty="0"/>
          </a:p>
        </p:txBody>
      </p:sp>
    </p:spTree>
    <p:extLst>
      <p:ext uri="{BB962C8B-B14F-4D97-AF65-F5344CB8AC3E}">
        <p14:creationId xmlns:p14="http://schemas.microsoft.com/office/powerpoint/2010/main" val="63247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362075"/>
          </a:xfrm>
        </p:spPr>
        <p:txBody>
          <a:bodyPr>
            <a:normAutofit fontScale="90000"/>
          </a:bodyPr>
          <a:lstStyle/>
          <a:p>
            <a:r>
              <a:rPr lang="en-US" sz="4900" b="0" i="1" dirty="0" smtClean="0">
                <a:solidFill>
                  <a:srgbClr val="C00000"/>
                </a:solidFill>
              </a:rPr>
              <a:t>Difference:</a:t>
            </a:r>
            <a:r>
              <a:rPr lang="en-US" dirty="0" smtClean="0"/>
              <a:t/>
            </a:r>
            <a:br>
              <a:rPr lang="en-US" dirty="0" smtClean="0"/>
            </a:br>
            <a:r>
              <a:rPr lang="en-US" dirty="0"/>
              <a:t/>
            </a:r>
            <a:br>
              <a:rPr lang="en-US" dirty="0"/>
            </a:br>
            <a:r>
              <a:rPr lang="en-US" sz="4900" dirty="0" smtClean="0">
                <a:solidFill>
                  <a:srgbClr val="C00000"/>
                </a:solidFill>
              </a:rPr>
              <a:t>           How we think</a:t>
            </a:r>
            <a:endParaRPr lang="en-US" sz="4900" dirty="0">
              <a:solidFill>
                <a:srgbClr val="C00000"/>
              </a:solidFill>
            </a:endParaRPr>
          </a:p>
        </p:txBody>
      </p:sp>
      <p:pic>
        <p:nvPicPr>
          <p:cNvPr id="3"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71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fsc1-nev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5715000" y="2209800"/>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a:latin typeface="Verdana" pitchFamily="34" charset="0"/>
              </a:rPr>
              <a:t>Wildfires</a:t>
            </a:r>
          </a:p>
        </p:txBody>
      </p:sp>
    </p:spTree>
    <p:extLst>
      <p:ext uri="{BB962C8B-B14F-4D97-AF65-F5344CB8AC3E}">
        <p14:creationId xmlns:p14="http://schemas.microsoft.com/office/powerpoint/2010/main" val="11157960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8" y="180793"/>
            <a:ext cx="796925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usan\Documents\PRESENTATIONS - Toshiba\Oregon photos\10-06\Spinach b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03353">
            <a:off x="-806687" y="1703898"/>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85996">
            <a:off x="5326953" y="1608329"/>
            <a:ext cx="3610252" cy="355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tormy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653" y="4069918"/>
            <a:ext cx="31242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38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Meningitis Incident</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“Why don’t you just treat everybody?”</a:t>
            </a:r>
          </a:p>
          <a:p>
            <a:endParaRPr lang="en-US" dirty="0" smtClean="0"/>
          </a:p>
          <a:p>
            <a:r>
              <a:rPr lang="en-US" dirty="0" smtClean="0"/>
              <a:t>“I’ll go to the lab and ask them to speed up the results”</a:t>
            </a:r>
          </a:p>
          <a:p>
            <a:pPr lvl="1"/>
            <a:r>
              <a:rPr lang="en-US" dirty="0" smtClean="0"/>
              <a:t>Bio test </a:t>
            </a:r>
            <a:r>
              <a:rPr lang="en-US" dirty="0" err="1" smtClean="0"/>
              <a:t>vs</a:t>
            </a:r>
            <a:r>
              <a:rPr lang="en-US" dirty="0" smtClean="0"/>
              <a:t> </a:t>
            </a:r>
            <a:r>
              <a:rPr lang="en-US" dirty="0" err="1" smtClean="0"/>
              <a:t>chem</a:t>
            </a:r>
            <a:endParaRPr lang="en-US" dirty="0" smtClean="0"/>
          </a:p>
          <a:p>
            <a:endParaRPr lang="en-US" dirty="0"/>
          </a:p>
        </p:txBody>
      </p:sp>
      <p:pic>
        <p:nvPicPr>
          <p:cNvPr id="4"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5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Tricky Concepts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457200" indent="-457200">
              <a:buFont typeface="Arial" pitchFamily="34" charset="0"/>
              <a:buChar char="•"/>
            </a:pPr>
            <a:endParaRPr lang="en-US" dirty="0" smtClean="0"/>
          </a:p>
          <a:p>
            <a:pPr marL="457200" indent="-457200">
              <a:buFont typeface="Arial" pitchFamily="34" charset="0"/>
              <a:buChar char="•"/>
            </a:pPr>
            <a:r>
              <a:rPr lang="en-US" dirty="0" smtClean="0"/>
              <a:t>Timeframes</a:t>
            </a:r>
          </a:p>
          <a:p>
            <a:pPr marL="457200" indent="-457200">
              <a:buFont typeface="Arial" pitchFamily="34" charset="0"/>
              <a:buChar char="•"/>
            </a:pPr>
            <a:endParaRPr lang="en-US" dirty="0"/>
          </a:p>
          <a:p>
            <a:pPr marL="457200" indent="-457200">
              <a:buFont typeface="Arial" pitchFamily="34" charset="0"/>
              <a:buChar char="•"/>
            </a:pPr>
            <a:r>
              <a:rPr lang="en-US" dirty="0" smtClean="0"/>
              <a:t>Location of the emergency</a:t>
            </a:r>
          </a:p>
          <a:p>
            <a:pPr marL="457200" indent="-457200">
              <a:buFont typeface="Arial" pitchFamily="34" charset="0"/>
              <a:buChar char="•"/>
            </a:pPr>
            <a:endParaRPr lang="en-US" dirty="0" smtClean="0"/>
          </a:p>
          <a:p>
            <a:pPr marL="457200" indent="-457200">
              <a:buFont typeface="Arial" pitchFamily="34" charset="0"/>
              <a:buChar char="•"/>
            </a:pPr>
            <a:r>
              <a:rPr lang="en-US" dirty="0" smtClean="0"/>
              <a:t>Authority</a:t>
            </a:r>
          </a:p>
          <a:p>
            <a:pPr marL="857250" lvl="1" indent="-457200">
              <a:buFont typeface="Arial" pitchFamily="34" charset="0"/>
              <a:buChar char="•"/>
            </a:pPr>
            <a:r>
              <a:rPr lang="en-US" dirty="0" smtClean="0"/>
              <a:t>ICS</a:t>
            </a:r>
          </a:p>
          <a:p>
            <a:pPr marL="457200" indent="-457200">
              <a:buFont typeface="Arial" pitchFamily="34" charset="0"/>
              <a:buChar char="•"/>
            </a:pPr>
            <a:endParaRPr lang="en-US" dirty="0"/>
          </a:p>
          <a:p>
            <a:pPr marL="457200" indent="-457200">
              <a:buFont typeface="Arial" pitchFamily="34" charset="0"/>
              <a:buChar char="•"/>
            </a:pPr>
            <a:r>
              <a:rPr lang="en-US" dirty="0" smtClean="0"/>
              <a:t>Everyday protocols </a:t>
            </a:r>
            <a:r>
              <a:rPr lang="en-US" dirty="0" err="1" smtClean="0"/>
              <a:t>vs</a:t>
            </a:r>
            <a:r>
              <a:rPr lang="en-US" dirty="0" smtClean="0"/>
              <a:t> emergency protocols</a:t>
            </a:r>
          </a:p>
          <a:p>
            <a:pPr marL="0" indent="0"/>
            <a:endParaRPr lang="en-US" dirty="0" smtClean="0"/>
          </a:p>
          <a:p>
            <a:pPr marL="457200" indent="-457200">
              <a:buFont typeface="Arial" pitchFamily="34" charset="0"/>
              <a:buChar char="•"/>
            </a:pPr>
            <a:endParaRPr lang="en-US" dirty="0" smtClean="0"/>
          </a:p>
          <a:p>
            <a:pPr marL="457200" indent="-457200">
              <a:buFont typeface="Arial" pitchFamily="34" charset="0"/>
              <a:buChar char="•"/>
            </a:pPr>
            <a:endParaRPr lang="en-US" dirty="0" smtClean="0"/>
          </a:p>
        </p:txBody>
      </p:sp>
      <p:pic>
        <p:nvPicPr>
          <p:cNvPr id="4"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51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362075"/>
          </a:xfrm>
        </p:spPr>
        <p:txBody>
          <a:bodyPr>
            <a:normAutofit fontScale="90000"/>
          </a:bodyPr>
          <a:lstStyle/>
          <a:p>
            <a:r>
              <a:rPr lang="en-US" sz="4900" b="0" i="1" dirty="0" smtClean="0">
                <a:solidFill>
                  <a:srgbClr val="C00000"/>
                </a:solidFill>
              </a:rPr>
              <a:t>Difference:</a:t>
            </a:r>
            <a:r>
              <a:rPr lang="en-US" dirty="0" smtClean="0"/>
              <a:t/>
            </a:r>
            <a:br>
              <a:rPr lang="en-US" dirty="0" smtClean="0"/>
            </a:br>
            <a:r>
              <a:rPr lang="en-US" dirty="0"/>
              <a:t/>
            </a:r>
            <a:br>
              <a:rPr lang="en-US" dirty="0"/>
            </a:br>
            <a:r>
              <a:rPr lang="en-US" sz="4900" dirty="0" smtClean="0">
                <a:solidFill>
                  <a:srgbClr val="C00000"/>
                </a:solidFill>
              </a:rPr>
              <a:t>           How we Talk</a:t>
            </a:r>
            <a:endParaRPr lang="en-US" sz="4900" dirty="0">
              <a:solidFill>
                <a:srgbClr val="C00000"/>
              </a:solidFill>
            </a:endParaRPr>
          </a:p>
        </p:txBody>
      </p:sp>
      <p:pic>
        <p:nvPicPr>
          <p:cNvPr id="3"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3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Tricky Terms</a:t>
            </a:r>
            <a:endParaRPr lang="en-US" dirty="0">
              <a:solidFill>
                <a:srgbClr val="C00000"/>
              </a:solidFill>
            </a:endParaRP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Alphabet soup</a:t>
            </a:r>
          </a:p>
          <a:p>
            <a:pPr marL="857250" lvl="1" indent="-457200">
              <a:buFont typeface="Arial" pitchFamily="34" charset="0"/>
              <a:buChar char="•"/>
            </a:pPr>
            <a:r>
              <a:rPr lang="en-US" dirty="0" smtClean="0"/>
              <a:t>Specialized jargon</a:t>
            </a:r>
          </a:p>
          <a:p>
            <a:pPr marL="457200" indent="-457200">
              <a:buFont typeface="Arial" pitchFamily="34" charset="0"/>
              <a:buChar char="•"/>
            </a:pPr>
            <a:endParaRPr lang="en-US" dirty="0"/>
          </a:p>
          <a:p>
            <a:pPr marL="457200" indent="-457200">
              <a:buFont typeface="Arial" pitchFamily="34" charset="0"/>
              <a:buChar char="•"/>
            </a:pPr>
            <a:r>
              <a:rPr lang="en-US" dirty="0" smtClean="0"/>
              <a:t>Words that don’t seem like jargon</a:t>
            </a:r>
            <a:endParaRPr lang="en-US" dirty="0"/>
          </a:p>
          <a:p>
            <a:pPr marL="857250" lvl="1" indent="-457200">
              <a:buFont typeface="Arial" pitchFamily="34" charset="0"/>
              <a:buChar char="•"/>
            </a:pPr>
            <a:r>
              <a:rPr lang="en-US" dirty="0" smtClean="0"/>
              <a:t>“Case”</a:t>
            </a:r>
          </a:p>
          <a:p>
            <a:pPr marL="857250" lvl="1" indent="-457200">
              <a:buFont typeface="Arial" pitchFamily="34" charset="0"/>
              <a:buChar char="•"/>
            </a:pPr>
            <a:r>
              <a:rPr lang="en-US" dirty="0" smtClean="0"/>
              <a:t>“Aerosol”</a:t>
            </a:r>
          </a:p>
          <a:p>
            <a:pPr marL="457200" indent="-457200">
              <a:buFont typeface="Arial" pitchFamily="34" charset="0"/>
              <a:buChar char="•"/>
            </a:pPr>
            <a:endParaRPr lang="en-US" dirty="0" smtClean="0"/>
          </a:p>
        </p:txBody>
      </p:sp>
      <p:pic>
        <p:nvPicPr>
          <p:cNvPr id="4"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5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1143000"/>
          </a:xfrm>
        </p:spPr>
        <p:txBody>
          <a:bodyPr>
            <a:normAutofit fontScale="90000"/>
          </a:bodyPr>
          <a:lstStyle/>
          <a:p>
            <a:r>
              <a:rPr lang="en-US" dirty="0" smtClean="0">
                <a:solidFill>
                  <a:srgbClr val="C00000"/>
                </a:solidFill>
              </a:rPr>
              <a:t>Tips </a:t>
            </a:r>
            <a:r>
              <a:rPr lang="en-US" dirty="0">
                <a:solidFill>
                  <a:srgbClr val="C00000"/>
                </a:solidFill>
              </a:rPr>
              <a:t>for Cross </a:t>
            </a:r>
            <a:r>
              <a:rPr lang="en-US" dirty="0" smtClean="0">
                <a:solidFill>
                  <a:srgbClr val="C00000"/>
                </a:solidFill>
              </a:rPr>
              <a:t>Cultural Communication</a:t>
            </a:r>
            <a:r>
              <a:rPr lang="en-US" dirty="0"/>
              <a:t/>
            </a:r>
            <a:br>
              <a:rPr lang="en-US" dirty="0"/>
            </a:br>
            <a:r>
              <a:rPr lang="en-US" sz="3100" u="sng" dirty="0" smtClean="0">
                <a:hlinkClick r:id="rId2"/>
              </a:rPr>
              <a:t>www.culturosity.com</a:t>
            </a:r>
            <a:r>
              <a:rPr lang="en-US" sz="3100" u="sng" dirty="0" smtClean="0"/>
              <a:t/>
            </a:r>
            <a:br>
              <a:rPr lang="en-US" sz="3100" u="sng" dirty="0" smtClean="0"/>
            </a:b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t>Slow </a:t>
            </a:r>
            <a:r>
              <a:rPr lang="en-US" b="1" dirty="0"/>
              <a:t>Down. </a:t>
            </a:r>
            <a:endParaRPr lang="en-US" dirty="0" smtClean="0"/>
          </a:p>
          <a:p>
            <a:pPr marL="514350" indent="-514350">
              <a:buFont typeface="+mj-lt"/>
              <a:buAutoNum type="arabicPeriod"/>
            </a:pPr>
            <a:r>
              <a:rPr lang="en-US" b="1" dirty="0" smtClean="0"/>
              <a:t>Separate </a:t>
            </a:r>
            <a:r>
              <a:rPr lang="en-US" b="1" dirty="0"/>
              <a:t>Questions</a:t>
            </a:r>
            <a:r>
              <a:rPr lang="en-US" b="1" dirty="0" smtClean="0"/>
              <a:t>.</a:t>
            </a:r>
            <a:endParaRPr lang="en-US" dirty="0" smtClean="0"/>
          </a:p>
          <a:p>
            <a:pPr marL="514350" indent="-514350">
              <a:buFont typeface="+mj-lt"/>
              <a:buAutoNum type="arabicPeriod"/>
            </a:pPr>
            <a:r>
              <a:rPr lang="en-US" b="1" dirty="0" smtClean="0"/>
              <a:t>Check </a:t>
            </a:r>
            <a:r>
              <a:rPr lang="en-US" b="1" dirty="0"/>
              <a:t>Meanings. </a:t>
            </a:r>
            <a:endParaRPr lang="en-US" dirty="0" smtClean="0"/>
          </a:p>
          <a:p>
            <a:pPr marL="514350" indent="-514350">
              <a:buFont typeface="+mj-lt"/>
              <a:buAutoNum type="arabicPeriod"/>
            </a:pPr>
            <a:r>
              <a:rPr lang="en-US" b="1" dirty="0" smtClean="0"/>
              <a:t>Avoid </a:t>
            </a:r>
            <a:r>
              <a:rPr lang="en-US" b="1" dirty="0"/>
              <a:t>Slang. </a:t>
            </a:r>
            <a:endParaRPr lang="en-US" dirty="0" smtClean="0"/>
          </a:p>
          <a:p>
            <a:pPr marL="514350" indent="-514350">
              <a:buFont typeface="+mj-lt"/>
              <a:buAutoNum type="arabicPeriod"/>
            </a:pPr>
            <a:r>
              <a:rPr lang="en-US" b="1" dirty="0" smtClean="0"/>
              <a:t>Maintain </a:t>
            </a:r>
            <a:r>
              <a:rPr lang="en-US" b="1" dirty="0"/>
              <a:t>Etiquette. </a:t>
            </a:r>
            <a:endParaRPr lang="en-US" b="1" dirty="0" smtClean="0"/>
          </a:p>
          <a:p>
            <a:pPr marL="514350" indent="-514350">
              <a:buFont typeface="+mj-lt"/>
              <a:buAutoNum type="arabicPeriod"/>
            </a:pPr>
            <a:endParaRPr lang="en-US" b="1" dirty="0"/>
          </a:p>
          <a:p>
            <a:r>
              <a:rPr lang="en-US" dirty="0" smtClean="0"/>
              <a:t>Assume good will </a:t>
            </a:r>
            <a:r>
              <a:rPr lang="en-US" sz="2000" dirty="0" smtClean="0"/>
              <a:t>(SMA)</a:t>
            </a:r>
            <a:endParaRPr lang="en-US" sz="2000" dirty="0"/>
          </a:p>
        </p:txBody>
      </p:sp>
      <p:pic>
        <p:nvPicPr>
          <p:cNvPr id="4" name="Picture 5" descr="SPH-Logo-M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6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609600"/>
            <a:ext cx="8686800" cy="715962"/>
          </a:xfrm>
        </p:spPr>
        <p:txBody>
          <a:bodyPr>
            <a:normAutofit fontScale="90000"/>
          </a:bodyPr>
          <a:lstStyle/>
          <a:p>
            <a:endParaRPr lang="en-US" dirty="0">
              <a:solidFill>
                <a:srgbClr val="C00000"/>
              </a:solidFill>
            </a:endParaRPr>
          </a:p>
        </p:txBody>
      </p:sp>
      <p:sp>
        <p:nvSpPr>
          <p:cNvPr id="3" name="Content Placeholder 2"/>
          <p:cNvSpPr>
            <a:spLocks noGrp="1"/>
          </p:cNvSpPr>
          <p:nvPr>
            <p:ph idx="1"/>
          </p:nvPr>
        </p:nvSpPr>
        <p:spPr>
          <a:xfrm>
            <a:off x="457200" y="762000"/>
            <a:ext cx="8534400" cy="4906963"/>
          </a:xfrm>
        </p:spPr>
        <p:txBody>
          <a:bodyPr>
            <a:normAutofit lnSpcReduction="10000"/>
          </a:bodyPr>
          <a:lstStyle/>
          <a:p>
            <a:pPr marL="0" indent="0"/>
            <a:endParaRPr lang="en-US" dirty="0" smtClean="0"/>
          </a:p>
          <a:p>
            <a:pPr marL="0" indent="0">
              <a:buNone/>
            </a:pPr>
            <a:r>
              <a:rPr lang="en-US" dirty="0" smtClean="0"/>
              <a:t>Advice following the massive SARS event in Toronto (2003)</a:t>
            </a:r>
          </a:p>
          <a:p>
            <a:pPr marL="0" indent="0"/>
            <a:endParaRPr lang="en-US" dirty="0" smtClean="0">
              <a:solidFill>
                <a:srgbClr val="C00000"/>
              </a:solidFill>
            </a:endParaRPr>
          </a:p>
          <a:p>
            <a:pPr marL="0" indent="0">
              <a:buNone/>
            </a:pPr>
            <a:r>
              <a:rPr lang="en-US" sz="3600" i="1" dirty="0" smtClean="0">
                <a:solidFill>
                  <a:srgbClr val="C00000"/>
                </a:solidFill>
              </a:rPr>
              <a:t>	“</a:t>
            </a:r>
            <a:r>
              <a:rPr lang="en-US" sz="3600" i="1" dirty="0">
                <a:solidFill>
                  <a:srgbClr val="C00000"/>
                </a:solidFill>
              </a:rPr>
              <a:t>Take every opportunity to correct </a:t>
            </a:r>
            <a:r>
              <a:rPr lang="en-US" sz="3600" i="1" dirty="0" smtClean="0">
                <a:solidFill>
                  <a:srgbClr val="C00000"/>
                </a:solidFill>
              </a:rPr>
              <a:t>	misinformation.”</a:t>
            </a:r>
          </a:p>
          <a:p>
            <a:pPr marL="0" indent="0">
              <a:buNone/>
            </a:pPr>
            <a:endParaRPr lang="en-US" sz="3600" i="1" dirty="0">
              <a:solidFill>
                <a:srgbClr val="C00000"/>
              </a:solidFill>
            </a:endParaRPr>
          </a:p>
          <a:p>
            <a:pPr marL="0" indent="0">
              <a:buNone/>
            </a:pPr>
            <a:r>
              <a:rPr lang="en-US" dirty="0" smtClean="0">
                <a:solidFill>
                  <a:srgbClr val="C00000"/>
                </a:solidFill>
              </a:rPr>
              <a:t>	Frank </a:t>
            </a:r>
            <a:r>
              <a:rPr lang="en-US" dirty="0">
                <a:solidFill>
                  <a:srgbClr val="C00000"/>
                </a:solidFill>
              </a:rPr>
              <a:t>Ryder, Chief Superintendent, </a:t>
            </a:r>
            <a:endParaRPr lang="en-US" dirty="0" smtClean="0">
              <a:solidFill>
                <a:srgbClr val="C00000"/>
              </a:solidFill>
            </a:endParaRPr>
          </a:p>
          <a:p>
            <a:pPr marL="0" indent="0">
              <a:buNone/>
            </a:pPr>
            <a:r>
              <a:rPr lang="en-US" dirty="0">
                <a:solidFill>
                  <a:srgbClr val="C00000"/>
                </a:solidFill>
              </a:rPr>
              <a:t>	</a:t>
            </a:r>
            <a:r>
              <a:rPr lang="en-US" dirty="0" smtClean="0">
                <a:solidFill>
                  <a:srgbClr val="C00000"/>
                </a:solidFill>
              </a:rPr>
              <a:t>Ontario </a:t>
            </a:r>
            <a:r>
              <a:rPr lang="en-US" dirty="0">
                <a:solidFill>
                  <a:srgbClr val="C00000"/>
                </a:solidFill>
              </a:rPr>
              <a:t>Provincial Police</a:t>
            </a:r>
            <a:endParaRPr lang="en-US" i="1" dirty="0">
              <a:solidFill>
                <a:srgbClr val="C00000"/>
              </a:solidFill>
            </a:endParaRPr>
          </a:p>
          <a:p>
            <a:pPr marL="0" indent="0"/>
            <a:endParaRPr lang="en-US" dirty="0" smtClean="0">
              <a:solidFill>
                <a:srgbClr val="C00000"/>
              </a:solidFill>
            </a:endParaRPr>
          </a:p>
        </p:txBody>
      </p:sp>
      <p:pic>
        <p:nvPicPr>
          <p:cNvPr id="4"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19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04800"/>
            <a:ext cx="8229600" cy="1143000"/>
          </a:xfrm>
        </p:spPr>
        <p:txBody>
          <a:bodyPr/>
          <a:lstStyle/>
          <a:p>
            <a:r>
              <a:rPr lang="en-US"/>
              <a:t>Links</a:t>
            </a:r>
          </a:p>
        </p:txBody>
      </p:sp>
      <p:sp>
        <p:nvSpPr>
          <p:cNvPr id="139267" name="Rectangle 3"/>
          <p:cNvSpPr>
            <a:spLocks noGrp="1" noChangeArrowheads="1"/>
          </p:cNvSpPr>
          <p:nvPr>
            <p:ph idx="1"/>
          </p:nvPr>
        </p:nvSpPr>
        <p:spPr/>
        <p:txBody>
          <a:bodyPr/>
          <a:lstStyle/>
          <a:p>
            <a:r>
              <a:rPr lang="en-US"/>
              <a:t>Home page </a:t>
            </a:r>
            <a:r>
              <a:rPr lang="en-US">
                <a:hlinkClick r:id="rId2"/>
              </a:rPr>
              <a:t>www.nwcphp.org</a:t>
            </a:r>
            <a:endParaRPr lang="en-US"/>
          </a:p>
          <a:p>
            <a:endParaRPr lang="en-US"/>
          </a:p>
          <a:p>
            <a:r>
              <a:rPr lang="en-US"/>
              <a:t>20</a:t>
            </a:r>
            <a:r>
              <a:rPr lang="en-US" baseline="30000"/>
              <a:t>th</a:t>
            </a:r>
            <a:r>
              <a:rPr lang="en-US"/>
              <a:t> Anniversary – Timeline </a:t>
            </a:r>
            <a:r>
              <a:rPr lang="en-US">
                <a:hlinkClick r:id="rId3"/>
              </a:rPr>
              <a:t>www.nwcphp.org/20th/index_html</a:t>
            </a:r>
            <a:endParaRPr lang="en-US"/>
          </a:p>
          <a:p>
            <a:endParaRPr lang="en-US"/>
          </a:p>
          <a:p>
            <a:r>
              <a:rPr lang="en-US"/>
              <a:t>Training </a:t>
            </a:r>
            <a:r>
              <a:rPr lang="en-US">
                <a:hlinkClick r:id="rId4"/>
              </a:rPr>
              <a:t>www.nwcphp.org/training</a:t>
            </a:r>
            <a:endParaRPr lang="en-US"/>
          </a:p>
          <a:p>
            <a:endParaRPr lang="en-US"/>
          </a:p>
          <a:p>
            <a:endParaRPr lang="en-US"/>
          </a:p>
          <a:p>
            <a:endParaRPr lang="en-US"/>
          </a:p>
        </p:txBody>
      </p:sp>
      <p:pic>
        <p:nvPicPr>
          <p:cNvPr id="4" name="Picture 5" descr="SPH-Logo-M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7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idx="4294967295"/>
          </p:nvPr>
        </p:nvSpPr>
        <p:spPr>
          <a:xfrm>
            <a:off x="2819400" y="76200"/>
            <a:ext cx="6324600" cy="1143000"/>
          </a:xfrm>
        </p:spPr>
        <p:txBody>
          <a:bodyPr/>
          <a:lstStyle/>
          <a:p>
            <a:r>
              <a:rPr lang="en-US" sz="5400"/>
              <a:t>NWCPHP Region</a:t>
            </a:r>
          </a:p>
        </p:txBody>
      </p:sp>
      <p:pic>
        <p:nvPicPr>
          <p:cNvPr id="118787" name="Picture 3" descr="NWCPHP_20th_Tag_H-RGB"/>
          <p:cNvPicPr>
            <a:picLocks noChangeAspect="1" noChangeArrowheads="1"/>
          </p:cNvPicPr>
          <p:nvPr/>
        </p:nvPicPr>
        <p:blipFill>
          <a:blip r:embed="rId3">
            <a:extLst>
              <a:ext uri="{28A0092B-C50C-407E-A947-70E740481C1C}">
                <a14:useLocalDpi xmlns:a14="http://schemas.microsoft.com/office/drawing/2010/main" val="0"/>
              </a:ext>
            </a:extLst>
          </a:blip>
          <a:srcRect l="3000" r="3000" b="32259"/>
          <a:stretch>
            <a:fillRect/>
          </a:stretch>
        </p:blipFill>
        <p:spPr bwMode="auto">
          <a:xfrm>
            <a:off x="0" y="304800"/>
            <a:ext cx="8807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ChangeArrowheads="1"/>
          </p:cNvSpPr>
          <p:nvPr/>
        </p:nvSpPr>
        <p:spPr bwMode="auto">
          <a:xfrm>
            <a:off x="5105400" y="6172200"/>
            <a:ext cx="4038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89" name="Picture 5" descr="SPH-Logo-M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NWCPHP_coverage_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4862513" cy="3805238"/>
          </a:xfrm>
          <a:prstGeom prst="rect">
            <a:avLst/>
          </a:prstGeom>
          <a:noFill/>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2743200" y="1981200"/>
            <a:ext cx="6172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Training, research and evaluation for state, local, and tribal public health in Alaska, Idaho, Montana, Oregon, Washington, and Wyoming. </a:t>
            </a:r>
          </a:p>
          <a:p>
            <a:pPr>
              <a:spcBef>
                <a:spcPct val="50000"/>
              </a:spcBef>
            </a:pPr>
            <a:endParaRPr lang="en-US" sz="2400"/>
          </a:p>
        </p:txBody>
      </p:sp>
      <p:sp>
        <p:nvSpPr>
          <p:cNvPr id="118792" name="Text Box 8"/>
          <p:cNvSpPr txBox="1">
            <a:spLocks noChangeArrowheads="1"/>
          </p:cNvSpPr>
          <p:nvPr/>
        </p:nvSpPr>
        <p:spPr bwMode="auto">
          <a:xfrm>
            <a:off x="5791200" y="4495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990000"/>
                </a:solidFill>
              </a:rPr>
              <a:t>www.nwcphp.org</a:t>
            </a:r>
          </a:p>
        </p:txBody>
      </p:sp>
    </p:spTree>
    <p:extLst>
      <p:ext uri="{BB962C8B-B14F-4D97-AF65-F5344CB8AC3E}">
        <p14:creationId xmlns:p14="http://schemas.microsoft.com/office/powerpoint/2010/main" val="254572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idx="4294967295"/>
          </p:nvPr>
        </p:nvSpPr>
        <p:spPr>
          <a:xfrm>
            <a:off x="2819400" y="76200"/>
            <a:ext cx="6324600" cy="1143000"/>
          </a:xfrm>
        </p:spPr>
        <p:txBody>
          <a:bodyPr/>
          <a:lstStyle/>
          <a:p>
            <a:r>
              <a:rPr lang="en-US" sz="5400"/>
              <a:t>NWCPHP Region</a:t>
            </a:r>
          </a:p>
        </p:txBody>
      </p:sp>
      <p:sp>
        <p:nvSpPr>
          <p:cNvPr id="108548" name="Rectangle 2"/>
          <p:cNvSpPr>
            <a:spLocks noChangeArrowheads="1"/>
          </p:cNvSpPr>
          <p:nvPr/>
        </p:nvSpPr>
        <p:spPr bwMode="auto">
          <a:xfrm>
            <a:off x="4495800" y="1524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09588" indent="-339725">
              <a:tabLst>
                <a:tab pos="8174038" algn="l"/>
              </a:tabLst>
            </a:pPr>
            <a:r>
              <a:rPr lang="en-US" sz="4800">
                <a:solidFill>
                  <a:schemeClr val="tx2"/>
                </a:solidFill>
                <a:cs typeface="Arial" charset="0"/>
              </a:rPr>
              <a:t>    Training</a:t>
            </a:r>
            <a:endParaRPr lang="en-US" sz="3600">
              <a:cs typeface="Arial" charset="0"/>
            </a:endParaRPr>
          </a:p>
        </p:txBody>
      </p:sp>
      <p:pic>
        <p:nvPicPr>
          <p:cNvPr id="108549" name="Picture 5" descr="NWCPHP_20th_Tag_H-RGB"/>
          <p:cNvPicPr>
            <a:picLocks noChangeAspect="1" noChangeArrowheads="1"/>
          </p:cNvPicPr>
          <p:nvPr/>
        </p:nvPicPr>
        <p:blipFill>
          <a:blip r:embed="rId3">
            <a:extLst>
              <a:ext uri="{28A0092B-C50C-407E-A947-70E740481C1C}">
                <a14:useLocalDpi xmlns:a14="http://schemas.microsoft.com/office/drawing/2010/main" val="0"/>
              </a:ext>
            </a:extLst>
          </a:blip>
          <a:srcRect l="3000" r="3000" b="32259"/>
          <a:stretch>
            <a:fillRect/>
          </a:stretch>
        </p:blipFill>
        <p:spPr bwMode="auto">
          <a:xfrm>
            <a:off x="0" y="304800"/>
            <a:ext cx="8807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Rectangle 6"/>
          <p:cNvSpPr>
            <a:spLocks noChangeArrowheads="1"/>
          </p:cNvSpPr>
          <p:nvPr/>
        </p:nvSpPr>
        <p:spPr bwMode="auto">
          <a:xfrm>
            <a:off x="5105400" y="6172200"/>
            <a:ext cx="4038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8551" name="Picture 7" descr="SPH-Logo-M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
        <p:nvSpPr>
          <p:cNvPr id="108553" name="Text Box 9"/>
          <p:cNvSpPr txBox="1">
            <a:spLocks noChangeArrowheads="1"/>
          </p:cNvSpPr>
          <p:nvPr/>
        </p:nvSpPr>
        <p:spPr bwMode="auto">
          <a:xfrm>
            <a:off x="4800600" y="2590800"/>
            <a:ext cx="3962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t>Online courses</a:t>
            </a:r>
          </a:p>
          <a:p>
            <a:pPr eaLnBrk="1" hangingPunct="1">
              <a:spcBef>
                <a:spcPct val="50000"/>
              </a:spcBef>
              <a:buFontTx/>
              <a:buChar char="•"/>
            </a:pPr>
            <a:r>
              <a:rPr lang="en-US" sz="2400" dirty="0"/>
              <a:t>In-person trainings</a:t>
            </a:r>
          </a:p>
          <a:p>
            <a:pPr eaLnBrk="1" hangingPunct="1">
              <a:spcBef>
                <a:spcPct val="50000"/>
              </a:spcBef>
              <a:buFontTx/>
              <a:buChar char="•"/>
            </a:pPr>
            <a:r>
              <a:rPr lang="en-US" sz="2400" dirty="0" smtClean="0"/>
              <a:t>Exercises</a:t>
            </a:r>
            <a:endParaRPr lang="en-US" sz="2400" dirty="0"/>
          </a:p>
          <a:p>
            <a:pPr eaLnBrk="1" hangingPunct="1">
              <a:spcBef>
                <a:spcPct val="50000"/>
              </a:spcBef>
              <a:buFontTx/>
              <a:buChar char="•"/>
            </a:pPr>
            <a:r>
              <a:rPr lang="en-US" sz="2400" dirty="0"/>
              <a:t>Monthly Webinars</a:t>
            </a:r>
          </a:p>
          <a:p>
            <a:pPr eaLnBrk="1" hangingPunct="1">
              <a:spcBef>
                <a:spcPct val="50000"/>
              </a:spcBef>
              <a:buFontTx/>
              <a:buChar char="•"/>
            </a:pPr>
            <a:r>
              <a:rPr lang="en-US" sz="2400" dirty="0"/>
              <a:t>Leadership Institute</a:t>
            </a:r>
          </a:p>
          <a:p>
            <a:pPr eaLnBrk="1" hangingPunct="1">
              <a:spcBef>
                <a:spcPct val="50000"/>
              </a:spcBef>
              <a:buFontTx/>
              <a:buChar char="•"/>
            </a:pPr>
            <a:r>
              <a:rPr lang="en-US" sz="2400" dirty="0"/>
              <a:t>Summer Institute</a:t>
            </a:r>
          </a:p>
        </p:txBody>
      </p:sp>
      <p:pic>
        <p:nvPicPr>
          <p:cNvPr id="108554" name="Picture 10" descr="Plenary1-020"/>
          <p:cNvPicPr>
            <a:picLocks noChangeAspect="1" noChangeArrowheads="1"/>
          </p:cNvPicPr>
          <p:nvPr/>
        </p:nvPicPr>
        <p:blipFill>
          <a:blip r:embed="rId5" cstate="print">
            <a:extLst>
              <a:ext uri="{28A0092B-C50C-407E-A947-70E740481C1C}">
                <a14:useLocalDpi xmlns:a14="http://schemas.microsoft.com/office/drawing/2010/main" val="0"/>
              </a:ext>
            </a:extLst>
          </a:blip>
          <a:srcRect t="2303" r="32866" b="9213"/>
          <a:stretch>
            <a:fillRect/>
          </a:stretch>
        </p:blipFill>
        <p:spPr bwMode="auto">
          <a:xfrm>
            <a:off x="228599" y="1541399"/>
            <a:ext cx="3516313" cy="509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80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ChangeArrowheads="1"/>
          </p:cNvSpPr>
          <p:nvPr/>
        </p:nvSpPr>
        <p:spPr bwMode="auto">
          <a:xfrm>
            <a:off x="990600" y="381000"/>
            <a:ext cx="762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tabLst>
                <a:tab pos="8174038" algn="l"/>
              </a:tabLst>
            </a:pPr>
            <a:r>
              <a:rPr lang="en-US" sz="4800" dirty="0" smtClean="0">
                <a:solidFill>
                  <a:schemeClr val="tx2"/>
                </a:solidFill>
                <a:cs typeface="Arial" charset="0"/>
              </a:rPr>
              <a:t>Practice-Based </a:t>
            </a:r>
            <a:r>
              <a:rPr lang="en-US" sz="4800" dirty="0">
                <a:solidFill>
                  <a:schemeClr val="tx2"/>
                </a:solidFill>
                <a:cs typeface="Arial" charset="0"/>
              </a:rPr>
              <a:t>Research</a:t>
            </a:r>
            <a:br>
              <a:rPr lang="en-US" sz="4800" dirty="0">
                <a:solidFill>
                  <a:schemeClr val="tx2"/>
                </a:solidFill>
                <a:cs typeface="Arial" charset="0"/>
              </a:rPr>
            </a:br>
            <a:r>
              <a:rPr lang="en-US" sz="1400" dirty="0">
                <a:solidFill>
                  <a:schemeClr val="tx2"/>
                </a:solidFill>
                <a:cs typeface="Arial" charset="0"/>
              </a:rPr>
              <a:t/>
            </a:r>
            <a:br>
              <a:rPr lang="en-US" sz="1400" dirty="0">
                <a:solidFill>
                  <a:schemeClr val="tx2"/>
                </a:solidFill>
                <a:cs typeface="Arial" charset="0"/>
              </a:rPr>
            </a:br>
            <a:r>
              <a:rPr lang="en-US" sz="3600" dirty="0" smtClean="0">
                <a:cs typeface="Arial" charset="0"/>
              </a:rPr>
              <a:t>Developing </a:t>
            </a:r>
            <a:r>
              <a:rPr lang="en-US" sz="3600" dirty="0">
                <a:cs typeface="Arial" charset="0"/>
              </a:rPr>
              <a:t>evidence for public health </a:t>
            </a:r>
            <a:r>
              <a:rPr lang="en-US" sz="3600" dirty="0" smtClean="0">
                <a:cs typeface="Arial" charset="0"/>
              </a:rPr>
              <a:t>practices</a:t>
            </a:r>
            <a:r>
              <a:rPr lang="en-US" sz="3600" dirty="0">
                <a:cs typeface="Arial" charset="0"/>
              </a:rPr>
              <a:t>.</a:t>
            </a:r>
          </a:p>
        </p:txBody>
      </p:sp>
      <p:sp>
        <p:nvSpPr>
          <p:cNvPr id="114693" name="Rectangle 5"/>
          <p:cNvSpPr>
            <a:spLocks noChangeArrowheads="1"/>
          </p:cNvSpPr>
          <p:nvPr/>
        </p:nvSpPr>
        <p:spPr bwMode="auto">
          <a:xfrm>
            <a:off x="5105400" y="6172200"/>
            <a:ext cx="4038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4694" name="Picture 6" descr="SPH-Logo-M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
        <p:nvSpPr>
          <p:cNvPr id="114696" name="Text Box 8"/>
          <p:cNvSpPr txBox="1">
            <a:spLocks noChangeArrowheads="1"/>
          </p:cNvSpPr>
          <p:nvPr/>
        </p:nvSpPr>
        <p:spPr bwMode="auto">
          <a:xfrm>
            <a:off x="5569528" y="2362200"/>
            <a:ext cx="3657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9863" indent="-169863"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t>Preparedness &amp; </a:t>
            </a:r>
            <a:br>
              <a:rPr lang="en-US" sz="2400" dirty="0"/>
            </a:br>
            <a:r>
              <a:rPr lang="en-US" sz="2400" dirty="0"/>
              <a:t>Emergency </a:t>
            </a:r>
            <a:r>
              <a:rPr lang="en-US" sz="2400" dirty="0" smtClean="0"/>
              <a:t>Response Communications</a:t>
            </a:r>
            <a:endParaRPr lang="en-US" sz="2400" dirty="0"/>
          </a:p>
          <a:p>
            <a:pPr eaLnBrk="1" hangingPunct="1">
              <a:spcBef>
                <a:spcPct val="50000"/>
              </a:spcBef>
              <a:buFontTx/>
              <a:buChar char="•"/>
            </a:pPr>
            <a:r>
              <a:rPr lang="en-US" sz="2400" dirty="0"/>
              <a:t>Climate Change</a:t>
            </a:r>
          </a:p>
          <a:p>
            <a:pPr eaLnBrk="1" hangingPunct="1">
              <a:spcBef>
                <a:spcPct val="50000"/>
              </a:spcBef>
              <a:buFontTx/>
              <a:buChar char="•"/>
            </a:pPr>
            <a:r>
              <a:rPr lang="en-US" sz="2400" dirty="0"/>
              <a:t>Limited English </a:t>
            </a:r>
            <a:br>
              <a:rPr lang="en-US" sz="2400" dirty="0"/>
            </a:br>
            <a:r>
              <a:rPr lang="en-US" sz="2400" dirty="0"/>
              <a:t>Proficiency </a:t>
            </a:r>
            <a:r>
              <a:rPr lang="en-US" sz="2400" dirty="0" smtClean="0"/>
              <a:t>populations</a:t>
            </a:r>
          </a:p>
        </p:txBody>
      </p:sp>
      <p:pic>
        <p:nvPicPr>
          <p:cNvPr id="7" name="Picture 5" descr="47b9db38b3127cce98548fae337000000045100Abt2zhs0ctmVA"/>
          <p:cNvPicPr>
            <a:picLocks noChangeAspect="1" noChangeArrowheads="1"/>
          </p:cNvPicPr>
          <p:nvPr/>
        </p:nvPicPr>
        <p:blipFill>
          <a:blip r:embed="rId4" cstate="print"/>
          <a:srcRect t="32001"/>
          <a:stretch>
            <a:fillRect/>
          </a:stretch>
        </p:blipFill>
        <p:spPr bwMode="auto">
          <a:xfrm>
            <a:off x="0" y="3105413"/>
            <a:ext cx="5361709" cy="2734278"/>
          </a:xfrm>
          <a:prstGeom prst="rect">
            <a:avLst/>
          </a:prstGeom>
          <a:noFill/>
          <a:ln w="9525">
            <a:noFill/>
            <a:miter lim="800000"/>
            <a:headEnd/>
            <a:tailEnd/>
          </a:ln>
        </p:spPr>
      </p:pic>
    </p:spTree>
    <p:extLst>
      <p:ext uri="{BB962C8B-B14F-4D97-AF65-F5344CB8AC3E}">
        <p14:creationId xmlns:p14="http://schemas.microsoft.com/office/powerpoint/2010/main" val="148121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idx="4294967295"/>
          </p:nvPr>
        </p:nvSpPr>
        <p:spPr>
          <a:xfrm>
            <a:off x="2819400" y="76200"/>
            <a:ext cx="6324600" cy="1143000"/>
          </a:xfrm>
        </p:spPr>
        <p:txBody>
          <a:bodyPr/>
          <a:lstStyle/>
          <a:p>
            <a:r>
              <a:rPr lang="en-US" sz="5400"/>
              <a:t>NWCPHP Region</a:t>
            </a:r>
          </a:p>
        </p:txBody>
      </p:sp>
      <p:sp>
        <p:nvSpPr>
          <p:cNvPr id="116739" name="Rectangle 2"/>
          <p:cNvSpPr>
            <a:spLocks noChangeArrowheads="1"/>
          </p:cNvSpPr>
          <p:nvPr/>
        </p:nvSpPr>
        <p:spPr bwMode="auto">
          <a:xfrm>
            <a:off x="381000" y="1905000"/>
            <a:ext cx="487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69863">
              <a:tabLst>
                <a:tab pos="8174038" algn="l"/>
              </a:tabLst>
            </a:pPr>
            <a:r>
              <a:rPr lang="en-US" sz="4800">
                <a:solidFill>
                  <a:schemeClr val="tx2"/>
                </a:solidFill>
                <a:cs typeface="Arial" charset="0"/>
              </a:rPr>
              <a:t>     Evaluation</a:t>
            </a:r>
            <a:endParaRPr lang="en-US" sz="3600">
              <a:cs typeface="Arial" charset="0"/>
            </a:endParaRPr>
          </a:p>
        </p:txBody>
      </p:sp>
      <p:pic>
        <p:nvPicPr>
          <p:cNvPr id="116740" name="Picture 4" descr="NWCPHP_20th_Tag_H-RGB"/>
          <p:cNvPicPr>
            <a:picLocks noChangeAspect="1" noChangeArrowheads="1"/>
          </p:cNvPicPr>
          <p:nvPr/>
        </p:nvPicPr>
        <p:blipFill>
          <a:blip r:embed="rId3">
            <a:extLst>
              <a:ext uri="{28A0092B-C50C-407E-A947-70E740481C1C}">
                <a14:useLocalDpi xmlns:a14="http://schemas.microsoft.com/office/drawing/2010/main" val="0"/>
              </a:ext>
            </a:extLst>
          </a:blip>
          <a:srcRect l="3000" r="3000" b="32259"/>
          <a:stretch>
            <a:fillRect/>
          </a:stretch>
        </p:blipFill>
        <p:spPr bwMode="auto">
          <a:xfrm>
            <a:off x="53975" y="304800"/>
            <a:ext cx="8807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p:cNvSpPr>
            <a:spLocks noChangeArrowheads="1"/>
          </p:cNvSpPr>
          <p:nvPr/>
        </p:nvSpPr>
        <p:spPr bwMode="auto">
          <a:xfrm>
            <a:off x="5105400" y="6172200"/>
            <a:ext cx="4038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6742" name="Picture 6" descr="SPH-Logo-M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16744" name="Picture 8" descr="Eval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20913"/>
            <a:ext cx="358298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5" name="Text Box 9"/>
          <p:cNvSpPr txBox="1">
            <a:spLocks noChangeArrowheads="1"/>
          </p:cNvSpPr>
          <p:nvPr/>
        </p:nvSpPr>
        <p:spPr bwMode="auto">
          <a:xfrm>
            <a:off x="609600" y="3505200"/>
            <a:ext cx="449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dirty="0"/>
              <a:t>Public Health Programs</a:t>
            </a:r>
          </a:p>
          <a:p>
            <a:pPr eaLnBrk="1" hangingPunct="1">
              <a:spcBef>
                <a:spcPct val="50000"/>
              </a:spcBef>
              <a:buFontTx/>
              <a:buChar char="•"/>
            </a:pPr>
            <a:r>
              <a:rPr lang="en-US" sz="2800" dirty="0"/>
              <a:t>Public Health Training </a:t>
            </a:r>
            <a:r>
              <a:rPr lang="en-US" sz="2800" dirty="0" smtClean="0"/>
              <a:t>Needs Assessments</a:t>
            </a:r>
            <a:endParaRPr lang="en-US" sz="2800" dirty="0"/>
          </a:p>
          <a:p>
            <a:pPr eaLnBrk="1" hangingPunct="1">
              <a:spcBef>
                <a:spcPct val="50000"/>
              </a:spcBef>
              <a:buFontTx/>
              <a:buChar char="•"/>
            </a:pPr>
            <a:r>
              <a:rPr lang="en-US" sz="2800" dirty="0"/>
              <a:t>Public Health Trainings</a:t>
            </a:r>
          </a:p>
        </p:txBody>
      </p:sp>
    </p:spTree>
    <p:extLst>
      <p:ext uri="{BB962C8B-B14F-4D97-AF65-F5344CB8AC3E}">
        <p14:creationId xmlns:p14="http://schemas.microsoft.com/office/powerpoint/2010/main" val="150587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Cultural Communication”</a:t>
            </a:r>
            <a:endParaRPr lang="en-US" dirty="0"/>
          </a:p>
        </p:txBody>
      </p:sp>
      <p:sp>
        <p:nvSpPr>
          <p:cNvPr id="3" name="Content Placeholder 2"/>
          <p:cNvSpPr>
            <a:spLocks noGrp="1"/>
          </p:cNvSpPr>
          <p:nvPr>
            <p:ph idx="1"/>
          </p:nvPr>
        </p:nvSpPr>
        <p:spPr>
          <a:xfrm>
            <a:off x="457200" y="1189037"/>
            <a:ext cx="8229600" cy="4906963"/>
          </a:xfrm>
        </p:spPr>
        <p:txBody>
          <a:bodyPr>
            <a:normAutofit fontScale="92500" lnSpcReduction="10000"/>
          </a:bodyPr>
          <a:lstStyle/>
          <a:p>
            <a:pPr marL="457200" indent="-457200">
              <a:buFont typeface="Arial" pitchFamily="34" charset="0"/>
              <a:buChar char="•"/>
            </a:pPr>
            <a:r>
              <a:rPr lang="en-US" dirty="0" smtClean="0"/>
              <a:t>Nothing new for you!</a:t>
            </a:r>
          </a:p>
          <a:p>
            <a:pPr marL="457200" indent="-457200">
              <a:buFont typeface="Arial" pitchFamily="34" charset="0"/>
              <a:buChar char="•"/>
            </a:pPr>
            <a:endParaRPr lang="en-US" dirty="0"/>
          </a:p>
          <a:p>
            <a:pPr marL="457200" indent="-457200">
              <a:buFont typeface="Arial" pitchFamily="34" charset="0"/>
              <a:buChar char="•"/>
            </a:pPr>
            <a:r>
              <a:rPr lang="en-US" dirty="0" smtClean="0"/>
              <a:t>My education – the hard way</a:t>
            </a:r>
          </a:p>
          <a:p>
            <a:pPr marL="457200" indent="-457200">
              <a:buFont typeface="Arial" pitchFamily="34" charset="0"/>
              <a:buChar char="•"/>
            </a:pPr>
            <a:endParaRPr lang="en-US" dirty="0"/>
          </a:p>
          <a:p>
            <a:pPr marL="457200" indent="-457200">
              <a:buFont typeface="Arial" pitchFamily="34" charset="0"/>
              <a:buChar char="•"/>
            </a:pPr>
            <a:r>
              <a:rPr lang="en-US" dirty="0" smtClean="0"/>
              <a:t>Differences:</a:t>
            </a:r>
          </a:p>
          <a:p>
            <a:pPr marL="857250" lvl="1" indent="-457200">
              <a:buFont typeface="Arial" pitchFamily="34" charset="0"/>
              <a:buChar char="•"/>
            </a:pPr>
            <a:r>
              <a:rPr lang="en-US" sz="2800" dirty="0" smtClean="0"/>
              <a:t>How we look</a:t>
            </a:r>
          </a:p>
          <a:p>
            <a:pPr marL="857250" lvl="1" indent="-457200">
              <a:buFont typeface="Arial" pitchFamily="34" charset="0"/>
              <a:buChar char="•"/>
            </a:pPr>
            <a:r>
              <a:rPr lang="en-US" sz="2800" dirty="0" smtClean="0"/>
              <a:t>How we think</a:t>
            </a:r>
          </a:p>
          <a:p>
            <a:pPr marL="857250" lvl="1" indent="-457200">
              <a:buFont typeface="Arial" pitchFamily="34" charset="0"/>
              <a:buChar char="•"/>
            </a:pPr>
            <a:r>
              <a:rPr lang="en-US" sz="2800" dirty="0" smtClean="0"/>
              <a:t>How we talk</a:t>
            </a:r>
          </a:p>
          <a:p>
            <a:pPr marL="857250" lvl="1" indent="-457200">
              <a:buFont typeface="Arial" pitchFamily="34" charset="0"/>
              <a:buChar char="•"/>
            </a:pPr>
            <a:endParaRPr lang="en-US" sz="2800" dirty="0" smtClean="0"/>
          </a:p>
          <a:p>
            <a:pPr marL="457200" indent="-457200">
              <a:buFont typeface="Arial" pitchFamily="34" charset="0"/>
              <a:buChar char="•"/>
            </a:pPr>
            <a:r>
              <a:rPr lang="en-US" sz="3200" dirty="0" smtClean="0"/>
              <a:t>Hints and reminders</a:t>
            </a:r>
            <a:endParaRPr lang="en-US" sz="3200" dirty="0"/>
          </a:p>
        </p:txBody>
      </p:sp>
      <p:pic>
        <p:nvPicPr>
          <p:cNvPr id="4" name="Picture 5" descr="SPH-Logo-M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435725"/>
            <a:ext cx="274320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4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p:nvPr>
        </p:nvSpPr>
        <p:spPr/>
        <p:txBody>
          <a:bodyPr/>
          <a:lstStyle/>
          <a:p>
            <a:endParaRPr lang="en-US"/>
          </a:p>
        </p:txBody>
      </p:sp>
      <p:pic>
        <p:nvPicPr>
          <p:cNvPr id="228355" name="Picture 3" descr="102_0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9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endParaRPr lang="en-US" sz="3600"/>
          </a:p>
        </p:txBody>
      </p:sp>
      <p:sp>
        <p:nvSpPr>
          <p:cNvPr id="229379" name="Rectangle 3"/>
          <p:cNvSpPr>
            <a:spLocks noGrp="1" noChangeArrowheads="1"/>
          </p:cNvSpPr>
          <p:nvPr>
            <p:ph idx="1"/>
          </p:nvPr>
        </p:nvSpPr>
        <p:spPr/>
        <p:txBody>
          <a:bodyPr/>
          <a:lstStyle/>
          <a:p>
            <a:pPr>
              <a:lnSpc>
                <a:spcPct val="80000"/>
              </a:lnSpc>
              <a:buFont typeface="Wingdings" pitchFamily="2" charset="2"/>
              <a:buNone/>
            </a:pPr>
            <a:endParaRPr lang="en-US" sz="2400"/>
          </a:p>
        </p:txBody>
      </p:sp>
      <p:pic>
        <p:nvPicPr>
          <p:cNvPr id="229380" name="Picture 4" descr="102_0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2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1229</TotalTime>
  <Words>324</Words>
  <Application>Microsoft Office PowerPoint</Application>
  <PresentationFormat>On-screen Show (4:3)</PresentationFormat>
  <Paragraphs>95</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Public Health and Traditional “Emergency Responders”:  A Cross-Cultural Communication</vt:lpstr>
      <vt:lpstr>NWCPHP Region</vt:lpstr>
      <vt:lpstr>NWCPHP Region</vt:lpstr>
      <vt:lpstr>NWCPHP Region</vt:lpstr>
      <vt:lpstr>PowerPoint Presentation</vt:lpstr>
      <vt:lpstr>NWCPHP Region</vt:lpstr>
      <vt:lpstr>“Cross Cultural Communication”</vt:lpstr>
      <vt:lpstr>PowerPoint Presentation</vt:lpstr>
      <vt:lpstr>PowerPoint Presentation</vt:lpstr>
      <vt:lpstr>Arlington, Virginia September 11,2001</vt:lpstr>
      <vt:lpstr>PowerPoint Presentation</vt:lpstr>
      <vt:lpstr>October 2001 – Anthrax Letters</vt:lpstr>
      <vt:lpstr>PowerPoint Presentation</vt:lpstr>
      <vt:lpstr>PowerPoint Presentation</vt:lpstr>
      <vt:lpstr>PowerPoint Presentation</vt:lpstr>
      <vt:lpstr>PowerPoint Presentation</vt:lpstr>
      <vt:lpstr>Difference:             How we look</vt:lpstr>
      <vt:lpstr>PowerPoint Presentation</vt:lpstr>
      <vt:lpstr>PowerPoint Presentation</vt:lpstr>
      <vt:lpstr>Difference:             How we think</vt:lpstr>
      <vt:lpstr>PowerPoint Presentation</vt:lpstr>
      <vt:lpstr>PowerPoint Presentation</vt:lpstr>
      <vt:lpstr>Meningitis Incident</vt:lpstr>
      <vt:lpstr>Tricky Concepts</vt:lpstr>
      <vt:lpstr>Difference:             How we Talk</vt:lpstr>
      <vt:lpstr>Tricky Terms</vt:lpstr>
      <vt:lpstr>Tips for Cross Cultural Communication www.culturosity.com </vt:lpstr>
      <vt:lpstr>PowerPoint Presentation</vt:lpstr>
      <vt:lpstr>Links</vt:lpstr>
    </vt:vector>
  </TitlesOfParts>
  <Company>FUJITSU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Allan</dc:creator>
  <cp:lastModifiedBy>Susan Allan</cp:lastModifiedBy>
  <cp:revision>29</cp:revision>
  <dcterms:created xsi:type="dcterms:W3CDTF">2010-09-29T16:57:57Z</dcterms:created>
  <dcterms:modified xsi:type="dcterms:W3CDTF">2010-09-30T13:39:31Z</dcterms:modified>
</cp:coreProperties>
</file>