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Default Extension="doc" ContentType="application/msword"/>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76"/>
  </p:notesMasterIdLst>
  <p:handoutMasterIdLst>
    <p:handoutMasterId r:id="rId77"/>
  </p:handoutMasterIdLst>
  <p:sldIdLst>
    <p:sldId id="257" r:id="rId2"/>
    <p:sldId id="258" r:id="rId3"/>
    <p:sldId id="259" r:id="rId4"/>
    <p:sldId id="261" r:id="rId5"/>
    <p:sldId id="260" r:id="rId6"/>
    <p:sldId id="306" r:id="rId7"/>
    <p:sldId id="342" r:id="rId8"/>
    <p:sldId id="383" r:id="rId9"/>
    <p:sldId id="307" r:id="rId10"/>
    <p:sldId id="316" r:id="rId11"/>
    <p:sldId id="384" r:id="rId12"/>
    <p:sldId id="385" r:id="rId13"/>
    <p:sldId id="386" r:id="rId14"/>
    <p:sldId id="387" r:id="rId15"/>
    <p:sldId id="388" r:id="rId16"/>
    <p:sldId id="308" r:id="rId17"/>
    <p:sldId id="309" r:id="rId18"/>
    <p:sldId id="310" r:id="rId19"/>
    <p:sldId id="311" r:id="rId20"/>
    <p:sldId id="312" r:id="rId21"/>
    <p:sldId id="313"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35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3" r:id="rId65"/>
    <p:sldId id="369" r:id="rId66"/>
    <p:sldId id="367" r:id="rId67"/>
    <p:sldId id="430" r:id="rId68"/>
    <p:sldId id="431" r:id="rId69"/>
    <p:sldId id="432" r:id="rId70"/>
    <p:sldId id="434" r:id="rId71"/>
    <p:sldId id="435" r:id="rId72"/>
    <p:sldId id="436" r:id="rId73"/>
    <p:sldId id="437" r:id="rId74"/>
    <p:sldId id="438" r:id="rId75"/>
  </p:sldIdLst>
  <p:sldSz cx="9144000" cy="6858000" type="screen4x3"/>
  <p:notesSz cx="6858000" cy="91440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028"/>
    <a:srgbClr val="746733"/>
    <a:srgbClr val="C9BC85"/>
    <a:srgbClr val="85773B"/>
    <a:srgbClr val="978743"/>
    <a:srgbClr val="000000"/>
    <a:srgbClr val="38185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3" autoAdjust="0"/>
    <p:restoredTop sz="90160" autoAdjust="0"/>
  </p:normalViewPr>
  <p:slideViewPr>
    <p:cSldViewPr>
      <p:cViewPr varScale="1">
        <p:scale>
          <a:sx n="66" d="100"/>
          <a:sy n="66" d="100"/>
        </p:scale>
        <p:origin x="-99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4182"/>
  <ax:ocxPr ax:name="_cy" ax:value="11218"/>
  <ax:ocxPr ax:name="FlashVars" ax:value=""/>
  <ax:ocxPr ax:name="Movie" ax:value="http://www.youtube.com/v/TFeLSMJmygw"/>
  <ax:ocxPr ax:name="Src" ax:value="http://www.youtube.com/v/TFeLSMJmygw"/>
  <ax:ocxPr ax:name="WMode" ax:value="Window"/>
  <ax:ocxPr ax:name="Play" ax:value="0"/>
  <ax:ocxPr ax:name="Loop" ax:value="0"/>
  <ax:ocxPr ax:name="Quality" ax:value="High"/>
  <ax:ocxPr ax:name="SAlign" ax:value="LT"/>
  <ax:ocxPr ax:name="Menu" ax:value="-1"/>
  <ax:ocxPr ax:name="Base" ax:value=""/>
  <ax:ocxPr ax:name="AllowScriptAccess" ax:value="always"/>
  <ax:ocxPr ax:name="Scale" ax:value="ShowAll"/>
  <ax:ocxPr ax:name="DeviceFont" ax:value="0"/>
  <ax:ocxPr ax:name="EmbedMovie" ax:value="0"/>
  <ax:ocxPr ax:name="BGColor" ax:value=""/>
  <ax:ocxPr ax:name="SWRemote" ax:value=""/>
</ax:ocx>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plotArea>
      <c:layout/>
      <c:pieChart>
        <c:varyColors val="1"/>
        <c:ser>
          <c:idx val="0"/>
          <c:order val="0"/>
          <c:tx>
            <c:strRef>
              <c:f>Sheet1!$A$2</c:f>
              <c:strCache>
                <c:ptCount val="1"/>
              </c:strCache>
            </c:strRef>
          </c:tx>
          <c:explosion val="9"/>
          <c:dLbls>
            <c:dLbl>
              <c:idx val="0"/>
              <c:layout>
                <c:manualLayout>
                  <c:x val="2.1316408724771481E-2"/>
                  <c:y val="3.5050261960683282E-2"/>
                </c:manualLayout>
              </c:layout>
              <c:tx>
                <c:rich>
                  <a:bodyPr/>
                  <a:lstStyle/>
                  <a:p>
                    <a:r>
                      <a:rPr lang="en-US" dirty="0">
                        <a:solidFill>
                          <a:schemeClr val="accent5">
                            <a:lumMod val="50000"/>
                          </a:schemeClr>
                        </a:solidFill>
                      </a:rPr>
                      <a:t>Disaster Research</a:t>
                    </a:r>
                  </a:p>
                </c:rich>
              </c:tx>
              <c:showCatName val="1"/>
            </c:dLbl>
            <c:dLbl>
              <c:idx val="4"/>
              <c:layout>
                <c:manualLayout>
                  <c:x val="-1.4172436419585502E-2"/>
                  <c:y val="2.1961400803718448E-2"/>
                </c:manualLayout>
              </c:layout>
              <c:tx>
                <c:rich>
                  <a:bodyPr/>
                  <a:lstStyle/>
                  <a:p>
                    <a:r>
                      <a:rPr lang="en-US" sz="2200" b="1" dirty="0">
                        <a:solidFill>
                          <a:schemeClr val="accent5">
                            <a:lumMod val="50000"/>
                          </a:schemeClr>
                        </a:solidFill>
                        <a:latin typeface="Calibri" pitchFamily="34" charset="0"/>
                      </a:rPr>
                      <a:t>Program Evaluation</a:t>
                    </a:r>
                  </a:p>
                </c:rich>
              </c:tx>
              <c:showCatName val="1"/>
            </c:dLbl>
            <c:dLbl>
              <c:idx val="5"/>
              <c:tx>
                <c:rich>
                  <a:bodyPr/>
                  <a:lstStyle/>
                  <a:p>
                    <a:r>
                      <a:rPr lang="en-US" sz="2200" b="1" dirty="0">
                        <a:solidFill>
                          <a:schemeClr val="accent5">
                            <a:lumMod val="50000"/>
                          </a:schemeClr>
                        </a:solidFill>
                        <a:latin typeface="Calibri" pitchFamily="34" charset="0"/>
                      </a:rPr>
                      <a:t>Customer Feedback</a:t>
                    </a:r>
                  </a:p>
                </c:rich>
              </c:tx>
              <c:showCatName val="1"/>
            </c:dLbl>
            <c:txPr>
              <a:bodyPr/>
              <a:lstStyle/>
              <a:p>
                <a:pPr>
                  <a:defRPr sz="2200" b="1">
                    <a:latin typeface="Calibri" pitchFamily="34" charset="0"/>
                  </a:defRPr>
                </a:pPr>
                <a:endParaRPr lang="en-US"/>
              </a:p>
            </c:txPr>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Sheet1!$B$2:$G$2</c:f>
              <c:numCache>
                <c:formatCode>General</c:formatCode>
                <c:ptCount val="6"/>
                <c:pt idx="0">
                  <c:v>15</c:v>
                </c:pt>
                <c:pt idx="1">
                  <c:v>25</c:v>
                </c:pt>
                <c:pt idx="2">
                  <c:v>20</c:v>
                </c:pt>
                <c:pt idx="3">
                  <c:v>20</c:v>
                </c:pt>
                <c:pt idx="4">
                  <c:v>10</c:v>
                </c:pt>
                <c:pt idx="5">
                  <c:v>10</c:v>
                </c:pt>
              </c:numCache>
            </c:numRef>
          </c:val>
        </c:ser>
        <c:ser>
          <c:idx val="1"/>
          <c:order val="1"/>
          <c:tx>
            <c:strRef>
              <c:f>Sheet1!$A$3</c:f>
              <c:strCache>
                <c:ptCount val="1"/>
              </c:strCache>
            </c:strRef>
          </c:tx>
          <c:dLbls>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Sheet1!$B$3:$G$3</c:f>
              <c:numCache>
                <c:formatCode>General</c:formatCode>
                <c:ptCount val="6"/>
              </c:numCache>
            </c:numRef>
          </c:val>
        </c:ser>
        <c:ser>
          <c:idx val="2"/>
          <c:order val="2"/>
          <c:tx>
            <c:strRef>
              <c:f>Sheet1!$A$4</c:f>
              <c:strCache>
                <c:ptCount val="1"/>
              </c:strCache>
            </c:strRef>
          </c:tx>
          <c:dLbls>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Sheet1!$B$4:$G$4</c:f>
              <c:numCache>
                <c:formatCode>General</c:formatCode>
                <c:ptCount val="6"/>
              </c:numCache>
            </c:numRef>
          </c:val>
        </c:ser>
        <c:ser>
          <c:idx val="3"/>
          <c:order val="3"/>
          <c:tx>
            <c:strRef>
              <c:f>Sheet1!$A$5</c:f>
              <c:strCache>
                <c:ptCount val="1"/>
              </c:strCache>
            </c:strRef>
          </c:tx>
          <c:dLbls>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Sheet1!$B$5:$G$5</c:f>
              <c:numCache>
                <c:formatCode>General</c:formatCode>
                <c:ptCount val="6"/>
              </c:numCache>
            </c:numRef>
          </c:val>
        </c:ser>
        <c:ser>
          <c:idx val="4"/>
          <c:order val="4"/>
          <c:tx>
            <c:strRef>
              <c:f>Sheet1!$A$6</c:f>
              <c:strCache>
                <c:ptCount val="1"/>
              </c:strCache>
            </c:strRef>
          </c:tx>
          <c:dLbls>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Sheet1!$B$6:$G$6</c:f>
              <c:numCache>
                <c:formatCode>General</c:formatCode>
                <c:ptCount val="6"/>
              </c:numCache>
            </c:numRef>
          </c:val>
        </c:ser>
        <c:ser>
          <c:idx val="5"/>
          <c:order val="5"/>
          <c:tx>
            <c:strRef>
              <c:f>Sheet1!$A$7</c:f>
              <c:strCache>
                <c:ptCount val="1"/>
              </c:strCache>
            </c:strRef>
          </c:tx>
          <c:dLbls>
            <c:showCatName val="1"/>
            <c:showLeaderLines val="1"/>
          </c:dLbls>
          <c:cat>
            <c:strRef>
              <c:f>Sheet1!$B$1:$G$1</c:f>
              <c:strCache>
                <c:ptCount val="6"/>
                <c:pt idx="0">
                  <c:v>Disaster Research</c:v>
                </c:pt>
                <c:pt idx="1">
                  <c:v>Trauma Resesarch</c:v>
                </c:pt>
                <c:pt idx="2">
                  <c:v>Expert Consensus</c:v>
                </c:pt>
                <c:pt idx="3">
                  <c:v>Experience</c:v>
                </c:pt>
                <c:pt idx="4">
                  <c:v>Program Evaluation</c:v>
                </c:pt>
                <c:pt idx="5">
                  <c:v>Customer Feedback</c:v>
                </c:pt>
              </c:strCache>
            </c:strRef>
          </c:cat>
          <c:val>
            <c:numRef>
              <c:f>Sheet1!$B$7:$G$7</c:f>
              <c:numCache>
                <c:formatCode>General</c:formatCode>
                <c:ptCount val="6"/>
              </c:numCache>
            </c:numRef>
          </c:val>
        </c:ser>
        <c:dLbls>
          <c:showCatName val="1"/>
        </c:dLbls>
        <c:firstSliceAng val="0"/>
      </c:pieChart>
      <c:spPr>
        <a:effectLst>
          <a:outerShdw blurRad="50800" dist="38100" dir="13500000" algn="br" rotWithShape="0">
            <a:prstClr val="black">
              <a:alpha val="40000"/>
            </a:prstClr>
          </a:outerShdw>
        </a:effectLst>
      </c:spPr>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0.16317509590147386"/>
          <c:y val="8.3932853717026842E-2"/>
          <c:w val="0.57730201393095049"/>
          <c:h val="0.91606718958906042"/>
        </c:manualLayout>
      </c:layout>
      <c:doughnutChart>
        <c:varyColors val="1"/>
        <c:ser>
          <c:idx val="0"/>
          <c:order val="0"/>
          <c:tx>
            <c:strRef>
              <c:f>Sheet1!$A$2</c:f>
              <c:strCache>
                <c:ptCount val="1"/>
                <c:pt idx="0">
                  <c:v>East</c:v>
                </c:pt>
              </c:strCache>
            </c:strRef>
          </c:tx>
          <c:dLbls>
            <c:dLbl>
              <c:idx val="0"/>
              <c:layout>
                <c:manualLayout>
                  <c:x val="9.5792079575098929E-2"/>
                  <c:y val="-6.8871658194857549E-2"/>
                </c:manualLayout>
              </c:layout>
              <c:tx>
                <c:rich>
                  <a:bodyPr/>
                  <a:lstStyle/>
                  <a:p>
                    <a:r>
                      <a:rPr lang="en-US" sz="1650" b="1" dirty="0">
                        <a:solidFill>
                          <a:schemeClr val="bg1">
                            <a:lumMod val="50000"/>
                          </a:schemeClr>
                        </a:solidFill>
                        <a:latin typeface="Calibri" pitchFamily="34" charset="0"/>
                      </a:rPr>
                      <a:t>Safety</a:t>
                    </a:r>
                  </a:p>
                </c:rich>
              </c:tx>
              <c:showCatName val="1"/>
            </c:dLbl>
            <c:dLbl>
              <c:idx val="1"/>
              <c:layout>
                <c:manualLayout>
                  <c:x val="0.10610502172471141"/>
                  <c:y val="-2.5123265320910401E-2"/>
                </c:manualLayout>
              </c:layout>
              <c:tx>
                <c:rich>
                  <a:bodyPr/>
                  <a:lstStyle/>
                  <a:p>
                    <a:r>
                      <a:rPr lang="en-US" sz="1650" b="1" dirty="0">
                        <a:solidFill>
                          <a:schemeClr val="bg1">
                            <a:lumMod val="50000"/>
                          </a:schemeClr>
                        </a:solidFill>
                        <a:latin typeface="Calibri" pitchFamily="34" charset="0"/>
                      </a:rPr>
                      <a:t>Calming</a:t>
                    </a:r>
                  </a:p>
                </c:rich>
              </c:tx>
              <c:showCatName val="1"/>
            </c:dLbl>
            <c:dLbl>
              <c:idx val="2"/>
              <c:layout>
                <c:manualLayout>
                  <c:x val="6.4385124630122687E-3"/>
                  <c:y val="0.10423895183833728"/>
                </c:manualLayout>
              </c:layout>
              <c:tx>
                <c:rich>
                  <a:bodyPr/>
                  <a:lstStyle/>
                  <a:p>
                    <a:r>
                      <a:rPr lang="en-US" sz="1650" b="1" dirty="0">
                        <a:solidFill>
                          <a:schemeClr val="bg1">
                            <a:lumMod val="50000"/>
                          </a:schemeClr>
                        </a:solidFill>
                        <a:latin typeface="Calibri" pitchFamily="34" charset="0"/>
                      </a:rPr>
                      <a:t>Connectedness</a:t>
                    </a:r>
                  </a:p>
                </c:rich>
              </c:tx>
              <c:showCatName val="1"/>
            </c:dLbl>
            <c:dLbl>
              <c:idx val="3"/>
              <c:layout>
                <c:manualLayout>
                  <c:x val="-0.12561374692813077"/>
                  <c:y val="-4.0921409214092095E-3"/>
                </c:manualLayout>
              </c:layout>
              <c:tx>
                <c:rich>
                  <a:bodyPr/>
                  <a:lstStyle/>
                  <a:p>
                    <a:r>
                      <a:rPr lang="en-US" sz="1650" b="1" dirty="0">
                        <a:solidFill>
                          <a:schemeClr val="bg1">
                            <a:lumMod val="50000"/>
                          </a:schemeClr>
                        </a:solidFill>
                        <a:latin typeface="Calibri" pitchFamily="34" charset="0"/>
                      </a:rPr>
                      <a:t>Self-Efficacy</a:t>
                    </a:r>
                  </a:p>
                </c:rich>
              </c:tx>
              <c:showCatName val="1"/>
            </c:dLbl>
            <c:dLbl>
              <c:idx val="4"/>
              <c:layout>
                <c:manualLayout>
                  <c:x val="-9.6236339497439247E-2"/>
                  <c:y val="-8.3260147403490706E-2"/>
                </c:manualLayout>
              </c:layout>
              <c:tx>
                <c:rich>
                  <a:bodyPr/>
                  <a:lstStyle/>
                  <a:p>
                    <a:r>
                      <a:rPr lang="en-US" sz="1650" b="1" dirty="0">
                        <a:solidFill>
                          <a:schemeClr val="bg1">
                            <a:lumMod val="50000"/>
                          </a:schemeClr>
                        </a:solidFill>
                        <a:latin typeface="Calibri" pitchFamily="34" charset="0"/>
                      </a:rPr>
                      <a:t>Hope</a:t>
                    </a:r>
                  </a:p>
                </c:rich>
              </c:tx>
              <c:showCatName val="1"/>
            </c:dLbl>
            <c:showCatName val="1"/>
          </c:dLbls>
          <c:cat>
            <c:strRef>
              <c:f>Sheet1!$B$1:$F$1</c:f>
              <c:strCache>
                <c:ptCount val="5"/>
                <c:pt idx="0">
                  <c:v>Safety</c:v>
                </c:pt>
                <c:pt idx="1">
                  <c:v>Calming</c:v>
                </c:pt>
                <c:pt idx="2">
                  <c:v>Connectedness</c:v>
                </c:pt>
                <c:pt idx="3">
                  <c:v>Self-Efficacy</c:v>
                </c:pt>
                <c:pt idx="4">
                  <c:v>Hope</c:v>
                </c:pt>
              </c:strCache>
            </c:strRef>
          </c:cat>
          <c:val>
            <c:numRef>
              <c:f>Sheet1!$B$2:$F$2</c:f>
              <c:numCache>
                <c:formatCode>General</c:formatCode>
                <c:ptCount val="5"/>
                <c:pt idx="0">
                  <c:v>20</c:v>
                </c:pt>
                <c:pt idx="1">
                  <c:v>20</c:v>
                </c:pt>
                <c:pt idx="2">
                  <c:v>20</c:v>
                </c:pt>
                <c:pt idx="3">
                  <c:v>20</c:v>
                </c:pt>
                <c:pt idx="4">
                  <c:v>20</c:v>
                </c:pt>
              </c:numCache>
            </c:numRef>
          </c:val>
        </c:ser>
        <c:ser>
          <c:idx val="1"/>
          <c:order val="1"/>
          <c:tx>
            <c:strRef>
              <c:f>Sheet1!$A$3</c:f>
              <c:strCache>
                <c:ptCount val="1"/>
              </c:strCache>
            </c:strRef>
          </c:tx>
          <c:dLbls>
            <c:delete val="1"/>
          </c:dLbls>
          <c:cat>
            <c:strRef>
              <c:f>Sheet1!$B$1:$F$1</c:f>
              <c:strCache>
                <c:ptCount val="5"/>
                <c:pt idx="0">
                  <c:v>Safety</c:v>
                </c:pt>
                <c:pt idx="1">
                  <c:v>Calming</c:v>
                </c:pt>
                <c:pt idx="2">
                  <c:v>Connectedness</c:v>
                </c:pt>
                <c:pt idx="3">
                  <c:v>Self-Efficacy</c:v>
                </c:pt>
                <c:pt idx="4">
                  <c:v>Hope</c:v>
                </c:pt>
              </c:strCache>
            </c:strRef>
          </c:cat>
          <c:val>
            <c:numRef>
              <c:f>Sheet1!$B$3:$F$3</c:f>
              <c:numCache>
                <c:formatCode>General</c:formatCode>
                <c:ptCount val="5"/>
              </c:numCache>
            </c:numRef>
          </c:val>
        </c:ser>
        <c:ser>
          <c:idx val="2"/>
          <c:order val="2"/>
          <c:tx>
            <c:strRef>
              <c:f>Sheet1!$A$4</c:f>
              <c:strCache>
                <c:ptCount val="1"/>
              </c:strCache>
            </c:strRef>
          </c:tx>
          <c:dLbls>
            <c:delete val="1"/>
          </c:dLbls>
          <c:cat>
            <c:strRef>
              <c:f>Sheet1!$B$1:$F$1</c:f>
              <c:strCache>
                <c:ptCount val="5"/>
                <c:pt idx="0">
                  <c:v>Safety</c:v>
                </c:pt>
                <c:pt idx="1">
                  <c:v>Calming</c:v>
                </c:pt>
                <c:pt idx="2">
                  <c:v>Connectedness</c:v>
                </c:pt>
                <c:pt idx="3">
                  <c:v>Self-Efficacy</c:v>
                </c:pt>
                <c:pt idx="4">
                  <c:v>Hope</c:v>
                </c:pt>
              </c:strCache>
            </c:strRef>
          </c:cat>
          <c:val>
            <c:numRef>
              <c:f>Sheet1!$B$4:$F$4</c:f>
              <c:numCache>
                <c:formatCode>General</c:formatCode>
                <c:ptCount val="5"/>
              </c:numCache>
            </c:numRef>
          </c:val>
        </c:ser>
        <c:dLbls>
          <c:showCatName val="1"/>
        </c:dLbls>
        <c:firstSliceAng val="0"/>
        <c:holeSize val="50"/>
      </c:doughnutChart>
    </c:plotArea>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2DC761E-9136-4F9E-9089-6C2BA55C509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818A14C-9848-4C09-8ED6-B7DD259EA9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22F2261-DBC6-4A4D-9377-D677F85A9F51}" type="slidenum">
              <a:rPr lang="en-US"/>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B6008A-236E-4C0E-BA5A-21E47062A95B}" type="slidenum">
              <a:rPr lang="en-US"/>
              <a:pPr/>
              <a:t>21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90000"/>
              </a:lnSpc>
            </a:pPr>
            <a:r>
              <a:rPr lang="en-US" sz="1000" smtClean="0"/>
              <a:t>Help people: </a:t>
            </a:r>
          </a:p>
          <a:p>
            <a:pPr lvl="1" eaLnBrk="1" hangingPunct="1">
              <a:lnSpc>
                <a:spcPct val="90000"/>
              </a:lnSpc>
            </a:pPr>
            <a:r>
              <a:rPr lang="en-US" sz="1000" smtClean="0"/>
              <a:t>Link with resources </a:t>
            </a:r>
          </a:p>
          <a:p>
            <a:pPr lvl="1" eaLnBrk="1" hangingPunct="1">
              <a:lnSpc>
                <a:spcPct val="90000"/>
              </a:lnSpc>
            </a:pPr>
            <a:r>
              <a:rPr lang="en-US" sz="1000" smtClean="0"/>
              <a:t>Share their experience and hope </a:t>
            </a:r>
          </a:p>
          <a:p>
            <a:pPr lvl="1" eaLnBrk="1" hangingPunct="1">
              <a:lnSpc>
                <a:spcPct val="90000"/>
              </a:lnSpc>
            </a:pPr>
            <a:r>
              <a:rPr lang="en-US" sz="1000" smtClean="0"/>
              <a:t>Memorialize and make meaning</a:t>
            </a:r>
          </a:p>
          <a:p>
            <a:pPr lvl="1" eaLnBrk="1" hangingPunct="1">
              <a:lnSpc>
                <a:spcPct val="90000"/>
              </a:lnSpc>
            </a:pPr>
            <a:r>
              <a:rPr lang="en-US" sz="1000" smtClean="0"/>
              <a:t>Accept that their lives and their environment may have changed</a:t>
            </a:r>
          </a:p>
          <a:p>
            <a:pPr lvl="1" eaLnBrk="1" hangingPunct="1">
              <a:lnSpc>
                <a:spcPct val="90000"/>
              </a:lnSpc>
            </a:pPr>
            <a:r>
              <a:rPr lang="en-US" sz="1000" smtClean="0"/>
              <a:t>Rebuild local economies</a:t>
            </a:r>
          </a:p>
          <a:p>
            <a:pPr eaLnBrk="1" hangingPunct="1"/>
            <a:endParaRPr lang="en-US" smtClean="0"/>
          </a:p>
          <a:p>
            <a:pPr eaLnBrk="1" hangingPunct="1">
              <a:lnSpc>
                <a:spcPct val="90000"/>
              </a:lnSpc>
            </a:pPr>
            <a:r>
              <a:rPr lang="en-US" sz="1000" smtClean="0"/>
              <a:t>Identify and build strengths</a:t>
            </a:r>
          </a:p>
          <a:p>
            <a:pPr eaLnBrk="1" hangingPunct="1">
              <a:lnSpc>
                <a:spcPct val="90000"/>
              </a:lnSpc>
            </a:pPr>
            <a:r>
              <a:rPr lang="en-US" sz="1000" smtClean="0"/>
              <a:t>Normalize responses</a:t>
            </a:r>
          </a:p>
          <a:p>
            <a:pPr eaLnBrk="1" hangingPunct="1">
              <a:lnSpc>
                <a:spcPct val="90000"/>
              </a:lnSpc>
            </a:pPr>
            <a:r>
              <a:rPr lang="en-US" sz="1000" smtClean="0"/>
              <a:t>Encourage positive coping behaviors </a:t>
            </a:r>
          </a:p>
          <a:p>
            <a:pPr eaLnBrk="1" hangingPunct="1">
              <a:lnSpc>
                <a:spcPct val="90000"/>
              </a:lnSpc>
            </a:pPr>
            <a:r>
              <a:rPr lang="en-US" sz="1000" smtClean="0"/>
              <a:t>Manage extreme avoidance behavior</a:t>
            </a:r>
          </a:p>
          <a:p>
            <a:pPr eaLnBrk="1" hangingPunct="1">
              <a:lnSpc>
                <a:spcPct val="90000"/>
              </a:lnSpc>
            </a:pPr>
            <a:r>
              <a:rPr lang="en-US" sz="1000" smtClean="0"/>
              <a:t>Manage self-defeating self statements</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18A14C-9848-4C09-8ED6-B7DD259EA96C}" type="slidenum">
              <a:rPr lang="en-US" smtClean="0"/>
              <a:pPr>
                <a:defRPr/>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8B51881-6F13-4D55-BBC2-E5CEE4E16C54}" type="slidenum">
              <a:rPr lang="en-US"/>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7237761-3F71-43D2-97EF-B42ECA69FF4D}" type="slidenum">
              <a:rPr lang="en-US"/>
              <a:pPr/>
              <a:t>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7885AC2-817D-4BE2-8704-792C0D313F88}" type="slidenum">
              <a:rPr lang="en-US"/>
              <a:pPr/>
              <a:t>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92725E2-FEA0-4D5A-9CEA-10CE9163DBC6}" type="slidenum">
              <a:rPr lang="en-US"/>
              <a:pPr/>
              <a:t>9</a:t>
            </a:fld>
            <a:endParaRPr lang="en-US"/>
          </a:p>
        </p:txBody>
      </p:sp>
      <p:sp>
        <p:nvSpPr>
          <p:cNvPr id="56323"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56324" name="Rectangle 3"/>
          <p:cNvSpPr>
            <a:spLocks noGrp="1" noChangeArrowheads="1"/>
          </p:cNvSpPr>
          <p:nvPr>
            <p:ph type="body" idx="1"/>
          </p:nvPr>
        </p:nvSpPr>
        <p:spPr>
          <a:xfrm>
            <a:off x="912813" y="4340225"/>
            <a:ext cx="5030787" cy="4116388"/>
          </a:xfrm>
          <a:noFill/>
          <a:ln/>
        </p:spPr>
        <p:txBody>
          <a:bodyPr lIns="91194" tIns="44024" rIns="91194" bIns="44024"/>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A0F3847-9CFE-4E92-99B6-FBF36C5E667F}"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90000"/>
              </a:lnSpc>
            </a:pPr>
            <a:r>
              <a:rPr lang="en-US" sz="1000" dirty="0" smtClean="0"/>
              <a:t>Bring to a safe place </a:t>
            </a:r>
          </a:p>
          <a:p>
            <a:pPr eaLnBrk="1" hangingPunct="1">
              <a:lnSpc>
                <a:spcPct val="90000"/>
              </a:lnSpc>
            </a:pPr>
            <a:r>
              <a:rPr lang="en-US" sz="1000" dirty="0" smtClean="0"/>
              <a:t>Make it clear that it is safe </a:t>
            </a:r>
          </a:p>
          <a:p>
            <a:pPr eaLnBrk="1" hangingPunct="1">
              <a:lnSpc>
                <a:spcPct val="90000"/>
              </a:lnSpc>
            </a:pPr>
            <a:r>
              <a:rPr lang="en-US" sz="1000" dirty="0" smtClean="0"/>
              <a:t>Educate about how to make environment safe </a:t>
            </a:r>
          </a:p>
          <a:p>
            <a:pPr eaLnBrk="1" hangingPunct="1">
              <a:lnSpc>
                <a:spcPct val="90000"/>
              </a:lnSpc>
            </a:pPr>
            <a:r>
              <a:rPr lang="en-US" sz="1000" dirty="0" smtClean="0"/>
              <a:t>Inform the media to convey safety and resilience rather than imminent threat. </a:t>
            </a:r>
          </a:p>
          <a:p>
            <a:pPr eaLnBrk="1" hangingPunct="1">
              <a:lnSpc>
                <a:spcPct val="90000"/>
              </a:lnSpc>
            </a:pPr>
            <a:r>
              <a:rPr lang="en-US" sz="1000" dirty="0" smtClean="0"/>
              <a:t>Encourage individuals to limit exposure to news media overall</a:t>
            </a:r>
          </a:p>
          <a:p>
            <a:pPr eaLnBrk="1" hangingPunct="1"/>
            <a:endParaRPr lang="en-US" dirty="0" smtClean="0"/>
          </a:p>
          <a:p>
            <a:pPr eaLnBrk="1" hangingPunct="1">
              <a:lnSpc>
                <a:spcPct val="90000"/>
              </a:lnSpc>
            </a:pPr>
            <a:r>
              <a:rPr lang="en-US" dirty="0" smtClean="0"/>
              <a:t>“Grounding techniques” such as reality reminders </a:t>
            </a:r>
          </a:p>
          <a:p>
            <a:pPr eaLnBrk="1" hangingPunct="1">
              <a:lnSpc>
                <a:spcPct val="90000"/>
              </a:lnSpc>
            </a:pPr>
            <a:r>
              <a:rPr lang="en-US" dirty="0" smtClean="0"/>
              <a:t>Instruction in discriminating context in the face of trauma and loss triggers </a:t>
            </a:r>
          </a:p>
          <a:p>
            <a:pPr eaLnBrk="1" hangingPunct="1">
              <a:lnSpc>
                <a:spcPct val="90000"/>
              </a:lnSpc>
            </a:pPr>
            <a:r>
              <a:rPr lang="en-US" dirty="0" err="1" smtClean="0"/>
              <a:t>Imaginal</a:t>
            </a:r>
            <a:r>
              <a:rPr lang="en-US" dirty="0" smtClean="0"/>
              <a:t> exposure and real-world, in-vivo exposure</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E25086-132E-4CF4-BFAB-184923413256}" type="slidenum">
              <a:rPr lang="en-US"/>
              <a:pPr/>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lnSpc>
                <a:spcPct val="90000"/>
              </a:lnSpc>
            </a:pPr>
            <a:r>
              <a:rPr lang="en-US" sz="1000" smtClean="0"/>
              <a:t>Help people directly solve concerns</a:t>
            </a:r>
          </a:p>
          <a:p>
            <a:pPr eaLnBrk="1" hangingPunct="1">
              <a:lnSpc>
                <a:spcPct val="90000"/>
              </a:lnSpc>
            </a:pPr>
            <a:r>
              <a:rPr lang="en-US" sz="1000" smtClean="0"/>
              <a:t>Give information on whether loved ones are safe</a:t>
            </a:r>
          </a:p>
          <a:p>
            <a:pPr eaLnBrk="1" hangingPunct="1">
              <a:lnSpc>
                <a:spcPct val="90000"/>
              </a:lnSpc>
            </a:pPr>
            <a:r>
              <a:rPr lang="en-US" sz="1000" smtClean="0"/>
              <a:t>Inform if further danger is impending </a:t>
            </a:r>
          </a:p>
          <a:p>
            <a:pPr eaLnBrk="1" hangingPunct="1">
              <a:lnSpc>
                <a:spcPct val="90000"/>
              </a:lnSpc>
            </a:pPr>
            <a:r>
              <a:rPr lang="en-US" sz="1000" smtClean="0"/>
              <a:t>Large-scale community education about:</a:t>
            </a:r>
          </a:p>
          <a:p>
            <a:pPr lvl="1" eaLnBrk="1" hangingPunct="1">
              <a:lnSpc>
                <a:spcPct val="90000"/>
              </a:lnSpc>
            </a:pPr>
            <a:r>
              <a:rPr lang="en-US" sz="1000" smtClean="0"/>
              <a:t>Common post-trauma reactions</a:t>
            </a:r>
          </a:p>
          <a:p>
            <a:pPr lvl="1" eaLnBrk="1" hangingPunct="1">
              <a:lnSpc>
                <a:spcPct val="90000"/>
              </a:lnSpc>
            </a:pPr>
            <a:r>
              <a:rPr lang="en-US" sz="1000" smtClean="0"/>
              <a:t>Anxiety management techniques </a:t>
            </a:r>
          </a:p>
          <a:p>
            <a:pPr lvl="1" eaLnBrk="1" hangingPunct="1">
              <a:lnSpc>
                <a:spcPct val="90000"/>
              </a:lnSpc>
            </a:pPr>
            <a:r>
              <a:rPr lang="en-US" sz="1000" smtClean="0"/>
              <a:t>Signs of more severe dysfunction</a:t>
            </a:r>
          </a:p>
          <a:p>
            <a:pPr lvl="1" eaLnBrk="1" hangingPunct="1">
              <a:lnSpc>
                <a:spcPct val="90000"/>
              </a:lnSpc>
            </a:pPr>
            <a:r>
              <a:rPr lang="en-US" sz="1000" smtClean="0"/>
              <a:t>Limiting media exposure </a:t>
            </a:r>
            <a:endParaRPr lang="en-US" sz="1000" u="sng" smtClean="0"/>
          </a:p>
          <a:p>
            <a:pPr eaLnBrk="1" hangingPunct="1"/>
            <a:endParaRPr lang="en-US" smtClean="0"/>
          </a:p>
          <a:p>
            <a:pPr eaLnBrk="1" hangingPunct="1"/>
            <a:r>
              <a:rPr lang="en-US" smtClean="0"/>
              <a:t>Breathing retraining </a:t>
            </a:r>
          </a:p>
          <a:p>
            <a:pPr eaLnBrk="1" hangingPunct="1"/>
            <a:r>
              <a:rPr lang="en-US" smtClean="0"/>
              <a:t>Deep muscle relaxation </a:t>
            </a:r>
          </a:p>
          <a:p>
            <a:pPr eaLnBrk="1" hangingPunct="1"/>
            <a:r>
              <a:rPr lang="en-US" smtClean="0"/>
              <a:t>“Normalization” of stress reactions</a:t>
            </a:r>
          </a:p>
          <a:p>
            <a:pPr eaLnBrk="1" hangingPunct="1"/>
            <a:r>
              <a:rPr lang="en-US" smtClean="0"/>
              <a:t>Therapeutic grounding</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464FE04-A362-4EC0-9B64-1BD9399AA5C2}" type="slidenum">
              <a:rPr lang="en-US"/>
              <a:pPr/>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90000"/>
              </a:lnSpc>
            </a:pPr>
            <a:r>
              <a:rPr lang="en-US" sz="1000" smtClean="0"/>
              <a:t>Provide people with resources</a:t>
            </a:r>
          </a:p>
          <a:p>
            <a:pPr eaLnBrk="1" hangingPunct="1">
              <a:lnSpc>
                <a:spcPct val="90000"/>
              </a:lnSpc>
            </a:pPr>
            <a:r>
              <a:rPr lang="en-US" sz="1000" smtClean="0"/>
              <a:t>Involve survivors in decision-making </a:t>
            </a:r>
          </a:p>
          <a:p>
            <a:pPr eaLnBrk="1" hangingPunct="1">
              <a:lnSpc>
                <a:spcPct val="90000"/>
              </a:lnSpc>
            </a:pPr>
            <a:r>
              <a:rPr lang="en-US" sz="1000" smtClean="0"/>
              <a:t>Promote community activities such as:</a:t>
            </a:r>
          </a:p>
          <a:p>
            <a:pPr lvl="1" eaLnBrk="1" hangingPunct="1">
              <a:lnSpc>
                <a:spcPct val="90000"/>
              </a:lnSpc>
            </a:pPr>
            <a:r>
              <a:rPr lang="en-US" sz="1000" smtClean="0"/>
              <a:t>Meetings</a:t>
            </a:r>
          </a:p>
          <a:p>
            <a:pPr lvl="1" eaLnBrk="1" hangingPunct="1">
              <a:lnSpc>
                <a:spcPct val="90000"/>
              </a:lnSpc>
            </a:pPr>
            <a:r>
              <a:rPr lang="en-US" sz="1000" smtClean="0"/>
              <a:t>Rallies</a:t>
            </a:r>
          </a:p>
          <a:p>
            <a:pPr lvl="1" eaLnBrk="1" hangingPunct="1">
              <a:lnSpc>
                <a:spcPct val="90000"/>
              </a:lnSpc>
            </a:pPr>
            <a:r>
              <a:rPr lang="en-US" sz="1000" smtClean="0"/>
              <a:t>Collaboration with local leaders and healers</a:t>
            </a:r>
          </a:p>
          <a:p>
            <a:pPr lvl="1" eaLnBrk="1" hangingPunct="1">
              <a:lnSpc>
                <a:spcPct val="90000"/>
              </a:lnSpc>
            </a:pPr>
            <a:r>
              <a:rPr lang="en-US" sz="1000" smtClean="0"/>
              <a:t>Collective healing and mourning rituals </a:t>
            </a:r>
          </a:p>
          <a:p>
            <a:pPr lvl="1" eaLnBrk="1" hangingPunct="1">
              <a:lnSpc>
                <a:spcPct val="90000"/>
              </a:lnSpc>
            </a:pPr>
            <a:r>
              <a:rPr lang="en-US" sz="1000" smtClean="0"/>
              <a:t>Religious activities</a:t>
            </a:r>
          </a:p>
          <a:p>
            <a:pPr eaLnBrk="1" hangingPunct="1"/>
            <a:endParaRPr lang="en-US" smtClean="0"/>
          </a:p>
          <a:p>
            <a:pPr eaLnBrk="1" hangingPunct="1">
              <a:lnSpc>
                <a:spcPct val="90000"/>
              </a:lnSpc>
            </a:pPr>
            <a:r>
              <a:rPr lang="en-US" smtClean="0"/>
              <a:t>Remind individuals of their efficacy</a:t>
            </a:r>
          </a:p>
          <a:p>
            <a:pPr eaLnBrk="1" hangingPunct="1">
              <a:lnSpc>
                <a:spcPct val="90000"/>
              </a:lnSpc>
            </a:pPr>
            <a:r>
              <a:rPr lang="en-US" smtClean="0"/>
              <a:t>Help to “recalibrate” expectations and goals </a:t>
            </a:r>
          </a:p>
          <a:p>
            <a:pPr eaLnBrk="1" hangingPunct="1">
              <a:lnSpc>
                <a:spcPct val="90000"/>
              </a:lnSpc>
            </a:pPr>
            <a:r>
              <a:rPr lang="en-US" smtClean="0"/>
              <a:t>Teach individuals to problem-solve and set achievable goals </a:t>
            </a:r>
          </a:p>
          <a:p>
            <a:pPr eaLnBrk="1" hangingPunct="1">
              <a:lnSpc>
                <a:spcPct val="90000"/>
              </a:lnSpc>
            </a:pPr>
            <a:r>
              <a:rPr lang="en-US" smtClean="0"/>
              <a:t>Encourage active coping</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94774CA-B7F8-462D-86C5-32EB42C1BC89}" type="slidenum">
              <a:rPr lang="en-US"/>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lnSpc>
                <a:spcPct val="90000"/>
              </a:lnSpc>
            </a:pPr>
            <a:r>
              <a:rPr lang="en-US" sz="1000" smtClean="0"/>
              <a:t>Identify those who:</a:t>
            </a:r>
          </a:p>
          <a:p>
            <a:pPr lvl="1" eaLnBrk="1" hangingPunct="1">
              <a:lnSpc>
                <a:spcPct val="90000"/>
              </a:lnSpc>
            </a:pPr>
            <a:r>
              <a:rPr lang="en-US" sz="1000" smtClean="0"/>
              <a:t>Lack strong support </a:t>
            </a:r>
          </a:p>
          <a:p>
            <a:pPr lvl="1" eaLnBrk="1" hangingPunct="1">
              <a:lnSpc>
                <a:spcPct val="90000"/>
              </a:lnSpc>
            </a:pPr>
            <a:r>
              <a:rPr lang="en-US" sz="1000" smtClean="0"/>
              <a:t>Are likely to be more socially isolated</a:t>
            </a:r>
          </a:p>
          <a:p>
            <a:pPr lvl="1" eaLnBrk="1" hangingPunct="1">
              <a:lnSpc>
                <a:spcPct val="90000"/>
              </a:lnSpc>
            </a:pPr>
            <a:r>
              <a:rPr lang="en-US" sz="1000" smtClean="0"/>
              <a:t>Have a support system providing undermining messages </a:t>
            </a:r>
          </a:p>
          <a:p>
            <a:pPr eaLnBrk="1" hangingPunct="1">
              <a:lnSpc>
                <a:spcPct val="90000"/>
              </a:lnSpc>
            </a:pPr>
            <a:r>
              <a:rPr lang="en-US" sz="1000" smtClean="0"/>
              <a:t>Help individuals to link with loved ones </a:t>
            </a:r>
          </a:p>
          <a:p>
            <a:pPr eaLnBrk="1" hangingPunct="1">
              <a:lnSpc>
                <a:spcPct val="90000"/>
              </a:lnSpc>
            </a:pPr>
            <a:r>
              <a:rPr lang="en-US" sz="1000" smtClean="0"/>
              <a:t>Increase the quantity, quality, and frequency of supportive transactions </a:t>
            </a:r>
          </a:p>
          <a:p>
            <a:pPr eaLnBrk="1" hangingPunct="1">
              <a:lnSpc>
                <a:spcPct val="90000"/>
              </a:lnSpc>
            </a:pPr>
            <a:r>
              <a:rPr lang="en-US" sz="1000" smtClean="0"/>
              <a:t>Address potential negative social influences</a:t>
            </a:r>
          </a:p>
          <a:p>
            <a:pPr eaLnBrk="1" hangingPunct="1"/>
            <a:endParaRPr lang="en-US" smtClean="0"/>
          </a:p>
          <a:p>
            <a:pPr eaLnBrk="1" hangingPunct="1"/>
            <a:r>
              <a:rPr lang="en-US" smtClean="0"/>
              <a:t>Train people how to access support</a:t>
            </a:r>
          </a:p>
          <a:p>
            <a:pPr eaLnBrk="1" hangingPunct="1"/>
            <a:r>
              <a:rPr lang="en-US" smtClean="0"/>
              <a:t>Provide formalized support </a:t>
            </a:r>
          </a:p>
          <a:p>
            <a:pPr eaLnBrk="1" hangingPunct="1"/>
            <a:r>
              <a:rPr lang="en-US" smtClean="0"/>
              <a:t>Address discordance among</a:t>
            </a:r>
          </a:p>
          <a:p>
            <a:pPr eaLnBrk="1" hangingPunct="1"/>
            <a:r>
              <a:rPr lang="en-US" smtClean="0"/>
              <a:t>   family members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lide Number Placeholder 15"/>
          <p:cNvSpPr>
            <a:spLocks noGrp="1"/>
          </p:cNvSpPr>
          <p:nvPr>
            <p:ph type="sldNum" sz="quarter" idx="11"/>
          </p:nvPr>
        </p:nvSpPr>
        <p:spPr/>
        <p:txBody>
          <a:bodyPr/>
          <a:lstStyle/>
          <a:p>
            <a:pPr>
              <a:defRPr/>
            </a:pPr>
            <a:fld id="{DB0F1B41-35C5-4BF7-99FA-F38D7454D1E1}" type="slidenum">
              <a:rPr lang="en-US" smtClean="0"/>
              <a:pPr>
                <a:defRPr/>
              </a:pPr>
              <a:t>‹#›</a:t>
            </a:fld>
            <a:endParaRPr lang="en-US"/>
          </a:p>
        </p:txBody>
      </p:sp>
      <p:sp>
        <p:nvSpPr>
          <p:cNvPr id="7" name="Rounded Rectangle 6"/>
          <p:cNvSpPr/>
          <p:nvPr/>
        </p:nvSpPr>
        <p:spPr>
          <a:xfrm>
            <a:off x="0" y="5943600"/>
            <a:ext cx="9144000" cy="914400"/>
          </a:xfrm>
          <a:prstGeom prst="roundRect">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NCTSN_high"/>
          <p:cNvPicPr>
            <a:picLocks noChangeAspect="1" noChangeArrowheads="1"/>
          </p:cNvPicPr>
          <p:nvPr userDrawn="1"/>
        </p:nvPicPr>
        <p:blipFill>
          <a:blip r:embed="rId3" cstate="print"/>
          <a:srcRect l="5333" t="11046" r="5333" b="16653"/>
          <a:stretch>
            <a:fillRect/>
          </a:stretch>
        </p:blipFill>
        <p:spPr bwMode="auto">
          <a:xfrm>
            <a:off x="4191000" y="6096000"/>
            <a:ext cx="2209800" cy="530352"/>
          </a:xfrm>
          <a:prstGeom prst="rect">
            <a:avLst/>
          </a:prstGeom>
          <a:noFill/>
          <a:ln w="9525">
            <a:noFill/>
            <a:miter lim="800000"/>
            <a:headEnd/>
            <a:tailEnd/>
          </a:ln>
        </p:spPr>
      </p:pic>
      <p:graphicFrame>
        <p:nvGraphicFramePr>
          <p:cNvPr id="12" name="Object 9"/>
          <p:cNvGraphicFramePr>
            <a:graphicFrameLocks noChangeAspect="1"/>
          </p:cNvGraphicFramePr>
          <p:nvPr userDrawn="1"/>
        </p:nvGraphicFramePr>
        <p:xfrm>
          <a:off x="6400800" y="6172200"/>
          <a:ext cx="1397000" cy="523875"/>
        </p:xfrm>
        <a:graphic>
          <a:graphicData uri="http://schemas.openxmlformats.org/presentationml/2006/ole">
            <p:oleObj spid="_x0000_s81922" name="Document" r:id="rId4" imgW="1143000" imgH="524256" progId="Word.Document.8">
              <p:embed/>
            </p:oleObj>
          </a:graphicData>
        </a:graphic>
      </p:graphicFrame>
      <p:graphicFrame>
        <p:nvGraphicFramePr>
          <p:cNvPr id="11" name="Object 8"/>
          <p:cNvGraphicFramePr>
            <a:graphicFrameLocks noChangeAspect="1"/>
          </p:cNvGraphicFramePr>
          <p:nvPr userDrawn="1"/>
        </p:nvGraphicFramePr>
        <p:xfrm>
          <a:off x="7924800" y="6172200"/>
          <a:ext cx="838200" cy="502920"/>
        </p:xfrm>
        <a:graphic>
          <a:graphicData uri="http://schemas.openxmlformats.org/presentationml/2006/ole">
            <p:oleObj spid="_x0000_s81921" name="Document" r:id="rId5" imgW="1252728" imgH="1200912" progId="Word.Document.8">
              <p:embed/>
            </p:oleObj>
          </a:graphicData>
        </a:graphic>
      </p:graphicFrame>
      <p:pic>
        <p:nvPicPr>
          <p:cNvPr id="15" name="Picture 14" descr="Printbanner.jpg"/>
          <p:cNvPicPr>
            <a:picLocks noChangeAspect="1"/>
          </p:cNvPicPr>
          <p:nvPr/>
        </p:nvPicPr>
        <p:blipFill>
          <a:blip r:embed="rId6" cstate="print"/>
          <a:srcRect t="33333" r="78572"/>
          <a:stretch>
            <a:fillRect/>
          </a:stretch>
        </p:blipFill>
        <p:spPr>
          <a:xfrm>
            <a:off x="304800" y="6172200"/>
            <a:ext cx="771525" cy="685800"/>
          </a:xfrm>
          <a:prstGeom prst="rect">
            <a:avLst/>
          </a:prstGeom>
          <a:ln>
            <a:noFill/>
          </a:ln>
          <a:effectLst>
            <a:outerShdw blurRad="292100" dist="139700" dir="2700000" algn="tl" rotWithShape="0">
              <a:srgbClr val="333333">
                <a:alpha val="65000"/>
              </a:srgbClr>
            </a:outerShdw>
          </a:effectLst>
        </p:spPr>
      </p:pic>
      <p:pic>
        <p:nvPicPr>
          <p:cNvPr id="17" name="Picture 2" descr="Northwest Center for Public Health Practice, University&#10;          of Washington School of Public Health"/>
          <p:cNvPicPr>
            <a:picLocks noChangeAspect="1" noChangeArrowheads="1"/>
          </p:cNvPicPr>
          <p:nvPr/>
        </p:nvPicPr>
        <p:blipFill>
          <a:blip r:embed="rId7" cstate="print"/>
          <a:srcRect/>
          <a:stretch>
            <a:fillRect/>
          </a:stretch>
        </p:blipFill>
        <p:spPr bwMode="auto">
          <a:xfrm>
            <a:off x="1295400" y="6324600"/>
            <a:ext cx="2819400" cy="28194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6C18D-6967-480B-8486-5578A41280C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CCCEB2-8918-40D6-8FCF-D356956992A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D4E9FEA4-C8D1-42BB-A13A-561381C03C81}"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ACF5BC-BC08-4C94-BC5E-70F50C94020A}"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639D0-DD67-429E-907B-B5BBF43ACC49}"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914A5AE-3C3D-46F5-816A-794A7BB8F67B}"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3AD502A-3FFE-45BA-B482-8DCE6D183AB1}"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BCEB32C-55BE-4EA5-8C48-39B187E5479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0AFCB3A8-B08F-43E8-A63B-FC97E2C1192E}"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D2047A04-53E1-4FF6-848C-9685CE5201C8}"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79D474EA-FB26-4E11-8B35-F168936199D7}"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biblioline.nisc.com/scripts/login.dll?23072006195423_4#hl_16"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cert"/>
          <p:cNvPicPr>
            <a:picLocks noChangeAspect="1" noChangeArrowheads="1"/>
          </p:cNvPicPr>
          <p:nvPr/>
        </p:nvPicPr>
        <p:blipFill>
          <a:blip r:embed="rId3" cstate="print"/>
          <a:srcRect/>
          <a:stretch>
            <a:fillRect/>
          </a:stretch>
        </p:blipFill>
        <p:spPr bwMode="auto">
          <a:xfrm>
            <a:off x="3810000" y="533400"/>
            <a:ext cx="1443355" cy="1635916"/>
          </a:xfrm>
          <a:prstGeom prst="rect">
            <a:avLst/>
          </a:prstGeom>
          <a:noFill/>
          <a:ln w="9525">
            <a:noFill/>
            <a:miter lim="800000"/>
            <a:headEnd/>
            <a:tailEnd/>
          </a:ln>
        </p:spPr>
      </p:pic>
      <p:sp>
        <p:nvSpPr>
          <p:cNvPr id="9" name="Subtitle 2"/>
          <p:cNvSpPr>
            <a:spLocks noGrp="1"/>
          </p:cNvSpPr>
          <p:nvPr>
            <p:ph type="subTitle" idx="4294967295"/>
          </p:nvPr>
        </p:nvSpPr>
        <p:spPr>
          <a:xfrm>
            <a:off x="381000" y="4343400"/>
            <a:ext cx="8305800" cy="1143000"/>
          </a:xfrm>
        </p:spPr>
        <p:txBody>
          <a:bodyPr>
            <a:normAutofit fontScale="25000" lnSpcReduction="20000"/>
          </a:bodyPr>
          <a:lstStyle/>
          <a:p>
            <a:pPr algn="ctr">
              <a:buNone/>
            </a:pPr>
            <a:r>
              <a:rPr lang="en-US" sz="2400" b="1" dirty="0" smtClean="0">
                <a:solidFill>
                  <a:schemeClr val="bg1">
                    <a:lumMod val="50000"/>
                  </a:schemeClr>
                </a:solidFill>
              </a:rPr>
              <a:t/>
            </a:r>
            <a:br>
              <a:rPr lang="en-US" sz="2400" b="1" dirty="0" smtClean="0">
                <a:solidFill>
                  <a:schemeClr val="bg1">
                    <a:lumMod val="50000"/>
                  </a:schemeClr>
                </a:solidFill>
              </a:rPr>
            </a:br>
            <a:r>
              <a:rPr lang="en-US" sz="9600" b="1" dirty="0" smtClean="0">
                <a:solidFill>
                  <a:schemeClr val="bg1">
                    <a:lumMod val="50000"/>
                  </a:schemeClr>
                </a:solidFill>
                <a:latin typeface="Calibri" pitchFamily="34" charset="0"/>
              </a:rPr>
              <a:t>Psychological First Aid:</a:t>
            </a:r>
          </a:p>
          <a:p>
            <a:pPr algn="ctr">
              <a:buNone/>
            </a:pPr>
            <a:r>
              <a:rPr lang="en-US" sz="9600" b="1" dirty="0" smtClean="0">
                <a:solidFill>
                  <a:schemeClr val="bg1">
                    <a:lumMod val="50000"/>
                  </a:schemeClr>
                </a:solidFill>
                <a:latin typeface="Calibri" pitchFamily="34" charset="0"/>
              </a:rPr>
              <a:t>Applications with American Indians</a:t>
            </a:r>
          </a:p>
          <a:p>
            <a:pPr algn="ctr">
              <a:buNone/>
            </a:pPr>
            <a:r>
              <a:rPr lang="en-US" sz="6000" b="1" dirty="0" smtClean="0">
                <a:solidFill>
                  <a:schemeClr val="bg1">
                    <a:lumMod val="50000"/>
                  </a:schemeClr>
                </a:solidFill>
              </a:rPr>
              <a:t> </a:t>
            </a:r>
            <a:endParaRPr lang="en-US" sz="6000" b="1" dirty="0">
              <a:solidFill>
                <a:schemeClr val="bg1">
                  <a:lumMod val="50000"/>
                </a:schemeClr>
              </a:solidFill>
            </a:endParaRPr>
          </a:p>
        </p:txBody>
      </p:sp>
      <p:sp>
        <p:nvSpPr>
          <p:cNvPr id="10" name="Title 1"/>
          <p:cNvSpPr>
            <a:spLocks noGrp="1"/>
          </p:cNvSpPr>
          <p:nvPr>
            <p:ph type="ctrTitle" idx="4294967295"/>
          </p:nvPr>
        </p:nvSpPr>
        <p:spPr>
          <a:xfrm>
            <a:off x="0" y="2362200"/>
            <a:ext cx="9144000" cy="1981200"/>
          </a:xfrm>
        </p:spPr>
        <p:txBody>
          <a:bodyPr>
            <a:normAutofit fontScale="90000"/>
          </a:bodyPr>
          <a:lstStyle/>
          <a:p>
            <a:pPr algn="ctr"/>
            <a:r>
              <a:rPr lang="en-US" sz="3600" dirty="0" smtClean="0">
                <a:solidFill>
                  <a:schemeClr val="accent4">
                    <a:lumMod val="75000"/>
                  </a:schemeClr>
                </a:solidFill>
              </a:rPr>
              <a:t/>
            </a:r>
            <a:br>
              <a:rPr lang="en-US" sz="3600" dirty="0" smtClean="0">
                <a:solidFill>
                  <a:schemeClr val="accent4">
                    <a:lumMod val="75000"/>
                  </a:schemeClr>
                </a:solidFill>
              </a:rPr>
            </a:br>
            <a:r>
              <a:rPr lang="en-US" sz="3200" dirty="0" smtClean="0">
                <a:solidFill>
                  <a:schemeClr val="accent4">
                    <a:lumMod val="75000"/>
                  </a:schemeClr>
                </a:solidFill>
              </a:rPr>
              <a:t>7</a:t>
            </a:r>
            <a:r>
              <a:rPr lang="en-US" sz="3200" baseline="30000" dirty="0" smtClean="0">
                <a:solidFill>
                  <a:schemeClr val="accent4">
                    <a:lumMod val="75000"/>
                  </a:schemeClr>
                </a:solidFill>
              </a:rPr>
              <a:t>th</a:t>
            </a:r>
            <a:r>
              <a:rPr lang="en-US" sz="3200" dirty="0" smtClean="0">
                <a:solidFill>
                  <a:schemeClr val="accent4">
                    <a:lumMod val="75000"/>
                  </a:schemeClr>
                </a:solidFill>
              </a:rPr>
              <a:t> Annual</a:t>
            </a:r>
            <a:r>
              <a:rPr lang="en-US" sz="3600" dirty="0" smtClean="0">
                <a:solidFill>
                  <a:schemeClr val="accent4">
                    <a:lumMod val="75000"/>
                  </a:schemeClr>
                </a:solidFill>
              </a:rPr>
              <a:t/>
            </a:r>
            <a:br>
              <a:rPr lang="en-US" sz="3600" dirty="0" smtClean="0">
                <a:solidFill>
                  <a:schemeClr val="accent4">
                    <a:lumMod val="75000"/>
                  </a:schemeClr>
                </a:solidFill>
              </a:rPr>
            </a:br>
            <a:r>
              <a:rPr lang="en-US" sz="3200" dirty="0" smtClean="0">
                <a:solidFill>
                  <a:schemeClr val="accent4">
                    <a:lumMod val="75000"/>
                  </a:schemeClr>
                </a:solidFill>
              </a:rPr>
              <a:t>Tribal Emergency Preparedness Conference</a:t>
            </a:r>
            <a:r>
              <a:rPr lang="en-US" sz="3200" dirty="0" smtClean="0"/>
              <a:t/>
            </a:r>
            <a:br>
              <a:rPr lang="en-US" sz="3200" dirty="0" smtClean="0"/>
            </a:br>
            <a:r>
              <a:rPr lang="en-US" sz="3200" dirty="0" smtClean="0"/>
              <a:t/>
            </a:r>
            <a:br>
              <a:rPr lang="en-US" sz="3200" dirty="0" smtClean="0"/>
            </a:br>
            <a:r>
              <a:rPr lang="en-US" sz="4000" b="1" dirty="0" smtClean="0">
                <a:solidFill>
                  <a:schemeClr val="accent3">
                    <a:lumMod val="50000"/>
                  </a:schemeClr>
                </a:solidFill>
              </a:rPr>
              <a:t>2010</a:t>
            </a:r>
            <a:endParaRPr lang="en-US" sz="2800" dirty="0">
              <a:solidFill>
                <a:schemeClr val="accent3">
                  <a:lumMod val="50000"/>
                </a:schemeClr>
              </a:solidFill>
            </a:endParaRPr>
          </a:p>
        </p:txBody>
      </p:sp>
      <p:grpSp>
        <p:nvGrpSpPr>
          <p:cNvPr id="12" name="Group 11"/>
          <p:cNvGrpSpPr/>
          <p:nvPr/>
        </p:nvGrpSpPr>
        <p:grpSpPr>
          <a:xfrm>
            <a:off x="1066800" y="3581400"/>
            <a:ext cx="7086600" cy="0"/>
            <a:chOff x="1295400" y="3581400"/>
            <a:chExt cx="7086600" cy="0"/>
          </a:xfrm>
        </p:grpSpPr>
        <p:cxnSp>
          <p:nvCxnSpPr>
            <p:cNvPr id="13" name="Straight Connector 12"/>
            <p:cNvCxnSpPr/>
            <p:nvPr/>
          </p:nvCxnSpPr>
          <p:spPr>
            <a:xfrm>
              <a:off x="1295400" y="3581400"/>
              <a:ext cx="6781800" cy="0"/>
            </a:xfrm>
            <a:prstGeom prst="line">
              <a:avLst/>
            </a:prstGeom>
            <a:ln w="76200">
              <a:prstDash val="dash"/>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600200" y="3581400"/>
              <a:ext cx="6781800" cy="0"/>
            </a:xfrm>
            <a:prstGeom prst="line">
              <a:avLst/>
            </a:prstGeom>
            <a:ln w="76200">
              <a:solidFill>
                <a:schemeClr val="bg1">
                  <a:lumMod val="50000"/>
                </a:schemeClr>
              </a:solidFill>
              <a:prstDash val="dash"/>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0">
              <a:schemeClr val="accent2"/>
            </a:fillRef>
            <a:effectRef idx="0">
              <a:schemeClr val="accent2"/>
            </a:effectRef>
            <a:fontRef idx="minor">
              <a:schemeClr val="tx1"/>
            </a:fontRef>
          </p:style>
        </p:cxnSp>
      </p:grpSp>
      <p:pic>
        <p:nvPicPr>
          <p:cNvPr id="15" name="Picture 5" descr="chfeathbr"/>
          <p:cNvPicPr>
            <a:picLocks noChangeAspect="1" noChangeArrowheads="1"/>
          </p:cNvPicPr>
          <p:nvPr/>
        </p:nvPicPr>
        <p:blipFill>
          <a:blip r:embed="rId4" cstate="print"/>
          <a:srcRect/>
          <a:stretch>
            <a:fillRect/>
          </a:stretch>
        </p:blipFill>
        <p:spPr bwMode="auto">
          <a:xfrm>
            <a:off x="3124200" y="3429000"/>
            <a:ext cx="2995246" cy="381000"/>
          </a:xfrm>
          <a:prstGeom prst="rect">
            <a:avLst/>
          </a:prstGeom>
          <a:noFill/>
          <a:ln w="9525">
            <a:noFill/>
            <a:miter lim="800000"/>
            <a:headEnd/>
            <a:tailEnd/>
          </a:ln>
        </p:spPr>
      </p:pic>
      <p:sp>
        <p:nvSpPr>
          <p:cNvPr id="17" name="Rectangle 16"/>
          <p:cNvSpPr/>
          <p:nvPr/>
        </p:nvSpPr>
        <p:spPr>
          <a:xfrm>
            <a:off x="6324600" y="5257800"/>
            <a:ext cx="2362200" cy="523220"/>
          </a:xfrm>
          <a:prstGeom prst="rect">
            <a:avLst/>
          </a:prstGeom>
        </p:spPr>
        <p:txBody>
          <a:bodyPr wrap="square">
            <a:spAutoFit/>
          </a:bodyPr>
          <a:lstStyle/>
          <a:p>
            <a:pPr>
              <a:defRPr/>
            </a:pPr>
            <a:r>
              <a:rPr lang="en-US" sz="1400" dirty="0" smtClean="0">
                <a:solidFill>
                  <a:schemeClr val="bg1">
                    <a:lumMod val="50000"/>
                  </a:schemeClr>
                </a:solidFill>
                <a:latin typeface="Calibri" pitchFamily="34" charset="0"/>
              </a:rPr>
              <a:t>September 29, 2010</a:t>
            </a:r>
          </a:p>
          <a:p>
            <a:pPr>
              <a:defRPr/>
            </a:pPr>
            <a:r>
              <a:rPr lang="en-US" sz="1400" dirty="0" smtClean="0">
                <a:solidFill>
                  <a:schemeClr val="bg1">
                    <a:lumMod val="50000"/>
                  </a:schemeClr>
                </a:solidFill>
                <a:latin typeface="Calibri" pitchFamily="34" charset="0"/>
              </a:rPr>
              <a:t>Grand Mound, WA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381000"/>
            <a:ext cx="8229600" cy="1219200"/>
          </a:xfrm>
        </p:spPr>
        <p:txBody>
          <a:bodyPr>
            <a:normAutofit/>
          </a:bodyPr>
          <a:lstStyle/>
          <a:p>
            <a:r>
              <a:rPr lang="en-US" sz="3600" b="1" dirty="0" smtClean="0">
                <a:solidFill>
                  <a:schemeClr val="bg1">
                    <a:lumMod val="50000"/>
                  </a:schemeClr>
                </a:solidFill>
              </a:rPr>
              <a:t>Some Basics of </a:t>
            </a:r>
            <a:br>
              <a:rPr lang="en-US" sz="3600" b="1" dirty="0" smtClean="0">
                <a:solidFill>
                  <a:schemeClr val="bg1">
                    <a:lumMod val="50000"/>
                  </a:schemeClr>
                </a:solidFill>
              </a:rPr>
            </a:br>
            <a:r>
              <a:rPr lang="en-US" sz="3600" b="1" dirty="0" smtClean="0">
                <a:solidFill>
                  <a:schemeClr val="bg1">
                    <a:lumMod val="50000"/>
                  </a:schemeClr>
                </a:solidFill>
              </a:rPr>
              <a:t>Psychological First Aid</a:t>
            </a:r>
            <a:r>
              <a:rPr lang="en-US" sz="3600" dirty="0" smtClean="0">
                <a:solidFill>
                  <a:schemeClr val="bg1">
                    <a:lumMod val="50000"/>
                  </a:schemeClr>
                </a:solidFill>
              </a:rPr>
              <a:t> </a:t>
            </a:r>
          </a:p>
        </p:txBody>
      </p:sp>
      <p:sp>
        <p:nvSpPr>
          <p:cNvPr id="19459" name="Rectangle 3"/>
          <p:cNvSpPr>
            <a:spLocks noGrp="1" noChangeArrowheads="1"/>
          </p:cNvSpPr>
          <p:nvPr>
            <p:ph idx="4294967295"/>
          </p:nvPr>
        </p:nvSpPr>
        <p:spPr>
          <a:xfrm>
            <a:off x="990600" y="1600200"/>
            <a:ext cx="4419600" cy="3657600"/>
          </a:xfrm>
        </p:spPr>
        <p:txBody>
          <a:bodyPr>
            <a:noAutofit/>
          </a:bodyPr>
          <a:lstStyle/>
          <a:p>
            <a:pPr>
              <a:lnSpc>
                <a:spcPct val="150000"/>
              </a:lnSpc>
              <a:tabLst>
                <a:tab pos="1200150" algn="l"/>
              </a:tabLst>
            </a:pPr>
            <a:r>
              <a:rPr lang="en-US" sz="1800" b="1" dirty="0" smtClean="0">
                <a:solidFill>
                  <a:schemeClr val="bg1">
                    <a:lumMod val="50000"/>
                  </a:schemeClr>
                </a:solidFill>
                <a:latin typeface="Calibri" pitchFamily="34" charset="0"/>
              </a:rPr>
              <a:t>Early mental health intervention such as PFA needs to be part of any disaster response</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Expect a normal recovery</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Assumes survivors are competent</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Recognize survivor strengths</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Promotes resilience</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Modular  components</a:t>
            </a:r>
          </a:p>
          <a:p>
            <a:pPr>
              <a:lnSpc>
                <a:spcPct val="150000"/>
              </a:lnSpc>
              <a:buFont typeface="Symbol" pitchFamily="18" charset="2"/>
              <a:buChar char="·"/>
              <a:tabLst>
                <a:tab pos="1200150" algn="l"/>
              </a:tabLst>
            </a:pPr>
            <a:r>
              <a:rPr lang="en-US" sz="1800" b="1" dirty="0" smtClean="0">
                <a:solidFill>
                  <a:schemeClr val="bg1">
                    <a:lumMod val="50000"/>
                  </a:schemeClr>
                </a:solidFill>
                <a:latin typeface="Calibri" pitchFamily="34" charset="0"/>
              </a:rPr>
              <a:t>Can be tailored </a:t>
            </a:r>
          </a:p>
          <a:p>
            <a:pPr eaLnBrk="1" hangingPunct="1">
              <a:lnSpc>
                <a:spcPct val="150000"/>
              </a:lnSpc>
              <a:buFont typeface="Symbol" pitchFamily="18" charset="2"/>
              <a:buChar char="·"/>
              <a:tabLst>
                <a:tab pos="1200150" algn="l"/>
              </a:tabLst>
            </a:pPr>
            <a:endParaRPr lang="en-US" sz="1800" b="1" dirty="0" smtClean="0">
              <a:solidFill>
                <a:schemeClr val="accent4">
                  <a:lumMod val="50000"/>
                </a:schemeClr>
              </a:solidFill>
              <a:latin typeface="Calibri" pitchFamily="34" charset="0"/>
            </a:endParaRPr>
          </a:p>
          <a:p>
            <a:pPr eaLnBrk="1" hangingPunct="1">
              <a:lnSpc>
                <a:spcPct val="150000"/>
              </a:lnSpc>
              <a:buFont typeface="Symbol" pitchFamily="18" charset="2"/>
              <a:buNone/>
              <a:tabLst>
                <a:tab pos="1200150" algn="l"/>
              </a:tabLst>
            </a:pPr>
            <a:endParaRPr lang="en-US" sz="1800" b="1" dirty="0" smtClean="0"/>
          </a:p>
        </p:txBody>
      </p:sp>
      <p:pic>
        <p:nvPicPr>
          <p:cNvPr id="19460" name="Picture 4" descr="disaster_worker"/>
          <p:cNvPicPr>
            <a:picLocks noChangeAspect="1" noChangeArrowheads="1"/>
          </p:cNvPicPr>
          <p:nvPr/>
        </p:nvPicPr>
        <p:blipFill>
          <a:blip r:embed="rId2" cstate="print"/>
          <a:srcRect/>
          <a:stretch>
            <a:fillRect/>
          </a:stretch>
        </p:blipFill>
        <p:spPr bwMode="auto">
          <a:xfrm>
            <a:off x="5334000" y="2590800"/>
            <a:ext cx="2514600" cy="1608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304800"/>
            <a:ext cx="8229600" cy="1219200"/>
          </a:xfrm>
        </p:spPr>
        <p:txBody>
          <a:bodyPr>
            <a:normAutofit/>
          </a:bodyPr>
          <a:lstStyle/>
          <a:p>
            <a:r>
              <a:rPr lang="en-US" sz="3600" dirty="0" smtClean="0">
                <a:solidFill>
                  <a:schemeClr val="bg1">
                    <a:lumMod val="50000"/>
                  </a:schemeClr>
                </a:solidFill>
              </a:rPr>
              <a:t>Cautionary Tales</a:t>
            </a:r>
            <a:endParaRPr lang="en-US" sz="3600" dirty="0">
              <a:solidFill>
                <a:schemeClr val="bg1">
                  <a:lumMod val="50000"/>
                </a:schemeClr>
              </a:solidFill>
            </a:endParaRPr>
          </a:p>
        </p:txBody>
      </p:sp>
      <p:sp>
        <p:nvSpPr>
          <p:cNvPr id="4" name="Content Placeholder 2"/>
          <p:cNvSpPr>
            <a:spLocks noGrp="1"/>
          </p:cNvSpPr>
          <p:nvPr>
            <p:ph idx="4294967295"/>
          </p:nvPr>
        </p:nvSpPr>
        <p:spPr>
          <a:xfrm>
            <a:off x="1295400" y="1676400"/>
            <a:ext cx="6781800" cy="4572000"/>
          </a:xfrm>
        </p:spPr>
        <p:txBody>
          <a:bodyPr>
            <a:normAutofit/>
          </a:bodyPr>
          <a:lstStyle/>
          <a:p>
            <a:r>
              <a:rPr lang="en-US" sz="2200" dirty="0" smtClean="0">
                <a:solidFill>
                  <a:schemeClr val="bg1">
                    <a:lumMod val="50000"/>
                  </a:schemeClr>
                </a:solidFill>
                <a:latin typeface="Calibri" pitchFamily="34" charset="0"/>
              </a:rPr>
              <a:t>The vast majority (80%+) of disaster and trauma survivors either recovers naturally (within days, weeks or a few months) or is significantly resilient such that they never develop  PTSD or other mental disorders.</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r>
              <a:rPr lang="en-US" sz="2200" dirty="0" smtClean="0">
                <a:solidFill>
                  <a:schemeClr val="bg1">
                    <a:lumMod val="50000"/>
                  </a:schemeClr>
                </a:solidFill>
                <a:latin typeface="Calibri" pitchFamily="34" charset="0"/>
              </a:rPr>
              <a:t>Some early mental health interventions designed for trauma survivors can potentially make matters worse.  “First, do no harm”</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r>
              <a:rPr lang="en-US" sz="2200" dirty="0" smtClean="0">
                <a:solidFill>
                  <a:schemeClr val="bg1">
                    <a:lumMod val="50000"/>
                  </a:schemeClr>
                </a:solidFill>
                <a:latin typeface="Calibri" pitchFamily="34" charset="0"/>
              </a:rPr>
              <a:t>Issues of timing and cultural considerations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52600"/>
            <a:ext cx="7620000" cy="4154984"/>
          </a:xfrm>
          <a:prstGeom prst="rect">
            <a:avLst/>
          </a:prstGeom>
        </p:spPr>
        <p:txBody>
          <a:bodyPr wrap="square">
            <a:spAutoFit/>
          </a:bodyPr>
          <a:lstStyle/>
          <a:p>
            <a:pPr>
              <a:buClr>
                <a:schemeClr val="accent4">
                  <a:lumMod val="75000"/>
                </a:schemeClr>
              </a:buClr>
            </a:pPr>
            <a:r>
              <a:rPr lang="en-US" sz="2200" dirty="0" smtClean="0">
                <a:solidFill>
                  <a:schemeClr val="bg1">
                    <a:lumMod val="50000"/>
                  </a:schemeClr>
                </a:solidFill>
                <a:latin typeface="Calibri" pitchFamily="34" charset="0"/>
              </a:rPr>
              <a:t>Some studies have found that for a small minority (~10%) of trauma survivors Critical Incident Stress Debriefing (CISD) intervention- a type of group “agenda therapy”- is itself distressing and may potentially interfere with normal recovery.</a:t>
            </a:r>
          </a:p>
          <a:p>
            <a:pPr>
              <a:buFont typeface="Arial" pitchFamily="34" charset="0"/>
              <a:buChar char="•"/>
            </a:pPr>
            <a:endParaRPr lang="en-US" sz="2200" dirty="0" smtClean="0">
              <a:solidFill>
                <a:schemeClr val="bg1">
                  <a:lumMod val="50000"/>
                </a:schemeClr>
              </a:solidFill>
              <a:latin typeface="Calibri" pitchFamily="34" charset="0"/>
            </a:endParaRPr>
          </a:p>
          <a:p>
            <a:pPr>
              <a:buFont typeface="Arial" pitchFamily="34" charset="0"/>
              <a:buChar char="•"/>
            </a:pPr>
            <a:r>
              <a:rPr lang="en-US" sz="2200" dirty="0" smtClean="0">
                <a:solidFill>
                  <a:schemeClr val="bg1">
                    <a:lumMod val="50000"/>
                  </a:schemeClr>
                </a:solidFill>
                <a:latin typeface="Calibri" pitchFamily="34" charset="0"/>
              </a:rPr>
              <a:t>   This iatrogenic effect may be due to one inherent feature of CISD– “re-experiencing the traumatic event”– </a:t>
            </a:r>
            <a:r>
              <a:rPr lang="en-US" sz="2200" i="1" dirty="0" smtClean="0">
                <a:solidFill>
                  <a:schemeClr val="bg1">
                    <a:lumMod val="50000"/>
                  </a:schemeClr>
                </a:solidFill>
                <a:latin typeface="Calibri" pitchFamily="34" charset="0"/>
              </a:rPr>
              <a:t>too soon  </a:t>
            </a:r>
            <a:r>
              <a:rPr lang="en-US" sz="2200" dirty="0" smtClean="0">
                <a:solidFill>
                  <a:schemeClr val="bg1">
                    <a:lumMod val="50000"/>
                  </a:schemeClr>
                </a:solidFill>
                <a:latin typeface="Calibri" pitchFamily="34" charset="0"/>
              </a:rPr>
              <a:t>(Miller-Burke and Fass, 1999)</a:t>
            </a:r>
          </a:p>
          <a:p>
            <a:pPr>
              <a:buFont typeface="Arial" pitchFamily="34" charset="0"/>
              <a:buChar char="•"/>
            </a:pPr>
            <a:endParaRPr lang="en-US" sz="2200" dirty="0" smtClean="0">
              <a:solidFill>
                <a:schemeClr val="bg1">
                  <a:lumMod val="50000"/>
                </a:schemeClr>
              </a:solidFill>
              <a:latin typeface="Calibri" pitchFamily="34" charset="0"/>
            </a:endParaRPr>
          </a:p>
          <a:p>
            <a:pPr>
              <a:buFont typeface="Arial" pitchFamily="34" charset="0"/>
              <a:buChar char="•"/>
            </a:pPr>
            <a:r>
              <a:rPr lang="en-US" sz="2200" dirty="0" smtClean="0">
                <a:solidFill>
                  <a:schemeClr val="bg1">
                    <a:lumMod val="50000"/>
                  </a:schemeClr>
                </a:solidFill>
                <a:latin typeface="Calibri" pitchFamily="34" charset="0"/>
              </a:rPr>
              <a:t>   CISD may be appropriate for some occupational cultures– such as the fire service– but may be inappropriate for others.</a:t>
            </a:r>
          </a:p>
          <a:p>
            <a:pPr>
              <a:buFont typeface="Arial" pitchFamily="34" charset="0"/>
              <a:buChar char="•"/>
            </a:pPr>
            <a:endParaRPr lang="en-US" sz="2200" dirty="0" smtClean="0">
              <a:solidFill>
                <a:schemeClr val="bg1">
                  <a:lumMod val="50000"/>
                </a:schemeClr>
              </a:solidFill>
              <a:latin typeface="Calibri" pitchFamily="34" charset="0"/>
            </a:endParaRPr>
          </a:p>
        </p:txBody>
      </p:sp>
      <p:sp>
        <p:nvSpPr>
          <p:cNvPr id="5" name="Rectangle 4"/>
          <p:cNvSpPr/>
          <p:nvPr/>
        </p:nvSpPr>
        <p:spPr>
          <a:xfrm>
            <a:off x="1066800" y="381000"/>
            <a:ext cx="7315200" cy="1200329"/>
          </a:xfrm>
          <a:prstGeom prst="rect">
            <a:avLst/>
          </a:prstGeom>
        </p:spPr>
        <p:txBody>
          <a:bodyPr wrap="square">
            <a:spAutoFit/>
            <a:scene3d>
              <a:camera prst="orthographicFront"/>
              <a:lightRig rig="threePt" dir="t"/>
            </a:scene3d>
            <a:sp3d extrusionH="57150">
              <a:bevelT w="38100" h="38100" prst="angle"/>
            </a:sp3d>
          </a:bodyPr>
          <a:lstStyle/>
          <a:p>
            <a:r>
              <a:rPr lang="en-US" sz="3600" dirty="0" smtClean="0">
                <a:solidFill>
                  <a:schemeClr val="bg1">
                    <a:lumMod val="50000"/>
                  </a:schemeClr>
                </a:solidFill>
                <a:latin typeface="+mj-lt"/>
              </a:rPr>
              <a:t>Critical Incident Stress Debriefing Outcomes</a:t>
            </a:r>
            <a:endParaRPr lang="en-US" sz="3600"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990600" y="457200"/>
            <a:ext cx="7239000" cy="1143000"/>
          </a:xfrm>
        </p:spPr>
        <p:txBody>
          <a:bodyPr>
            <a:noAutofit/>
          </a:bodyPr>
          <a:lstStyle/>
          <a:p>
            <a:r>
              <a:rPr lang="en-US" sz="3600" dirty="0" smtClean="0">
                <a:solidFill>
                  <a:schemeClr val="bg1">
                    <a:lumMod val="50000"/>
                  </a:schemeClr>
                </a:solidFill>
              </a:rPr>
              <a:t>Cultural Considerations- Early interventions can be harmful</a:t>
            </a:r>
          </a:p>
        </p:txBody>
      </p:sp>
      <p:sp>
        <p:nvSpPr>
          <p:cNvPr id="5" name="Content Placeholder 2"/>
          <p:cNvSpPr>
            <a:spLocks noGrp="1"/>
          </p:cNvSpPr>
          <p:nvPr>
            <p:ph idx="4294967295"/>
          </p:nvPr>
        </p:nvSpPr>
        <p:spPr>
          <a:xfrm>
            <a:off x="1295400" y="1447800"/>
            <a:ext cx="7391400" cy="4572000"/>
          </a:xfrm>
        </p:spPr>
        <p:txBody>
          <a:bodyPr>
            <a:normAutofit lnSpcReduction="10000"/>
          </a:bodyPr>
          <a:lstStyle/>
          <a:p>
            <a:pPr>
              <a:buFontTx/>
              <a:buNone/>
            </a:pPr>
            <a:endParaRPr lang="en-US" b="1" dirty="0" smtClean="0"/>
          </a:p>
          <a:p>
            <a:r>
              <a:rPr lang="en-US" sz="2400" dirty="0" smtClean="0">
                <a:solidFill>
                  <a:schemeClr val="bg1">
                    <a:lumMod val="50000"/>
                  </a:schemeClr>
                </a:solidFill>
                <a:latin typeface="Calibri" pitchFamily="34" charset="0"/>
              </a:rPr>
              <a:t>Study of psychoeducational interventions for Burundian civil war survivors (Yeoman et al, 2010).  </a:t>
            </a:r>
          </a:p>
          <a:p>
            <a:r>
              <a:rPr lang="en-US" sz="2400" dirty="0" smtClean="0">
                <a:solidFill>
                  <a:schemeClr val="bg1">
                    <a:lumMod val="50000"/>
                  </a:schemeClr>
                </a:solidFill>
                <a:latin typeface="Calibri" pitchFamily="34" charset="0"/>
              </a:rPr>
              <a:t>Burundi, a small nonindustrial African nation, suffered a civil war in which over 300,000 individuals– mostly non military citizens- were killed.</a:t>
            </a:r>
          </a:p>
          <a:p>
            <a:r>
              <a:rPr lang="en-US" sz="2400" dirty="0" smtClean="0">
                <a:solidFill>
                  <a:schemeClr val="bg1">
                    <a:lumMod val="50000"/>
                  </a:schemeClr>
                </a:solidFill>
                <a:latin typeface="Calibri" pitchFamily="34" charset="0"/>
              </a:rPr>
              <a:t>Psychoeducational intervention included information about PTSD including commonly experienced trauma symptoms.  </a:t>
            </a:r>
          </a:p>
          <a:p>
            <a:r>
              <a:rPr lang="en-US" sz="2400" dirty="0" smtClean="0">
                <a:solidFill>
                  <a:schemeClr val="bg1">
                    <a:lumMod val="50000"/>
                  </a:schemeClr>
                </a:solidFill>
                <a:latin typeface="Calibri" pitchFamily="34" charset="0"/>
              </a:rPr>
              <a:t>Outcome:  The group that received the psychoeducational intervention actually reported less of a reduction in trauma symptoms.</a:t>
            </a:r>
          </a:p>
          <a:p>
            <a:endParaRPr lang="en-US" dirty="0" smtClean="0"/>
          </a:p>
          <a:p>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57200" y="1600200"/>
            <a:ext cx="5638800" cy="4876800"/>
          </a:xfrm>
        </p:spPr>
        <p:txBody>
          <a:bodyPr>
            <a:normAutofit fontScale="92500" lnSpcReduction="10000"/>
          </a:bodyPr>
          <a:lstStyle/>
          <a:p>
            <a:pPr marL="0" indent="0">
              <a:buNone/>
            </a:pPr>
            <a:r>
              <a:rPr lang="en-US" sz="1900" b="1" i="1" dirty="0" smtClean="0">
                <a:solidFill>
                  <a:schemeClr val="bg1">
                    <a:lumMod val="50000"/>
                  </a:schemeClr>
                </a:solidFill>
                <a:latin typeface="Calibri" pitchFamily="34" charset="0"/>
              </a:rPr>
              <a:t>Ancient Chinese Fable</a:t>
            </a:r>
            <a:br>
              <a:rPr lang="en-US" sz="1900" b="1" i="1" dirty="0" smtClean="0">
                <a:solidFill>
                  <a:schemeClr val="bg1">
                    <a:lumMod val="50000"/>
                  </a:schemeClr>
                </a:solidFill>
                <a:latin typeface="Calibri" pitchFamily="34" charset="0"/>
              </a:rPr>
            </a:br>
            <a:r>
              <a:rPr lang="en-US" sz="1900" b="1" i="1" dirty="0" smtClean="0">
                <a:solidFill>
                  <a:schemeClr val="bg1">
                    <a:lumMod val="50000"/>
                  </a:schemeClr>
                </a:solidFill>
                <a:latin typeface="Calibri" pitchFamily="34" charset="0"/>
              </a:rPr>
              <a:t>Quoted in Marsella and Chrisopher (2004)</a:t>
            </a:r>
          </a:p>
          <a:p>
            <a:pPr indent="0">
              <a:lnSpc>
                <a:spcPct val="120000"/>
              </a:lnSpc>
              <a:buNone/>
            </a:pPr>
            <a:r>
              <a:rPr lang="en-US" sz="2200" dirty="0" smtClean="0">
                <a:solidFill>
                  <a:schemeClr val="bg1">
                    <a:lumMod val="50000"/>
                  </a:schemeClr>
                </a:solidFill>
                <a:latin typeface="Calibri" pitchFamily="34" charset="0"/>
              </a:rPr>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A monkey and a fish were caught in a terrible flood and were being swept downstream by torrents of water and debris.</a:t>
            </a:r>
          </a:p>
          <a:p>
            <a:pPr indent="0">
              <a:lnSpc>
                <a:spcPct val="120000"/>
              </a:lnSpc>
              <a:buNone/>
            </a:pPr>
            <a:r>
              <a:rPr lang="en-US" sz="2200" dirty="0" smtClean="0">
                <a:solidFill>
                  <a:schemeClr val="bg1">
                    <a:lumMod val="50000"/>
                  </a:schemeClr>
                </a:solidFill>
                <a:latin typeface="Calibri" pitchFamily="34" charset="0"/>
              </a:rPr>
              <a:t>The monkey spied a branch from an overhanging tree and pulled himself to safety from the flood waters.</a:t>
            </a:r>
          </a:p>
          <a:p>
            <a:pPr indent="0">
              <a:lnSpc>
                <a:spcPct val="120000"/>
              </a:lnSpc>
              <a:buNone/>
            </a:pPr>
            <a:r>
              <a:rPr lang="en-US" sz="2200" dirty="0" smtClean="0">
                <a:solidFill>
                  <a:schemeClr val="bg1">
                    <a:lumMod val="50000"/>
                  </a:schemeClr>
                </a:solidFill>
                <a:latin typeface="Calibri" pitchFamily="34" charset="0"/>
              </a:rPr>
              <a:t>Then, wanting to help his friend the fish, he reached into the water and pulled the fish from the water onto the branch…</a:t>
            </a:r>
          </a:p>
          <a:p>
            <a:pPr indent="0">
              <a:lnSpc>
                <a:spcPct val="120000"/>
              </a:lnSpc>
              <a:buNone/>
            </a:pPr>
            <a:r>
              <a:rPr lang="en-US" sz="2200" dirty="0" smtClean="0">
                <a:solidFill>
                  <a:schemeClr val="bg1">
                    <a:lumMod val="50000"/>
                  </a:schemeClr>
                </a:solidFill>
                <a:latin typeface="Calibri" pitchFamily="34" charset="0"/>
              </a:rPr>
              <a:t>                                     </a:t>
            </a:r>
          </a:p>
        </p:txBody>
      </p:sp>
      <p:sp>
        <p:nvSpPr>
          <p:cNvPr id="16" name="Title 1"/>
          <p:cNvSpPr>
            <a:spLocks noGrp="1"/>
          </p:cNvSpPr>
          <p:nvPr>
            <p:ph type="title" idx="4294967295"/>
          </p:nvPr>
        </p:nvSpPr>
        <p:spPr>
          <a:xfrm>
            <a:off x="609600" y="0"/>
            <a:ext cx="7239000" cy="1143000"/>
          </a:xfrm>
        </p:spPr>
        <p:txBody>
          <a:bodyPr>
            <a:normAutofit/>
          </a:bodyPr>
          <a:lstStyle/>
          <a:p>
            <a:r>
              <a:rPr lang="en-US" dirty="0" smtClean="0">
                <a:solidFill>
                  <a:schemeClr val="bg1">
                    <a:lumMod val="50000"/>
                  </a:schemeClr>
                </a:solidFill>
              </a:rPr>
              <a:t>Good intentions are not enough</a:t>
            </a:r>
          </a:p>
        </p:txBody>
      </p:sp>
      <p:grpSp>
        <p:nvGrpSpPr>
          <p:cNvPr id="14" name="Group 13"/>
          <p:cNvGrpSpPr/>
          <p:nvPr/>
        </p:nvGrpSpPr>
        <p:grpSpPr>
          <a:xfrm>
            <a:off x="6781800" y="1066800"/>
            <a:ext cx="2362200" cy="2400301"/>
            <a:chOff x="6400800" y="1905000"/>
            <a:chExt cx="2362200" cy="2400301"/>
          </a:xfrm>
        </p:grpSpPr>
        <p:pic>
          <p:nvPicPr>
            <p:cNvPr id="1030" name="Picture 6" descr="http://t2.gstatic.com/images?q=tbn:ANd9GcRnn4wskC2OdlwjgPIQTj9IdmQIY2korXrM5tqf6UGjk4JUQg0&amp;t=1&amp;usg=__MC-YDVvWClZtvYQxKYt27Acw9mA="/>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6629400" y="1905000"/>
              <a:ext cx="1905000" cy="2400301"/>
            </a:xfrm>
            <a:prstGeom prst="rect">
              <a:avLst/>
            </a:prstGeom>
            <a:noFill/>
          </p:spPr>
        </p:pic>
        <p:sp>
          <p:nvSpPr>
            <p:cNvPr id="10" name="TextBox 9"/>
            <p:cNvSpPr txBox="1"/>
            <p:nvPr/>
          </p:nvSpPr>
          <p:spPr>
            <a:xfrm>
              <a:off x="6400800" y="3124200"/>
              <a:ext cx="2362200" cy="646331"/>
            </a:xfrm>
            <a:prstGeom prst="rect">
              <a:avLst/>
            </a:prstGeom>
            <a:noFill/>
          </p:spPr>
          <p:txBody>
            <a:bodyPr wrap="square" rtlCol="0">
              <a:spAutoFit/>
            </a:bodyPr>
            <a:lstStyle/>
            <a:p>
              <a:r>
                <a:rPr lang="en-US" sz="3600" b="1" dirty="0" smtClean="0">
                  <a:latin typeface="Arial Black" pitchFamily="34" charset="0"/>
                </a:rPr>
                <a:t>monkey</a:t>
              </a:r>
              <a:endParaRPr lang="en-US" sz="3600" b="1" dirty="0">
                <a:latin typeface="Arial Black" pitchFamily="34" charset="0"/>
              </a:endParaRPr>
            </a:p>
          </p:txBody>
        </p:sp>
      </p:grpSp>
      <p:grpSp>
        <p:nvGrpSpPr>
          <p:cNvPr id="13" name="Group 12"/>
          <p:cNvGrpSpPr/>
          <p:nvPr/>
        </p:nvGrpSpPr>
        <p:grpSpPr>
          <a:xfrm>
            <a:off x="5943600" y="2514600"/>
            <a:ext cx="3200400" cy="1895476"/>
            <a:chOff x="5257800" y="3352800"/>
            <a:chExt cx="3200400" cy="1895476"/>
          </a:xfrm>
        </p:grpSpPr>
        <p:pic>
          <p:nvPicPr>
            <p:cNvPr id="1032" name="Picture 8" descr="http://t1.gstatic.com/images?q=tbn:ANd9GcRUv39JOJ7B3mHo2VjPKRn3cexlR_mumOoJbF4-Zy4-CfNKB7U&amp;t=1&amp;usg=__H7V37Tj9ugsCKPqowCbx-dP8v40="/>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5257800" y="3352800"/>
              <a:ext cx="2409825" cy="1895476"/>
            </a:xfrm>
            <a:prstGeom prst="rect">
              <a:avLst/>
            </a:prstGeom>
            <a:noFill/>
          </p:spPr>
        </p:pic>
        <p:sp>
          <p:nvSpPr>
            <p:cNvPr id="11" name="TextBox 10"/>
            <p:cNvSpPr txBox="1"/>
            <p:nvPr/>
          </p:nvSpPr>
          <p:spPr>
            <a:xfrm>
              <a:off x="6096000" y="4419600"/>
              <a:ext cx="2362200" cy="646331"/>
            </a:xfrm>
            <a:prstGeom prst="rect">
              <a:avLst/>
            </a:prstGeom>
            <a:noFill/>
          </p:spPr>
          <p:txBody>
            <a:bodyPr wrap="square" rtlCol="0">
              <a:spAutoFit/>
            </a:bodyPr>
            <a:lstStyle/>
            <a:p>
              <a:r>
                <a:rPr lang="en-US" sz="3600" b="1" dirty="0" smtClean="0">
                  <a:latin typeface="Arial Black" pitchFamily="34" charset="0"/>
                </a:rPr>
                <a:t>fish</a:t>
              </a:r>
              <a:endParaRPr lang="en-US" sz="3600" b="1" dirty="0">
                <a:latin typeface="Arial Black"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1981200"/>
            <a:ext cx="4876800" cy="2585323"/>
          </a:xfrm>
          <a:prstGeom prst="rect">
            <a:avLst/>
          </a:prstGeom>
        </p:spPr>
        <p:txBody>
          <a:bodyPr wrap="square">
            <a:spAutoFit/>
          </a:bodyPr>
          <a:lstStyle/>
          <a:p>
            <a:pPr>
              <a:lnSpc>
                <a:spcPct val="150000"/>
              </a:lnSpc>
            </a:pPr>
            <a:r>
              <a:rPr lang="en-US" sz="3600" b="1" dirty="0" smtClean="0">
                <a:solidFill>
                  <a:schemeClr val="bg1">
                    <a:lumMod val="50000"/>
                  </a:schemeClr>
                </a:solidFill>
                <a:latin typeface="Calibri" pitchFamily="34" charset="0"/>
              </a:rPr>
              <a:t>Moral of the story</a:t>
            </a:r>
            <a:r>
              <a:rPr lang="en-US" sz="2400" b="1" dirty="0" smtClean="0">
                <a:solidFill>
                  <a:schemeClr val="bg1">
                    <a:lumMod val="50000"/>
                  </a:schemeClr>
                </a:solidFill>
                <a:latin typeface="Calibri" pitchFamily="34" charset="0"/>
              </a:rPr>
              <a:t/>
            </a:r>
            <a:br>
              <a:rPr lang="en-US" sz="2400" b="1" dirty="0" smtClean="0">
                <a:solidFill>
                  <a:schemeClr val="bg1">
                    <a:lumMod val="50000"/>
                  </a:schemeClr>
                </a:solidFill>
                <a:latin typeface="Calibri" pitchFamily="34" charset="0"/>
              </a:rPr>
            </a:br>
            <a:r>
              <a:rPr lang="en-US" sz="2400" dirty="0" smtClean="0">
                <a:solidFill>
                  <a:schemeClr val="bg1">
                    <a:lumMod val="50000"/>
                  </a:schemeClr>
                </a:solidFill>
                <a:latin typeface="Calibri" pitchFamily="34" charset="0"/>
              </a:rPr>
              <a:t>Good intentions are not enough. If you wish to help the fish, </a:t>
            </a:r>
            <a:br>
              <a:rPr lang="en-US" sz="2400" dirty="0" smtClean="0">
                <a:solidFill>
                  <a:schemeClr val="bg1">
                    <a:lumMod val="50000"/>
                  </a:schemeClr>
                </a:solidFill>
                <a:latin typeface="Calibri" pitchFamily="34" charset="0"/>
              </a:rPr>
            </a:br>
            <a:r>
              <a:rPr lang="en-US" sz="2400" dirty="0" smtClean="0">
                <a:solidFill>
                  <a:schemeClr val="bg1">
                    <a:lumMod val="50000"/>
                  </a:schemeClr>
                </a:solidFill>
                <a:latin typeface="Calibri" pitchFamily="34" charset="0"/>
              </a:rPr>
              <a:t>you must understand the culture.</a:t>
            </a:r>
          </a:p>
        </p:txBody>
      </p:sp>
      <p:pic>
        <p:nvPicPr>
          <p:cNvPr id="12" name="Picture 4" descr="http://t2.gstatic.com/images?q=tbn:ANd9GcRZdt_D6Vt9q1wW-dqk0oVby35kSlb-nKs6aD2r2aeGkuhUxrk&amp;t=1&amp;usg=__dXf5I0aAxOCWOAMdgmniSfaoQwI="/>
          <p:cNvPicPr>
            <a:picLocks noChangeAspect="1" noChangeArrowheads="1"/>
          </p:cNvPicPr>
          <p:nvPr/>
        </p:nvPicPr>
        <p:blipFill>
          <a:blip r:embed="rId2" cstate="print"/>
          <a:srcRect/>
          <a:stretch>
            <a:fillRect/>
          </a:stretch>
        </p:blipFill>
        <p:spPr bwMode="auto">
          <a:xfrm>
            <a:off x="5715000" y="2819400"/>
            <a:ext cx="2743200" cy="1959430"/>
          </a:xfrm>
          <a:prstGeom prst="ellipse">
            <a:avLst/>
          </a:prstGeom>
          <a:noFill/>
        </p:spPr>
      </p:pic>
      <p:grpSp>
        <p:nvGrpSpPr>
          <p:cNvPr id="13" name="Group 12"/>
          <p:cNvGrpSpPr/>
          <p:nvPr/>
        </p:nvGrpSpPr>
        <p:grpSpPr>
          <a:xfrm>
            <a:off x="6781800" y="1066800"/>
            <a:ext cx="2362200" cy="2400301"/>
            <a:chOff x="6400800" y="1905000"/>
            <a:chExt cx="2362200" cy="2400301"/>
          </a:xfrm>
        </p:grpSpPr>
        <p:pic>
          <p:nvPicPr>
            <p:cNvPr id="14" name="Picture 6" descr="http://t2.gstatic.com/images?q=tbn:ANd9GcRnn4wskC2OdlwjgPIQTj9IdmQIY2korXrM5tqf6UGjk4JUQg0&amp;t=1&amp;usg=__MC-YDVvWClZtvYQxKYt27Acw9mA="/>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6629400" y="1905000"/>
              <a:ext cx="1905000" cy="2400301"/>
            </a:xfrm>
            <a:prstGeom prst="rect">
              <a:avLst/>
            </a:prstGeom>
            <a:noFill/>
          </p:spPr>
        </p:pic>
        <p:sp>
          <p:nvSpPr>
            <p:cNvPr id="15" name="TextBox 14"/>
            <p:cNvSpPr txBox="1"/>
            <p:nvPr/>
          </p:nvSpPr>
          <p:spPr>
            <a:xfrm>
              <a:off x="6400800" y="3124200"/>
              <a:ext cx="2362200" cy="646331"/>
            </a:xfrm>
            <a:prstGeom prst="rect">
              <a:avLst/>
            </a:prstGeom>
            <a:noFill/>
          </p:spPr>
          <p:txBody>
            <a:bodyPr wrap="square" rtlCol="0">
              <a:spAutoFit/>
            </a:bodyPr>
            <a:lstStyle/>
            <a:p>
              <a:r>
                <a:rPr lang="en-US" sz="3600" b="1" dirty="0" smtClean="0">
                  <a:latin typeface="Arial Black" pitchFamily="34" charset="0"/>
                </a:rPr>
                <a:t>monkey</a:t>
              </a:r>
              <a:endParaRPr lang="en-US" sz="3600" b="1" dirty="0">
                <a:latin typeface="Arial Black" pitchFamily="34" charset="0"/>
              </a:endParaRPr>
            </a:p>
          </p:txBody>
        </p:sp>
      </p:grpSp>
      <p:grpSp>
        <p:nvGrpSpPr>
          <p:cNvPr id="16" name="Group 15"/>
          <p:cNvGrpSpPr/>
          <p:nvPr/>
        </p:nvGrpSpPr>
        <p:grpSpPr>
          <a:xfrm>
            <a:off x="5943600" y="2514600"/>
            <a:ext cx="3200400" cy="1895476"/>
            <a:chOff x="5257800" y="3352800"/>
            <a:chExt cx="3200400" cy="1895476"/>
          </a:xfrm>
        </p:grpSpPr>
        <p:pic>
          <p:nvPicPr>
            <p:cNvPr id="17" name="Picture 8" descr="http://t1.gstatic.com/images?q=tbn:ANd9GcRUv39JOJ7B3mHo2VjPKRn3cexlR_mumOoJbF4-Zy4-CfNKB7U&amp;t=1&amp;usg=__H7V37Tj9ugsCKPqowCbx-dP8v4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5257800" y="3352800"/>
              <a:ext cx="2409825" cy="1895476"/>
            </a:xfrm>
            <a:prstGeom prst="rect">
              <a:avLst/>
            </a:prstGeom>
            <a:noFill/>
          </p:spPr>
        </p:pic>
        <p:sp>
          <p:nvSpPr>
            <p:cNvPr id="18" name="TextBox 17"/>
            <p:cNvSpPr txBox="1"/>
            <p:nvPr/>
          </p:nvSpPr>
          <p:spPr>
            <a:xfrm>
              <a:off x="6096000" y="4419600"/>
              <a:ext cx="2362200" cy="646331"/>
            </a:xfrm>
            <a:prstGeom prst="rect">
              <a:avLst/>
            </a:prstGeom>
            <a:noFill/>
          </p:spPr>
          <p:txBody>
            <a:bodyPr wrap="square" rtlCol="0">
              <a:spAutoFit/>
            </a:bodyPr>
            <a:lstStyle/>
            <a:p>
              <a:r>
                <a:rPr lang="en-US" sz="3600" b="1" dirty="0" smtClean="0">
                  <a:latin typeface="Arial Black" pitchFamily="34" charset="0"/>
                </a:rPr>
                <a:t>fish</a:t>
              </a:r>
              <a:endParaRPr lang="en-US" sz="3600" b="1" dirty="0">
                <a:latin typeface="Arial Black" pitchFamily="34" charset="0"/>
              </a:endParaRPr>
            </a:p>
          </p:txBody>
        </p:sp>
      </p:grpSp>
      <p:sp>
        <p:nvSpPr>
          <p:cNvPr id="11" name="Title 1"/>
          <p:cNvSpPr txBox="1">
            <a:spLocks/>
          </p:cNvSpPr>
          <p:nvPr/>
        </p:nvSpPr>
        <p:spPr>
          <a:xfrm>
            <a:off x="609600" y="0"/>
            <a:ext cx="7239000" cy="11430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Good intentions are not enough</a:t>
            </a:r>
            <a:endPar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457200"/>
            <a:ext cx="7924800" cy="1200329"/>
          </a:xfrm>
          <a:prstGeom prst="rect">
            <a:avLst/>
          </a:prstGeom>
        </p:spPr>
        <p:txBody>
          <a:bodyPr wrap="square">
            <a:spAutoFit/>
            <a:scene3d>
              <a:camera prst="orthographicFront"/>
              <a:lightRig rig="threePt" dir="t"/>
            </a:scene3d>
            <a:sp3d extrusionH="57150">
              <a:bevelT w="38100" h="38100" prst="angle"/>
            </a:sp3d>
          </a:bodyPr>
          <a:lstStyle/>
          <a:p>
            <a:pPr algn="ctr"/>
            <a:r>
              <a:rPr lang="en-US" sz="3600" dirty="0" smtClean="0">
                <a:solidFill>
                  <a:schemeClr val="bg1">
                    <a:lumMod val="50000"/>
                  </a:schemeClr>
                </a:solidFill>
                <a:latin typeface="+mn-lt"/>
              </a:rPr>
              <a:t>Five Empirically-Supported Early Intervention Principles</a:t>
            </a:r>
            <a:endParaRPr lang="en-US" sz="3600" dirty="0">
              <a:solidFill>
                <a:schemeClr val="bg1">
                  <a:lumMod val="50000"/>
                </a:schemeClr>
              </a:solidFill>
              <a:latin typeface="+mn-lt"/>
            </a:endParaRPr>
          </a:p>
        </p:txBody>
      </p:sp>
      <p:graphicFrame>
        <p:nvGraphicFramePr>
          <p:cNvPr id="9" name="Object 3"/>
          <p:cNvGraphicFramePr>
            <a:graphicFrameLocks noChangeAspect="1"/>
          </p:cNvGraphicFramePr>
          <p:nvPr/>
        </p:nvGraphicFramePr>
        <p:xfrm>
          <a:off x="990600" y="762000"/>
          <a:ext cx="8153400" cy="543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chart seriesIdx="0" categoryIdx="0" bldStep="ptInSeries"/>
                                            </p:graphicEl>
                                          </p:spTgt>
                                        </p:tgtEl>
                                        <p:attrNameLst>
                                          <p:attrName>style.visibility</p:attrName>
                                        </p:attrNameLst>
                                      </p:cBhvr>
                                      <p:to>
                                        <p:strVal val="visible"/>
                                      </p:to>
                                    </p:set>
                                    <p:anim calcmode="lin" valueType="num">
                                      <p:cBhvr additive="base">
                                        <p:cTn id="13" dur="50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chart seriesIdx="0" categoryIdx="1" bldStep="ptInSeries"/>
                                            </p:graphicEl>
                                          </p:spTgt>
                                        </p:tgtEl>
                                        <p:attrNameLst>
                                          <p:attrName>style.visibility</p:attrName>
                                        </p:attrNameLst>
                                      </p:cBhvr>
                                      <p:to>
                                        <p:strVal val="visible"/>
                                      </p:to>
                                    </p:set>
                                    <p:anim calcmode="lin" valueType="num">
                                      <p:cBhvr additive="base">
                                        <p:cTn id="19" dur="50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graphicEl>
                                              <a:chart seriesIdx="0" categoryIdx="2" bldStep="ptInSeries"/>
                                            </p:graphicEl>
                                          </p:spTgt>
                                        </p:tgtEl>
                                        <p:attrNameLst>
                                          <p:attrName>style.visibility</p:attrName>
                                        </p:attrNameLst>
                                      </p:cBhvr>
                                      <p:to>
                                        <p:strVal val="visible"/>
                                      </p:to>
                                    </p:set>
                                    <p:anim calcmode="lin" valueType="num">
                                      <p:cBhvr additive="base">
                                        <p:cTn id="25" dur="50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graphicEl>
                                              <a:chart seriesIdx="0" categoryIdx="3" bldStep="ptInSeries"/>
                                            </p:graphicEl>
                                          </p:spTgt>
                                        </p:tgtEl>
                                        <p:attrNameLst>
                                          <p:attrName>style.visibility</p:attrName>
                                        </p:attrNameLst>
                                      </p:cBhvr>
                                      <p:to>
                                        <p:strVal val="visible"/>
                                      </p:to>
                                    </p:set>
                                    <p:anim calcmode="lin" valueType="num">
                                      <p:cBhvr additive="base">
                                        <p:cTn id="31" dur="50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chart seriesIdx="0"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graphicEl>
                                              <a:chart seriesIdx="0" categoryIdx="4" bldStep="ptInSeries"/>
                                            </p:graphicEl>
                                          </p:spTgt>
                                        </p:tgtEl>
                                        <p:attrNameLst>
                                          <p:attrName>style.visibility</p:attrName>
                                        </p:attrNameLst>
                                      </p:cBhvr>
                                      <p:to>
                                        <p:strVal val="visible"/>
                                      </p:to>
                                    </p:set>
                                    <p:anim calcmode="lin" valueType="num">
                                      <p:cBhvr additive="base">
                                        <p:cTn id="37" dur="50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chart seriesIdx="0" categoryIdx="4"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graphicEl>
                                              <a:chart seriesIdx="1" categoryIdx="0" bldStep="ptInSeries"/>
                                            </p:graphicEl>
                                          </p:spTgt>
                                        </p:tgtEl>
                                        <p:attrNameLst>
                                          <p:attrName>style.visibility</p:attrName>
                                        </p:attrNameLst>
                                      </p:cBhvr>
                                      <p:to>
                                        <p:strVal val="visible"/>
                                      </p:to>
                                    </p:set>
                                    <p:anim calcmode="lin" valueType="num">
                                      <p:cBhvr additive="base">
                                        <p:cTn id="43" dur="500" fill="hold"/>
                                        <p:tgtEl>
                                          <p:spTgt spid="9">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graphicEl>
                                              <a:chart seriesIdx="1" categoryIdx="1" bldStep="ptInSeries"/>
                                            </p:graphicEl>
                                          </p:spTgt>
                                        </p:tgtEl>
                                        <p:attrNameLst>
                                          <p:attrName>style.visibility</p:attrName>
                                        </p:attrNameLst>
                                      </p:cBhvr>
                                      <p:to>
                                        <p:strVal val="visible"/>
                                      </p:to>
                                    </p:set>
                                    <p:anim calcmode="lin" valueType="num">
                                      <p:cBhvr additive="base">
                                        <p:cTn id="49" dur="500" fill="hold"/>
                                        <p:tgtEl>
                                          <p:spTgt spid="9">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graphicEl>
                                              <a:chart seriesIdx="1" categoryIdx="2" bldStep="ptInSeries"/>
                                            </p:graphicEl>
                                          </p:spTgt>
                                        </p:tgtEl>
                                        <p:attrNameLst>
                                          <p:attrName>style.visibility</p:attrName>
                                        </p:attrNameLst>
                                      </p:cBhvr>
                                      <p:to>
                                        <p:strVal val="visible"/>
                                      </p:to>
                                    </p:set>
                                    <p:anim calcmode="lin" valueType="num">
                                      <p:cBhvr additive="base">
                                        <p:cTn id="55" dur="500" fill="hold"/>
                                        <p:tgtEl>
                                          <p:spTgt spid="9">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graphicEl>
                                              <a:chart seriesIdx="1"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graphicEl>
                                              <a:chart seriesIdx="1" categoryIdx="3" bldStep="ptInSeries"/>
                                            </p:graphicEl>
                                          </p:spTgt>
                                        </p:tgtEl>
                                        <p:attrNameLst>
                                          <p:attrName>style.visibility</p:attrName>
                                        </p:attrNameLst>
                                      </p:cBhvr>
                                      <p:to>
                                        <p:strVal val="visible"/>
                                      </p:to>
                                    </p:set>
                                    <p:anim calcmode="lin" valueType="num">
                                      <p:cBhvr additive="base">
                                        <p:cTn id="61" dur="500" fill="hold"/>
                                        <p:tgtEl>
                                          <p:spTgt spid="9">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graphicEl>
                                              <a:chart seriesIdx="1"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graphicEl>
                                              <a:chart seriesIdx="1" categoryIdx="4" bldStep="ptInSeries"/>
                                            </p:graphicEl>
                                          </p:spTgt>
                                        </p:tgtEl>
                                        <p:attrNameLst>
                                          <p:attrName>style.visibility</p:attrName>
                                        </p:attrNameLst>
                                      </p:cBhvr>
                                      <p:to>
                                        <p:strVal val="visible"/>
                                      </p:to>
                                    </p:set>
                                    <p:anim calcmode="lin" valueType="num">
                                      <p:cBhvr additive="base">
                                        <p:cTn id="67" dur="500" fill="hold"/>
                                        <p:tgtEl>
                                          <p:spTgt spid="9">
                                            <p:graphicEl>
                                              <a:chart seriesIdx="1" categoryIdx="4" bldStep="ptInSeries"/>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graphicEl>
                                              <a:chart seriesIdx="1" categoryIdx="4"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graphicEl>
                                              <a:chart seriesIdx="2" categoryIdx="0" bldStep="ptInSeries"/>
                                            </p:graphicEl>
                                          </p:spTgt>
                                        </p:tgtEl>
                                        <p:attrNameLst>
                                          <p:attrName>style.visibility</p:attrName>
                                        </p:attrNameLst>
                                      </p:cBhvr>
                                      <p:to>
                                        <p:strVal val="visible"/>
                                      </p:to>
                                    </p:set>
                                    <p:anim calcmode="lin" valueType="num">
                                      <p:cBhvr additive="base">
                                        <p:cTn id="73" dur="500" fill="hold"/>
                                        <p:tgtEl>
                                          <p:spTgt spid="9">
                                            <p:graphicEl>
                                              <a:chart seriesIdx="2"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graphicEl>
                                              <a:chart seriesIdx="2"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graphicEl>
                                              <a:chart seriesIdx="2" categoryIdx="1" bldStep="ptInSeries"/>
                                            </p:graphicEl>
                                          </p:spTgt>
                                        </p:tgtEl>
                                        <p:attrNameLst>
                                          <p:attrName>style.visibility</p:attrName>
                                        </p:attrNameLst>
                                      </p:cBhvr>
                                      <p:to>
                                        <p:strVal val="visible"/>
                                      </p:to>
                                    </p:set>
                                    <p:anim calcmode="lin" valueType="num">
                                      <p:cBhvr additive="base">
                                        <p:cTn id="79" dur="500" fill="hold"/>
                                        <p:tgtEl>
                                          <p:spTgt spid="9">
                                            <p:graphicEl>
                                              <a:chart seriesIdx="2"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graphicEl>
                                              <a:chart seriesIdx="2"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graphicEl>
                                              <a:chart seriesIdx="2" categoryIdx="2" bldStep="ptInSeries"/>
                                            </p:graphicEl>
                                          </p:spTgt>
                                        </p:tgtEl>
                                        <p:attrNameLst>
                                          <p:attrName>style.visibility</p:attrName>
                                        </p:attrNameLst>
                                      </p:cBhvr>
                                      <p:to>
                                        <p:strVal val="visible"/>
                                      </p:to>
                                    </p:set>
                                    <p:anim calcmode="lin" valueType="num">
                                      <p:cBhvr additive="base">
                                        <p:cTn id="85" dur="500" fill="hold"/>
                                        <p:tgtEl>
                                          <p:spTgt spid="9">
                                            <p:graphicEl>
                                              <a:chart seriesIdx="2"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graphicEl>
                                              <a:chart seriesIdx="2"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graphicEl>
                                              <a:chart seriesIdx="2" categoryIdx="3" bldStep="ptInSeries"/>
                                            </p:graphicEl>
                                          </p:spTgt>
                                        </p:tgtEl>
                                        <p:attrNameLst>
                                          <p:attrName>style.visibility</p:attrName>
                                        </p:attrNameLst>
                                      </p:cBhvr>
                                      <p:to>
                                        <p:strVal val="visible"/>
                                      </p:to>
                                    </p:set>
                                    <p:anim calcmode="lin" valueType="num">
                                      <p:cBhvr additive="base">
                                        <p:cTn id="91" dur="500" fill="hold"/>
                                        <p:tgtEl>
                                          <p:spTgt spid="9">
                                            <p:graphicEl>
                                              <a:chart seriesIdx="2"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graphicEl>
                                              <a:chart seriesIdx="2"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
                                            <p:graphicEl>
                                              <a:chart seriesIdx="2" categoryIdx="4" bldStep="ptInSeries"/>
                                            </p:graphicEl>
                                          </p:spTgt>
                                        </p:tgtEl>
                                        <p:attrNameLst>
                                          <p:attrName>style.visibility</p:attrName>
                                        </p:attrNameLst>
                                      </p:cBhvr>
                                      <p:to>
                                        <p:strVal val="visible"/>
                                      </p:to>
                                    </p:set>
                                    <p:anim calcmode="lin" valueType="num">
                                      <p:cBhvr additive="base">
                                        <p:cTn id="97" dur="500" fill="hold"/>
                                        <p:tgtEl>
                                          <p:spTgt spid="9">
                                            <p:graphicEl>
                                              <a:chart seriesIdx="2" categoryIdx="4" bldStep="ptInSeries"/>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graphicEl>
                                              <a:chart seriesIdx="2" categoryIdx="4"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1219200" y="2286000"/>
            <a:ext cx="4114800" cy="3200400"/>
          </a:xfrm>
        </p:spPr>
        <p:txBody>
          <a:bodyPr/>
          <a:lstStyle/>
          <a:p>
            <a:pPr eaLnBrk="1" hangingPunct="1"/>
            <a:r>
              <a:rPr lang="en-US" sz="2400" dirty="0" smtClean="0">
                <a:solidFill>
                  <a:schemeClr val="bg1">
                    <a:lumMod val="50000"/>
                  </a:schemeClr>
                </a:solidFill>
                <a:latin typeface="Calibri" pitchFamily="34" charset="0"/>
              </a:rPr>
              <a:t>“Safety First”</a:t>
            </a:r>
          </a:p>
          <a:p>
            <a:pPr eaLnBrk="1" hangingPunct="1"/>
            <a:endParaRPr lang="en-US" sz="2400" dirty="0" smtClean="0">
              <a:solidFill>
                <a:schemeClr val="bg1">
                  <a:lumMod val="50000"/>
                </a:schemeClr>
              </a:solidFill>
              <a:latin typeface="Calibri" pitchFamily="34" charset="0"/>
            </a:endParaRPr>
          </a:p>
          <a:p>
            <a:pPr eaLnBrk="1" hangingPunct="1"/>
            <a:r>
              <a:rPr lang="en-US" sz="2400" dirty="0" smtClean="0">
                <a:solidFill>
                  <a:schemeClr val="bg1">
                    <a:lumMod val="50000"/>
                  </a:schemeClr>
                </a:solidFill>
                <a:latin typeface="Calibri" pitchFamily="34" charset="0"/>
              </a:rPr>
              <a:t>Reduces biological aspects of traumatic stress reactions</a:t>
            </a:r>
          </a:p>
          <a:p>
            <a:pPr eaLnBrk="1" hangingPunct="1">
              <a:buFontTx/>
              <a:buNone/>
            </a:pPr>
            <a:endParaRPr lang="en-US" sz="2400" dirty="0" smtClean="0">
              <a:solidFill>
                <a:schemeClr val="bg1">
                  <a:lumMod val="50000"/>
                </a:schemeClr>
              </a:solidFill>
              <a:latin typeface="Calibri" pitchFamily="34" charset="0"/>
            </a:endParaRPr>
          </a:p>
          <a:p>
            <a:pPr eaLnBrk="1" hangingPunct="1"/>
            <a:r>
              <a:rPr lang="en-US" sz="2400" dirty="0" smtClean="0">
                <a:solidFill>
                  <a:schemeClr val="bg1">
                    <a:lumMod val="50000"/>
                  </a:schemeClr>
                </a:solidFill>
                <a:latin typeface="Calibri" pitchFamily="34" charset="0"/>
              </a:rPr>
              <a:t>Positively affects thoughts that inhibit recovery</a:t>
            </a:r>
          </a:p>
        </p:txBody>
      </p:sp>
      <p:sp>
        <p:nvSpPr>
          <p:cNvPr id="13314" name="Rectangle 2"/>
          <p:cNvSpPr>
            <a:spLocks noGrp="1" noChangeArrowheads="1"/>
          </p:cNvSpPr>
          <p:nvPr>
            <p:ph type="title" idx="4294967295"/>
          </p:nvPr>
        </p:nvSpPr>
        <p:spPr>
          <a:xfrm>
            <a:off x="457200" y="609600"/>
            <a:ext cx="8686800" cy="1143000"/>
          </a:xfrm>
        </p:spPr>
        <p:txBody>
          <a:bodyPr>
            <a:noAutofit/>
          </a:bodyPr>
          <a:lstStyle/>
          <a:p>
            <a:pPr eaLnBrk="1" hangingPunct="1"/>
            <a:r>
              <a:rPr lang="en-US" sz="4000" b="1" dirty="0" smtClean="0">
                <a:solidFill>
                  <a:schemeClr val="bg1">
                    <a:lumMod val="50000"/>
                  </a:schemeClr>
                </a:solidFill>
              </a:rPr>
              <a:t>Promotion of</a:t>
            </a:r>
            <a:br>
              <a:rPr lang="en-US" sz="4000" b="1" dirty="0" smtClean="0">
                <a:solidFill>
                  <a:schemeClr val="bg1">
                    <a:lumMod val="50000"/>
                  </a:schemeClr>
                </a:solidFill>
              </a:rPr>
            </a:br>
            <a:r>
              <a:rPr lang="en-US" sz="4000" b="1" dirty="0" smtClean="0">
                <a:solidFill>
                  <a:schemeClr val="bg1">
                    <a:lumMod val="50000"/>
                  </a:schemeClr>
                </a:solidFill>
              </a:rPr>
              <a:t>Psychological Sense of Safety</a:t>
            </a:r>
            <a:r>
              <a:rPr lang="en-US" sz="4000" dirty="0" smtClean="0">
                <a:solidFill>
                  <a:schemeClr val="bg1">
                    <a:lumMod val="50000"/>
                  </a:schemeClr>
                </a:solidFill>
              </a:rPr>
              <a:t> </a:t>
            </a:r>
          </a:p>
        </p:txBody>
      </p:sp>
      <p:pic>
        <p:nvPicPr>
          <p:cNvPr id="13316" name="Picture 4" descr="child on shoulder"/>
          <p:cNvPicPr>
            <a:picLocks noChangeAspect="1" noChangeArrowheads="1"/>
          </p:cNvPicPr>
          <p:nvPr/>
        </p:nvPicPr>
        <p:blipFill>
          <a:blip r:embed="rId3" cstate="print"/>
          <a:srcRect/>
          <a:stretch>
            <a:fillRect/>
          </a:stretch>
        </p:blipFill>
        <p:spPr bwMode="auto">
          <a:xfrm>
            <a:off x="5715000" y="1981200"/>
            <a:ext cx="2338388" cy="3657600"/>
          </a:xfrm>
          <a:prstGeom prst="rect">
            <a:avLst/>
          </a:prstGeom>
          <a:ln>
            <a:noFill/>
          </a:ln>
          <a:effectLst>
            <a:outerShdw blurRad="292100" dist="139700" dir="2700000" algn="tl" rotWithShape="0">
              <a:srgbClr val="333333">
                <a:alpha val="65000"/>
              </a:srgbClr>
            </a:outerShdw>
            <a:softEdge rad="1270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down)">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wipe(down)">
                                      <p:cBhvr>
                                        <p:cTn id="1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838200" y="1371600"/>
            <a:ext cx="4724400" cy="4983163"/>
          </a:xfrm>
        </p:spPr>
        <p:txBody>
          <a:bodyPr/>
          <a:lstStyle/>
          <a:p>
            <a:pPr marL="287338" indent="-287338" eaLnBrk="1" hangingPunct="1">
              <a:lnSpc>
                <a:spcPct val="90000"/>
              </a:lnSpc>
            </a:pPr>
            <a:r>
              <a:rPr lang="en-US" sz="2400" dirty="0" smtClean="0">
                <a:solidFill>
                  <a:schemeClr val="bg1">
                    <a:lumMod val="50000"/>
                  </a:schemeClr>
                </a:solidFill>
                <a:latin typeface="Calibri" pitchFamily="34" charset="0"/>
              </a:rPr>
              <a:t>Reduces anxiety, high arousal, numbing, or strong emotions </a:t>
            </a:r>
          </a:p>
          <a:p>
            <a:pPr marL="287338" indent="-287338" eaLnBrk="1" hangingPunct="1">
              <a:lnSpc>
                <a:spcPct val="90000"/>
              </a:lnSpc>
              <a:buFontTx/>
              <a:buNone/>
            </a:pPr>
            <a:endParaRPr lang="en-US" dirty="0" smtClean="0">
              <a:latin typeface="Calibri" pitchFamily="34" charset="0"/>
            </a:endParaRPr>
          </a:p>
          <a:p>
            <a:pPr marL="287338" indent="-287338" eaLnBrk="1" hangingPunct="1">
              <a:lnSpc>
                <a:spcPct val="90000"/>
              </a:lnSpc>
            </a:pPr>
            <a:r>
              <a:rPr lang="en-US" sz="2400" dirty="0" smtClean="0">
                <a:solidFill>
                  <a:schemeClr val="bg1">
                    <a:lumMod val="50000"/>
                  </a:schemeClr>
                </a:solidFill>
                <a:latin typeface="Calibri" pitchFamily="34" charset="0"/>
              </a:rPr>
              <a:t>Supports better:</a:t>
            </a:r>
          </a:p>
          <a:p>
            <a:pPr marL="401638" lvl="1" indent="0" eaLnBrk="1" hangingPunct="1">
              <a:lnSpc>
                <a:spcPct val="90000"/>
              </a:lnSpc>
            </a:pPr>
            <a:r>
              <a:rPr lang="en-US" sz="2000" dirty="0" smtClean="0">
                <a:solidFill>
                  <a:schemeClr val="bg1">
                    <a:lumMod val="50000"/>
                  </a:schemeClr>
                </a:solidFill>
                <a:latin typeface="Calibri" pitchFamily="34" charset="0"/>
              </a:rPr>
              <a:t>   Sleep</a:t>
            </a:r>
          </a:p>
          <a:p>
            <a:pPr marL="401638" lvl="1" indent="0" eaLnBrk="1" hangingPunct="1">
              <a:lnSpc>
                <a:spcPct val="90000"/>
              </a:lnSpc>
            </a:pPr>
            <a:r>
              <a:rPr lang="en-US" sz="2000" dirty="0" smtClean="0">
                <a:solidFill>
                  <a:schemeClr val="bg1">
                    <a:lumMod val="50000"/>
                  </a:schemeClr>
                </a:solidFill>
                <a:latin typeface="Calibri" pitchFamily="34" charset="0"/>
              </a:rPr>
              <a:t>   Eating</a:t>
            </a:r>
          </a:p>
          <a:p>
            <a:pPr marL="401638" lvl="1" indent="0" eaLnBrk="1" hangingPunct="1">
              <a:lnSpc>
                <a:spcPct val="90000"/>
              </a:lnSpc>
            </a:pPr>
            <a:r>
              <a:rPr lang="en-US" sz="2000" dirty="0" smtClean="0">
                <a:solidFill>
                  <a:schemeClr val="bg1">
                    <a:lumMod val="50000"/>
                  </a:schemeClr>
                </a:solidFill>
                <a:latin typeface="Calibri" pitchFamily="34" charset="0"/>
              </a:rPr>
              <a:t>   Decision-making</a:t>
            </a:r>
          </a:p>
          <a:p>
            <a:pPr marL="401638" lvl="1" indent="0" eaLnBrk="1" hangingPunct="1">
              <a:lnSpc>
                <a:spcPct val="90000"/>
              </a:lnSpc>
            </a:pPr>
            <a:r>
              <a:rPr lang="en-US" sz="2000" dirty="0" smtClean="0">
                <a:solidFill>
                  <a:schemeClr val="bg1">
                    <a:lumMod val="50000"/>
                  </a:schemeClr>
                </a:solidFill>
                <a:latin typeface="Calibri" pitchFamily="34" charset="0"/>
              </a:rPr>
              <a:t>   Performance of life tasks </a:t>
            </a:r>
          </a:p>
          <a:p>
            <a:pPr marL="401638" lvl="1" indent="0" eaLnBrk="1" hangingPunct="1">
              <a:lnSpc>
                <a:spcPct val="90000"/>
              </a:lnSpc>
              <a:buFontTx/>
              <a:buNone/>
            </a:pPr>
            <a:endParaRPr lang="en-US" sz="2000" dirty="0" smtClean="0">
              <a:latin typeface="Calibri" pitchFamily="34" charset="0"/>
            </a:endParaRPr>
          </a:p>
          <a:p>
            <a:pPr marL="287338" indent="-287338" eaLnBrk="1" hangingPunct="1">
              <a:lnSpc>
                <a:spcPct val="90000"/>
              </a:lnSpc>
            </a:pPr>
            <a:r>
              <a:rPr lang="en-US" sz="2400" dirty="0" smtClean="0">
                <a:solidFill>
                  <a:schemeClr val="bg1">
                    <a:lumMod val="50000"/>
                  </a:schemeClr>
                </a:solidFill>
                <a:latin typeface="Calibri" pitchFamily="34" charset="0"/>
              </a:rPr>
              <a:t>May reduce the probability of long-term psychological difficulties </a:t>
            </a:r>
          </a:p>
          <a:p>
            <a:pPr marL="401638" lvl="1" indent="0" eaLnBrk="1" hangingPunct="1">
              <a:lnSpc>
                <a:spcPct val="90000"/>
              </a:lnSpc>
              <a:buFontTx/>
              <a:buNone/>
            </a:pPr>
            <a:endParaRPr lang="en-US" sz="2000" b="1" dirty="0" smtClean="0"/>
          </a:p>
        </p:txBody>
      </p:sp>
      <p:sp>
        <p:nvSpPr>
          <p:cNvPr id="14338" name="Rectangle 2"/>
          <p:cNvSpPr>
            <a:spLocks noGrp="1" noChangeArrowheads="1"/>
          </p:cNvSpPr>
          <p:nvPr>
            <p:ph type="title" idx="4294967295"/>
          </p:nvPr>
        </p:nvSpPr>
        <p:spPr>
          <a:xfrm>
            <a:off x="685800" y="0"/>
            <a:ext cx="8229600" cy="1143000"/>
          </a:xfrm>
        </p:spPr>
        <p:txBody>
          <a:bodyPr>
            <a:normAutofit/>
          </a:bodyPr>
          <a:lstStyle/>
          <a:p>
            <a:pPr eaLnBrk="1" hangingPunct="1"/>
            <a:r>
              <a:rPr lang="en-US" sz="4000" b="1" dirty="0" smtClean="0">
                <a:solidFill>
                  <a:schemeClr val="bg1">
                    <a:lumMod val="50000"/>
                  </a:schemeClr>
                </a:solidFill>
              </a:rPr>
              <a:t>Promotion of Calming</a:t>
            </a:r>
            <a:r>
              <a:rPr lang="en-US" sz="4000" dirty="0" smtClean="0">
                <a:solidFill>
                  <a:schemeClr val="bg1">
                    <a:lumMod val="50000"/>
                  </a:schemeClr>
                </a:solidFill>
              </a:rPr>
              <a:t> </a:t>
            </a:r>
          </a:p>
        </p:txBody>
      </p:sp>
      <p:pic>
        <p:nvPicPr>
          <p:cNvPr id="14340" name="Picture 4" descr="how_cds_work_img_1"/>
          <p:cNvPicPr>
            <a:picLocks noChangeAspect="1" noChangeArrowheads="1"/>
          </p:cNvPicPr>
          <p:nvPr/>
        </p:nvPicPr>
        <p:blipFill>
          <a:blip r:embed="rId3" cstate="print"/>
          <a:srcRect/>
          <a:stretch>
            <a:fillRect/>
          </a:stretch>
        </p:blipFill>
        <p:spPr bwMode="auto">
          <a:xfrm>
            <a:off x="5257800" y="2057400"/>
            <a:ext cx="3124200" cy="2255092"/>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914400" y="1295400"/>
            <a:ext cx="4648200" cy="4983163"/>
          </a:xfrm>
        </p:spPr>
        <p:txBody>
          <a:bodyPr/>
          <a:lstStyle/>
          <a:p>
            <a:pPr eaLnBrk="1" hangingPunct="1"/>
            <a:endParaRPr lang="en-US" sz="2400" b="1" dirty="0" smtClean="0"/>
          </a:p>
          <a:p>
            <a:pPr eaLnBrk="1" hangingPunct="1"/>
            <a:r>
              <a:rPr lang="en-US" sz="2400" dirty="0" smtClean="0">
                <a:solidFill>
                  <a:schemeClr val="bg1">
                    <a:lumMod val="50000"/>
                  </a:schemeClr>
                </a:solidFill>
                <a:latin typeface="Calibri" pitchFamily="34" charset="0"/>
              </a:rPr>
              <a:t>Encourage disaster survivors to play an active role in their own recovery</a:t>
            </a:r>
          </a:p>
          <a:p>
            <a:pPr eaLnBrk="1" hangingPunct="1"/>
            <a:endParaRPr lang="en-US" sz="2400" dirty="0" smtClean="0">
              <a:solidFill>
                <a:schemeClr val="bg1">
                  <a:lumMod val="50000"/>
                </a:schemeClr>
              </a:solidFill>
              <a:latin typeface="Calibri" pitchFamily="34" charset="0"/>
            </a:endParaRPr>
          </a:p>
          <a:p>
            <a:pPr eaLnBrk="1" hangingPunct="1"/>
            <a:r>
              <a:rPr lang="en-US" sz="2400" dirty="0" smtClean="0">
                <a:solidFill>
                  <a:schemeClr val="bg1">
                    <a:lumMod val="50000"/>
                  </a:schemeClr>
                </a:solidFill>
                <a:latin typeface="Calibri" pitchFamily="34" charset="0"/>
              </a:rPr>
              <a:t>Increases people’s beliefs about their capabilities </a:t>
            </a:r>
          </a:p>
          <a:p>
            <a:pPr eaLnBrk="1" hangingPunct="1">
              <a:buFontTx/>
              <a:buNone/>
            </a:pPr>
            <a:endParaRPr lang="en-US" sz="2400" dirty="0" smtClean="0">
              <a:solidFill>
                <a:schemeClr val="bg1">
                  <a:lumMod val="50000"/>
                </a:schemeClr>
              </a:solidFill>
              <a:latin typeface="Calibri" pitchFamily="34" charset="0"/>
            </a:endParaRPr>
          </a:p>
          <a:p>
            <a:pPr eaLnBrk="1" hangingPunct="1"/>
            <a:r>
              <a:rPr lang="en-US" sz="2400" dirty="0" smtClean="0">
                <a:solidFill>
                  <a:schemeClr val="bg1">
                    <a:lumMod val="50000"/>
                  </a:schemeClr>
                </a:solidFill>
                <a:latin typeface="Calibri" pitchFamily="34" charset="0"/>
              </a:rPr>
              <a:t>Increases self-control of thought, emotions, and behavior</a:t>
            </a:r>
          </a:p>
        </p:txBody>
      </p:sp>
      <p:sp>
        <p:nvSpPr>
          <p:cNvPr id="15362" name="Rectangle 2"/>
          <p:cNvSpPr>
            <a:spLocks noGrp="1" noChangeArrowheads="1"/>
          </p:cNvSpPr>
          <p:nvPr>
            <p:ph type="title" idx="4294967295"/>
          </p:nvPr>
        </p:nvSpPr>
        <p:spPr>
          <a:xfrm>
            <a:off x="457200" y="0"/>
            <a:ext cx="8229600" cy="1219200"/>
          </a:xfrm>
        </p:spPr>
        <p:txBody>
          <a:bodyPr>
            <a:normAutofit/>
          </a:bodyPr>
          <a:lstStyle/>
          <a:p>
            <a:pPr eaLnBrk="1" hangingPunct="1"/>
            <a:r>
              <a:rPr lang="en-US" sz="4000" b="1" dirty="0" smtClean="0">
                <a:solidFill>
                  <a:schemeClr val="bg1">
                    <a:lumMod val="50000"/>
                  </a:schemeClr>
                </a:solidFill>
              </a:rPr>
              <a:t>Promotion of Self-Efficacy</a:t>
            </a:r>
            <a:r>
              <a:rPr lang="en-US" sz="4000" dirty="0" smtClean="0">
                <a:solidFill>
                  <a:schemeClr val="bg1">
                    <a:lumMod val="50000"/>
                  </a:schemeClr>
                </a:solidFill>
              </a:rPr>
              <a:t> </a:t>
            </a:r>
          </a:p>
        </p:txBody>
      </p:sp>
      <p:pic>
        <p:nvPicPr>
          <p:cNvPr id="15364" name="Picture 4" descr="chiapas"/>
          <p:cNvPicPr>
            <a:picLocks noChangeAspect="1" noChangeArrowheads="1"/>
          </p:cNvPicPr>
          <p:nvPr/>
        </p:nvPicPr>
        <p:blipFill>
          <a:blip r:embed="rId3" cstate="print"/>
          <a:srcRect/>
          <a:stretch>
            <a:fillRect/>
          </a:stretch>
        </p:blipFill>
        <p:spPr bwMode="auto">
          <a:xfrm>
            <a:off x="5410200" y="1981200"/>
            <a:ext cx="2888575" cy="2541588"/>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066800" y="3429000"/>
            <a:ext cx="7543800" cy="1600200"/>
          </a:xfrm>
        </p:spPr>
        <p:txBody>
          <a:bodyPr>
            <a:noAutofit/>
          </a:bodyPr>
          <a:lstStyle/>
          <a:p>
            <a:r>
              <a:rPr lang="en-US" sz="3200" b="1" spc="0" dirty="0" smtClean="0">
                <a:solidFill>
                  <a:schemeClr val="bg1">
                    <a:lumMod val="50000"/>
                  </a:schemeClr>
                </a:solidFill>
                <a:effectLst/>
                <a:latin typeface="Calibri" pitchFamily="34" charset="0"/>
                <a:cs typeface="Times New Roman" pitchFamily="18" charset="0"/>
              </a:rPr>
              <a:t>Randal Beaton, PhD, EMT </a:t>
            </a:r>
            <a:r>
              <a:rPr lang="en-US" sz="2400" b="1" dirty="0" smtClean="0">
                <a:solidFill>
                  <a:schemeClr val="bg1">
                    <a:lumMod val="50000"/>
                  </a:schemeClr>
                </a:solidFill>
                <a:effectLst/>
                <a:latin typeface="Calibri" pitchFamily="34" charset="0"/>
                <a:cs typeface="Times New Roman" pitchFamily="18" charset="0"/>
              </a:rPr>
              <a:t/>
            </a:r>
            <a:br>
              <a:rPr lang="en-US" sz="2400" b="1" dirty="0" smtClean="0">
                <a:solidFill>
                  <a:schemeClr val="bg1">
                    <a:lumMod val="50000"/>
                  </a:schemeClr>
                </a:solidFill>
                <a:effectLst/>
                <a:latin typeface="Calibri" pitchFamily="34" charset="0"/>
                <a:cs typeface="Times New Roman" pitchFamily="18" charset="0"/>
              </a:rPr>
            </a:br>
            <a:r>
              <a:rPr lang="en-US" sz="2400" dirty="0" smtClean="0">
                <a:solidFill>
                  <a:schemeClr val="bg1">
                    <a:lumMod val="50000"/>
                  </a:schemeClr>
                </a:solidFill>
                <a:effectLst/>
                <a:latin typeface="Calibri" pitchFamily="34" charset="0"/>
                <a:cs typeface="Times New Roman" pitchFamily="18" charset="0"/>
              </a:rPr>
              <a:t/>
            </a:r>
            <a:br>
              <a:rPr lang="en-US" sz="2400" dirty="0" smtClean="0">
                <a:solidFill>
                  <a:schemeClr val="bg1">
                    <a:lumMod val="50000"/>
                  </a:schemeClr>
                </a:solidFill>
                <a:effectLst/>
                <a:latin typeface="Calibri" pitchFamily="34" charset="0"/>
                <a:cs typeface="Times New Roman" pitchFamily="18" charset="0"/>
              </a:rPr>
            </a:br>
            <a:r>
              <a:rPr lang="en-US" sz="2400" spc="0" dirty="0" smtClean="0">
                <a:solidFill>
                  <a:schemeClr val="bg1">
                    <a:lumMod val="50000"/>
                  </a:schemeClr>
                </a:solidFill>
                <a:effectLst/>
                <a:latin typeface="Calibri" pitchFamily="34" charset="0"/>
                <a:cs typeface="Times New Roman" pitchFamily="18" charset="0"/>
              </a:rPr>
              <a:t/>
            </a:r>
            <a:br>
              <a:rPr lang="en-US" sz="2400" spc="0" dirty="0" smtClean="0">
                <a:solidFill>
                  <a:schemeClr val="bg1">
                    <a:lumMod val="50000"/>
                  </a:schemeClr>
                </a:solidFill>
                <a:effectLst/>
                <a:latin typeface="Calibri" pitchFamily="34" charset="0"/>
                <a:cs typeface="Times New Roman" pitchFamily="18" charset="0"/>
              </a:rPr>
            </a:br>
            <a:r>
              <a:rPr lang="en-US" sz="2400" spc="0" dirty="0" smtClean="0">
                <a:solidFill>
                  <a:schemeClr val="bg1">
                    <a:lumMod val="50000"/>
                  </a:schemeClr>
                </a:solidFill>
                <a:effectLst/>
                <a:latin typeface="Calibri" pitchFamily="34" charset="0"/>
                <a:cs typeface="Times New Roman" pitchFamily="18" charset="0"/>
              </a:rPr>
              <a:t>Research Professor </a:t>
            </a:r>
            <a:br>
              <a:rPr lang="en-US" sz="2400" spc="0" dirty="0" smtClean="0">
                <a:solidFill>
                  <a:schemeClr val="bg1">
                    <a:lumMod val="50000"/>
                  </a:schemeClr>
                </a:solidFill>
                <a:effectLst/>
                <a:latin typeface="Calibri" pitchFamily="34" charset="0"/>
                <a:cs typeface="Times New Roman" pitchFamily="18" charset="0"/>
              </a:rPr>
            </a:br>
            <a:r>
              <a:rPr lang="en-US" sz="2400" spc="0" dirty="0" smtClean="0">
                <a:solidFill>
                  <a:schemeClr val="bg1">
                    <a:lumMod val="50000"/>
                  </a:schemeClr>
                </a:solidFill>
                <a:effectLst/>
                <a:latin typeface="Calibri" pitchFamily="34" charset="0"/>
                <a:cs typeface="Times New Roman" pitchFamily="18" charset="0"/>
              </a:rPr>
              <a:t>Schools of Nursing  and Public Health</a:t>
            </a:r>
            <a:br>
              <a:rPr lang="en-US" sz="2400" spc="0" dirty="0" smtClean="0">
                <a:solidFill>
                  <a:schemeClr val="bg1">
                    <a:lumMod val="50000"/>
                  </a:schemeClr>
                </a:solidFill>
                <a:effectLst/>
                <a:latin typeface="Calibri" pitchFamily="34" charset="0"/>
                <a:cs typeface="Times New Roman" pitchFamily="18" charset="0"/>
              </a:rPr>
            </a:br>
            <a:r>
              <a:rPr lang="en-US" sz="2400" spc="0" dirty="0" smtClean="0">
                <a:solidFill>
                  <a:schemeClr val="bg1">
                    <a:lumMod val="50000"/>
                  </a:schemeClr>
                </a:solidFill>
                <a:effectLst/>
                <a:latin typeface="Calibri" pitchFamily="34" charset="0"/>
                <a:cs typeface="Times New Roman" pitchFamily="18" charset="0"/>
              </a:rPr>
              <a:t> University of Washington </a:t>
            </a:r>
            <a:br>
              <a:rPr lang="en-US" sz="2400" spc="0" dirty="0" smtClean="0">
                <a:solidFill>
                  <a:schemeClr val="bg1">
                    <a:lumMod val="50000"/>
                  </a:schemeClr>
                </a:solidFill>
                <a:effectLst/>
                <a:latin typeface="Calibri" pitchFamily="34" charset="0"/>
                <a:cs typeface="Times New Roman" pitchFamily="18" charset="0"/>
              </a:rPr>
            </a:br>
            <a:r>
              <a:rPr lang="en-US" sz="2400" spc="0" dirty="0" smtClean="0">
                <a:solidFill>
                  <a:schemeClr val="bg1">
                    <a:lumMod val="50000"/>
                  </a:schemeClr>
                </a:solidFill>
                <a:effectLst/>
                <a:latin typeface="Calibri" pitchFamily="34" charset="0"/>
                <a:cs typeface="Times New Roman" pitchFamily="18" charset="0"/>
              </a:rPr>
              <a:t>Faculty, Northwest Center for Public Health Practice  </a:t>
            </a:r>
          </a:p>
        </p:txBody>
      </p:sp>
      <p:sp>
        <p:nvSpPr>
          <p:cNvPr id="7171" name="Rectangle 3"/>
          <p:cNvSpPr>
            <a:spLocks noChangeArrowheads="1"/>
          </p:cNvSpPr>
          <p:nvPr/>
        </p:nvSpPr>
        <p:spPr bwMode="auto">
          <a:xfrm>
            <a:off x="4191000" y="3962400"/>
            <a:ext cx="184150" cy="641350"/>
          </a:xfrm>
          <a:prstGeom prst="rect">
            <a:avLst/>
          </a:prstGeom>
          <a:noFill/>
          <a:ln w="9525">
            <a:noFill/>
            <a:miter lim="800000"/>
            <a:headEnd/>
            <a:tailEnd/>
          </a:ln>
        </p:spPr>
        <p:txBody>
          <a:bodyPr wrap="none">
            <a:spAutoFit/>
          </a:bodyPr>
          <a:lstStyle/>
          <a:p>
            <a:r>
              <a:rPr lang="en-US">
                <a:solidFill>
                  <a:schemeClr val="bg1"/>
                </a:solidFill>
              </a:rPr>
              <a:t/>
            </a:r>
            <a:br>
              <a:rPr lang="en-US">
                <a:solidFill>
                  <a:schemeClr val="bg1"/>
                </a:solidFill>
              </a:rPr>
            </a:br>
            <a:endParaRPr lang="en-US">
              <a:solidFill>
                <a:schemeClr val="bg1"/>
              </a:solidFill>
            </a:endParaRPr>
          </a:p>
        </p:txBody>
      </p:sp>
      <p:pic>
        <p:nvPicPr>
          <p:cNvPr id="7175" name="Picture 8" descr="D:\Documents and Settings\randyb\My Documents\My Pictures\Dr_beaton.jpg"/>
          <p:cNvPicPr>
            <a:picLocks noChangeAspect="1" noChangeArrowheads="1"/>
          </p:cNvPicPr>
          <p:nvPr/>
        </p:nvPicPr>
        <p:blipFill>
          <a:blip r:embed="rId3" cstate="print"/>
          <a:srcRect/>
          <a:stretch>
            <a:fillRect/>
          </a:stretch>
        </p:blipFill>
        <p:spPr bwMode="auto">
          <a:xfrm>
            <a:off x="5791200" y="1066800"/>
            <a:ext cx="2076157" cy="2933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457200" y="1600200"/>
            <a:ext cx="8686800" cy="4525963"/>
          </a:xfrm>
        </p:spPr>
        <p:txBody>
          <a:bodyPr/>
          <a:lstStyle/>
          <a:p>
            <a:pPr eaLnBrk="1" hangingPunct="1"/>
            <a:r>
              <a:rPr lang="en-US" b="1" dirty="0" smtClean="0">
                <a:solidFill>
                  <a:schemeClr val="bg1">
                    <a:lumMod val="50000"/>
                  </a:schemeClr>
                </a:solidFill>
              </a:rPr>
              <a:t>Related to better emotional well-being and recovery</a:t>
            </a:r>
          </a:p>
          <a:p>
            <a:pPr eaLnBrk="1" hangingPunct="1"/>
            <a:endParaRPr lang="en-US" b="1" dirty="0" smtClean="0"/>
          </a:p>
          <a:p>
            <a:pPr eaLnBrk="1" hangingPunct="1"/>
            <a:r>
              <a:rPr lang="en-US" b="1" dirty="0" smtClean="0">
                <a:solidFill>
                  <a:schemeClr val="bg1">
                    <a:lumMod val="50000"/>
                  </a:schemeClr>
                </a:solidFill>
              </a:rPr>
              <a:t>Provides opportunities for:</a:t>
            </a:r>
          </a:p>
          <a:p>
            <a:pPr lvl="1" eaLnBrk="1" hangingPunct="1"/>
            <a:r>
              <a:rPr lang="en-US" sz="2000" dirty="0" smtClean="0">
                <a:solidFill>
                  <a:schemeClr val="bg1">
                    <a:lumMod val="50000"/>
                  </a:schemeClr>
                </a:solidFill>
              </a:rPr>
              <a:t>Information about resources</a:t>
            </a:r>
          </a:p>
          <a:p>
            <a:pPr lvl="1" eaLnBrk="1" hangingPunct="1"/>
            <a:r>
              <a:rPr lang="en-US" sz="2000" dirty="0" smtClean="0">
                <a:solidFill>
                  <a:schemeClr val="bg1">
                    <a:lumMod val="50000"/>
                  </a:schemeClr>
                </a:solidFill>
              </a:rPr>
              <a:t>Practical problem-solving</a:t>
            </a:r>
          </a:p>
          <a:p>
            <a:pPr lvl="1" eaLnBrk="1" hangingPunct="1"/>
            <a:r>
              <a:rPr lang="en-US" sz="2000" dirty="0" smtClean="0">
                <a:solidFill>
                  <a:schemeClr val="bg1">
                    <a:lumMod val="50000"/>
                  </a:schemeClr>
                </a:solidFill>
              </a:rPr>
              <a:t>Emotional understanding</a:t>
            </a:r>
          </a:p>
          <a:p>
            <a:pPr lvl="1" eaLnBrk="1" hangingPunct="1"/>
            <a:r>
              <a:rPr lang="en-US" sz="2000" dirty="0" smtClean="0">
                <a:solidFill>
                  <a:schemeClr val="bg1">
                    <a:lumMod val="50000"/>
                  </a:schemeClr>
                </a:solidFill>
              </a:rPr>
              <a:t>Sharing of experiences</a:t>
            </a:r>
          </a:p>
          <a:p>
            <a:pPr lvl="1" eaLnBrk="1" hangingPunct="1"/>
            <a:r>
              <a:rPr lang="en-US" sz="2000" i="1" dirty="0" smtClean="0">
                <a:solidFill>
                  <a:schemeClr val="bg1">
                    <a:lumMod val="50000"/>
                  </a:schemeClr>
                </a:solidFill>
              </a:rPr>
              <a:t>Normalization</a:t>
            </a:r>
            <a:r>
              <a:rPr lang="en-US" sz="2000" dirty="0" smtClean="0">
                <a:solidFill>
                  <a:schemeClr val="bg1">
                    <a:lumMod val="50000"/>
                  </a:schemeClr>
                </a:solidFill>
              </a:rPr>
              <a:t> of </a:t>
            </a:r>
          </a:p>
          <a:p>
            <a:pPr lvl="1" eaLnBrk="1" hangingPunct="1">
              <a:buFontTx/>
              <a:buNone/>
            </a:pPr>
            <a:r>
              <a:rPr lang="en-US" sz="2000" dirty="0" smtClean="0">
                <a:solidFill>
                  <a:schemeClr val="bg1">
                    <a:lumMod val="50000"/>
                  </a:schemeClr>
                </a:solidFill>
              </a:rPr>
              <a:t>     reactions and experiences</a:t>
            </a:r>
          </a:p>
          <a:p>
            <a:pPr lvl="1" eaLnBrk="1" hangingPunct="1"/>
            <a:r>
              <a:rPr lang="en-US" sz="2000" dirty="0" smtClean="0">
                <a:solidFill>
                  <a:schemeClr val="bg1">
                    <a:lumMod val="50000"/>
                  </a:schemeClr>
                </a:solidFill>
              </a:rPr>
              <a:t>Sharing of ways of coping</a:t>
            </a:r>
          </a:p>
        </p:txBody>
      </p:sp>
      <p:sp>
        <p:nvSpPr>
          <p:cNvPr id="16386" name="Rectangle 2"/>
          <p:cNvSpPr>
            <a:spLocks noGrp="1" noChangeArrowheads="1"/>
          </p:cNvSpPr>
          <p:nvPr>
            <p:ph type="title" idx="4294967295"/>
          </p:nvPr>
        </p:nvSpPr>
        <p:spPr>
          <a:xfrm>
            <a:off x="457200" y="304800"/>
            <a:ext cx="8229600" cy="1219200"/>
          </a:xfrm>
        </p:spPr>
        <p:txBody>
          <a:bodyPr>
            <a:normAutofit/>
          </a:bodyPr>
          <a:lstStyle/>
          <a:p>
            <a:pPr eaLnBrk="1" hangingPunct="1"/>
            <a:r>
              <a:rPr lang="en-US" sz="4000" b="1" dirty="0" smtClean="0">
                <a:solidFill>
                  <a:schemeClr val="bg1">
                    <a:lumMod val="50000"/>
                  </a:schemeClr>
                </a:solidFill>
              </a:rPr>
              <a:t>Promotion of Connectedness</a:t>
            </a:r>
            <a:r>
              <a:rPr lang="en-US" sz="4000" dirty="0" smtClean="0">
                <a:solidFill>
                  <a:schemeClr val="bg1">
                    <a:lumMod val="50000"/>
                  </a:schemeClr>
                </a:solidFill>
              </a:rPr>
              <a:t> </a:t>
            </a:r>
          </a:p>
        </p:txBody>
      </p:sp>
      <p:pic>
        <p:nvPicPr>
          <p:cNvPr id="16388" name="Picture 4" descr="hug_sm"/>
          <p:cNvPicPr>
            <a:picLocks noChangeAspect="1" noChangeArrowheads="1"/>
          </p:cNvPicPr>
          <p:nvPr/>
        </p:nvPicPr>
        <p:blipFill>
          <a:blip r:embed="rId3" cstate="print"/>
          <a:srcRect l="6161" r="16256"/>
          <a:stretch>
            <a:fillRect/>
          </a:stretch>
        </p:blipFill>
        <p:spPr bwMode="auto">
          <a:xfrm>
            <a:off x="5257800" y="2667000"/>
            <a:ext cx="2667000" cy="2286000"/>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wipe(down)">
                                      <p:cBhvr>
                                        <p:cTn id="19" dur="2000"/>
                                        <p:tgtEl>
                                          <p:spTgt spid="1638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wipe(down)">
                                      <p:cBhvr>
                                        <p:cTn id="24" dur="2000"/>
                                        <p:tgtEl>
                                          <p:spTgt spid="1638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Effect transition="in" filter="wipe(down)">
                                      <p:cBhvr>
                                        <p:cTn id="29" dur="2000"/>
                                        <p:tgtEl>
                                          <p:spTgt spid="1638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387">
                                            <p:txEl>
                                              <p:pRg st="6" end="6"/>
                                            </p:txEl>
                                          </p:spTgt>
                                        </p:tgtEl>
                                        <p:attrNameLst>
                                          <p:attrName>style.visibility</p:attrName>
                                        </p:attrNameLst>
                                      </p:cBhvr>
                                      <p:to>
                                        <p:strVal val="visible"/>
                                      </p:to>
                                    </p:set>
                                    <p:animEffect transition="in" filter="wipe(down)">
                                      <p:cBhvr>
                                        <p:cTn id="34" dur="2000"/>
                                        <p:tgtEl>
                                          <p:spTgt spid="1638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387">
                                            <p:txEl>
                                              <p:pRg st="7" end="7"/>
                                            </p:txEl>
                                          </p:spTgt>
                                        </p:tgtEl>
                                        <p:attrNameLst>
                                          <p:attrName>style.visibility</p:attrName>
                                        </p:attrNameLst>
                                      </p:cBhvr>
                                      <p:to>
                                        <p:strVal val="visible"/>
                                      </p:to>
                                    </p:set>
                                    <p:animEffect transition="in" filter="wipe(down)">
                                      <p:cBhvr>
                                        <p:cTn id="39" dur="2000"/>
                                        <p:tgtEl>
                                          <p:spTgt spid="16387">
                                            <p:txEl>
                                              <p:pRg st="7" end="7"/>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wipe(down)">
                                      <p:cBhvr>
                                        <p:cTn id="42" dur="2000"/>
                                        <p:tgtEl>
                                          <p:spTgt spid="1638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animEffect transition="in" filter="wipe(down)">
                                      <p:cBhvr>
                                        <p:cTn id="47" dur="20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4294967295"/>
          </p:nvPr>
        </p:nvSpPr>
        <p:spPr>
          <a:xfrm>
            <a:off x="762000" y="1524000"/>
            <a:ext cx="3763963" cy="4191000"/>
          </a:xfrm>
        </p:spPr>
        <p:txBody>
          <a:bodyPr/>
          <a:lstStyle/>
          <a:p>
            <a:pPr eaLnBrk="1" hangingPunct="1">
              <a:lnSpc>
                <a:spcPct val="90000"/>
              </a:lnSpc>
              <a:buFontTx/>
              <a:buNone/>
            </a:pPr>
            <a:r>
              <a:rPr lang="en-US" sz="2400" b="1" dirty="0" smtClean="0">
                <a:solidFill>
                  <a:schemeClr val="bg1">
                    <a:lumMod val="50000"/>
                  </a:schemeClr>
                </a:solidFill>
                <a:latin typeface="Calibri" pitchFamily="34" charset="0"/>
              </a:rPr>
              <a:t>Favorable outcomes</a:t>
            </a:r>
          </a:p>
          <a:p>
            <a:pPr eaLnBrk="1" hangingPunct="1">
              <a:lnSpc>
                <a:spcPct val="90000"/>
              </a:lnSpc>
              <a:buFontTx/>
              <a:buNone/>
            </a:pPr>
            <a:r>
              <a:rPr lang="en-US" sz="2400" b="1" dirty="0" smtClean="0">
                <a:solidFill>
                  <a:schemeClr val="bg1">
                    <a:lumMod val="50000"/>
                  </a:schemeClr>
                </a:solidFill>
                <a:latin typeface="Calibri" pitchFamily="34" charset="0"/>
              </a:rPr>
              <a:t>are associated with:</a:t>
            </a:r>
            <a:br>
              <a:rPr lang="en-US" sz="2400" b="1" dirty="0" smtClean="0">
                <a:solidFill>
                  <a:schemeClr val="bg1">
                    <a:lumMod val="50000"/>
                  </a:schemeClr>
                </a:solidFill>
                <a:latin typeface="Calibri" pitchFamily="34" charset="0"/>
              </a:rPr>
            </a:br>
            <a:endParaRPr lang="en-US" sz="2400" b="1" dirty="0" smtClean="0">
              <a:solidFill>
                <a:schemeClr val="bg1">
                  <a:lumMod val="50000"/>
                </a:schemeClr>
              </a:solidFill>
              <a:latin typeface="Calibri" pitchFamily="34" charset="0"/>
            </a:endParaRPr>
          </a:p>
          <a:p>
            <a:pPr eaLnBrk="1" hangingPunct="1">
              <a:lnSpc>
                <a:spcPct val="90000"/>
              </a:lnSpc>
            </a:pPr>
            <a:r>
              <a:rPr lang="en-US" sz="2400" dirty="0" smtClean="0">
                <a:solidFill>
                  <a:schemeClr val="bg1">
                    <a:lumMod val="50000"/>
                  </a:schemeClr>
                </a:solidFill>
                <a:latin typeface="Calibri" pitchFamily="34" charset="0"/>
              </a:rPr>
              <a:t>Optimism </a:t>
            </a:r>
          </a:p>
          <a:p>
            <a:pPr eaLnBrk="1" hangingPunct="1">
              <a:lnSpc>
                <a:spcPct val="90000"/>
              </a:lnSpc>
            </a:pPr>
            <a:r>
              <a:rPr lang="en-US" sz="2400" dirty="0" smtClean="0">
                <a:solidFill>
                  <a:schemeClr val="bg1">
                    <a:lumMod val="50000"/>
                  </a:schemeClr>
                </a:solidFill>
                <a:latin typeface="Calibri" pitchFamily="34" charset="0"/>
              </a:rPr>
              <a:t>Positive expectancy</a:t>
            </a:r>
          </a:p>
          <a:p>
            <a:pPr eaLnBrk="1" hangingPunct="1">
              <a:lnSpc>
                <a:spcPct val="90000"/>
              </a:lnSpc>
            </a:pPr>
            <a:r>
              <a:rPr lang="en-US" sz="2400" dirty="0" smtClean="0">
                <a:solidFill>
                  <a:schemeClr val="bg1">
                    <a:lumMod val="50000"/>
                  </a:schemeClr>
                </a:solidFill>
                <a:latin typeface="Calibri" pitchFamily="34" charset="0"/>
              </a:rPr>
              <a:t>A feeling of confidence in life and/or self</a:t>
            </a:r>
          </a:p>
          <a:p>
            <a:pPr eaLnBrk="1" hangingPunct="1">
              <a:lnSpc>
                <a:spcPct val="90000"/>
              </a:lnSpc>
            </a:pPr>
            <a:r>
              <a:rPr lang="en-US" sz="2400" dirty="0" smtClean="0">
                <a:solidFill>
                  <a:schemeClr val="bg1">
                    <a:lumMod val="50000"/>
                  </a:schemeClr>
                </a:solidFill>
                <a:latin typeface="Calibri" pitchFamily="34" charset="0"/>
              </a:rPr>
              <a:t>Strong faith-based beliefs</a:t>
            </a:r>
          </a:p>
        </p:txBody>
      </p:sp>
      <p:sp>
        <p:nvSpPr>
          <p:cNvPr id="17410" name="Rectangle 2"/>
          <p:cNvSpPr>
            <a:spLocks noGrp="1" noChangeArrowheads="1"/>
          </p:cNvSpPr>
          <p:nvPr>
            <p:ph type="title" idx="4294967295"/>
          </p:nvPr>
        </p:nvSpPr>
        <p:spPr>
          <a:xfrm>
            <a:off x="304800" y="152400"/>
            <a:ext cx="8229600" cy="1219200"/>
          </a:xfrm>
        </p:spPr>
        <p:txBody>
          <a:bodyPr>
            <a:normAutofit/>
            <a:scene3d>
              <a:camera prst="orthographicFront"/>
              <a:lightRig rig="threePt" dir="t"/>
            </a:scene3d>
            <a:sp3d extrusionH="57150">
              <a:bevelT w="38100" h="38100" prst="angle"/>
            </a:sp3d>
          </a:bodyPr>
          <a:lstStyle/>
          <a:p>
            <a:pPr eaLnBrk="1" hangingPunct="1"/>
            <a:r>
              <a:rPr lang="en-US" sz="4000" b="1" dirty="0" smtClean="0">
                <a:solidFill>
                  <a:schemeClr val="bg1">
                    <a:lumMod val="50000"/>
                  </a:schemeClr>
                </a:solidFill>
              </a:rPr>
              <a:t>Instilling Hope</a:t>
            </a:r>
            <a:r>
              <a:rPr lang="en-US" sz="4000" dirty="0" smtClean="0">
                <a:solidFill>
                  <a:schemeClr val="bg1">
                    <a:lumMod val="50000"/>
                  </a:schemeClr>
                </a:solidFill>
              </a:rPr>
              <a:t> </a:t>
            </a:r>
          </a:p>
        </p:txBody>
      </p:sp>
      <p:pic>
        <p:nvPicPr>
          <p:cNvPr id="17412" name="Picture 4" descr="2002757884"/>
          <p:cNvPicPr>
            <a:picLocks noChangeAspect="1" noChangeArrowheads="1"/>
          </p:cNvPicPr>
          <p:nvPr/>
        </p:nvPicPr>
        <p:blipFill>
          <a:blip r:embed="rId3" cstate="print"/>
          <a:srcRect/>
          <a:stretch>
            <a:fillRect/>
          </a:stretch>
        </p:blipFill>
        <p:spPr bwMode="auto">
          <a:xfrm>
            <a:off x="4724400" y="2133600"/>
            <a:ext cx="3505200" cy="23340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143000" y="1828800"/>
            <a:ext cx="7315200" cy="4191000"/>
          </a:xfrm>
        </p:spPr>
        <p:txBody>
          <a:bodyPr/>
          <a:lstStyle/>
          <a:p>
            <a:pPr>
              <a:lnSpc>
                <a:spcPct val="80000"/>
              </a:lnSpc>
            </a:pPr>
            <a:r>
              <a:rPr lang="en-US" sz="2200" dirty="0" smtClean="0">
                <a:solidFill>
                  <a:schemeClr val="bg1">
                    <a:lumMod val="50000"/>
                  </a:schemeClr>
                </a:solidFill>
                <a:latin typeface="Calibri" pitchFamily="34" charset="0"/>
              </a:rPr>
              <a:t>Historical Trauma of American Indians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which has occurred over a span of 500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years resulting in collective emotional</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injury over life spans &amp; across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generations (Yellow Horse Brave Heart</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&amp; DeBruyn, 1998)</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pPr>
              <a:lnSpc>
                <a:spcPct val="80000"/>
              </a:lnSpc>
            </a:pPr>
            <a:r>
              <a:rPr lang="en-US" sz="2200" dirty="0" smtClean="0">
                <a:solidFill>
                  <a:schemeClr val="bg1">
                    <a:lumMod val="50000"/>
                  </a:schemeClr>
                </a:solidFill>
                <a:latin typeface="Calibri" pitchFamily="34" charset="0"/>
              </a:rPr>
              <a:t>Included genocide, place loss, “ethnic cleansing” and forced acculturation resulting in unresolved grief and anger (Whitbeck et al, 2004)</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pPr>
              <a:lnSpc>
                <a:spcPct val="80000"/>
              </a:lnSpc>
            </a:pPr>
            <a:r>
              <a:rPr lang="en-US" sz="2200" dirty="0" smtClean="0">
                <a:solidFill>
                  <a:schemeClr val="bg1">
                    <a:lumMod val="50000"/>
                  </a:schemeClr>
                </a:solidFill>
                <a:latin typeface="Calibri" pitchFamily="34" charset="0"/>
              </a:rPr>
              <a:t>A vulnerability and risk factor for PTSD</a:t>
            </a:r>
          </a:p>
          <a:p>
            <a:pPr>
              <a:lnSpc>
                <a:spcPct val="80000"/>
              </a:lnSpc>
            </a:pPr>
            <a:endParaRPr lang="en-US" sz="2200" dirty="0" smtClean="0">
              <a:solidFill>
                <a:schemeClr val="bg1">
                  <a:lumMod val="50000"/>
                </a:schemeClr>
              </a:solidFill>
              <a:latin typeface="Calibri" pitchFamily="34" charset="0"/>
            </a:endParaRPr>
          </a:p>
          <a:p>
            <a:endParaRPr lang="en-US" dirty="0"/>
          </a:p>
        </p:txBody>
      </p:sp>
      <p:sp>
        <p:nvSpPr>
          <p:cNvPr id="3" name="Title 2"/>
          <p:cNvSpPr>
            <a:spLocks noGrp="1"/>
          </p:cNvSpPr>
          <p:nvPr>
            <p:ph type="title" idx="4294967295"/>
          </p:nvPr>
        </p:nvSpPr>
        <p:spPr>
          <a:xfrm>
            <a:off x="457200" y="381000"/>
            <a:ext cx="8229600" cy="1219200"/>
          </a:xfrm>
          <a:scene3d>
            <a:camera prst="orthographicFront"/>
            <a:lightRig rig="threePt" dir="t"/>
          </a:scene3d>
          <a:sp3d>
            <a:bevelT prst="angle"/>
          </a:sp3d>
        </p:spPr>
        <p:txBody>
          <a:bodyPr>
            <a:normAutofit/>
          </a:bodyPr>
          <a:lstStyle/>
          <a:p>
            <a:r>
              <a:rPr lang="en-US" sz="3600" dirty="0" smtClean="0">
                <a:solidFill>
                  <a:schemeClr val="bg1">
                    <a:lumMod val="50000"/>
                  </a:schemeClr>
                </a:solidFill>
              </a:rPr>
              <a:t>Historical Trauma– Soul Wound</a:t>
            </a:r>
            <a:endParaRPr lang="en-US" sz="3600" dirty="0">
              <a:solidFill>
                <a:schemeClr val="bg1">
                  <a:lumMod val="50000"/>
                </a:schemeClr>
              </a:solidFill>
            </a:endParaRPr>
          </a:p>
        </p:txBody>
      </p:sp>
      <p:pic>
        <p:nvPicPr>
          <p:cNvPr id="4" name="Picture 5"/>
          <p:cNvPicPr>
            <a:picLocks noChangeAspect="1" noChangeArrowheads="1"/>
          </p:cNvPicPr>
          <p:nvPr/>
        </p:nvPicPr>
        <p:blipFill>
          <a:blip r:embed="rId2" cstate="print"/>
          <a:srcRect l="8712" r="18056"/>
          <a:stretch>
            <a:fillRect/>
          </a:stretch>
        </p:blipFill>
        <p:spPr bwMode="auto">
          <a:xfrm>
            <a:off x="6172200" y="1828800"/>
            <a:ext cx="2209800"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971800"/>
            <a:ext cx="9144000" cy="2514600"/>
          </a:xfrm>
          <a:prstGeom prst="rect">
            <a:avLst/>
          </a:prstGeom>
          <a:solidFill>
            <a:srgbClr val="978743">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1371600" y="1752600"/>
            <a:ext cx="7086600" cy="4267200"/>
          </a:xfrm>
        </p:spPr>
        <p:txBody>
          <a:bodyPr>
            <a:normAutofit fontScale="92500"/>
          </a:bodyPr>
          <a:lstStyle/>
          <a:p>
            <a:pPr marL="0">
              <a:buNone/>
            </a:pPr>
            <a:r>
              <a:rPr lang="en-US" sz="2200" dirty="0" smtClean="0">
                <a:solidFill>
                  <a:schemeClr val="bg1">
                    <a:lumMod val="50000"/>
                  </a:schemeClr>
                </a:solidFill>
                <a:latin typeface="Calibri" pitchFamily="34" charset="0"/>
              </a:rPr>
              <a:t>There are a variety of proximal stressors and traumatic events to which many American Indian tribes and tribal members are routinely exposed including:</a:t>
            </a:r>
          </a:p>
          <a:p>
            <a:pPr marL="0">
              <a:lnSpc>
                <a:spcPct val="200000"/>
              </a:lnSpc>
              <a:buNone/>
            </a:pPr>
            <a:r>
              <a:rPr lang="en-US" sz="2200" dirty="0" smtClean="0">
                <a:solidFill>
                  <a:schemeClr val="bg1">
                    <a:lumMod val="50000"/>
                  </a:schemeClr>
                </a:solidFill>
                <a:latin typeface="Calibri" pitchFamily="34" charset="0"/>
              </a:rPr>
              <a:t>	</a:t>
            </a:r>
          </a:p>
          <a:p>
            <a:pPr marL="0">
              <a:lnSpc>
                <a:spcPct val="200000"/>
              </a:lnSpc>
              <a:buNone/>
            </a:pPr>
            <a:r>
              <a:rPr lang="en-US" sz="2200" dirty="0" smtClean="0">
                <a:solidFill>
                  <a:schemeClr val="bg1">
                    <a:lumMod val="50000"/>
                  </a:schemeClr>
                </a:solidFill>
                <a:latin typeface="Calibri" pitchFamily="34" charset="0"/>
              </a:rPr>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 These are also risk factors for adverse trauma outcomes. </a:t>
            </a:r>
          </a:p>
          <a:p>
            <a:pPr>
              <a:buNone/>
            </a:pPr>
            <a:endParaRPr lang="en-US" sz="2200" dirty="0" smtClean="0">
              <a:latin typeface="Calibri" pitchFamily="34" charset="0"/>
            </a:endParaRPr>
          </a:p>
          <a:p>
            <a:pPr>
              <a:buNone/>
            </a:pPr>
            <a:endParaRPr lang="en-US" dirty="0"/>
          </a:p>
        </p:txBody>
      </p:sp>
      <p:sp>
        <p:nvSpPr>
          <p:cNvPr id="3" name="Title 2"/>
          <p:cNvSpPr>
            <a:spLocks noGrp="1"/>
          </p:cNvSpPr>
          <p:nvPr>
            <p:ph type="title" idx="4294967295"/>
          </p:nvPr>
        </p:nvSpPr>
        <p:spPr>
          <a:xfrm>
            <a:off x="533400" y="457200"/>
            <a:ext cx="7696200" cy="1219200"/>
          </a:xfrm>
        </p:spPr>
        <p:txBody>
          <a:bodyPr>
            <a:normAutofit fontScale="90000"/>
          </a:bodyPr>
          <a:lstStyle/>
          <a:p>
            <a:r>
              <a:rPr lang="en-US" sz="3600" dirty="0" smtClean="0">
                <a:solidFill>
                  <a:schemeClr val="bg1">
                    <a:lumMod val="50000"/>
                  </a:schemeClr>
                </a:solidFill>
              </a:rPr>
              <a:t>Other Risk Factors for Trauma Outcomes for American Indians and Tribes</a:t>
            </a:r>
            <a:endParaRPr lang="en-US" sz="3600" dirty="0">
              <a:solidFill>
                <a:schemeClr val="bg1">
                  <a:lumMod val="50000"/>
                </a:schemeClr>
              </a:solidFill>
            </a:endParaRPr>
          </a:p>
        </p:txBody>
      </p:sp>
      <p:sp>
        <p:nvSpPr>
          <p:cNvPr id="5" name="Rectangle 4"/>
          <p:cNvSpPr/>
          <p:nvPr/>
        </p:nvSpPr>
        <p:spPr>
          <a:xfrm>
            <a:off x="914400" y="2819400"/>
            <a:ext cx="2895600" cy="923330"/>
          </a:xfrm>
          <a:prstGeom prst="rect">
            <a:avLst/>
          </a:prstGeom>
        </p:spPr>
        <p:txBody>
          <a:bodyPr wrap="square">
            <a:spAutoFit/>
          </a:bodyPr>
          <a:lstStyle/>
          <a:p>
            <a:r>
              <a:rPr lang="en-US" sz="5400" b="1" dirty="0" smtClean="0">
                <a:solidFill>
                  <a:schemeClr val="accent2">
                    <a:lumMod val="75000"/>
                  </a:schemeClr>
                </a:solidFill>
                <a:latin typeface="Calibri" pitchFamily="34" charset="0"/>
              </a:rPr>
              <a:t>Poverty</a:t>
            </a:r>
            <a:endParaRPr lang="en-US" sz="5400" dirty="0">
              <a:solidFill>
                <a:schemeClr val="accent2">
                  <a:lumMod val="75000"/>
                </a:schemeClr>
              </a:solidFill>
            </a:endParaRPr>
          </a:p>
        </p:txBody>
      </p:sp>
      <p:sp>
        <p:nvSpPr>
          <p:cNvPr id="6" name="Rectangle 5"/>
          <p:cNvSpPr/>
          <p:nvPr/>
        </p:nvSpPr>
        <p:spPr>
          <a:xfrm>
            <a:off x="1600200" y="3505200"/>
            <a:ext cx="4114800" cy="923330"/>
          </a:xfrm>
          <a:prstGeom prst="rect">
            <a:avLst/>
          </a:prstGeom>
        </p:spPr>
        <p:txBody>
          <a:bodyPr wrap="square">
            <a:spAutoFit/>
          </a:bodyPr>
          <a:lstStyle/>
          <a:p>
            <a:r>
              <a:rPr lang="en-US" sz="5400" dirty="0" smtClean="0">
                <a:solidFill>
                  <a:schemeClr val="bg1">
                    <a:lumMod val="50000"/>
                  </a:schemeClr>
                </a:solidFill>
                <a:latin typeface="Bernard MT Condensed" pitchFamily="18" charset="0"/>
              </a:rPr>
              <a:t>social injustice</a:t>
            </a:r>
            <a:endParaRPr lang="en-US" sz="5400" dirty="0">
              <a:latin typeface="Bernard MT Condensed" pitchFamily="18" charset="0"/>
            </a:endParaRPr>
          </a:p>
        </p:txBody>
      </p:sp>
      <p:sp>
        <p:nvSpPr>
          <p:cNvPr id="7" name="Rectangle 6"/>
          <p:cNvSpPr/>
          <p:nvPr/>
        </p:nvSpPr>
        <p:spPr>
          <a:xfrm>
            <a:off x="4419600" y="4724400"/>
            <a:ext cx="4117987" cy="707886"/>
          </a:xfrm>
          <a:prstGeom prst="rect">
            <a:avLst/>
          </a:prstGeom>
        </p:spPr>
        <p:txBody>
          <a:bodyPr wrap="none">
            <a:spAutoFit/>
          </a:bodyPr>
          <a:lstStyle/>
          <a:p>
            <a:r>
              <a:rPr lang="en-US" sz="4000" b="1" dirty="0" smtClean="0">
                <a:solidFill>
                  <a:schemeClr val="bg1">
                    <a:lumMod val="50000"/>
                  </a:schemeClr>
                </a:solidFill>
                <a:latin typeface="Calibri" pitchFamily="34" charset="0"/>
              </a:rPr>
              <a:t>cultural disruption</a:t>
            </a:r>
            <a:endParaRPr lang="en-US" sz="4000" dirty="0"/>
          </a:p>
        </p:txBody>
      </p:sp>
      <p:sp>
        <p:nvSpPr>
          <p:cNvPr id="8" name="Rectangle 7"/>
          <p:cNvSpPr/>
          <p:nvPr/>
        </p:nvSpPr>
        <p:spPr>
          <a:xfrm>
            <a:off x="4800600" y="3048000"/>
            <a:ext cx="3933193" cy="523220"/>
          </a:xfrm>
          <a:prstGeom prst="rect">
            <a:avLst/>
          </a:prstGeom>
        </p:spPr>
        <p:txBody>
          <a:bodyPr wrap="none">
            <a:spAutoFit/>
          </a:bodyPr>
          <a:lstStyle/>
          <a:p>
            <a:r>
              <a:rPr lang="en-US" sz="2800" dirty="0" smtClean="0">
                <a:solidFill>
                  <a:schemeClr val="accent2">
                    <a:lumMod val="75000"/>
                  </a:schemeClr>
                </a:solidFill>
                <a:latin typeface="Copperplate Gothic Bold" pitchFamily="34" charset="0"/>
              </a:rPr>
              <a:t>lack of resources</a:t>
            </a:r>
            <a:endParaRPr lang="en-US" sz="2800" dirty="0">
              <a:solidFill>
                <a:schemeClr val="accent2">
                  <a:lumMod val="75000"/>
                </a:schemeClr>
              </a:solidFill>
              <a:latin typeface="Copperplate Gothic Bold" pitchFamily="34" charset="0"/>
            </a:endParaRPr>
          </a:p>
        </p:txBody>
      </p:sp>
      <p:sp>
        <p:nvSpPr>
          <p:cNvPr id="9" name="Rectangle 8"/>
          <p:cNvSpPr/>
          <p:nvPr/>
        </p:nvSpPr>
        <p:spPr>
          <a:xfrm>
            <a:off x="5943600" y="3810000"/>
            <a:ext cx="3200400" cy="646331"/>
          </a:xfrm>
          <a:prstGeom prst="rect">
            <a:avLst/>
          </a:prstGeom>
        </p:spPr>
        <p:txBody>
          <a:bodyPr wrap="square">
            <a:spAutoFit/>
          </a:bodyPr>
          <a:lstStyle/>
          <a:p>
            <a:r>
              <a:rPr lang="en-US" dirty="0" smtClean="0">
                <a:solidFill>
                  <a:schemeClr val="bg1">
                    <a:lumMod val="50000"/>
                  </a:schemeClr>
                </a:solidFill>
                <a:latin typeface="Arial Black" pitchFamily="34" charset="0"/>
                <a:cs typeface="Estrangelo Edessa" pitchFamily="66"/>
              </a:rPr>
              <a:t>mental or physical health problems </a:t>
            </a:r>
            <a:endParaRPr lang="en-US" dirty="0">
              <a:latin typeface="Arial Black" pitchFamily="34" charset="0"/>
              <a:cs typeface="Estrangelo Edessa" pitchFamily="66"/>
            </a:endParaRPr>
          </a:p>
        </p:txBody>
      </p:sp>
      <p:sp>
        <p:nvSpPr>
          <p:cNvPr id="10" name="Rectangle 9"/>
          <p:cNvSpPr/>
          <p:nvPr/>
        </p:nvSpPr>
        <p:spPr>
          <a:xfrm>
            <a:off x="685800" y="4343400"/>
            <a:ext cx="4235647" cy="584775"/>
          </a:xfrm>
          <a:prstGeom prst="rect">
            <a:avLst/>
          </a:prstGeom>
        </p:spPr>
        <p:txBody>
          <a:bodyPr wrap="none">
            <a:spAutoFit/>
          </a:bodyPr>
          <a:lstStyle/>
          <a:p>
            <a:r>
              <a:rPr lang="en-US" sz="3200" b="1" dirty="0" smtClean="0">
                <a:solidFill>
                  <a:schemeClr val="accent2">
                    <a:lumMod val="75000"/>
                  </a:schemeClr>
                </a:solidFill>
                <a:latin typeface="Calibri" pitchFamily="34" charset="0"/>
              </a:rPr>
              <a:t>substance use disorders</a:t>
            </a:r>
            <a:endParaRPr lang="en-US" sz="32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P spid="7" grpId="0" build="p"/>
      <p:bldP spid="8" grpId="0" build="p"/>
      <p:bldP spid="9"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09800" y="2209800"/>
            <a:ext cx="6096000" cy="3657600"/>
          </a:xfrm>
        </p:spPr>
        <p:txBody>
          <a:bodyPr>
            <a:normAutofit/>
          </a:bodyPr>
          <a:lstStyle/>
          <a:p>
            <a:r>
              <a:rPr lang="en-US" sz="2400" dirty="0" smtClean="0">
                <a:solidFill>
                  <a:schemeClr val="bg1">
                    <a:lumMod val="50000"/>
                  </a:schemeClr>
                </a:solidFill>
                <a:latin typeface="Calibri" pitchFamily="34" charset="0"/>
              </a:rPr>
              <a:t>Some research findings suggest that American Indians may have higher rates of PTSD than whites and the highest cumulative burden of past trauma (compared to whites, Latinos and Asians)</a:t>
            </a:r>
          </a:p>
          <a:p>
            <a:r>
              <a:rPr lang="en-US" sz="2400" dirty="0" smtClean="0">
                <a:solidFill>
                  <a:schemeClr val="bg1">
                    <a:lumMod val="50000"/>
                  </a:schemeClr>
                </a:solidFill>
                <a:latin typeface="Calibri" pitchFamily="34" charset="0"/>
              </a:rPr>
              <a:t>But study samples may not be representative of tribal members.</a:t>
            </a:r>
          </a:p>
          <a:p>
            <a:endParaRPr lang="en-US" sz="2200" dirty="0">
              <a:solidFill>
                <a:schemeClr val="bg1">
                  <a:lumMod val="50000"/>
                </a:schemeClr>
              </a:solidFill>
              <a:latin typeface="Calibri" pitchFamily="34" charset="0"/>
            </a:endParaRPr>
          </a:p>
        </p:txBody>
      </p:sp>
      <p:sp>
        <p:nvSpPr>
          <p:cNvPr id="3" name="Title 2"/>
          <p:cNvSpPr>
            <a:spLocks noGrp="1"/>
          </p:cNvSpPr>
          <p:nvPr>
            <p:ph type="title" idx="4294967295"/>
          </p:nvPr>
        </p:nvSpPr>
        <p:spPr>
          <a:xfrm>
            <a:off x="1371600" y="762000"/>
            <a:ext cx="7772400" cy="1219200"/>
          </a:xfrm>
        </p:spPr>
        <p:txBody>
          <a:bodyPr>
            <a:normAutofit/>
          </a:bodyPr>
          <a:lstStyle/>
          <a:p>
            <a:r>
              <a:rPr lang="en-US" sz="3600" dirty="0" smtClean="0">
                <a:solidFill>
                  <a:schemeClr val="bg1">
                    <a:lumMod val="50000"/>
                  </a:schemeClr>
                </a:solidFill>
              </a:rPr>
              <a:t>Ethnoracial Trauma Research</a:t>
            </a:r>
            <a:br>
              <a:rPr lang="en-US" sz="3600" dirty="0" smtClean="0">
                <a:solidFill>
                  <a:schemeClr val="bg1">
                    <a:lumMod val="50000"/>
                  </a:schemeClr>
                </a:solidFill>
              </a:rPr>
            </a:br>
            <a:r>
              <a:rPr lang="en-US" sz="3600" dirty="0" smtClean="0">
                <a:solidFill>
                  <a:schemeClr val="bg1">
                    <a:lumMod val="50000"/>
                  </a:schemeClr>
                </a:solidFill>
              </a:rPr>
              <a:t>with American Indians</a:t>
            </a:r>
            <a:endParaRPr lang="en-US"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95400" y="1371600"/>
            <a:ext cx="6705600" cy="4648200"/>
          </a:xfrm>
        </p:spPr>
        <p:txBody>
          <a:bodyPr>
            <a:normAutofit lnSpcReduction="10000"/>
          </a:bodyPr>
          <a:lstStyle/>
          <a:p>
            <a:pPr>
              <a:lnSpc>
                <a:spcPct val="110000"/>
              </a:lnSpc>
            </a:pPr>
            <a:r>
              <a:rPr lang="en-US" sz="2200" dirty="0" smtClean="0">
                <a:solidFill>
                  <a:schemeClr val="bg1">
                    <a:lumMod val="50000"/>
                  </a:schemeClr>
                </a:solidFill>
                <a:latin typeface="Calibri" pitchFamily="34" charset="0"/>
              </a:rPr>
              <a:t>One recent  published study (Stephens et al, 2010) found higher rates of PTSD and prior “trauma burden” in American Indian (n=81) survivors of traumatic injuries.  But  few of these Harborview Medical Center trauma patients resided on tribal lands and most were mixed white and American Indians.</a:t>
            </a:r>
          </a:p>
          <a:p>
            <a:pPr>
              <a:lnSpc>
                <a:spcPct val="110000"/>
              </a:lnSpc>
            </a:pPr>
            <a:r>
              <a:rPr lang="en-US" sz="2200" dirty="0" smtClean="0">
                <a:solidFill>
                  <a:schemeClr val="bg1">
                    <a:lumMod val="50000"/>
                  </a:schemeClr>
                </a:solidFill>
                <a:latin typeface="Calibri" pitchFamily="34" charset="0"/>
              </a:rPr>
              <a:t>History  or current PTSD and prior trauma exposures are considered risk factors for the onset and progression of PTSD to a novel traumatic event.</a:t>
            </a:r>
          </a:p>
          <a:p>
            <a:pPr>
              <a:lnSpc>
                <a:spcPct val="110000"/>
              </a:lnSpc>
            </a:pPr>
            <a:r>
              <a:rPr lang="en-US" sz="2200" dirty="0" smtClean="0">
                <a:solidFill>
                  <a:schemeClr val="bg1">
                    <a:lumMod val="50000"/>
                  </a:schemeClr>
                </a:solidFill>
                <a:latin typeface="Calibri" pitchFamily="34" charset="0"/>
              </a:rPr>
              <a:t>Provides an additional rationale for the provision of culturally competent PFA in the aftermath of a disaster for American Indians.</a:t>
            </a:r>
          </a:p>
          <a:p>
            <a:pPr>
              <a:lnSpc>
                <a:spcPct val="110000"/>
              </a:lnSpc>
            </a:pPr>
            <a:endParaRPr lang="en-US" sz="2200" dirty="0">
              <a:solidFill>
                <a:schemeClr val="bg1">
                  <a:lumMod val="50000"/>
                </a:schemeClr>
              </a:solidFill>
              <a:latin typeface="Calibri" pitchFamily="34" charset="0"/>
            </a:endParaRPr>
          </a:p>
        </p:txBody>
      </p:sp>
      <p:sp>
        <p:nvSpPr>
          <p:cNvPr id="3" name="Title 2"/>
          <p:cNvSpPr>
            <a:spLocks noGrp="1"/>
          </p:cNvSpPr>
          <p:nvPr>
            <p:ph type="title" idx="4294967295"/>
          </p:nvPr>
        </p:nvSpPr>
        <p:spPr>
          <a:xfrm>
            <a:off x="533400" y="0"/>
            <a:ext cx="8229600" cy="1219200"/>
          </a:xfrm>
        </p:spPr>
        <p:txBody>
          <a:bodyPr/>
          <a:lstStyle/>
          <a:p>
            <a:r>
              <a:rPr lang="en-US" dirty="0" smtClean="0">
                <a:solidFill>
                  <a:schemeClr val="bg1">
                    <a:lumMod val="50000"/>
                  </a:schemeClr>
                </a:solidFill>
              </a:rPr>
              <a:t>Ethnoracial research (cont.)</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00200" y="1447800"/>
            <a:ext cx="6629400" cy="4572000"/>
          </a:xfrm>
        </p:spPr>
        <p:txBody>
          <a:bodyPr>
            <a:normAutofit/>
          </a:bodyPr>
          <a:lstStyle/>
          <a:p>
            <a:r>
              <a:rPr lang="en-US" sz="2200" dirty="0" smtClean="0">
                <a:solidFill>
                  <a:schemeClr val="bg1">
                    <a:lumMod val="50000"/>
                  </a:schemeClr>
                </a:solidFill>
                <a:latin typeface="Calibri" pitchFamily="34" charset="0"/>
              </a:rPr>
              <a:t>Epidemiological studies of PTSD in children and adults also provide a rationale for trauma prevention</a:t>
            </a:r>
          </a:p>
          <a:p>
            <a:r>
              <a:rPr lang="en-US" sz="2200" dirty="0" smtClean="0">
                <a:solidFill>
                  <a:schemeClr val="bg1">
                    <a:lumMod val="50000"/>
                  </a:schemeClr>
                </a:solidFill>
                <a:latin typeface="Calibri" pitchFamily="34" charset="0"/>
              </a:rPr>
              <a:t>Research has shown that prior traumatic events– for example in children who lived in New York city nearby the Twin Towers on 9/11– increased the likelihood of PTSD in the aftermath of the terrorist attacks.  (Hooven et al, 2005)</a:t>
            </a:r>
          </a:p>
          <a:p>
            <a:r>
              <a:rPr lang="en-US" sz="2200" dirty="0" smtClean="0">
                <a:solidFill>
                  <a:schemeClr val="bg1">
                    <a:lumMod val="50000"/>
                  </a:schemeClr>
                </a:solidFill>
                <a:latin typeface="Calibri" pitchFamily="34" charset="0"/>
              </a:rPr>
              <a:t>Thus, efforts to reduce traumatic outcomes following a disaster should include efforts to prevent traumatic events in children—such as child abuse and neglect– and in adults– such as suicide and domestic violence. (Beaton et al, 2009)</a:t>
            </a:r>
          </a:p>
          <a:p>
            <a:endParaRPr lang="en-US" sz="2200" dirty="0">
              <a:solidFill>
                <a:schemeClr val="bg1">
                  <a:lumMod val="50000"/>
                </a:schemeClr>
              </a:solidFill>
              <a:latin typeface="Calibri" pitchFamily="34" charset="0"/>
            </a:endParaRPr>
          </a:p>
        </p:txBody>
      </p:sp>
      <p:sp>
        <p:nvSpPr>
          <p:cNvPr id="3" name="Title 2"/>
          <p:cNvSpPr>
            <a:spLocks noGrp="1"/>
          </p:cNvSpPr>
          <p:nvPr>
            <p:ph type="title" idx="4294967295"/>
          </p:nvPr>
        </p:nvSpPr>
        <p:spPr>
          <a:xfrm>
            <a:off x="685800" y="304800"/>
            <a:ext cx="8229600" cy="1219200"/>
          </a:xfrm>
        </p:spPr>
        <p:txBody>
          <a:bodyPr/>
          <a:lstStyle/>
          <a:p>
            <a:r>
              <a:rPr lang="en-US" dirty="0" smtClean="0">
                <a:solidFill>
                  <a:schemeClr val="bg1">
                    <a:lumMod val="50000"/>
                  </a:schemeClr>
                </a:solidFill>
              </a:rPr>
              <a:t>Trauma Prevention</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57400" y="381000"/>
            <a:ext cx="5257800" cy="2057400"/>
          </a:xfrm>
        </p:spPr>
        <p:txBody>
          <a:bodyPr>
            <a:normAutofit fontScale="77500" lnSpcReduction="20000"/>
          </a:bodyPr>
          <a:lstStyle/>
          <a:p>
            <a:pPr marL="0">
              <a:buNone/>
            </a:pPr>
            <a:r>
              <a:rPr lang="en-US" sz="2800" b="1" dirty="0" smtClean="0">
                <a:solidFill>
                  <a:schemeClr val="bg1">
                    <a:lumMod val="50000"/>
                  </a:schemeClr>
                </a:solidFill>
              </a:rPr>
              <a:t>Differences between </a:t>
            </a:r>
          </a:p>
          <a:p>
            <a:pPr marL="0">
              <a:buNone/>
            </a:pPr>
            <a:r>
              <a:rPr lang="en-US" sz="2800" b="1" dirty="0" smtClean="0">
                <a:solidFill>
                  <a:schemeClr val="bg1">
                    <a:lumMod val="50000"/>
                  </a:schemeClr>
                </a:solidFill>
              </a:rPr>
              <a:t>American Indian and Outside culture- </a:t>
            </a:r>
          </a:p>
          <a:p>
            <a:pPr marL="0">
              <a:buNone/>
            </a:pPr>
            <a:r>
              <a:rPr lang="en-US" sz="2800" b="1" dirty="0" smtClean="0">
                <a:solidFill>
                  <a:schemeClr val="bg1">
                    <a:lumMod val="50000"/>
                  </a:schemeClr>
                </a:solidFill>
              </a:rPr>
              <a:t>many are strengths </a:t>
            </a:r>
          </a:p>
          <a:p>
            <a:pPr marL="0">
              <a:buNone/>
            </a:pPr>
            <a:r>
              <a:rPr lang="en-US" sz="2800" b="1" dirty="0" smtClean="0">
                <a:solidFill>
                  <a:schemeClr val="bg1">
                    <a:lumMod val="50000"/>
                  </a:schemeClr>
                </a:solidFill>
              </a:rPr>
              <a:t>“In the Face of Disaster” </a:t>
            </a:r>
            <a:r>
              <a:rPr lang="en-US" sz="2800" dirty="0" smtClean="0">
                <a:solidFill>
                  <a:schemeClr val="bg1">
                    <a:lumMod val="50000"/>
                  </a:schemeClr>
                </a:solidFill>
              </a:rPr>
              <a:t/>
            </a:r>
            <a:br>
              <a:rPr lang="en-US" sz="2800" dirty="0" smtClean="0">
                <a:solidFill>
                  <a:schemeClr val="bg1">
                    <a:lumMod val="50000"/>
                  </a:schemeClr>
                </a:solidFill>
              </a:rPr>
            </a:br>
            <a:r>
              <a:rPr lang="en-US" sz="2800" dirty="0" smtClean="0">
                <a:solidFill>
                  <a:schemeClr val="bg1">
                    <a:lumMod val="50000"/>
                  </a:schemeClr>
                </a:solidFill>
              </a:rPr>
              <a:t> </a:t>
            </a:r>
            <a:r>
              <a:rPr lang="en-US" sz="2000" i="1" dirty="0" smtClean="0">
                <a:solidFill>
                  <a:schemeClr val="bg1">
                    <a:lumMod val="50000"/>
                  </a:schemeClr>
                </a:solidFill>
              </a:rPr>
              <a:t>(Mandano and Strickland)</a:t>
            </a:r>
          </a:p>
          <a:p>
            <a:pPr marL="0">
              <a:buNone/>
            </a:pPr>
            <a:endParaRPr lang="en-US" dirty="0">
              <a:solidFill>
                <a:schemeClr val="bg1">
                  <a:lumMod val="50000"/>
                </a:schemeClr>
              </a:solidFill>
            </a:endParaRPr>
          </a:p>
        </p:txBody>
      </p:sp>
      <p:sp>
        <p:nvSpPr>
          <p:cNvPr id="4" name="Double Brace 3"/>
          <p:cNvSpPr/>
          <p:nvPr/>
        </p:nvSpPr>
        <p:spPr>
          <a:xfrm>
            <a:off x="7239000" y="0"/>
            <a:ext cx="685800" cy="213360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5000" dirty="0" smtClean="0"/>
              <a:t>}</a:t>
            </a:r>
            <a:endParaRPr lang="en-US" sz="15000" dirty="0"/>
          </a:p>
        </p:txBody>
      </p:sp>
      <p:sp>
        <p:nvSpPr>
          <p:cNvPr id="5" name="Double Brace 4"/>
          <p:cNvSpPr/>
          <p:nvPr/>
        </p:nvSpPr>
        <p:spPr>
          <a:xfrm>
            <a:off x="1295400" y="0"/>
            <a:ext cx="685800" cy="213360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5000" dirty="0" smtClean="0"/>
              <a:t>{</a:t>
            </a:r>
            <a:endParaRPr lang="en-US" sz="15000" dirty="0"/>
          </a:p>
        </p:txBody>
      </p:sp>
      <p:sp>
        <p:nvSpPr>
          <p:cNvPr id="6" name="Rectangle 5"/>
          <p:cNvSpPr/>
          <p:nvPr/>
        </p:nvSpPr>
        <p:spPr>
          <a:xfrm>
            <a:off x="685800" y="2362200"/>
            <a:ext cx="8458200" cy="3647152"/>
          </a:xfrm>
          <a:prstGeom prst="rect">
            <a:avLst/>
          </a:prstGeom>
        </p:spPr>
        <p:txBody>
          <a:bodyPr wrap="square">
            <a:spAutoFit/>
          </a:bodyPr>
          <a:lstStyle/>
          <a:p>
            <a:pPr marL="342900" indent="-342900">
              <a:lnSpc>
                <a:spcPct val="150000"/>
              </a:lnSpc>
              <a:buFontTx/>
              <a:buAutoNum type="arabicPeriod"/>
              <a:defRPr/>
            </a:pPr>
            <a:r>
              <a:rPr lang="en-US" sz="2200" dirty="0" smtClean="0">
                <a:solidFill>
                  <a:schemeClr val="bg1">
                    <a:lumMod val="50000"/>
                  </a:schemeClr>
                </a:solidFill>
                <a:latin typeface="Calibri" pitchFamily="34" charset="0"/>
              </a:rPr>
              <a:t>Children granted same degree of respect as adults.</a:t>
            </a:r>
          </a:p>
          <a:p>
            <a:pPr marL="342900" indent="-342900">
              <a:lnSpc>
                <a:spcPct val="150000"/>
              </a:lnSpc>
              <a:buFontTx/>
              <a:buAutoNum type="arabicPeriod"/>
              <a:defRPr/>
            </a:pPr>
            <a:r>
              <a:rPr lang="en-US" sz="2200" dirty="0" smtClean="0">
                <a:solidFill>
                  <a:schemeClr val="bg1">
                    <a:lumMod val="50000"/>
                  </a:schemeClr>
                </a:solidFill>
                <a:latin typeface="Calibri" pitchFamily="34" charset="0"/>
              </a:rPr>
              <a:t>Harmony with the environment and nature</a:t>
            </a:r>
          </a:p>
          <a:p>
            <a:pPr marL="342900" indent="-342900">
              <a:lnSpc>
                <a:spcPct val="150000"/>
              </a:lnSpc>
              <a:buFontTx/>
              <a:buAutoNum type="arabicPeriod"/>
              <a:defRPr/>
            </a:pPr>
            <a:r>
              <a:rPr lang="en-US" sz="2200" dirty="0" smtClean="0">
                <a:solidFill>
                  <a:schemeClr val="bg1">
                    <a:lumMod val="50000"/>
                  </a:schemeClr>
                </a:solidFill>
                <a:latin typeface="Calibri" pitchFamily="34" charset="0"/>
              </a:rPr>
              <a:t>Generosity and sharing; contributions to the group</a:t>
            </a:r>
          </a:p>
          <a:p>
            <a:pPr marL="342900" indent="-342900">
              <a:lnSpc>
                <a:spcPct val="150000"/>
              </a:lnSpc>
              <a:buFontTx/>
              <a:buAutoNum type="arabicPeriod"/>
              <a:defRPr/>
            </a:pPr>
            <a:r>
              <a:rPr lang="en-US" sz="2200" dirty="0" smtClean="0">
                <a:solidFill>
                  <a:schemeClr val="bg1">
                    <a:lumMod val="50000"/>
                  </a:schemeClr>
                </a:solidFill>
                <a:latin typeface="Calibri" pitchFamily="34" charset="0"/>
              </a:rPr>
              <a:t>Present-oriented (time); not future (implications for preparedness and prevent efforts)– may be less likely to dwell of past events or negative outcomes in the future.  Also may mean less likely to prepare for future unknown events such as disasters.</a:t>
            </a:r>
            <a:endParaRPr lang="en-US" sz="2200" dirty="0">
              <a:solidFill>
                <a:schemeClr val="bg1">
                  <a:lumMod val="50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MEC Logo Dreamcatcher small"/>
          <p:cNvPicPr>
            <a:picLocks noChangeAspect="1" noChangeArrowheads="1"/>
          </p:cNvPicPr>
          <p:nvPr/>
        </p:nvPicPr>
        <p:blipFill>
          <a:blip r:embed="rId2" cstate="print"/>
          <a:srcRect/>
          <a:stretch>
            <a:fillRect/>
          </a:stretch>
        </p:blipFill>
        <p:spPr bwMode="auto">
          <a:xfrm>
            <a:off x="685800" y="1447800"/>
            <a:ext cx="2478406"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429000" y="1828800"/>
            <a:ext cx="5715000" cy="2385268"/>
          </a:xfrm>
          <a:prstGeom prst="rect">
            <a:avLst/>
          </a:prstGeom>
        </p:spPr>
        <p:txBody>
          <a:bodyPr wrap="square">
            <a:spAutoFit/>
          </a:bodyPr>
          <a:lstStyle/>
          <a:p>
            <a:r>
              <a:rPr lang="en-US" sz="3600" b="1" dirty="0" smtClean="0">
                <a:solidFill>
                  <a:schemeClr val="bg1">
                    <a:lumMod val="50000"/>
                  </a:schemeClr>
                </a:solidFill>
              </a:rPr>
              <a:t>NWTEMC</a:t>
            </a:r>
          </a:p>
          <a:p>
            <a:r>
              <a:rPr lang="en-US" dirty="0" smtClean="0">
                <a:solidFill>
                  <a:schemeClr val="bg1">
                    <a:lumMod val="50000"/>
                  </a:schemeClr>
                </a:solidFill>
              </a:rPr>
              <a:t>Northwest Tribal Emergency Management Council: </a:t>
            </a:r>
            <a:br>
              <a:rPr lang="en-US" dirty="0" smtClean="0">
                <a:solidFill>
                  <a:schemeClr val="bg1">
                    <a:lumMod val="50000"/>
                  </a:schemeClr>
                </a:solidFill>
              </a:rPr>
            </a:br>
            <a:endParaRPr lang="en-US" sz="1100" dirty="0" smtClean="0">
              <a:solidFill>
                <a:schemeClr val="bg1">
                  <a:lumMod val="50000"/>
                </a:schemeClr>
              </a:solidFill>
            </a:endParaRPr>
          </a:p>
          <a:p>
            <a:endParaRPr lang="en-US" sz="2800" dirty="0" smtClean="0">
              <a:solidFill>
                <a:schemeClr val="bg1">
                  <a:lumMod val="50000"/>
                </a:schemeClr>
              </a:solidFill>
            </a:endParaRPr>
          </a:p>
          <a:p>
            <a:r>
              <a:rPr lang="en-US" sz="2800" dirty="0" smtClean="0">
                <a:solidFill>
                  <a:schemeClr val="bg1">
                    <a:lumMod val="50000"/>
                  </a:schemeClr>
                </a:solidFill>
              </a:rPr>
              <a:t>Building Systems</a:t>
            </a:r>
          </a:p>
          <a:p>
            <a:r>
              <a:rPr lang="en-US" sz="2800" dirty="0" smtClean="0">
                <a:solidFill>
                  <a:schemeClr val="bg1">
                    <a:lumMod val="50000"/>
                  </a:schemeClr>
                </a:solidFill>
              </a:rPr>
              <a:t>Through Partnerships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bg1">
                    <a:lumMod val="50000"/>
                  </a:schemeClr>
                </a:solidFill>
              </a:rPr>
              <a:t>American Indian Values and Culture</a:t>
            </a:r>
            <a:br>
              <a:rPr lang="en-US" dirty="0" smtClean="0">
                <a:solidFill>
                  <a:schemeClr val="bg1">
                    <a:lumMod val="50000"/>
                  </a:schemeClr>
                </a:solidFill>
              </a:rPr>
            </a:br>
            <a:r>
              <a:rPr lang="en-US" dirty="0" smtClean="0">
                <a:solidFill>
                  <a:schemeClr val="bg1">
                    <a:lumMod val="50000"/>
                  </a:schemeClr>
                </a:solidFill>
              </a:rPr>
              <a:t>---differences (cont.)– Respect for elders</a:t>
            </a:r>
            <a:endParaRPr lang="en-US" dirty="0">
              <a:solidFill>
                <a:schemeClr val="bg1">
                  <a:lumMod val="50000"/>
                </a:schemeClr>
              </a:solidFill>
            </a:endParaRPr>
          </a:p>
        </p:txBody>
      </p:sp>
      <p:sp>
        <p:nvSpPr>
          <p:cNvPr id="4" name="TextBox 3"/>
          <p:cNvSpPr txBox="1"/>
          <p:nvPr/>
        </p:nvSpPr>
        <p:spPr>
          <a:xfrm>
            <a:off x="304800" y="2286000"/>
            <a:ext cx="5867400" cy="1446550"/>
          </a:xfrm>
          <a:prstGeom prst="rect">
            <a:avLst/>
          </a:prstGeom>
          <a:noFill/>
        </p:spPr>
        <p:txBody>
          <a:bodyPr wrap="square" rtlCol="0">
            <a:spAutoFit/>
          </a:bodyPr>
          <a:lstStyle/>
          <a:p>
            <a:r>
              <a:rPr lang="en-US" sz="8800" dirty="0" smtClean="0">
                <a:solidFill>
                  <a:schemeClr val="accent4">
                    <a:lumMod val="40000"/>
                    <a:lumOff val="60000"/>
                  </a:schemeClr>
                </a:solidFill>
                <a:latin typeface="Arial Black" pitchFamily="34" charset="0"/>
              </a:rPr>
              <a:t>wisdom</a:t>
            </a:r>
            <a:endParaRPr lang="en-US" sz="8800" dirty="0">
              <a:solidFill>
                <a:schemeClr val="accent4">
                  <a:lumMod val="40000"/>
                  <a:lumOff val="60000"/>
                </a:schemeClr>
              </a:solidFill>
              <a:latin typeface="Arial Black" pitchFamily="34" charset="0"/>
            </a:endParaRPr>
          </a:p>
        </p:txBody>
      </p:sp>
      <p:sp>
        <p:nvSpPr>
          <p:cNvPr id="5" name="TextBox 4"/>
          <p:cNvSpPr txBox="1"/>
          <p:nvPr/>
        </p:nvSpPr>
        <p:spPr>
          <a:xfrm>
            <a:off x="1066800" y="3200400"/>
            <a:ext cx="7772400" cy="1323439"/>
          </a:xfrm>
          <a:prstGeom prst="rect">
            <a:avLst/>
          </a:prstGeom>
          <a:noFill/>
        </p:spPr>
        <p:txBody>
          <a:bodyPr wrap="square" rtlCol="0">
            <a:spAutoFit/>
          </a:bodyPr>
          <a:lstStyle/>
          <a:p>
            <a:r>
              <a:rPr lang="en-US" sz="8000" dirty="0" smtClean="0">
                <a:solidFill>
                  <a:schemeClr val="accent1">
                    <a:lumMod val="75000"/>
                  </a:schemeClr>
                </a:solidFill>
                <a:latin typeface="Arial Black" pitchFamily="34" charset="0"/>
              </a:rPr>
              <a:t>storytelling</a:t>
            </a:r>
            <a:endParaRPr lang="en-US" sz="8000" dirty="0">
              <a:solidFill>
                <a:schemeClr val="accent1">
                  <a:lumMod val="75000"/>
                </a:schemeClr>
              </a:solidFill>
              <a:latin typeface="Arial Black" pitchFamily="34" charset="0"/>
            </a:endParaRPr>
          </a:p>
        </p:txBody>
      </p:sp>
      <p:sp>
        <p:nvSpPr>
          <p:cNvPr id="6" name="TextBox 5"/>
          <p:cNvSpPr txBox="1"/>
          <p:nvPr/>
        </p:nvSpPr>
        <p:spPr>
          <a:xfrm>
            <a:off x="3581400" y="1676400"/>
            <a:ext cx="5867400" cy="1446550"/>
          </a:xfrm>
          <a:prstGeom prst="rect">
            <a:avLst/>
          </a:prstGeom>
          <a:noFill/>
        </p:spPr>
        <p:txBody>
          <a:bodyPr wrap="square" rtlCol="0">
            <a:spAutoFit/>
          </a:bodyPr>
          <a:lstStyle/>
          <a:p>
            <a:r>
              <a:rPr lang="en-US" sz="8800" dirty="0" smtClean="0">
                <a:solidFill>
                  <a:schemeClr val="accent1">
                    <a:lumMod val="75000"/>
                  </a:schemeClr>
                </a:solidFill>
                <a:latin typeface="Arial Black" pitchFamily="34" charset="0"/>
              </a:rPr>
              <a:t>respect</a:t>
            </a:r>
            <a:endParaRPr lang="en-US" sz="8800" dirty="0">
              <a:solidFill>
                <a:schemeClr val="accent1">
                  <a:lumMod val="75000"/>
                </a:schemeClr>
              </a:solidFill>
              <a:latin typeface="Arial Black" pitchFamily="34" charset="0"/>
            </a:endParaRPr>
          </a:p>
        </p:txBody>
      </p:sp>
      <p:sp>
        <p:nvSpPr>
          <p:cNvPr id="7" name="TextBox 6"/>
          <p:cNvSpPr txBox="1"/>
          <p:nvPr/>
        </p:nvSpPr>
        <p:spPr>
          <a:xfrm>
            <a:off x="914400" y="4114800"/>
            <a:ext cx="9144000" cy="1323439"/>
          </a:xfrm>
          <a:prstGeom prst="rect">
            <a:avLst/>
          </a:prstGeom>
          <a:noFill/>
        </p:spPr>
        <p:txBody>
          <a:bodyPr wrap="square" rtlCol="0">
            <a:spAutoFit/>
          </a:bodyPr>
          <a:lstStyle/>
          <a:p>
            <a:r>
              <a:rPr lang="en-US" sz="8000" dirty="0" smtClean="0">
                <a:solidFill>
                  <a:schemeClr val="accent4">
                    <a:lumMod val="40000"/>
                    <a:lumOff val="60000"/>
                  </a:schemeClr>
                </a:solidFill>
                <a:latin typeface="Arial Black" pitchFamily="34" charset="0"/>
              </a:rPr>
              <a:t>oral traditions</a:t>
            </a:r>
            <a:endParaRPr lang="en-US" sz="8000" dirty="0">
              <a:solidFill>
                <a:schemeClr val="accent4">
                  <a:lumMod val="40000"/>
                  <a:lumOff val="60000"/>
                </a:schemeClr>
              </a:solidFill>
              <a:latin typeface="Arial Black" pitchFamily="34" charset="0"/>
            </a:endParaRPr>
          </a:p>
        </p:txBody>
      </p:sp>
      <p:sp>
        <p:nvSpPr>
          <p:cNvPr id="9" name="Rectangle 8"/>
          <p:cNvSpPr/>
          <p:nvPr/>
        </p:nvSpPr>
        <p:spPr>
          <a:xfrm>
            <a:off x="304800" y="5105400"/>
            <a:ext cx="8312340" cy="1107996"/>
          </a:xfrm>
          <a:prstGeom prst="rect">
            <a:avLst/>
          </a:prstGeom>
        </p:spPr>
        <p:txBody>
          <a:bodyPr wrap="none">
            <a:spAutoFit/>
          </a:bodyPr>
          <a:lstStyle/>
          <a:p>
            <a:pPr marL="457200" indent="-457200">
              <a:defRPr/>
            </a:pPr>
            <a:r>
              <a:rPr lang="en-US" sz="6600" dirty="0" smtClean="0">
                <a:solidFill>
                  <a:schemeClr val="accent3">
                    <a:lumMod val="50000"/>
                  </a:schemeClr>
                </a:solidFill>
                <a:latin typeface="Arial Black" pitchFamily="34" charset="0"/>
              </a:rPr>
              <a:t>spiritual harmony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1676400" y="1905000"/>
            <a:ext cx="6934200" cy="3200400"/>
          </a:xfrm>
        </p:spPr>
        <p:txBody>
          <a:bodyPr>
            <a:normAutofit lnSpcReduction="10000"/>
          </a:bodyPr>
          <a:lstStyle/>
          <a:p>
            <a:pPr eaLnBrk="1" hangingPunct="1"/>
            <a:r>
              <a:rPr lang="en-US" sz="2400" dirty="0" smtClean="0">
                <a:solidFill>
                  <a:schemeClr val="bg1">
                    <a:lumMod val="50000"/>
                  </a:schemeClr>
                </a:solidFill>
                <a:latin typeface="Calibri" pitchFamily="34" charset="0"/>
              </a:rPr>
              <a:t>NIOSH Occupational Health Nurse Training Grant </a:t>
            </a:r>
          </a:p>
          <a:p>
            <a:pPr>
              <a:spcBef>
                <a:spcPct val="0"/>
              </a:spcBef>
              <a:buNone/>
            </a:pPr>
            <a:r>
              <a:rPr lang="en-US" sz="2400" dirty="0" smtClean="0">
                <a:solidFill>
                  <a:schemeClr val="bg1">
                    <a:lumMod val="50000"/>
                  </a:schemeClr>
                </a:solidFill>
                <a:latin typeface="Calibri" pitchFamily="34" charset="0"/>
              </a:rPr>
              <a:t>	2 T42 OHO 08433-06</a:t>
            </a:r>
          </a:p>
          <a:p>
            <a:pPr>
              <a:spcBef>
                <a:spcPct val="0"/>
              </a:spcBef>
              <a:buNone/>
            </a:pPr>
            <a:r>
              <a:rPr lang="en-US" sz="2400" dirty="0" smtClean="0">
                <a:solidFill>
                  <a:schemeClr val="bg1">
                    <a:lumMod val="50000"/>
                  </a:schemeClr>
                </a:solidFill>
                <a:latin typeface="Calibri" pitchFamily="34" charset="0"/>
              </a:rPr>
              <a:t>    (B. de Castro, Director of OHN Program)</a:t>
            </a:r>
          </a:p>
          <a:p>
            <a:pPr eaLnBrk="1" hangingPunct="1">
              <a:buNone/>
            </a:pPr>
            <a:r>
              <a:rPr lang="en-US" sz="2400" dirty="0" smtClean="0">
                <a:solidFill>
                  <a:schemeClr val="bg1">
                    <a:lumMod val="50000"/>
                  </a:schemeClr>
                </a:solidFill>
                <a:latin typeface="Calibri" pitchFamily="34" charset="0"/>
              </a:rPr>
              <a:t/>
            </a:r>
            <a:br>
              <a:rPr lang="en-US" sz="2400" dirty="0" smtClean="0">
                <a:solidFill>
                  <a:schemeClr val="bg1">
                    <a:lumMod val="50000"/>
                  </a:schemeClr>
                </a:solidFill>
                <a:latin typeface="Calibri" pitchFamily="34" charset="0"/>
              </a:rPr>
            </a:br>
            <a:endParaRPr lang="en-US" sz="2400" dirty="0" smtClean="0">
              <a:solidFill>
                <a:schemeClr val="bg1">
                  <a:lumMod val="50000"/>
                </a:schemeClr>
              </a:solidFill>
              <a:latin typeface="Calibri" pitchFamily="34" charset="0"/>
            </a:endParaRPr>
          </a:p>
          <a:p>
            <a:pPr marL="0" eaLnBrk="1" hangingPunct="1">
              <a:spcBef>
                <a:spcPts val="0"/>
              </a:spcBef>
            </a:pPr>
            <a:r>
              <a:rPr lang="en-US" sz="2400" dirty="0" smtClean="0">
                <a:solidFill>
                  <a:schemeClr val="bg1">
                    <a:lumMod val="50000"/>
                  </a:schemeClr>
                </a:solidFill>
                <a:latin typeface="Calibri" pitchFamily="34" charset="0"/>
              </a:rPr>
              <a:t>HRSA Advanced Nurse Education Training grant #1     D09HP08334-04-00-</a:t>
            </a:r>
          </a:p>
          <a:p>
            <a:pPr marL="0" eaLnBrk="1" hangingPunct="1">
              <a:spcBef>
                <a:spcPts val="0"/>
              </a:spcBef>
              <a:buFontTx/>
              <a:buNone/>
            </a:pPr>
            <a:r>
              <a:rPr lang="en-US" sz="2400" dirty="0" smtClean="0">
                <a:solidFill>
                  <a:schemeClr val="bg1">
                    <a:lumMod val="50000"/>
                  </a:schemeClr>
                </a:solidFill>
                <a:latin typeface="Calibri" pitchFamily="34" charset="0"/>
              </a:rPr>
              <a:t>    Disaster &amp; Environmental Health Nursing </a:t>
            </a:r>
          </a:p>
          <a:p>
            <a:pPr marL="0" eaLnBrk="1" hangingPunct="1">
              <a:spcBef>
                <a:spcPts val="0"/>
              </a:spcBef>
              <a:buFontTx/>
              <a:buNone/>
            </a:pPr>
            <a:r>
              <a:rPr lang="en-US" sz="2400" dirty="0" smtClean="0">
                <a:solidFill>
                  <a:schemeClr val="bg1">
                    <a:lumMod val="50000"/>
                  </a:schemeClr>
                </a:solidFill>
                <a:latin typeface="Calibri" pitchFamily="34" charset="0"/>
              </a:rPr>
              <a:t>    (R. Beaton, PI)</a:t>
            </a:r>
          </a:p>
        </p:txBody>
      </p:sp>
      <p:sp>
        <p:nvSpPr>
          <p:cNvPr id="8194" name="Rectangle 2"/>
          <p:cNvSpPr>
            <a:spLocks noGrp="1" noChangeArrowheads="1"/>
          </p:cNvSpPr>
          <p:nvPr>
            <p:ph type="title" idx="4294967295"/>
          </p:nvPr>
        </p:nvSpPr>
        <p:spPr>
          <a:xfrm>
            <a:off x="685800" y="304800"/>
            <a:ext cx="8229600" cy="1219200"/>
          </a:xfrm>
        </p:spPr>
        <p:txBody>
          <a:bodyPr/>
          <a:lstStyle/>
          <a:p>
            <a:pPr eaLnBrk="1" hangingPunct="1"/>
            <a:r>
              <a:rPr lang="en-US" dirty="0" smtClean="0">
                <a:solidFill>
                  <a:schemeClr val="bg1">
                    <a:lumMod val="50000"/>
                  </a:schemeClr>
                </a:solidFill>
              </a:rPr>
              <a:t>Funding Support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Brace 5"/>
          <p:cNvSpPr/>
          <p:nvPr/>
        </p:nvSpPr>
        <p:spPr>
          <a:xfrm>
            <a:off x="533400" y="685800"/>
            <a:ext cx="685800" cy="213360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00" dirty="0" smtClean="0"/>
              <a:t>{</a:t>
            </a:r>
            <a:endParaRPr lang="en-US" sz="9600" dirty="0"/>
          </a:p>
        </p:txBody>
      </p:sp>
      <p:sp>
        <p:nvSpPr>
          <p:cNvPr id="5" name="Double Brace 4"/>
          <p:cNvSpPr/>
          <p:nvPr/>
        </p:nvSpPr>
        <p:spPr>
          <a:xfrm>
            <a:off x="7772400" y="762000"/>
            <a:ext cx="685800" cy="213360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00" dirty="0" smtClean="0"/>
              <a:t>}</a:t>
            </a:r>
            <a:endParaRPr lang="en-US" sz="9600" dirty="0"/>
          </a:p>
        </p:txBody>
      </p:sp>
      <p:sp>
        <p:nvSpPr>
          <p:cNvPr id="2" name="Content Placeholder 1"/>
          <p:cNvSpPr>
            <a:spLocks noGrp="1"/>
          </p:cNvSpPr>
          <p:nvPr>
            <p:ph idx="4294967295"/>
          </p:nvPr>
        </p:nvSpPr>
        <p:spPr>
          <a:xfrm>
            <a:off x="381000" y="2438400"/>
            <a:ext cx="8229600" cy="3657600"/>
          </a:xfrm>
        </p:spPr>
        <p:txBody>
          <a:bodyPr>
            <a:normAutofit/>
          </a:bodyPr>
          <a:lstStyle/>
          <a:p>
            <a:r>
              <a:rPr lang="en-US" sz="2200" dirty="0" smtClean="0">
                <a:solidFill>
                  <a:schemeClr val="bg1">
                    <a:lumMod val="50000"/>
                  </a:schemeClr>
                </a:solidFill>
                <a:latin typeface="Calibri" pitchFamily="34" charset="0"/>
              </a:rPr>
              <a:t>82% of 18-29 y.o.’s and 79% of those 30-79 believe there is a generation gap (Pew Research Center Poll)– major difference in the point of view of younger and older people today.</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r>
              <a:rPr lang="en-US" sz="2200" dirty="0" smtClean="0">
                <a:solidFill>
                  <a:schemeClr val="bg1">
                    <a:lumMod val="50000"/>
                  </a:schemeClr>
                </a:solidFill>
                <a:latin typeface="Calibri" pitchFamily="34" charset="0"/>
              </a:rPr>
              <a:t>Differences in perspective, work ethnic and technology</a:t>
            </a:r>
          </a:p>
          <a:p>
            <a:endParaRPr lang="en-US" sz="2200" dirty="0" smtClean="0">
              <a:solidFill>
                <a:schemeClr val="bg1">
                  <a:lumMod val="50000"/>
                </a:schemeClr>
              </a:solidFill>
              <a:latin typeface="Calibri" pitchFamily="34" charset="0"/>
            </a:endParaRPr>
          </a:p>
          <a:p>
            <a:r>
              <a:rPr lang="en-US" sz="2200" dirty="0" smtClean="0">
                <a:solidFill>
                  <a:schemeClr val="bg1">
                    <a:lumMod val="50000"/>
                  </a:schemeClr>
                </a:solidFill>
                <a:latin typeface="Calibri" pitchFamily="34" charset="0"/>
              </a:rPr>
              <a:t>Twenty-something quote:  “If I want to learn how to tie a tie, change a diaper, mix a drink or cook a lobster I… log onto YouTube and find a video”– “I don’t call mom and dad.”</a:t>
            </a:r>
          </a:p>
          <a:p>
            <a:endParaRPr lang="en-US" sz="2200" dirty="0">
              <a:solidFill>
                <a:schemeClr val="bg1">
                  <a:lumMod val="50000"/>
                </a:schemeClr>
              </a:solidFill>
              <a:latin typeface="Calibri" pitchFamily="34" charset="0"/>
            </a:endParaRPr>
          </a:p>
        </p:txBody>
      </p:sp>
      <p:sp>
        <p:nvSpPr>
          <p:cNvPr id="3" name="Title 2"/>
          <p:cNvSpPr>
            <a:spLocks noGrp="1"/>
          </p:cNvSpPr>
          <p:nvPr>
            <p:ph type="title" idx="4294967295"/>
          </p:nvPr>
        </p:nvSpPr>
        <p:spPr>
          <a:xfrm>
            <a:off x="381000" y="533400"/>
            <a:ext cx="8229600" cy="1219200"/>
          </a:xfrm>
        </p:spPr>
        <p:txBody>
          <a:bodyPr>
            <a:normAutofit/>
          </a:bodyPr>
          <a:lstStyle/>
          <a:p>
            <a:r>
              <a:rPr lang="en-US" sz="3600" dirty="0" smtClean="0">
                <a:solidFill>
                  <a:schemeClr val="bg1">
                    <a:lumMod val="50000"/>
                  </a:schemeClr>
                </a:solidFill>
              </a:rPr>
              <a:t>US (non-Indian) Generation gap– </a:t>
            </a:r>
            <a:br>
              <a:rPr lang="en-US" sz="3600" dirty="0" smtClean="0">
                <a:solidFill>
                  <a:schemeClr val="bg1">
                    <a:lumMod val="50000"/>
                  </a:schemeClr>
                </a:solidFill>
              </a:rPr>
            </a:br>
            <a:endParaRPr lang="en-US" sz="3600" i="1" dirty="0">
              <a:solidFill>
                <a:schemeClr val="bg1">
                  <a:lumMod val="50000"/>
                </a:schemeClr>
              </a:solidFill>
            </a:endParaRPr>
          </a:p>
        </p:txBody>
      </p:sp>
      <p:sp>
        <p:nvSpPr>
          <p:cNvPr id="4" name="Rectangle 3"/>
          <p:cNvSpPr/>
          <p:nvPr/>
        </p:nvSpPr>
        <p:spPr>
          <a:xfrm>
            <a:off x="685800" y="1524000"/>
            <a:ext cx="7589706" cy="646331"/>
          </a:xfrm>
          <a:prstGeom prst="rect">
            <a:avLst/>
          </a:prstGeom>
        </p:spPr>
        <p:txBody>
          <a:bodyPr wrap="none">
            <a:spAutoFit/>
          </a:bodyPr>
          <a:lstStyle/>
          <a:p>
            <a:r>
              <a:rPr lang="en-US" sz="3600" b="1" i="1" dirty="0" smtClean="0">
                <a:solidFill>
                  <a:schemeClr val="bg1">
                    <a:lumMod val="50000"/>
                  </a:schemeClr>
                </a:solidFill>
                <a:latin typeface="+mn-lt"/>
              </a:rPr>
              <a:t>“Want my Advice? Um, Not Really.”</a:t>
            </a:r>
            <a:endParaRPr lang="en-US" sz="3600" b="1"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19200" y="1600200"/>
            <a:ext cx="7543800" cy="3733800"/>
          </a:xfrm>
        </p:spPr>
        <p:txBody>
          <a:bodyPr>
            <a:normAutofit fontScale="92500"/>
          </a:bodyPr>
          <a:lstStyle/>
          <a:p>
            <a:pPr>
              <a:lnSpc>
                <a:spcPct val="160000"/>
              </a:lnSpc>
              <a:defRPr/>
            </a:pPr>
            <a:r>
              <a:rPr lang="en-US" sz="2200" b="1" dirty="0" smtClean="0">
                <a:solidFill>
                  <a:schemeClr val="bg1">
                    <a:lumMod val="50000"/>
                  </a:schemeClr>
                </a:solidFill>
                <a:latin typeface="Calibri" pitchFamily="34" charset="0"/>
              </a:rPr>
              <a:t>Respect for traditional lifestyle and teachings</a:t>
            </a:r>
          </a:p>
          <a:p>
            <a:pPr>
              <a:lnSpc>
                <a:spcPct val="160000"/>
              </a:lnSpc>
              <a:defRPr/>
            </a:pPr>
            <a:r>
              <a:rPr lang="en-US" sz="2200" b="1" dirty="0" smtClean="0">
                <a:solidFill>
                  <a:schemeClr val="bg1">
                    <a:lumMod val="50000"/>
                  </a:schemeClr>
                </a:solidFill>
                <a:latin typeface="Calibri" pitchFamily="34" charset="0"/>
              </a:rPr>
              <a:t>Healing (balance) vs. curing (fighting)</a:t>
            </a:r>
            <a:br>
              <a:rPr lang="en-US" sz="2200" b="1" dirty="0" smtClean="0">
                <a:solidFill>
                  <a:schemeClr val="bg1">
                    <a:lumMod val="50000"/>
                  </a:schemeClr>
                </a:solidFill>
                <a:latin typeface="Calibri" pitchFamily="34" charset="0"/>
              </a:rPr>
            </a:br>
            <a:r>
              <a:rPr lang="en-US" sz="2200" b="1" dirty="0" smtClean="0">
                <a:solidFill>
                  <a:schemeClr val="bg1">
                    <a:lumMod val="50000"/>
                  </a:schemeClr>
                </a:solidFill>
                <a:latin typeface="Calibri" pitchFamily="34" charset="0"/>
              </a:rPr>
              <a:t>e.g., herbal medicine vs. chemotherapy</a:t>
            </a:r>
          </a:p>
          <a:p>
            <a:pPr>
              <a:lnSpc>
                <a:spcPct val="160000"/>
              </a:lnSpc>
              <a:defRPr/>
            </a:pPr>
            <a:r>
              <a:rPr lang="en-US" sz="2200" b="1" dirty="0" smtClean="0">
                <a:solidFill>
                  <a:schemeClr val="bg1">
                    <a:lumMod val="50000"/>
                  </a:schemeClr>
                </a:solidFill>
                <a:latin typeface="Calibri" pitchFamily="34" charset="0"/>
              </a:rPr>
              <a:t>Centrality of spiritual beliefs and faith– “The Whites talk of mind, body and spirit.  For us everything is spiritual from the time we get up until we go to bed.”  (Annie Kahn, Navajo healer– quoted in </a:t>
            </a:r>
            <a:r>
              <a:rPr lang="en-US" sz="2200" b="1" dirty="0" err="1" smtClean="0">
                <a:solidFill>
                  <a:schemeClr val="bg1">
                    <a:lumMod val="50000"/>
                  </a:schemeClr>
                </a:solidFill>
                <a:latin typeface="Calibri" pitchFamily="34" charset="0"/>
              </a:rPr>
              <a:t>Peate</a:t>
            </a:r>
            <a:r>
              <a:rPr lang="en-US" sz="2200" b="1" dirty="0" smtClean="0">
                <a:solidFill>
                  <a:schemeClr val="bg1">
                    <a:lumMod val="50000"/>
                  </a:schemeClr>
                </a:solidFill>
                <a:latin typeface="Calibri" pitchFamily="34" charset="0"/>
              </a:rPr>
              <a:t> and Mullins, 2008)</a:t>
            </a:r>
          </a:p>
          <a:p>
            <a:pPr>
              <a:lnSpc>
                <a:spcPct val="160000"/>
              </a:lnSpc>
            </a:pPr>
            <a:endParaRPr lang="en-US" sz="2200" dirty="0">
              <a:latin typeface="Calibri" pitchFamily="34" charset="0"/>
            </a:endParaRPr>
          </a:p>
        </p:txBody>
      </p:sp>
      <p:sp>
        <p:nvSpPr>
          <p:cNvPr id="3" name="Title 2"/>
          <p:cNvSpPr>
            <a:spLocks noGrp="1"/>
          </p:cNvSpPr>
          <p:nvPr>
            <p:ph type="title" idx="4294967295"/>
          </p:nvPr>
        </p:nvSpPr>
        <p:spPr>
          <a:xfrm>
            <a:off x="685800" y="152400"/>
            <a:ext cx="8153400" cy="1219200"/>
          </a:xfrm>
        </p:spPr>
        <p:txBody>
          <a:bodyPr>
            <a:normAutofit/>
          </a:bodyPr>
          <a:lstStyle/>
          <a:p>
            <a:r>
              <a:rPr lang="en-US" sz="3600" dirty="0" smtClean="0">
                <a:solidFill>
                  <a:schemeClr val="bg1">
                    <a:lumMod val="50000"/>
                  </a:schemeClr>
                </a:solidFill>
              </a:rPr>
              <a:t>American Indian culture and philosophy– differences (c0ntinued)</a:t>
            </a:r>
            <a:endParaRPr lang="en-US"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838200"/>
            <a:ext cx="7467600" cy="1219200"/>
          </a:xfrm>
        </p:spPr>
        <p:txBody>
          <a:bodyPr>
            <a:noAutofit/>
          </a:bodyPr>
          <a:lstStyle/>
          <a:p>
            <a:r>
              <a:rPr lang="en-US" sz="3600" dirty="0" smtClean="0">
                <a:solidFill>
                  <a:schemeClr val="bg1">
                    <a:lumMod val="50000"/>
                  </a:schemeClr>
                </a:solidFill>
              </a:rPr>
              <a:t>Iris HeavyRunner </a:t>
            </a:r>
            <a:r>
              <a:rPr lang="en-US" sz="3600" dirty="0" err="1" smtClean="0">
                <a:solidFill>
                  <a:schemeClr val="bg1">
                    <a:lumMod val="50000"/>
                  </a:schemeClr>
                </a:solidFill>
              </a:rPr>
              <a:t>PrettyPaint’s</a:t>
            </a:r>
            <a:r>
              <a:rPr lang="en-US" sz="3600" dirty="0" smtClean="0">
                <a:solidFill>
                  <a:schemeClr val="bg1">
                    <a:lumMod val="50000"/>
                  </a:schemeClr>
                </a:solidFill>
              </a:rPr>
              <a:t> </a:t>
            </a:r>
            <a:br>
              <a:rPr lang="en-US" sz="3600" dirty="0" smtClean="0">
                <a:solidFill>
                  <a:schemeClr val="bg1">
                    <a:lumMod val="50000"/>
                  </a:schemeClr>
                </a:solidFill>
              </a:rPr>
            </a:br>
            <a:r>
              <a:rPr lang="en-US" sz="3600" dirty="0" smtClean="0">
                <a:solidFill>
                  <a:schemeClr val="bg1">
                    <a:lumMod val="50000"/>
                  </a:schemeClr>
                </a:solidFill>
              </a:rPr>
              <a:t>Worldview Philosophy</a:t>
            </a:r>
            <a:r>
              <a:rPr lang="en-US" sz="1600" dirty="0" smtClean="0">
                <a:solidFill>
                  <a:schemeClr val="bg1">
                    <a:lumMod val="50000"/>
                  </a:schemeClr>
                </a:solidFill>
              </a:rPr>
              <a:t>(2003)</a:t>
            </a:r>
            <a:r>
              <a:rPr lang="en-US" sz="1600" dirty="0" smtClean="0">
                <a:solidFill>
                  <a:schemeClr val="bg1">
                    <a:lumMod val="50000"/>
                  </a:schemeClr>
                </a:solidFill>
                <a:cs typeface="Arial" charset="0"/>
              </a:rPr>
              <a:t>©</a:t>
            </a:r>
            <a:r>
              <a:rPr lang="en-US" sz="1600" dirty="0" smtClean="0">
                <a:solidFill>
                  <a:schemeClr val="bg1">
                    <a:lumMod val="50000"/>
                  </a:schemeClr>
                </a:solidFill>
              </a:rPr>
              <a:t>  </a:t>
            </a:r>
            <a:r>
              <a:rPr lang="en-US" sz="3600" dirty="0" smtClean="0">
                <a:solidFill>
                  <a:schemeClr val="bg1">
                    <a:lumMod val="50000"/>
                  </a:schemeClr>
                </a:solidFill>
              </a:rPr>
              <a:t/>
            </a:r>
            <a:br>
              <a:rPr lang="en-US" sz="3600" dirty="0" smtClean="0">
                <a:solidFill>
                  <a:schemeClr val="bg1">
                    <a:lumMod val="50000"/>
                  </a:schemeClr>
                </a:solidFill>
              </a:rPr>
            </a:br>
            <a:endParaRPr lang="en-US" sz="3600" dirty="0">
              <a:solidFill>
                <a:schemeClr val="bg1">
                  <a:lumMod val="50000"/>
                </a:schemeClr>
              </a:solidFill>
            </a:endParaRPr>
          </a:p>
        </p:txBody>
      </p:sp>
      <p:sp>
        <p:nvSpPr>
          <p:cNvPr id="5" name="Rectangle 4"/>
          <p:cNvSpPr/>
          <p:nvPr/>
        </p:nvSpPr>
        <p:spPr>
          <a:xfrm>
            <a:off x="1600200" y="5410201"/>
            <a:ext cx="5257800" cy="276999"/>
          </a:xfrm>
          <a:prstGeom prst="rect">
            <a:avLst/>
          </a:prstGeom>
        </p:spPr>
        <p:txBody>
          <a:bodyPr wrap="square">
            <a:spAutoFit/>
          </a:bodyPr>
          <a:lstStyle/>
          <a:p>
            <a:pPr lvl="3" algn="r">
              <a:spcBef>
                <a:spcPct val="50000"/>
              </a:spcBef>
            </a:pPr>
            <a:r>
              <a:rPr lang="en-US" sz="1200" i="1" dirty="0" smtClean="0">
                <a:solidFill>
                  <a:schemeClr val="accent2">
                    <a:lumMod val="75000"/>
                  </a:schemeClr>
                </a:solidFill>
              </a:rPr>
              <a:t>Used with permission of Iris HeavyRunner Pretty Paint </a:t>
            </a:r>
            <a:endParaRPr lang="en-US" sz="1200" i="1" dirty="0">
              <a:solidFill>
                <a:schemeClr val="accent2">
                  <a:lumMod val="75000"/>
                </a:schemeClr>
              </a:solidFill>
            </a:endParaRPr>
          </a:p>
        </p:txBody>
      </p:sp>
      <p:sp>
        <p:nvSpPr>
          <p:cNvPr id="6" name="Rectangle 10"/>
          <p:cNvSpPr>
            <a:spLocks noChangeArrowheads="1"/>
          </p:cNvSpPr>
          <p:nvPr/>
        </p:nvSpPr>
        <p:spPr bwMode="auto">
          <a:xfrm>
            <a:off x="1600200" y="1752600"/>
            <a:ext cx="5797550" cy="366712"/>
          </a:xfrm>
          <a:prstGeom prst="rect">
            <a:avLst/>
          </a:prstGeom>
          <a:noFill/>
          <a:ln w="9525">
            <a:noFill/>
            <a:miter lim="800000"/>
            <a:headEnd/>
            <a:tailEnd/>
          </a:ln>
        </p:spPr>
        <p:txBody>
          <a:bodyPr wrap="none">
            <a:spAutoFit/>
          </a:bodyPr>
          <a:lstStyle/>
          <a:p>
            <a:r>
              <a:rPr lang="en-US" b="1" i="1" dirty="0">
                <a:solidFill>
                  <a:schemeClr val="bg1">
                    <a:lumMod val="50000"/>
                  </a:schemeClr>
                </a:solidFill>
                <a:latin typeface="Times New Roman" pitchFamily="18" charset="0"/>
              </a:rPr>
              <a:t>Lens through which we learn to nurture, protect and dream</a:t>
            </a:r>
          </a:p>
        </p:txBody>
      </p:sp>
      <p:pic>
        <p:nvPicPr>
          <p:cNvPr id="7" name="Picture 6" descr="lens.jpg"/>
          <p:cNvPicPr>
            <a:picLocks noChangeAspect="1"/>
          </p:cNvPicPr>
          <p:nvPr/>
        </p:nvPicPr>
        <p:blipFill>
          <a:blip r:embed="rId2" cstate="print"/>
          <a:stretch>
            <a:fillRect/>
          </a:stretch>
        </p:blipFill>
        <p:spPr>
          <a:xfrm>
            <a:off x="2133600" y="2286000"/>
            <a:ext cx="4702772"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4400"/>
            <a:ext cx="9144000" cy="1371600"/>
          </a:xfrm>
          <a:prstGeom prst="rect">
            <a:avLst/>
          </a:prstGeom>
          <a:solidFill>
            <a:srgbClr val="85773B">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990600" y="2514600"/>
            <a:ext cx="7086600" cy="2971800"/>
          </a:xfrm>
        </p:spPr>
        <p:txBody>
          <a:bodyPr/>
          <a:lstStyle/>
          <a:p>
            <a:r>
              <a:rPr lang="en-US" sz="2200" b="1" dirty="0" smtClean="0">
                <a:solidFill>
                  <a:schemeClr val="bg1">
                    <a:lumMod val="50000"/>
                  </a:schemeClr>
                </a:solidFill>
                <a:latin typeface="Calibri" pitchFamily="34" charset="0"/>
              </a:rPr>
              <a:t>Importance of tribal cultural traditions in building community resilience</a:t>
            </a:r>
          </a:p>
          <a:p>
            <a:r>
              <a:rPr lang="en-US" sz="2200" b="1" dirty="0" smtClean="0">
                <a:solidFill>
                  <a:schemeClr val="bg1">
                    <a:lumMod val="50000"/>
                  </a:schemeClr>
                </a:solidFill>
                <a:latin typeface="Calibri" pitchFamily="34" charset="0"/>
              </a:rPr>
              <a:t>Importance of ceremony and ritual -  the drums, the colors  </a:t>
            </a:r>
          </a:p>
          <a:p>
            <a:r>
              <a:rPr lang="en-US" sz="2200" b="1" dirty="0" smtClean="0">
                <a:solidFill>
                  <a:schemeClr val="bg1">
                    <a:lumMod val="50000"/>
                  </a:schemeClr>
                </a:solidFill>
                <a:latin typeface="Calibri" pitchFamily="34" charset="0"/>
              </a:rPr>
              <a:t>Importance of tribal connectedness and cohesion through song, dance</a:t>
            </a:r>
          </a:p>
          <a:p>
            <a:r>
              <a:rPr lang="en-US" sz="2200" b="1" dirty="0" smtClean="0">
                <a:solidFill>
                  <a:schemeClr val="bg1">
                    <a:lumMod val="50000"/>
                  </a:schemeClr>
                </a:solidFill>
                <a:latin typeface="Calibri" pitchFamily="34" charset="0"/>
              </a:rPr>
              <a:t>Importance of native art as therapy</a:t>
            </a:r>
          </a:p>
          <a:p>
            <a:endParaRPr lang="en-US" dirty="0"/>
          </a:p>
        </p:txBody>
      </p:sp>
      <p:sp>
        <p:nvSpPr>
          <p:cNvPr id="4" name="Rectangle 3"/>
          <p:cNvSpPr/>
          <p:nvPr/>
        </p:nvSpPr>
        <p:spPr>
          <a:xfrm>
            <a:off x="1066800" y="990600"/>
            <a:ext cx="6781800" cy="1107996"/>
          </a:xfrm>
          <a:prstGeom prst="rect">
            <a:avLst/>
          </a:prstGeom>
        </p:spPr>
        <p:txBody>
          <a:bodyPr wrap="square">
            <a:spAutoFit/>
          </a:bodyPr>
          <a:lstStyle/>
          <a:p>
            <a:r>
              <a:rPr lang="en-US" sz="2200" b="1" dirty="0" smtClean="0">
                <a:solidFill>
                  <a:schemeClr val="bg1">
                    <a:lumMod val="50000"/>
                  </a:schemeClr>
                </a:solidFill>
                <a:latin typeface="Calibri" pitchFamily="34" charset="0"/>
              </a:rPr>
              <a:t>Stories and other tribal resources as well as some empirical data are now available to guide suggestions for coping with trauma in American Indians.</a:t>
            </a:r>
            <a:endParaRPr lang="en-US" sz="2200" b="1"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0"/>
            <a:ext cx="7924800" cy="1219200"/>
          </a:xfrm>
        </p:spPr>
        <p:txBody>
          <a:bodyPr/>
          <a:lstStyle/>
          <a:p>
            <a:r>
              <a:rPr lang="en-US" dirty="0" smtClean="0">
                <a:solidFill>
                  <a:schemeClr val="bg1">
                    <a:lumMod val="50000"/>
                  </a:schemeClr>
                </a:solidFill>
              </a:rPr>
              <a:t>Skokomish Tribe</a:t>
            </a:r>
            <a:endParaRPr lang="en-US" dirty="0">
              <a:solidFill>
                <a:schemeClr val="bg1">
                  <a:lumMod val="50000"/>
                </a:schemeClr>
              </a:solidFill>
            </a:endParaRPr>
          </a:p>
        </p:txBody>
      </p:sp>
      <p:pic>
        <p:nvPicPr>
          <p:cNvPr id="4" name="Content Placeholder 3" descr="Little_Skok_Whale"/>
          <p:cNvPicPr>
            <a:picLocks noGrp="1" noChangeAspect="1" noChangeArrowheads="1"/>
          </p:cNvPicPr>
          <p:nvPr>
            <p:ph idx="4294967295"/>
          </p:nvPr>
        </p:nvPicPr>
        <p:blipFill>
          <a:blip r:embed="rId2" cstate="print"/>
          <a:srcRect/>
          <a:stretch>
            <a:fillRect/>
          </a:stretch>
        </p:blipFill>
        <p:spPr bwMode="auto">
          <a:xfrm>
            <a:off x="2286000" y="1447800"/>
            <a:ext cx="4154488" cy="3409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wikis.nyu.edu/ek6/modernamerica/uploads/Imperialism.SocialDarwinismAndRacialMotives/NativeAmerican.gif"/>
          <p:cNvPicPr>
            <a:picLocks noChangeAspect="1" noChangeArrowheads="1"/>
          </p:cNvPicPr>
          <p:nvPr/>
        </p:nvPicPr>
        <p:blipFill>
          <a:blip r:embed="rId2" cstate="print"/>
          <a:srcRect l="15453" t="10230" r="10374" b="12021"/>
          <a:stretch>
            <a:fillRect/>
          </a:stretch>
        </p:blipFill>
        <p:spPr bwMode="auto">
          <a:xfrm>
            <a:off x="5867400" y="1371600"/>
            <a:ext cx="2253916" cy="35687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idx="4294967295"/>
          </p:nvPr>
        </p:nvSpPr>
        <p:spPr>
          <a:xfrm>
            <a:off x="609600" y="457200"/>
            <a:ext cx="7696200" cy="1219200"/>
          </a:xfrm>
        </p:spPr>
        <p:txBody>
          <a:bodyPr>
            <a:normAutofit/>
          </a:bodyPr>
          <a:lstStyle/>
          <a:p>
            <a:r>
              <a:rPr lang="en-US" sz="3600" dirty="0" smtClean="0">
                <a:solidFill>
                  <a:schemeClr val="bg1">
                    <a:lumMod val="50000"/>
                  </a:schemeClr>
                </a:solidFill>
              </a:rPr>
              <a:t>Baskets, beads and other  examples </a:t>
            </a:r>
            <a:br>
              <a:rPr lang="en-US" sz="3600" dirty="0" smtClean="0">
                <a:solidFill>
                  <a:schemeClr val="bg1">
                    <a:lumMod val="50000"/>
                  </a:schemeClr>
                </a:solidFill>
              </a:rPr>
            </a:br>
            <a:r>
              <a:rPr lang="en-US" sz="3600" dirty="0" smtClean="0">
                <a:solidFill>
                  <a:schemeClr val="bg1">
                    <a:lumMod val="50000"/>
                  </a:schemeClr>
                </a:solidFill>
              </a:rPr>
              <a:t>of NW tribal art</a:t>
            </a:r>
            <a:endParaRPr lang="en-US" sz="3600" dirty="0">
              <a:solidFill>
                <a:schemeClr val="bg1">
                  <a:lumMod val="50000"/>
                </a:schemeClr>
              </a:solidFill>
            </a:endParaRPr>
          </a:p>
        </p:txBody>
      </p:sp>
      <p:sp>
        <p:nvSpPr>
          <p:cNvPr id="88068" name="AutoShape 4" descr="data:image/jpeg;base64,/9j/4AAQSkZJRgABAQAAAQABAAD/2wBDAAkGBwgHBgkIBwgKCgkLDRYPDQwMDRsUFRAWIB0iIiAdHx8kKDQsJCYxJx8fLT0tMTU3Ojo6Iys/RD84QzQ5Ojf/2wBDAQoKCg0MDRoPDxo3JR8lNzc3Nzc3Nzc3Nzc3Nzc3Nzc3Nzc3Nzc3Nzc3Nzc3Nzc3Nzc3Nzc3Nzc3Nzc3Nzc3Nzf/wAARCACrANoDASIAAhEBAxEB/8QAGwAAAgMBAQEAAAAAAAAAAAAABAUCAwYBAAf/xABIEAACAQMCBAMFBQUEBwcFAAABAgMABBESIQUxQWETIlEUMnGBkQahscHRFSNCUvAkM0PhNGJyc5KisiUmNURTdPFUY5Ozwv/EABgBAAMBAQAAAAAAAAAAAAAAAAABAgME/8QAIREBAQACAwACAwEBAAAAAAAAAAECERIhMQNBEyJRgZH/2gAMAwEAAhEDEQA/AMXCrfzN9aMiV/5m+tRhSjIkrCuiOxhv5m+tEKrfzN9a6iVeiUlRBQ/8zfWpgN/M31q5UqYj7UCKlDfzN9asXWpBVmyNxvU0UE7EH4VaEGN6WjSSWS/t52diJ7ZgSmwwMDO3fn8BQbB8cyB9anZr/wB4IkQYDxefHI7Hbuf0q+SIKxQYIXYEGpx6VlC9tYHvHtSX2m4jKzmWTLN+8AbHIbjB6/AVo3TGc0nu7c25ynmDy5GF5Z6Hvmrmmdg9NZVTqO4Bq0aupPzFWIoKr8KugjDTxg9WHLHrRTGQvJCsa6NTiHcBvMFOTk9Mb0pLy4GHPLlTqysZBG4QufF1N5mBPu9Tjc5zt0pYUGMis8ftWQC5lmjgkdWGpUYqWGdwKTQ315DOJZ52JAOVJ8pHXA2+IIz6VoLqLXBIg5spApJw2AzzK2Aoj9/y8yOQ7f5d8VrEX028aUHGasjkm9a6IwTtVyRgbY3pdGLs7owr4zka3cIigEnpkg/1zqq6vpJrh5OeTzPbarvAs3/eSIjvFH+76/FjvzJO3ahmiHLHzqMe7teU6QN0/VRUDdHqgqbR1UY6tLxul/8ATqJuI+qnFcMfaoGOgOtPAditQ8W3/lqDR1DwqCAwrRsS7VRCtGxLRslsaVcqYr0Yq9VoOIqtemfwYZJTvoXVpI5+gq4LXnjSRCjqGUjBB3BoFZ6xnuBxCM3Fy7I7acM5xv22HPHT17VpFGKV3PD1gjM0AJCjVsNx1PLf+udN1wckcjyxQPoG7iHilnISwDHBIOwO/T4Gmd/GDMZlAAONWCNvTYcqWcWV1tBNEoZ4JFlHrgHfFME4kl1em0EamG4iMltITliw2Ydt8VlesmnsBSLtQs8KTRPHIupWHIHB7ffRzDIoKedYbqCHbVKxA33O2Rt6bGtELYTrQN6ii7Py3UbadWMnT67Gg7bbWvRXOB25j7iKP4eSLpcYzpbGfWi+CAOOcSFtxPhxijIS286iNtyxO23XVuPr6Vd05Uv497Vb8Uhurd7ZXTCiWcgBSd9s/PHpvR0LiSFXWRpAdtZ/i9T9c1GC8kHwAS2w5ajyFDwoqR+RdOpi57knP51XxR0R7bW8KAuRmW3M3T+FfXueVEAA8jkdNsbVe0aSQatxTLhtuss4DsoC7nUefas9bTH9tSIxmjOnCxsnkYAA6ga0ZuYLU2ttIpaa4LaEUZLZ33I5DA+81OV6VJ2KuYFj4bLIqAF58ZI30jYfPqfjSwimF7mG0ggYks41tkHI35b7+tAYow8GXqphVZXeryKgRk7D61RKitQK1eRUCKAodBUNI9KIIqOmgFkCUbEu1QsSqSo0kQkQHzIeop5BwuO8kZbOSJTpDIrybPtk4zy+Z5/WlbpMgCNavUVOS1ktpWinjZJF5qwxXQtMOAVICpaa6BQEQMHI2NC3t4nD4GklRmQMMBeeD6fOjRVd1FJJCfCaNJlyUeRdQXbnjtz+QpU4ipju7UNp1RyJyYY5jlihrjhMo4ct3BJL7VDKobQMnB8pwPU7UJwOUwzG2xKYZizwSTOC8xB8zacAhTsRnPXc9NDHMvhSxTRlkljKDSdx6Y+dTZvtpLqknCRKtkIbhgZojpcBg2nO6g464x91DcbnmthGySWsMOQWmmIDHG5Vc9cEGqeGyW3DLp4ZJrKIuGyA7PIcHm5xpHw/WvXt8l0vjWpMKxe5dSW5kznmEXBzt1x0pzwrOzGAg3U2jJR1SRSRjYgj/wDkVJriKJxqmRGUgglwKUpayX1xFLeXF02uJsp4Zt/dK9Bvvkn60WvCOHJjFnCc9XGo/fTqdSA/tBcwXMySiSBs4TxJfNGOuNupwBnoM0z4e4ktIyrRsNP+GMKPh270o4tapC/9kt9HiYXEUanbByMHYcs6jyx3oz9mQXMcck8cyzacazN59uWSm36VM9Vb0sv/AGgXUJt5LmLAwWt5VjbcjAOr3xtso9OnUg7ZZmHqWbb5mlstroljC+JO4yqvcQCVc4zpMhxg9NKDIxkkV6TiMngzW9xbyW9wyHScqVbJAJDHA69TThaX/Z5HmmMihfAlYkaJhNHqJ3wTuh33HI/AU+s4PbPtJfXh0+HaIsceFyAx/RR99KOEo0MHtMqedzr8R4wpYDfdlOlh3GKbcHuxb8JAVdU9w7Tux2AJ5fHAAqbOz2nfuDcOSx0qdOWPfv3NU9KVX6SXt2LdUuGjT+8aONWTfnqJbYjAPKmTOASxOwGTtt61cTZou41evaxKsGnxpCdJPNQOZ+8D9aW8IuCtysbSn96xyrNnUeee/wDl9Sry1uL65LAxrDgYLnOeucfE1dY8PhtSz6jJKRjURy7D0qkDsZr2K6Ph8qMt7UECW4ysW2FBw0m/T6Hf/wCaVulwGsEkrFY43dh0UZzVJODjR95p5dXqQQqloVjZkIIjGlUH5nvz+7CkEgABRSl2C2Af0KYW7FV0NnQTkhTuO4PQ0Fbijol2o0nZ7a3qcQHsN1Bvp1RzBuTH02z8RVF5YSWZBbzRN7kg5Ht8e1AlA6Y69D6d6ZcN4y6XXs/EUjPkwWDHTIOpIxt8OVRuxXoLFc64p1xa14b5ZLK4ijz7yO4ABxSG9nW0hWR0yC6oemnJxn8avlCkq0VLbG+Md6DteIQXYzEzDALAMOShyoJPcjHyosHbt64o3sXpnuLQNb8TFxErPPJhwdIllcjmo3HhptjPM59KZ3PFIUiiMCtPNOuYokO7foO5qrjhjmiSwZnZ5Mv4QLFcL1YLzHLmcZpf9lpbdvaYtIW4UjUdgxXljA2AzyA6EUtK9VcRieCVJ7rQryeeZVuI44mAO4xjU+22CDkk/GnFwvjWrgFxqTbS5TuOWSOmcDtQXE7xbk+FbPKxjOWeLZQenn0tgjtj41Tw6NruAPNNLpiYqIkLKu3XJwx59cffQaixuIbQIJ3CAMzZe58ZiGU5J2yNxyIz6ijTxOFt4YrmT00Qtj6mhbILBxJ4wFAYthVA2Prsox6ZOfQdTTFmydtviac7K9EfFbj2l9LR+znI3nQ77HoM55jy43IHoaYLex2kSRTwzoVX3hbaUHyHLny5+tD8W9+MY8jbFRLo1YB2zgnfPTfoN6YgCGJI1CIEQABF0qNugz0+PxpfZ2zUU2y6797hI20sunxTbnOMe6HY45fyDO25xzjxtlENvEzhdcmrLOi8h6v5c71TZ2kNys73EUTSPJ76Kobb/WUk/wBcqHmjK8Xht1ndzCAyuxyyZOcZAJHIcwQc742oHVvQjiIubS3iSKSD2eYCN1SNSwbfLDRkNtmm0d5bewe1RSIYFXIJ2A7H0oG3uk4jexugcLAhYqy4KyE4xjA5D8aru4Ug4hpsvFRpl8R1iOAGzhWHkbzE8xjBFHgvfojh1qdXtM8Cu7kmOVlBJ9QHVisg+IzV5PtDEqSYVJ83PWRz36j8T8KqiaOWNIbXw8EfvpYlVe2PLsWO/ptk7VOeRYIjoCBlRiiFgobSpbA74H5U/InLuqL+8MJjS3CySscldQyFG5OM7nH5+lMreGSaQRxIXdvdUDJpfZWDX960iGV1R2MbtjClGIwcbbo4+mK09jfQwSvZ2MQlGMT3jbhWx7qev5Y3z0nkrj0HgtEt5f7Y0YYLq8NhqHYHHM9vriu3VwJArKSX357bdMDoN+X1q25jjZ2YrIsetlKOMMx33PrzO3Ic96DI/T5Up+17F68UOu+TzNQxVrVDFaIL7cUfENqCt6Oi5UiEx8xtVqoSV3IxyI/hquOiEo0Ft5aw8QNu0hEdzHjEqnSWJI5fpy3qNz40RigvIdN0v+j3OAVb058m9K9jAxv9aY3HGVmsvZZrNHUgAlmPMDGdhzrPjV8mA4laexaPDQSBRr8HORM+d2l6BRk4H3865Z8faNWW5d5sF2a4OwdifKEHVc5379qfTRJoMV0gkiPIsTgHpnGM1mb/AIa8c7XVmxlETnzDmCNyWOMKBtsKc6VqVoLC1EKSSTOr3Mp/fOOXZR6Aen1rM3qwQXDzRsxty2HaMMAUB0tvr6DrjfHSu2V8IoHt2keK3ZQHGcFQfM0jE53IXAXng07vraOW2iaKMKIlBVSCMLjODggjb50wuMEJt/Z40RYiuFUAaaT8JYwXMsZTSrkkbcmHPqfX1PfGwojg0rLFJbSBgbcjQDzMZ93PccvkKm0aNcawwSRSuxIBkBztnrzIx32xRf6Xsduon1rcIpKYBbHqMb4GPxOPwnK2G7UG32gsYA0Ej+OpPnREJPc/GhJOKo80qKAvhwCbMjhQylQcDvgiqk7RbNGEkLXEsW+ETUCc46DuB9c/A8qmX1a+fInOMn48x+VJk41JNFAtvbs8k8rRpEreY4x+tX2HHoktrqd4mRonSPQ2/mJY8u2ii40+U6Olj8HEePNgE+UDf6n8aV8LDzXBvHJw5Lq2DjlgY5b4Gdj8RUE4pDdwyiGfErLg6tiM7E/LNXXEvh2ZitwFB8keB1O2e+BmiynLPXorY3SvfJJ4Nw7Fo5ATpVeQBHUYFV2viXF17XIv79sGKMjynbGdzuoG+cA1LiDFYoOHwoT43kIU+6g5n58vn2oiWxZY1ubYKt1FlgFwFcY3UgYG4pHtyC3k4bdaYElmt7gFiAMssgGSQB6gHb129K4ZmurhBBieHUJAqHKzqvmBGdw/hu2R27VK7umulCQkLtgIw38TGVGxDRuGGAdwc0Twm0OkTrkKTrTDHcZJVhg5VxqZSDzpW/UOT7NuBcKuL5Gt4GKQHStxdxE/vQoAAVTyYjGo+optcQRcMdLdowEjj/dom3pz+J3J64pXGuBnJ+OasOeZJNEw/pXNyWRpHLtjJxyGMdqrNTPc1E1ekKmFQxVjddqjpPpQC2DYZq2W58HCohd8ZIzyHqf69fSqoKrv4cSRyKpdm8oIH4+g/TnzDBGljcrcLuPDcc1Jznpt8waYLWftrO6kKspkh7s2T029c479Bzp3EZljXxUR3x52jO2ewP8AnQBFcIqv2mEEa38M+kg0/edquxsDzB5H1pAHfuILWSXRrIU4X+YnkKDgs2sbfwyTcRE5fUoJBJ3I7ZycdKKvzrmtIP55Nbf7KjP44rnE30WM2nGpl0jfmTsPxpaaT+M9Lw4XkIvbdNQZ2ZQvPGrnk/xHAyeg6VZw2Vo0MEwOpfN2z/Fv6nnv25bgNntPZB/ZFCAbNFjCvjr2Ow/OkPEuITyuzIumzjPhu2QQzEcs/h9aJBllIpveJQtcs1owWVY3/fEeVttlx1360mmW4khW6nufEZH2XVuG55A9KdW3AJeIQwzQo9uik5lcFvEXppUbn8O9WXn2dmjGLXh99cKObSSRx6vU6VJP31U4xjds3JE7q926nTJITkDy6t9qlBbeNHIzhmWIe9j3ByHyq/i9rf2ojEtjJbxKMqgBKk77kkneh9KvcxQWkzS+KiAkjSNZ5jf0rSIq2MRrujaZI8HWuQR8KqtoY5vaH8SMGMBtLscyHcYHf9aks81pPdLGQrOrRPjBBHX8OdcSIpbpL5MM5QrnzDHXFGhvtbAmZfBVUTx8RsSduY5npvXfZp7ZjJARlHxvuM/Ci7SOS7ghikgmeGLVg20QLEncEk7Hf1NFmwuM+GpnGV925tmTbHqur9Km6Ob+nbTiVv7Ti4AWU6U8XHlLY3Gem5NO52aK3Z0A1DlWUuLWWGEwSW2hmc4kyCDtyBG35004RcOZILC5kdUC+RSv97t1P4D9KnKddNMb32KsrdHnijuTnUjFFOrzAcwM8sbbZypGRkGmDItrxqNxgR3keltv8RdwfmCfpVfFQyW8E8I1SW0qOqqMkqTpI+hrnF7mF7ZfBmjE0Uiyx5PMgg/8yvt8ajUjWbtOV5Z6muml7cWtQzJGzyEuEDKuASXKrueh0sfgvcVWOO2rDVol0eVixwMKQxz8lCk+moCq3EcKYmhb659mgZ9OpwNgdh8/vqFpde1s6l5ImQJlNAGSVDEZ7ZweVXNaxvk6dzzOo5Pzpy7KzRFI9zcsZBLICHyuGOkdhgfl+eJpdcQKg+FbnI5lSSfocU0ezhYYJcKeinH386tWNUUKukKBgDfansFsFHw7DagIKPh5UhRUdELyoeOiB6CkQXiF9HZxnUpZjgLttk7D/PtWcvOJvHJKIIBAf3issSac408/vPLmetaqWKOZNEqBlPMEc8b70NLwu3kOojO2Nsb981FlaY5Yxkm4jdMdZMpBdiNbZ2JKkY9MFTjtUPGmAAKMWOx3wRy+/wAg+ZrTJbWa3kkDhPCSIMMsBuTg/cBXLqOy8WDwWhLe0JqAYMSCSCPvokVy7JYry+8EjzMhUr7x5EY2+7Hz9a0PBfs4trBG99HmZsMsTbrF6ZHIt+FGW1vAtxAPBjA1g40gb0yu57lLmUJYyYycFm2Pwq4yzu01hAO65/IUC089yplsUjS2U48aX+L4Vy5biE1pLH7KIiy9HBPfHeknH7i9eytolQJYKmMxtkM2f4vT86VulfHhzy1aLklupWYRywXSgHUgxyrM8e4CkNn+1uGqREWxNDp/u98ZHbPTvVVtLLBdxvAwEgbHx+NbDh0t1NPdJbQxPGUUyJNuNRGTjvsKrHKwfJ8Wpynj52qJBfSkabqMIVVySoDEbN8q1XAfs5Db2Av+LIGyupUcbKvQn1Jp9Lw+4lOVsrGNjjJEa/pVXEpbtZbW3uoUFqZct4ZHmK7hcZ5U8smMx3dItNfFcWttDbxY8hn8pO3QDlVkV7LbzIOIRrHr2EyudGe4+GN6w/FeIXV/xCV7k6SrFQq7AU/4DcTtwm8ju43e0VQElYjyvnkN8n5DrUbrovw63N9xqp+HRSxyLLCsiSZyGG2e5rG/aLhn7PtYbhci3gk1rIi5YebOCTzPpk1qOH3XEvYoS9iZBoA1Fxn4nJq64EvEeH3drfcOYRSJoLGVTpz/ABfKq87YS7ZO8S8uZEkhZRCcMh1bYyCCR8QPlmgbbhE00Kyq5KGMEYYb40kD6Jj4ketPoAIo44/e0KE2PPG35UDwae4XhVqsduGAiXzNNpz9xqdNuXSuw4JDNplEwlhZmIIzgrqYEDO/IjGfQjqTTK04TDCFEpaVs5cknzZjKN9ef3dKF4FLdjhsQWODALAZkb+Y+gporXZ6Ww7YY/nRxhXO7SjhjhUKoxyBJOScADP0AqZ2Haqybn+WHPZmH61Vcy3EcWYrdXbs/L8KpK48u1RpVLLdNIX8fUFGfDQKB8Ov40IeJTg4N8gPUeJjH/LT0BVuaPiOBzA+NL4KPiAZSp5EEGkKCuOLyqreFGsaKQNUm++23bmPrVltfX0jaEIkYYBEigZ23JwNt+2NvhVEfBpy+TKuARpyzZ55z2/X407s7WO2UldRdveY4BOPw/r4U0rFjkceeZl9RENP3nJ++otZwMf3iGT/AHjs351fmos+KkwC2lonEji1gw0A2MSkbN8O9S4mEjsmaONF0Mr4VQMYYHpXrhwt5btthlZPnjP5GqriZZY2iUGQuCpC9PnSX2LaUpLqH8LZAp/HdwcQgSe3bOpRlTsQeuRWKgZ57RJbmZdOMaVJUbbb+poC7leJ2iUmNH1SLITgpsAQCOXrTl30nOfx9DOmWMoCRqHNSVI+B6UHxCwkbW9rpIcHxIG2Vj6isRB9qOJ2TaA6XMa7AyL7w9c7HHenNj9ubRwFvbaSE9SPOP1rT8ZYcr+2Im34HM8gROHQRsx3kLAhO+Kc2trDwuLwTKNTE5Zti7VDh3H+G3KYtbuItjlqwfoedZL7VWXFJuLPdxgyxgAxFTjw8Dr898/pWdnFpr5Pkurf+tm8yh9AYa8ZFV3FtHxCAxlhscxuD7rD+sfOgDKgt1uGbDCMsRtucevpSL7FQcUtrmSWcNFaOCXEp9585DD0x696Npxwt8+hjcNi1EXnBmeZTu0Z8r989O4pxw/hsjpG99HHGsf91bRjKrnmT6n+t67ffaLhVtrMt9CzLzSI6ye21Z+f7diVZE4TYvKyoXLzHGlRzbAqscLRc88ura2bc2Oe5pLxrjkMVmltayCSW4kMZZTsmn3ifh+dZO14nxLjd0sV1dtHGpyQg0qvfTn6Z371dDde2XclxHIWjUeCmoeVwpPm/r5U88eMY4ZTLO4z6ESzPDBJJsxRSx6HAFQsHSCygjLjyRLk525VTxI5sp0UhHdSi62xududevXSG3aAozMyFVQLnJxgCs9yunXQnhL6bGHTuNOfrvTNJc8jk+lJLGdBHAryeYKFZW55A3Hy7Vs7aG3tYybzhaSwtgiaNi2MjbbOR69edPlosseyvWM8x9a9mjmj4RxAyfsu60Omf3LZJz/sncDvvQFxBPbYM0bBW91ujUSxNlga8tVuEI2VuhxzPcDH4ihFsrhVAEsewx/H+tHlsYzzNczT2nRVAaPhO1LYDR8J2oMfEauB26ADmaFjJJAUEk9BzrTcL4WloEn4kgd2BaOEjPIZye/akQPh3B7ziGGjQRwn/Ek2Hy9f63ofiK8MsI2El3NcXC51RwoPIf8AWPICtNcWN/xVUd7x4LVlGIIE0Hl1bOfltXzj7Z8H/Zl3IZOJW3sniAxWgZi47YC4zn1OaXt6E19lt7xIXigEHSHVgvLPbY5/+eVEG9eK4iTUvhEAOunSFJ2Az8fx37hcJtIbmeQyEsqIGRQxUnPXY7VHjSrDcInieIWQjLH3t9tXrtVak6Vd2Sw0DmOeWPwVBJ1IQ2Rkgajv3/Gh+JWS3lq8c7eZhs/pjlgVyRZo7G3vJI83EK6pVUbsv8Xz649RV91ceDbi4hi9qU4OBuCD17/50sZrs8ruM7K2YBb3x0XMQ8rDcSL6g/HPzrgtlnFjIDFaW8kvszTOxJLgBmkb0Hm2G3LFEzDh3ERoTNtITnwjyBzzGdvpv2pXecHv7DJVDNDnmu+M1rjnL6jHeHiaW8xt5Z4o20RrGxLeUlZDhMDOTmqRf3UQ1Wl3LHp5aXIx8Ry+VTs+MSwcShmmY+NGEXRKNsIMJkc/LgY+FStrz+xPavHFKnsrwxOmA2tpBIGOfQjFU2yzys7iMnELnAaC9uVxjBMucnqd6uhvbq6c+LNNMF3GolsZIHy5gfHFGy8StWvLS4/ZpHgcRMpjCKFaALGFXHr5CT3JoOW+la0tUhhjgZOHtZTEsPPliwYfDy/8NK/zSPjzuOXKORcOurzxfZIWLKZNKuNPiOi6mRfVsZOPzq2drW1mll4NO5E3iRBWGcQSRLzPVgWII6FahecWS6vZbiWRkeWYTeFAf8XTpLDHInB+pqtreS4CvfE2lvjEdvHvJJ2AqeVjbPv9s7/g+K4F67wcJTwY3jVbuUHK6gACEPfBPbJ+NOYY1SJEjHkAwpzQNjZM8Gi6AtLWJd4l8pbux6DtzoyC+tbi48CziKpGmNQHl29P160sstuXHCY7siu5KyXMFs8aypvIwY8scj9fWo+IJ52khdJI4SFSNgQ6uTjIPpg56jtUuHRyTPPeSKyrKcRKwwRGOWR0J51y8tnhPjwK2FDMQhwUYj3h2/rHpllj9x1fDnJlNq7i1/s6lFYqIliU53AyNTfPejbH7Q39mbeBm8W3EhKBjuATjAP3/OhFv2CmONcuuFV1ONR2/DmfhXgrRkeCdWpfINOCwHbODnJ/SlNeVtnjcu62vCOJ8N4hbqIvDjlChFV1CaPg34kHejLotb2pjfDIwChZfMqHPLbr3rH2JDQEmJY98FQunPy+oosSSadHiPp9NRxT4OW5dmMdpbXMZkSbwDkLhyNOr0yO1Dez/wD34f8AjFUxzSRMrq2CvLIyBRf7XujviA9/CFPVhbjOW/SnvCeGTXoEhzHFuS5U5bHMKOv4UH9nbO0n8S54hcxRQREAI7bytzxgebHw505veOxeWKyiR1j9yRowoHYD0+lOoEpHGESO2AtY1kHiySsNTEcx3x6cux50zg4xwy0TxZJpb64II3BwoPMDOAOePlWPe4kmIaVyxGwz0Fc1E0pBfD3iX2iu7pmETezxNtiMnJ+J5/Ssnx21t7i38a4jaQQhmCatIY+maYZrwzkYqk6jIRy3MKxyGOO2kKlxH7pKfAch1we9MuFcMlnlW9vht70cRG59Hbv2o2Pg0P7Rlvp3Mzs2URhsn60zHrgZ9aq3cTJpWw5+pPPvUeH2MPmhQeHGiSScs6cAnbtmpsd6JscCO9b+W2b7yBS0uEvFODRSti5hHi6VJdDgjIBA77EUtKz8PxCOIYtpQyo5AyD1xnkeXbnWyu0Ux3jlQXCW4Unp5V5fSlX2i4LbNIomRiMYWQOQwI5j65pb+lxn7iwnulTxDb3YPUpoOPTUNqBPAUkbSIrm3J2JBEifWmEnA2jOq0vXiYnViVcYHLcj40Tw6LicMhjvNDwkbSAjORjanLd9Js60Sn7LzH/zygDl+73+41CXgNpaY9rv5mZhkJGm7VrglV3F9HwyB7h7cyZwmQQCPTf0qrlSkIrGykgfHD+GhWPuy3RAbGPrR1u0nDUubm+jS4uywKvCuNIxyJPIfCqZOIcWvl1WtmIg2wfw8H/ib8hVnDuFcQmvo7i4u0MsYLhAS2QBv6DkfSs7u+rklrq21zxErJfy+FGxyIRt/XzprFbezwKFTw484x/Mcc89dsUcLRPYWl5yFdW/8Pn0/mKK4mALfQAMRyqo/wDxD9KR0rAyKmq+vKuCpqKtIG54dl/GgAVsbxjk2eeD0PP60JbQNdu8E8ckTJ/GPKG7EfmKd8q4cHmO2aXGb20/Llx4oaAoCjkBjevVI71Amhm8ajk1wmo6qATwNy7UbE5xS2GjYaadjUY1cretCrVopGv1ZqSmqVqYpkszXc1CvUE7zNEWh8l0v80DD7waGHOr7T+9b/dv+FBwwmUSLMo/je3X6pXbxllsbiVhktdGNfgWyfuArsP+F/tWdDk54fbg8jftn6Cp9UjJZRy3EuwGu+ESDpjfVt8MUDJbIiSTRsfD8Xw0U+gyc/1605T/AEq3/wDd3DfPApVIf+z7X/bc/wDTRBuhsVOGCSYsItiqliQRkAdRXBRfCgDegEc43/6TVUogtkBHJLIScQiVOxJAHP50Xw63jilj2BMiamOnHvRtkfdXX/8ACVPrbL/+01Zaf30X+7X/AKHqFqRtYMD/APRqfmZRXuInKSd7gn6IP1rku1if/bQf9RqN/wC4nck/8sdEIFyqSmoNyrq1ZJmok13pUGoDxaoE1xqiaQeJqOa41QzQH//Z"/>
          <p:cNvSpPr>
            <a:spLocks noChangeAspect="1" noChangeArrowheads="1"/>
          </p:cNvSpPr>
          <p:nvPr/>
        </p:nvSpPr>
        <p:spPr bwMode="auto">
          <a:xfrm>
            <a:off x="155575" y="-547688"/>
            <a:ext cx="1457325" cy="114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data:image/jpeg;base64,/9j/4AAQSkZJRgABAQAAAQABAAD/2wBDAAkGBwgHBgkIBwgKCgkLDRYPDQwMDRsUFRAWIB0iIiAdHx8kKDQsJCYxJx8fLT0tMTU3Ojo6Iys/RD84QzQ5Ojf/2wBDAQoKCg0MDRoPDxo3JR8lNzc3Nzc3Nzc3Nzc3Nzc3Nzc3Nzc3Nzc3Nzc3Nzc3Nzc3Nzc3Nzc3Nzc3Nzc3Nzc3Nzf/wAARCACrANoDASIAAhEBAxEB/8QAGwAAAgMBAQEAAAAAAAAAAAAABAUCAwYBAAf/xABIEAACAQMCBAMFBQUEBwcFAAABAgMABBESIQUxQWETIlEUMnGBkQahscHRFSNCUvAkM0PhNGJyc5KisiUmNURTdPFUY5Ozwv/EABgBAAMBAQAAAAAAAAAAAAAAAAABAgME/8QAIREBAQACAwACAwEBAAAAAAAAAAECERIhMQNBEyJRgZH/2gAMAwEAAhEDEQA/AMXCrfzN9aMiV/5m+tRhSjIkrCuiOxhv5m+tEKrfzN9a6iVeiUlRBQ/8zfWpgN/M31q5UqYj7UCKlDfzN9asXWpBVmyNxvU0UE7EH4VaEGN6WjSSWS/t52diJ7ZgSmwwMDO3fn8BQbB8cyB9anZr/wB4IkQYDxefHI7Hbuf0q+SIKxQYIXYEGpx6VlC9tYHvHtSX2m4jKzmWTLN+8AbHIbjB6/AVo3TGc0nu7c25ynmDy5GF5Z6Hvmrmmdg9NZVTqO4Bq0aupPzFWIoKr8KugjDTxg9WHLHrRTGQvJCsa6NTiHcBvMFOTk9Mb0pLy4GHPLlTqysZBG4QufF1N5mBPu9Tjc5zt0pYUGMis8ftWQC5lmjgkdWGpUYqWGdwKTQ315DOJZ52JAOVJ8pHXA2+IIz6VoLqLXBIg5spApJw2AzzK2Aoj9/y8yOQ7f5d8VrEX028aUHGasjkm9a6IwTtVyRgbY3pdGLs7owr4zka3cIigEnpkg/1zqq6vpJrh5OeTzPbarvAs3/eSIjvFH+76/FjvzJO3ahmiHLHzqMe7teU6QN0/VRUDdHqgqbR1UY6tLxul/8ATqJuI+qnFcMfaoGOgOtPAditQ8W3/lqDR1DwqCAwrRsS7VRCtGxLRslsaVcqYr0Yq9VoOIqtemfwYZJTvoXVpI5+gq4LXnjSRCjqGUjBB3BoFZ6xnuBxCM3Fy7I7acM5xv22HPHT17VpFGKV3PD1gjM0AJCjVsNx1PLf+udN1wckcjyxQPoG7iHilnISwDHBIOwO/T4Gmd/GDMZlAAONWCNvTYcqWcWV1tBNEoZ4JFlHrgHfFME4kl1em0EamG4iMltITliw2Ydt8VlesmnsBSLtQs8KTRPHIupWHIHB7ffRzDIoKedYbqCHbVKxA33O2Rt6bGtELYTrQN6ii7Py3UbadWMnT67Gg7bbWvRXOB25j7iKP4eSLpcYzpbGfWi+CAOOcSFtxPhxijIS286iNtyxO23XVuPr6Vd05Uv497Vb8Uhurd7ZXTCiWcgBSd9s/PHpvR0LiSFXWRpAdtZ/i9T9c1GC8kHwAS2w5ajyFDwoqR+RdOpi57knP51XxR0R7bW8KAuRmW3M3T+FfXueVEAA8jkdNsbVe0aSQatxTLhtuss4DsoC7nUefas9bTH9tSIxmjOnCxsnkYAA6ga0ZuYLU2ttIpaa4LaEUZLZ33I5DA+81OV6VJ2KuYFj4bLIqAF58ZI30jYfPqfjSwimF7mG0ggYks41tkHI35b7+tAYow8GXqphVZXeryKgRk7D61RKitQK1eRUCKAodBUNI9KIIqOmgFkCUbEu1QsSqSo0kQkQHzIeop5BwuO8kZbOSJTpDIrybPtk4zy+Z5/WlbpMgCNavUVOS1ktpWinjZJF5qwxXQtMOAVICpaa6BQEQMHI2NC3t4nD4GklRmQMMBeeD6fOjRVd1FJJCfCaNJlyUeRdQXbnjtz+QpU4ipju7UNp1RyJyYY5jlihrjhMo4ct3BJL7VDKobQMnB8pwPU7UJwOUwzG2xKYZizwSTOC8xB8zacAhTsRnPXc9NDHMvhSxTRlkljKDSdx6Y+dTZvtpLqknCRKtkIbhgZojpcBg2nO6g464x91DcbnmthGySWsMOQWmmIDHG5Vc9cEGqeGyW3DLp4ZJrKIuGyA7PIcHm5xpHw/WvXt8l0vjWpMKxe5dSW5kznmEXBzt1x0pzwrOzGAg3U2jJR1SRSRjYgj/wDkVJriKJxqmRGUgglwKUpayX1xFLeXF02uJsp4Zt/dK9Bvvkn60WvCOHJjFnCc9XGo/fTqdSA/tBcwXMySiSBs4TxJfNGOuNupwBnoM0z4e4ktIyrRsNP+GMKPh270o4tapC/9kt9HiYXEUanbByMHYcs6jyx3oz9mQXMcck8cyzacazN59uWSm36VM9Vb0sv/AGgXUJt5LmLAwWt5VjbcjAOr3xtso9OnUg7ZZmHqWbb5mlstroljC+JO4yqvcQCVc4zpMhxg9NKDIxkkV6TiMngzW9xbyW9wyHScqVbJAJDHA69TThaX/Z5HmmMihfAlYkaJhNHqJ3wTuh33HI/AU+s4PbPtJfXh0+HaIsceFyAx/RR99KOEo0MHtMqedzr8R4wpYDfdlOlh3GKbcHuxb8JAVdU9w7Tux2AJ5fHAAqbOz2nfuDcOSx0qdOWPfv3NU9KVX6SXt2LdUuGjT+8aONWTfnqJbYjAPKmTOASxOwGTtt61cTZou41evaxKsGnxpCdJPNQOZ+8D9aW8IuCtysbSn96xyrNnUeee/wDl9Sry1uL65LAxrDgYLnOeucfE1dY8PhtSz6jJKRjURy7D0qkDsZr2K6Ph8qMt7UECW4ysW2FBw0m/T6Hf/wCaVulwGsEkrFY43dh0UZzVJODjR95p5dXqQQqloVjZkIIjGlUH5nvz+7CkEgABRSl2C2Af0KYW7FV0NnQTkhTuO4PQ0Fbijol2o0nZ7a3qcQHsN1Bvp1RzBuTH02z8RVF5YSWZBbzRN7kg5Ht8e1AlA6Y69D6d6ZcN4y6XXs/EUjPkwWDHTIOpIxt8OVRuxXoLFc64p1xa14b5ZLK4ijz7yO4ABxSG9nW0hWR0yC6oemnJxn8avlCkq0VLbG+Md6DteIQXYzEzDALAMOShyoJPcjHyosHbt64o3sXpnuLQNb8TFxErPPJhwdIllcjmo3HhptjPM59KZ3PFIUiiMCtPNOuYokO7foO5qrjhjmiSwZnZ5Mv4QLFcL1YLzHLmcZpf9lpbdvaYtIW4UjUdgxXljA2AzyA6EUtK9VcRieCVJ7rQryeeZVuI44mAO4xjU+22CDkk/GnFwvjWrgFxqTbS5TuOWSOmcDtQXE7xbk+FbPKxjOWeLZQenn0tgjtj41Tw6NruAPNNLpiYqIkLKu3XJwx59cffQaixuIbQIJ3CAMzZe58ZiGU5J2yNxyIz6ijTxOFt4YrmT00Qtj6mhbILBxJ4wFAYthVA2Prsox6ZOfQdTTFmydtviac7K9EfFbj2l9LR+znI3nQ77HoM55jy43IHoaYLex2kSRTwzoVX3hbaUHyHLny5+tD8W9+MY8jbFRLo1YB2zgnfPTfoN6YgCGJI1CIEQABF0qNugz0+PxpfZ2zUU2y6797hI20sunxTbnOMe6HY45fyDO25xzjxtlENvEzhdcmrLOi8h6v5c71TZ2kNys73EUTSPJ76Kobb/WUk/wBcqHmjK8Xht1ndzCAyuxyyZOcZAJHIcwQc742oHVvQjiIubS3iSKSD2eYCN1SNSwbfLDRkNtmm0d5bewe1RSIYFXIJ2A7H0oG3uk4jexugcLAhYqy4KyE4xjA5D8aru4Ug4hpsvFRpl8R1iOAGzhWHkbzE8xjBFHgvfojh1qdXtM8Cu7kmOVlBJ9QHVisg+IzV5PtDEqSYVJ83PWRz36j8T8KqiaOWNIbXw8EfvpYlVe2PLsWO/ptk7VOeRYIjoCBlRiiFgobSpbA74H5U/InLuqL+8MJjS3CySscldQyFG5OM7nH5+lMreGSaQRxIXdvdUDJpfZWDX960iGV1R2MbtjClGIwcbbo4+mK09jfQwSvZ2MQlGMT3jbhWx7qev5Y3z0nkrj0HgtEt5f7Y0YYLq8NhqHYHHM9vriu3VwJArKSX357bdMDoN+X1q25jjZ2YrIsetlKOMMx33PrzO3Ic96DI/T5Up+17F68UOu+TzNQxVrVDFaIL7cUfENqCt6Oi5UiEx8xtVqoSV3IxyI/hquOiEo0Ft5aw8QNu0hEdzHjEqnSWJI5fpy3qNz40RigvIdN0v+j3OAVb058m9K9jAxv9aY3HGVmsvZZrNHUgAlmPMDGdhzrPjV8mA4laexaPDQSBRr8HORM+d2l6BRk4H3865Z8faNWW5d5sF2a4OwdifKEHVc5379qfTRJoMV0gkiPIsTgHpnGM1mb/AIa8c7XVmxlETnzDmCNyWOMKBtsKc6VqVoLC1EKSSTOr3Mp/fOOXZR6Aen1rM3qwQXDzRsxty2HaMMAUB0tvr6DrjfHSu2V8IoHt2keK3ZQHGcFQfM0jE53IXAXng07vraOW2iaKMKIlBVSCMLjODggjb50wuMEJt/Z40RYiuFUAaaT8JYwXMsZTSrkkbcmHPqfX1PfGwojg0rLFJbSBgbcjQDzMZ93PccvkKm0aNcawwSRSuxIBkBztnrzIx32xRf6Xsduon1rcIpKYBbHqMb4GPxOPwnK2G7UG32gsYA0Ej+OpPnREJPc/GhJOKo80qKAvhwCbMjhQylQcDvgiqk7RbNGEkLXEsW+ETUCc46DuB9c/A8qmX1a+fInOMn48x+VJk41JNFAtvbs8k8rRpEreY4x+tX2HHoktrqd4mRonSPQ2/mJY8u2ii40+U6Olj8HEePNgE+UDf6n8aV8LDzXBvHJw5Lq2DjlgY5b4Gdj8RUE4pDdwyiGfErLg6tiM7E/LNXXEvh2ZitwFB8keB1O2e+BmiynLPXorY3SvfJJ4Nw7Fo5ATpVeQBHUYFV2viXF17XIv79sGKMjynbGdzuoG+cA1LiDFYoOHwoT43kIU+6g5n58vn2oiWxZY1ubYKt1FlgFwFcY3UgYG4pHtyC3k4bdaYElmt7gFiAMssgGSQB6gHb129K4ZmurhBBieHUJAqHKzqvmBGdw/hu2R27VK7umulCQkLtgIw38TGVGxDRuGGAdwc0Twm0OkTrkKTrTDHcZJVhg5VxqZSDzpW/UOT7NuBcKuL5Gt4GKQHStxdxE/vQoAAVTyYjGo+optcQRcMdLdowEjj/dom3pz+J3J64pXGuBnJ+OasOeZJNEw/pXNyWRpHLtjJxyGMdqrNTPc1E1ekKmFQxVjddqjpPpQC2DYZq2W58HCohd8ZIzyHqf69fSqoKrv4cSRyKpdm8oIH4+g/TnzDBGljcrcLuPDcc1Jznpt8waYLWftrO6kKspkh7s2T029c479Bzp3EZljXxUR3x52jO2ewP8AnQBFcIqv2mEEa38M+kg0/edquxsDzB5H1pAHfuILWSXRrIU4X+YnkKDgs2sbfwyTcRE5fUoJBJ3I7ZycdKKvzrmtIP55Nbf7KjP44rnE30WM2nGpl0jfmTsPxpaaT+M9Lw4XkIvbdNQZ2ZQvPGrnk/xHAyeg6VZw2Vo0MEwOpfN2z/Fv6nnv25bgNntPZB/ZFCAbNFjCvjr2Ow/OkPEuITyuzIumzjPhu2QQzEcs/h9aJBllIpveJQtcs1owWVY3/fEeVttlx1360mmW4khW6nufEZH2XVuG55A9KdW3AJeIQwzQo9uik5lcFvEXppUbn8O9WXn2dmjGLXh99cKObSSRx6vU6VJP31U4xjds3JE7q926nTJITkDy6t9qlBbeNHIzhmWIe9j3ByHyq/i9rf2ojEtjJbxKMqgBKk77kkneh9KvcxQWkzS+KiAkjSNZ5jf0rSIq2MRrujaZI8HWuQR8KqtoY5vaH8SMGMBtLscyHcYHf9aks81pPdLGQrOrRPjBBHX8OdcSIpbpL5MM5QrnzDHXFGhvtbAmZfBVUTx8RsSduY5npvXfZp7ZjJARlHxvuM/Ci7SOS7ghikgmeGLVg20QLEncEk7Hf1NFmwuM+GpnGV925tmTbHqur9Km6Ob+nbTiVv7Ti4AWU6U8XHlLY3Gem5NO52aK3Z0A1DlWUuLWWGEwSW2hmc4kyCDtyBG35004RcOZILC5kdUC+RSv97t1P4D9KnKddNMb32KsrdHnijuTnUjFFOrzAcwM8sbbZypGRkGmDItrxqNxgR3keltv8RdwfmCfpVfFQyW8E8I1SW0qOqqMkqTpI+hrnF7mF7ZfBmjE0Uiyx5PMgg/8yvt8ajUjWbtOV5Z6muml7cWtQzJGzyEuEDKuASXKrueh0sfgvcVWOO2rDVol0eVixwMKQxz8lCk+moCq3EcKYmhb659mgZ9OpwNgdh8/vqFpde1s6l5ImQJlNAGSVDEZ7ZweVXNaxvk6dzzOo5Pzpy7KzRFI9zcsZBLICHyuGOkdhgfl+eJpdcQKg+FbnI5lSSfocU0ezhYYJcKeinH386tWNUUKukKBgDfansFsFHw7DagIKPh5UhRUdELyoeOiB6CkQXiF9HZxnUpZjgLttk7D/PtWcvOJvHJKIIBAf3issSac408/vPLmetaqWKOZNEqBlPMEc8b70NLwu3kOojO2Nsb981FlaY5Yxkm4jdMdZMpBdiNbZ2JKkY9MFTjtUPGmAAKMWOx3wRy+/wAg+ZrTJbWa3kkDhPCSIMMsBuTg/cBXLqOy8WDwWhLe0JqAYMSCSCPvokVy7JYry+8EjzMhUr7x5EY2+7Hz9a0PBfs4trBG99HmZsMsTbrF6ZHIt+FGW1vAtxAPBjA1g40gb0yu57lLmUJYyYycFm2Pwq4yzu01hAO65/IUC089yplsUjS2U48aX+L4Vy5biE1pLH7KIiy9HBPfHeknH7i9eytolQJYKmMxtkM2f4vT86VulfHhzy1aLklupWYRywXSgHUgxyrM8e4CkNn+1uGqREWxNDp/u98ZHbPTvVVtLLBdxvAwEgbHx+NbDh0t1NPdJbQxPGUUyJNuNRGTjvsKrHKwfJ8Wpynj52qJBfSkabqMIVVySoDEbN8q1XAfs5Db2Av+LIGyupUcbKvQn1Jp9Lw+4lOVsrGNjjJEa/pVXEpbtZbW3uoUFqZct4ZHmK7hcZ5U8smMx3dItNfFcWttDbxY8hn8pO3QDlVkV7LbzIOIRrHr2EyudGe4+GN6w/FeIXV/xCV7k6SrFQq7AU/4DcTtwm8ju43e0VQElYjyvnkN8n5DrUbrovw63N9xqp+HRSxyLLCsiSZyGG2e5rG/aLhn7PtYbhci3gk1rIi5YebOCTzPpk1qOH3XEvYoS9iZBoA1Fxn4nJq64EvEeH3drfcOYRSJoLGVTpz/ABfKq87YS7ZO8S8uZEkhZRCcMh1bYyCCR8QPlmgbbhE00Kyq5KGMEYYb40kD6Jj4ketPoAIo44/e0KE2PPG35UDwae4XhVqsduGAiXzNNpz9xqdNuXSuw4JDNplEwlhZmIIzgrqYEDO/IjGfQjqTTK04TDCFEpaVs5cknzZjKN9ef3dKF4FLdjhsQWODALAZkb+Y+gporXZ6Ww7YY/nRxhXO7SjhjhUKoxyBJOScADP0AqZ2Haqybn+WHPZmH61Vcy3EcWYrdXbs/L8KpK48u1RpVLLdNIX8fUFGfDQKB8Ov40IeJTg4N8gPUeJjH/LT0BVuaPiOBzA+NL4KPiAZSp5EEGkKCuOLyqreFGsaKQNUm++23bmPrVltfX0jaEIkYYBEigZ23JwNt+2NvhVEfBpy+TKuARpyzZ55z2/X407s7WO2UldRdveY4BOPw/r4U0rFjkceeZl9RENP3nJ++otZwMf3iGT/AHjs351fmos+KkwC2lonEji1gw0A2MSkbN8O9S4mEjsmaONF0Mr4VQMYYHpXrhwt5btthlZPnjP5GqriZZY2iUGQuCpC9PnSX2LaUpLqH8LZAp/HdwcQgSe3bOpRlTsQeuRWKgZ57RJbmZdOMaVJUbbb+poC7leJ2iUmNH1SLITgpsAQCOXrTl30nOfx9DOmWMoCRqHNSVI+B6UHxCwkbW9rpIcHxIG2Vj6isRB9qOJ2TaA6XMa7AyL7w9c7HHenNj9ubRwFvbaSE9SPOP1rT8ZYcr+2Im34HM8gROHQRsx3kLAhO+Kc2trDwuLwTKNTE5Zti7VDh3H+G3KYtbuItjlqwfoedZL7VWXFJuLPdxgyxgAxFTjw8Dr898/pWdnFpr5Pkurf+tm8yh9AYa8ZFV3FtHxCAxlhscxuD7rD+sfOgDKgt1uGbDCMsRtucevpSL7FQcUtrmSWcNFaOCXEp9585DD0x696Npxwt8+hjcNi1EXnBmeZTu0Z8r989O4pxw/hsjpG99HHGsf91bRjKrnmT6n+t67ffaLhVtrMt9CzLzSI6ye21Z+f7diVZE4TYvKyoXLzHGlRzbAqscLRc88ura2bc2Oe5pLxrjkMVmltayCSW4kMZZTsmn3ifh+dZO14nxLjd0sV1dtHGpyQg0qvfTn6Z371dDde2XclxHIWjUeCmoeVwpPm/r5U88eMY4ZTLO4z6ESzPDBJJsxRSx6HAFQsHSCygjLjyRLk525VTxI5sp0UhHdSi62xududevXSG3aAozMyFVQLnJxgCs9yunXQnhL6bGHTuNOfrvTNJc8jk+lJLGdBHAryeYKFZW55A3Hy7Vs7aG3tYybzhaSwtgiaNi2MjbbOR69edPlosseyvWM8x9a9mjmj4RxAyfsu60Omf3LZJz/sncDvvQFxBPbYM0bBW91ujUSxNlga8tVuEI2VuhxzPcDH4ihFsrhVAEsewx/H+tHlsYzzNczT2nRVAaPhO1LYDR8J2oMfEauB26ADmaFjJJAUEk9BzrTcL4WloEn4kgd2BaOEjPIZye/akQPh3B7ziGGjQRwn/Ek2Hy9f63ofiK8MsI2El3NcXC51RwoPIf8AWPICtNcWN/xVUd7x4LVlGIIE0Hl1bOfltXzj7Z8H/Zl3IZOJW3sniAxWgZi47YC4zn1OaXt6E19lt7xIXigEHSHVgvLPbY5/+eVEG9eK4iTUvhEAOunSFJ2Az8fx37hcJtIbmeQyEsqIGRQxUnPXY7VHjSrDcInieIWQjLH3t9tXrtVak6Vd2Sw0DmOeWPwVBJ1IQ2Rkgajv3/Gh+JWS3lq8c7eZhs/pjlgVyRZo7G3vJI83EK6pVUbsv8Xz649RV91ceDbi4hi9qU4OBuCD17/50sZrs8ruM7K2YBb3x0XMQ8rDcSL6g/HPzrgtlnFjIDFaW8kvszTOxJLgBmkb0Hm2G3LFEzDh3ERoTNtITnwjyBzzGdvpv2pXecHv7DJVDNDnmu+M1rjnL6jHeHiaW8xt5Z4o20RrGxLeUlZDhMDOTmqRf3UQ1Wl3LHp5aXIx8Ry+VTs+MSwcShmmY+NGEXRKNsIMJkc/LgY+FStrz+xPavHFKnsrwxOmA2tpBIGOfQjFU2yzys7iMnELnAaC9uVxjBMucnqd6uhvbq6c+LNNMF3GolsZIHy5gfHFGy8StWvLS4/ZpHgcRMpjCKFaALGFXHr5CT3JoOW+la0tUhhjgZOHtZTEsPPliwYfDy/8NK/zSPjzuOXKORcOurzxfZIWLKZNKuNPiOi6mRfVsZOPzq2drW1mll4NO5E3iRBWGcQSRLzPVgWII6FahecWS6vZbiWRkeWYTeFAf8XTpLDHInB+pqtreS4CvfE2lvjEdvHvJJ2AqeVjbPv9s7/g+K4F67wcJTwY3jVbuUHK6gACEPfBPbJ+NOYY1SJEjHkAwpzQNjZM8Gi6AtLWJd4l8pbux6DtzoyC+tbi48CziKpGmNQHl29P160sstuXHCY7siu5KyXMFs8aypvIwY8scj9fWo+IJ52khdJI4SFSNgQ6uTjIPpg56jtUuHRyTPPeSKyrKcRKwwRGOWR0J51y8tnhPjwK2FDMQhwUYj3h2/rHpllj9x1fDnJlNq7i1/s6lFYqIliU53AyNTfPejbH7Q39mbeBm8W3EhKBjuATjAP3/OhFv2CmONcuuFV1ONR2/DmfhXgrRkeCdWpfINOCwHbODnJ/SlNeVtnjcu62vCOJ8N4hbqIvDjlChFV1CaPg34kHejLotb2pjfDIwChZfMqHPLbr3rH2JDQEmJY98FQunPy+oosSSadHiPp9NRxT4OW5dmMdpbXMZkSbwDkLhyNOr0yO1Dez/wD34f8AjFUxzSRMrq2CvLIyBRf7XujviA9/CFPVhbjOW/SnvCeGTXoEhzHFuS5U5bHMKOv4UH9nbO0n8S54hcxRQREAI7bytzxgebHw505veOxeWKyiR1j9yRowoHYD0+lOoEpHGESO2AtY1kHiySsNTEcx3x6cux50zg4xwy0TxZJpb64II3BwoPMDOAOePlWPe4kmIaVyxGwz0Fc1E0pBfD3iX2iu7pmETezxNtiMnJ+J5/Ssnx21t7i38a4jaQQhmCatIY+maYZrwzkYqk6jIRy3MKxyGOO2kKlxH7pKfAch1we9MuFcMlnlW9vht70cRG59Hbv2o2Pg0P7Rlvp3Mzs2URhsn60zHrgZ9aq3cTJpWw5+pPPvUeH2MPmhQeHGiSScs6cAnbtmpsd6JscCO9b+W2b7yBS0uEvFODRSti5hHi6VJdDgjIBA77EUtKz8PxCOIYtpQyo5AyD1xnkeXbnWyu0Ux3jlQXCW4Unp5V5fSlX2i4LbNIomRiMYWQOQwI5j65pb+lxn7iwnulTxDb3YPUpoOPTUNqBPAUkbSIrm3J2JBEifWmEnA2jOq0vXiYnViVcYHLcj40Tw6LicMhjvNDwkbSAjORjanLd9Js60Sn7LzH/zygDl+73+41CXgNpaY9rv5mZhkJGm7VrglV3F9HwyB7h7cyZwmQQCPTf0qrlSkIrGykgfHD+GhWPuy3RAbGPrR1u0nDUubm+jS4uywKvCuNIxyJPIfCqZOIcWvl1WtmIg2wfw8H/ib8hVnDuFcQmvo7i4u0MsYLhAS2QBv6DkfSs7u+rklrq21zxErJfy+FGxyIRt/XzprFbezwKFTw484x/Mcc89dsUcLRPYWl5yFdW/8Pn0/mKK4mALfQAMRyqo/wDxD9KR0rAyKmq+vKuCpqKtIG54dl/GgAVsbxjk2eeD0PP60JbQNdu8E8ckTJ/GPKG7EfmKd8q4cHmO2aXGb20/Llx4oaAoCjkBjevVI71Amhm8ajk1wmo6qATwNy7UbE5xS2GjYaadjUY1cretCrVopGv1ZqSmqVqYpkszXc1CvUE7zNEWh8l0v80DD7waGHOr7T+9b/dv+FBwwmUSLMo/je3X6pXbxllsbiVhktdGNfgWyfuArsP+F/tWdDk54fbg8jftn6Cp9UjJZRy3EuwGu+ESDpjfVt8MUDJbIiSTRsfD8Xw0U+gyc/1605T/AEq3/wDd3DfPApVIf+z7X/bc/wDTRBuhsVOGCSYsItiqliQRkAdRXBRfCgDegEc43/6TVUogtkBHJLIScQiVOxJAHP50Xw63jilj2BMiamOnHvRtkfdXX/8ACVPrbL/+01Zaf30X+7X/AKHqFqRtYMD/APRqfmZRXuInKSd7gn6IP1rku1if/bQf9RqN/wC4nck/8sdEIFyqSmoNyrq1ZJmok13pUGoDxaoE1xqiaQeJqOa41QzQH//Z"/>
          <p:cNvSpPr>
            <a:spLocks noChangeAspect="1" noChangeArrowheads="1"/>
          </p:cNvSpPr>
          <p:nvPr/>
        </p:nvSpPr>
        <p:spPr bwMode="auto">
          <a:xfrm>
            <a:off x="155575" y="-547688"/>
            <a:ext cx="1457325" cy="114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72" name="Picture 8" descr="http://i2.squidoocdn.com/resize/squidoo_images/590/draft_lens1790967module13653625photo_1233011641amikuk05.jpg"/>
          <p:cNvPicPr>
            <a:picLocks noChangeAspect="1" noChangeArrowheads="1"/>
          </p:cNvPicPr>
          <p:nvPr/>
        </p:nvPicPr>
        <p:blipFill>
          <a:blip r:embed="rId3" cstate="print"/>
          <a:srcRect/>
          <a:stretch>
            <a:fillRect/>
          </a:stretch>
        </p:blipFill>
        <p:spPr bwMode="auto">
          <a:xfrm>
            <a:off x="1219200" y="1676400"/>
            <a:ext cx="3200400" cy="2511501"/>
          </a:xfrm>
          <a:prstGeom prst="rect">
            <a:avLst/>
          </a:prstGeom>
          <a:noFill/>
        </p:spPr>
      </p:pic>
      <p:pic>
        <p:nvPicPr>
          <p:cNvPr id="88066" name="Picture 2" descr="http://t3.gstatic.com/images?q=tbn:ANd9GcRxLnJj4b1GCwd_xsAOjx-WyNCed4lfvsoLncYj22qnrbU-P2s&amp;t=1&amp;usg=__3Xd9kz3rdfPCczSwa8hbi6jwQHw="/>
          <p:cNvPicPr>
            <a:picLocks noChangeAspect="1" noChangeArrowheads="1"/>
          </p:cNvPicPr>
          <p:nvPr/>
        </p:nvPicPr>
        <p:blipFill>
          <a:blip r:embed="rId4" cstate="print"/>
          <a:srcRect/>
          <a:stretch>
            <a:fillRect/>
          </a:stretch>
        </p:blipFill>
        <p:spPr bwMode="auto">
          <a:xfrm>
            <a:off x="2895600" y="3733800"/>
            <a:ext cx="211455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8074" name="Picture 10" descr="http://t3.gstatic.com/images?q=tbn:ANd9GcQJL4_0zkRfFg9ZJEWGbEmQhAXTutEdXvexlbfdVlcH8ua-jPs&amp;t=1&amp;usg=__nWlEsmBUB8dmjN4wt-Qs4AcvVkM="/>
          <p:cNvPicPr>
            <a:picLocks noChangeAspect="1" noChangeArrowheads="1"/>
          </p:cNvPicPr>
          <p:nvPr/>
        </p:nvPicPr>
        <p:blipFill>
          <a:blip r:embed="rId5" cstate="print"/>
          <a:srcRect b="16128"/>
          <a:stretch>
            <a:fillRect/>
          </a:stretch>
        </p:blipFill>
        <p:spPr bwMode="auto">
          <a:xfrm>
            <a:off x="5257800" y="3657600"/>
            <a:ext cx="1933575" cy="1981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0" y="457200"/>
            <a:ext cx="7467600" cy="1219200"/>
          </a:xfrm>
        </p:spPr>
        <p:txBody>
          <a:bodyPr>
            <a:normAutofit/>
          </a:bodyPr>
          <a:lstStyle/>
          <a:p>
            <a:r>
              <a:rPr lang="en-US" sz="3600" dirty="0" smtClean="0">
                <a:solidFill>
                  <a:schemeClr val="bg1">
                    <a:lumMod val="50000"/>
                  </a:schemeClr>
                </a:solidFill>
              </a:rPr>
              <a:t>Importance of Nature in </a:t>
            </a:r>
            <a:br>
              <a:rPr lang="en-US" sz="3600" dirty="0" smtClean="0">
                <a:solidFill>
                  <a:schemeClr val="bg1">
                    <a:lumMod val="50000"/>
                  </a:schemeClr>
                </a:solidFill>
              </a:rPr>
            </a:br>
            <a:r>
              <a:rPr lang="en-US" sz="3600" dirty="0" smtClean="0">
                <a:solidFill>
                  <a:schemeClr val="bg1">
                    <a:lumMod val="50000"/>
                  </a:schemeClr>
                </a:solidFill>
              </a:rPr>
              <a:t>American Indian Culture and Coping</a:t>
            </a:r>
            <a:endParaRPr lang="en-US" sz="3600" dirty="0">
              <a:solidFill>
                <a:schemeClr val="bg1">
                  <a:lumMod val="50000"/>
                </a:schemeClr>
              </a:solidFill>
            </a:endParaRPr>
          </a:p>
        </p:txBody>
      </p:sp>
      <p:pic>
        <p:nvPicPr>
          <p:cNvPr id="4" name="Content Placeholder 6" descr="568044.JPG"/>
          <p:cNvPicPr>
            <a:picLocks noGrp="1" noChangeAspect="1"/>
          </p:cNvPicPr>
          <p:nvPr>
            <p:ph idx="4294967295"/>
          </p:nvPr>
        </p:nvPicPr>
        <p:blipFill>
          <a:blip r:embed="rId2" cstate="print"/>
          <a:srcRect/>
          <a:stretch>
            <a:fillRect/>
          </a:stretch>
        </p:blipFill>
        <p:spPr>
          <a:xfrm>
            <a:off x="1447800" y="2590800"/>
            <a:ext cx="3505200" cy="2628900"/>
          </a:xfrm>
          <a:prstGeom prst="rect">
            <a:avLst/>
          </a:prstGeom>
          <a:ln>
            <a:noFill/>
          </a:ln>
          <a:effectLst>
            <a:outerShdw blurRad="292100" dist="139700" dir="2700000" algn="tl" rotWithShape="0">
              <a:srgbClr val="333333">
                <a:alpha val="65000"/>
              </a:srgbClr>
            </a:outerShdw>
          </a:effectLst>
        </p:spPr>
      </p:pic>
      <p:pic>
        <p:nvPicPr>
          <p:cNvPr id="87042" name="Picture 2" descr="http://t2.gstatic.com/images?q=tbn:ANd9GcQjYbH6DKh4qXhcwWJlKxdMcAknluwJx2sxzRZwsw11edC1B0o&amp;t=1&amp;usg=__-2NHF0gSecWktRUULyvn7vH9gPI="/>
          <p:cNvPicPr>
            <a:picLocks noChangeAspect="1" noChangeArrowheads="1"/>
          </p:cNvPicPr>
          <p:nvPr/>
        </p:nvPicPr>
        <p:blipFill>
          <a:blip r:embed="rId3" cstate="print"/>
          <a:srcRect/>
          <a:stretch>
            <a:fillRect/>
          </a:stretch>
        </p:blipFill>
        <p:spPr bwMode="auto">
          <a:xfrm>
            <a:off x="5181600" y="1981200"/>
            <a:ext cx="3255388" cy="2438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371600" y="5257801"/>
            <a:ext cx="3581400" cy="584775"/>
          </a:xfrm>
          <a:prstGeom prst="rect">
            <a:avLst/>
          </a:prstGeom>
        </p:spPr>
        <p:txBody>
          <a:bodyPr wrap="square">
            <a:spAutoFit/>
          </a:bodyPr>
          <a:lstStyle/>
          <a:p>
            <a:pPr eaLnBrk="1" hangingPunct="1"/>
            <a:r>
              <a:rPr lang="en-US" sz="1600" dirty="0" smtClean="0">
                <a:solidFill>
                  <a:schemeClr val="bg1">
                    <a:lumMod val="50000"/>
                  </a:schemeClr>
                </a:solidFill>
                <a:latin typeface="Calibri" pitchFamily="34" charset="0"/>
              </a:rPr>
              <a:t>Johnson Ridge and Scorpion Mountain- Central Cascades.</a:t>
            </a:r>
          </a:p>
        </p:txBody>
      </p:sp>
      <p:sp>
        <p:nvSpPr>
          <p:cNvPr id="7" name="Rectangle 6"/>
          <p:cNvSpPr/>
          <p:nvPr/>
        </p:nvSpPr>
        <p:spPr>
          <a:xfrm>
            <a:off x="5181600" y="4495800"/>
            <a:ext cx="1444498" cy="338554"/>
          </a:xfrm>
          <a:prstGeom prst="rect">
            <a:avLst/>
          </a:prstGeom>
        </p:spPr>
        <p:txBody>
          <a:bodyPr wrap="none">
            <a:spAutoFit/>
          </a:bodyPr>
          <a:lstStyle/>
          <a:p>
            <a:r>
              <a:rPr lang="en-US" sz="1600" dirty="0" smtClean="0">
                <a:solidFill>
                  <a:schemeClr val="bg1">
                    <a:lumMod val="50000"/>
                  </a:schemeClr>
                </a:solidFill>
                <a:latin typeface="Calibri" pitchFamily="34" charset="0"/>
              </a:rPr>
              <a:t>Wild Tiger lilies</a:t>
            </a:r>
            <a:endParaRPr lang="en-US" sz="1600"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etz medicine%20rock"/>
          <p:cNvPicPr>
            <a:picLocks noGrp="1" noChangeAspect="1" noChangeArrowheads="1"/>
          </p:cNvPicPr>
          <p:nvPr>
            <p:ph idx="4294967295"/>
          </p:nvPr>
        </p:nvPicPr>
        <p:blipFill>
          <a:blip r:embed="rId2" cstate="print"/>
          <a:srcRect/>
          <a:stretch>
            <a:fillRect/>
          </a:stretch>
        </p:blipFill>
        <p:spPr bwMode="auto">
          <a:xfrm>
            <a:off x="2362200" y="1600200"/>
            <a:ext cx="4495800" cy="336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838200" y="685800"/>
            <a:ext cx="2853923" cy="646331"/>
          </a:xfrm>
          <a:prstGeom prst="rect">
            <a:avLst/>
          </a:prstGeom>
          <a:scene3d>
            <a:camera prst="orthographicFront"/>
            <a:lightRig rig="threePt" dir="t"/>
          </a:scene3d>
          <a:sp3d>
            <a:bevelT prst="angle"/>
          </a:sp3d>
        </p:spPr>
        <p:txBody>
          <a:bodyPr wrap="none">
            <a:spAutoFit/>
          </a:bodyPr>
          <a:lstStyle/>
          <a:p>
            <a:r>
              <a:rPr lang="en-US" sz="3600" dirty="0" smtClean="0">
                <a:solidFill>
                  <a:schemeClr val="bg1">
                    <a:lumMod val="50000"/>
                  </a:schemeClr>
                </a:solidFill>
                <a:latin typeface="+mj-lt"/>
              </a:rPr>
              <a:t>Sacred Places</a:t>
            </a:r>
            <a:endParaRPr lang="en-US" sz="3600" dirty="0">
              <a:solidFill>
                <a:schemeClr val="bg1">
                  <a:lumMod val="50000"/>
                </a:schemeClr>
              </a:solidFill>
              <a:latin typeface="+mj-lt"/>
            </a:endParaRPr>
          </a:p>
        </p:txBody>
      </p:sp>
      <p:sp>
        <p:nvSpPr>
          <p:cNvPr id="6" name="Rectangle 5"/>
          <p:cNvSpPr/>
          <p:nvPr/>
        </p:nvSpPr>
        <p:spPr>
          <a:xfrm>
            <a:off x="4800600" y="5029200"/>
            <a:ext cx="2133600" cy="338554"/>
          </a:xfrm>
          <a:prstGeom prst="rect">
            <a:avLst/>
          </a:prstGeom>
        </p:spPr>
        <p:txBody>
          <a:bodyPr wrap="square">
            <a:spAutoFit/>
          </a:bodyPr>
          <a:lstStyle/>
          <a:p>
            <a:pPr algn="r">
              <a:tabLst>
                <a:tab pos="241300" algn="l"/>
              </a:tabLst>
            </a:pPr>
            <a:r>
              <a:rPr lang="en-US" sz="1600" dirty="0" smtClean="0">
                <a:solidFill>
                  <a:schemeClr val="bg1">
                    <a:lumMod val="50000"/>
                  </a:schemeClr>
                </a:solidFill>
                <a:latin typeface="Calibri" pitchFamily="34" charset="0"/>
              </a:rPr>
              <a:t>Siletz Medicine Rock</a:t>
            </a:r>
            <a:endParaRPr lang="en-US" sz="1600"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0"/>
            <a:ext cx="8001000" cy="1219200"/>
          </a:xfrm>
        </p:spPr>
        <p:txBody>
          <a:bodyPr>
            <a:normAutofit fontScale="90000"/>
          </a:bodyPr>
          <a:lstStyle/>
          <a:p>
            <a:r>
              <a:rPr lang="en-US" sz="4400" dirty="0" smtClean="0">
                <a:solidFill>
                  <a:schemeClr val="bg1">
                    <a:lumMod val="50000"/>
                  </a:schemeClr>
                </a:solidFill>
              </a:rPr>
              <a:t>Importance of nature and resources</a:t>
            </a:r>
            <a:endParaRPr lang="en-US" dirty="0">
              <a:solidFill>
                <a:schemeClr val="bg1">
                  <a:lumMod val="50000"/>
                </a:schemeClr>
              </a:solidFill>
            </a:endParaRPr>
          </a:p>
        </p:txBody>
      </p:sp>
      <p:pic>
        <p:nvPicPr>
          <p:cNvPr id="4" name="Picture 4" descr="Siletz hatchery"/>
          <p:cNvPicPr>
            <a:picLocks noGrp="1" noChangeAspect="1" noChangeArrowheads="1"/>
          </p:cNvPicPr>
          <p:nvPr>
            <p:ph idx="4294967295"/>
          </p:nvPr>
        </p:nvPicPr>
        <p:blipFill>
          <a:blip r:embed="rId2" cstate="print"/>
          <a:srcRect t="12533"/>
          <a:stretch>
            <a:fillRect/>
          </a:stretch>
        </p:blipFill>
        <p:spPr bwMode="auto">
          <a:xfrm>
            <a:off x="1828800" y="1676400"/>
            <a:ext cx="5229422" cy="3722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10200" y="5486400"/>
            <a:ext cx="1697901" cy="369332"/>
          </a:xfrm>
          <a:prstGeom prst="rect">
            <a:avLst/>
          </a:prstGeom>
        </p:spPr>
        <p:txBody>
          <a:bodyPr wrap="none">
            <a:spAutoFit/>
          </a:bodyPr>
          <a:lstStyle/>
          <a:p>
            <a:r>
              <a:rPr lang="en-US" dirty="0" smtClean="0">
                <a:solidFill>
                  <a:schemeClr val="bg1">
                    <a:lumMod val="50000"/>
                  </a:schemeClr>
                </a:solidFill>
              </a:rPr>
              <a:t>Siletz hatchery</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3505200" y="1371600"/>
            <a:ext cx="5638800" cy="1676400"/>
          </a:xfrm>
        </p:spPr>
        <p:txBody>
          <a:bodyPr>
            <a:normAutofit/>
          </a:bodyPr>
          <a:lstStyle/>
          <a:p>
            <a:pPr indent="0" eaLnBrk="1" hangingPunct="1">
              <a:buNone/>
            </a:pPr>
            <a:r>
              <a:rPr lang="en-US" sz="2200" dirty="0" smtClean="0">
                <a:solidFill>
                  <a:schemeClr val="bg1">
                    <a:lumMod val="50000"/>
                  </a:schemeClr>
                </a:solidFill>
                <a:latin typeface="Calibri" pitchFamily="34" charset="0"/>
              </a:rPr>
              <a:t>Puget Sound canoe journeys promote </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tribal cohesion &amp; sense of community</a:t>
            </a:r>
          </a:p>
        </p:txBody>
      </p:sp>
      <p:sp>
        <p:nvSpPr>
          <p:cNvPr id="39938" name="Rectangle 2"/>
          <p:cNvSpPr>
            <a:spLocks noGrp="1" noChangeArrowheads="1"/>
          </p:cNvSpPr>
          <p:nvPr>
            <p:ph type="title" idx="4294967295"/>
          </p:nvPr>
        </p:nvSpPr>
        <p:spPr>
          <a:xfrm>
            <a:off x="762000" y="304800"/>
            <a:ext cx="3886200" cy="1219200"/>
          </a:xfrm>
        </p:spPr>
        <p:txBody>
          <a:bodyPr>
            <a:normAutofit fontScale="90000"/>
          </a:bodyPr>
          <a:lstStyle/>
          <a:p>
            <a:pPr eaLnBrk="1" hangingPunct="1"/>
            <a:r>
              <a:rPr lang="en-US" dirty="0" smtClean="0">
                <a:solidFill>
                  <a:schemeClr val="bg1">
                    <a:lumMod val="50000"/>
                  </a:schemeClr>
                </a:solidFill>
              </a:rPr>
              <a:t>The Journey 2010</a:t>
            </a:r>
          </a:p>
        </p:txBody>
      </p:sp>
      <p:pic>
        <p:nvPicPr>
          <p:cNvPr id="39940" name="Picture 3" descr="Arrival"/>
          <p:cNvPicPr>
            <a:picLocks noChangeAspect="1" noChangeArrowheads="1"/>
          </p:cNvPicPr>
          <p:nvPr/>
        </p:nvPicPr>
        <p:blipFill>
          <a:blip r:embed="rId2" cstate="print"/>
          <a:srcRect/>
          <a:stretch>
            <a:fillRect/>
          </a:stretch>
        </p:blipFill>
        <p:spPr bwMode="auto">
          <a:xfrm>
            <a:off x="3810000" y="2209800"/>
            <a:ext cx="4648200" cy="2475112"/>
          </a:xfrm>
          <a:prstGeom prst="rect">
            <a:avLst/>
          </a:prstGeom>
          <a:ln>
            <a:noFill/>
          </a:ln>
          <a:effectLst>
            <a:outerShdw blurRad="292100" dist="139700" dir="2700000" algn="tl" rotWithShape="0">
              <a:srgbClr val="333333">
                <a:alpha val="65000"/>
              </a:srgbClr>
            </a:outerShdw>
            <a:softEdge rad="63500"/>
          </a:effectLst>
        </p:spPr>
      </p:pic>
      <p:sp>
        <p:nvSpPr>
          <p:cNvPr id="9" name="TextBox 8"/>
          <p:cNvSpPr txBox="1"/>
          <p:nvPr/>
        </p:nvSpPr>
        <p:spPr>
          <a:xfrm>
            <a:off x="609600" y="3810000"/>
            <a:ext cx="7772400" cy="1446550"/>
          </a:xfrm>
          <a:prstGeom prst="rect">
            <a:avLst/>
          </a:prstGeom>
          <a:noFill/>
        </p:spPr>
        <p:txBody>
          <a:bodyPr wrap="square" rtlCol="0">
            <a:spAutoFit/>
          </a:bodyPr>
          <a:lstStyle/>
          <a:p>
            <a:r>
              <a:rPr lang="en-US" sz="8800" dirty="0" smtClean="0">
                <a:solidFill>
                  <a:schemeClr val="accent1">
                    <a:lumMod val="75000"/>
                  </a:schemeClr>
                </a:solidFill>
                <a:latin typeface="Arial Black" pitchFamily="34" charset="0"/>
              </a:rPr>
              <a:t>cohesion</a:t>
            </a:r>
            <a:endParaRPr lang="en-US" sz="8800" dirty="0">
              <a:solidFill>
                <a:schemeClr val="accent1">
                  <a:lumMod val="75000"/>
                </a:schemeClr>
              </a:solidFill>
              <a:latin typeface="Arial Black" pitchFamily="34" charset="0"/>
            </a:endParaRPr>
          </a:p>
        </p:txBody>
      </p:sp>
      <p:sp>
        <p:nvSpPr>
          <p:cNvPr id="10" name="TextBox 9"/>
          <p:cNvSpPr txBox="1"/>
          <p:nvPr/>
        </p:nvSpPr>
        <p:spPr>
          <a:xfrm>
            <a:off x="2057400" y="4572000"/>
            <a:ext cx="7620000" cy="1446550"/>
          </a:xfrm>
          <a:prstGeom prst="rect">
            <a:avLst/>
          </a:prstGeom>
          <a:noFill/>
        </p:spPr>
        <p:txBody>
          <a:bodyPr wrap="square" rtlCol="0">
            <a:spAutoFit/>
          </a:bodyPr>
          <a:lstStyle/>
          <a:p>
            <a:r>
              <a:rPr lang="en-US" sz="8800" dirty="0" smtClean="0">
                <a:solidFill>
                  <a:schemeClr val="accent4">
                    <a:lumMod val="40000"/>
                    <a:lumOff val="60000"/>
                  </a:schemeClr>
                </a:solidFill>
                <a:latin typeface="Arial Black" pitchFamily="34" charset="0"/>
              </a:rPr>
              <a:t>community</a:t>
            </a:r>
            <a:endParaRPr lang="en-US" sz="8800" dirty="0">
              <a:solidFill>
                <a:schemeClr val="accent4">
                  <a:lumMod val="40000"/>
                  <a:lumOff val="60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2057400" y="1828800"/>
            <a:ext cx="5943600" cy="3733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Jason Madrano,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Caddo</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Linda Frizzell,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E. Cherokee &amp; Lakota</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June Strickland,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Echota Cherokee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Ticey Casey,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Siletz and NPAIHB</a:t>
            </a:r>
            <a:endParaRPr kumimoji="0" lang="en-US" sz="2200" b="0" u="none" strike="noStrike" kern="1200" cap="none" spc="0" normalizeH="0" baseline="0" noProof="0" dirty="0" smtClean="0">
              <a:ln>
                <a:noFill/>
              </a:ln>
              <a:solidFill>
                <a:schemeClr val="bg1">
                  <a:lumMod val="50000"/>
                </a:schemeClr>
              </a:solidFill>
              <a:effectLst/>
              <a:uLnTx/>
              <a:uFillTx/>
              <a:latin typeface="Calibri" pitchFamily="34"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u="none" strike="noStrike" kern="1200" cap="none" spc="0" normalizeH="0" baseline="0" noProof="0" dirty="0" smtClean="0">
                <a:ln>
                  <a:noFill/>
                </a:ln>
                <a:solidFill>
                  <a:schemeClr val="bg1">
                    <a:lumMod val="50000"/>
                  </a:schemeClr>
                </a:solidFill>
                <a:effectLst/>
                <a:uLnTx/>
                <a:uFillTx/>
                <a:latin typeface="Calibri" pitchFamily="34" charset="0"/>
              </a:rPr>
              <a:t>Joe Finkbonner,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Lummi and NPAIHB</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Jay LaPlante,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Blackfeet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Iris Heavy-Runner Pretty Paint, </a:t>
            </a:r>
            <a:r>
              <a:rPr kumimoji="0" lang="en-US" sz="2200" b="0" i="1" u="none" strike="noStrike" kern="1200" cap="none" spc="0" normalizeH="0" baseline="0" noProof="0" dirty="0" smtClean="0">
                <a:ln>
                  <a:noFill/>
                </a:ln>
                <a:solidFill>
                  <a:schemeClr val="bg1">
                    <a:lumMod val="50000"/>
                  </a:schemeClr>
                </a:solidFill>
                <a:effectLst/>
                <a:uLnTx/>
                <a:uFillTx/>
                <a:latin typeface="Calibri" pitchFamily="34" charset="0"/>
              </a:rPr>
              <a:t>Blackfeet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rPr>
              <a:t>National Child Traumatic Stress Network</a:t>
            </a:r>
          </a:p>
        </p:txBody>
      </p:sp>
      <p:sp>
        <p:nvSpPr>
          <p:cNvPr id="11" name="Rectangle 2"/>
          <p:cNvSpPr txBox="1">
            <a:spLocks noChangeArrowheads="1"/>
          </p:cNvSpPr>
          <p:nvPr/>
        </p:nvSpPr>
        <p:spPr>
          <a:xfrm>
            <a:off x="685800" y="304800"/>
            <a:ext cx="82296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Special Thanks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457200"/>
            <a:ext cx="7848600" cy="1219200"/>
          </a:xfrm>
        </p:spPr>
        <p:txBody>
          <a:bodyPr>
            <a:normAutofit/>
          </a:bodyPr>
          <a:lstStyle/>
          <a:p>
            <a:r>
              <a:rPr lang="en-US" sz="3600" dirty="0" smtClean="0">
                <a:solidFill>
                  <a:schemeClr val="bg1">
                    <a:lumMod val="50000"/>
                  </a:schemeClr>
                </a:solidFill>
              </a:rPr>
              <a:t>Integrating PFA with American Indian Tribal Traditions and Culture</a:t>
            </a:r>
            <a:endParaRPr lang="en-US" sz="3600" dirty="0">
              <a:solidFill>
                <a:schemeClr val="bg1">
                  <a:lumMod val="50000"/>
                </a:schemeClr>
              </a:solidFill>
            </a:endParaRPr>
          </a:p>
        </p:txBody>
      </p:sp>
      <p:sp>
        <p:nvSpPr>
          <p:cNvPr id="4" name="Content Placeholder 3"/>
          <p:cNvSpPr>
            <a:spLocks noGrp="1"/>
          </p:cNvSpPr>
          <p:nvPr>
            <p:ph idx="4294967295"/>
          </p:nvPr>
        </p:nvSpPr>
        <p:spPr>
          <a:xfrm>
            <a:off x="1524000" y="2057400"/>
            <a:ext cx="7239000" cy="3810000"/>
          </a:xfrm>
        </p:spPr>
        <p:txBody>
          <a:bodyPr/>
          <a:lstStyle/>
          <a:p>
            <a:r>
              <a:rPr lang="en-US" sz="2200" b="1" dirty="0" smtClean="0">
                <a:solidFill>
                  <a:schemeClr val="bg1">
                    <a:lumMod val="50000"/>
                  </a:schemeClr>
                </a:solidFill>
                <a:latin typeface="Calibri" pitchFamily="34" charset="0"/>
              </a:rPr>
              <a:t>Disclaimer- Over 500 recognized tribes in North America with a multitude of beliefs, cultures and traditions</a:t>
            </a:r>
          </a:p>
          <a:p>
            <a:r>
              <a:rPr lang="en-US" sz="2200" b="1" dirty="0" smtClean="0">
                <a:solidFill>
                  <a:schemeClr val="bg1">
                    <a:lumMod val="50000"/>
                  </a:schemeClr>
                </a:solidFill>
                <a:latin typeface="Calibri" pitchFamily="34" charset="0"/>
              </a:rPr>
              <a:t>Even among the NW tribes there are many, many differences as well as  similarities</a:t>
            </a:r>
          </a:p>
          <a:p>
            <a:r>
              <a:rPr lang="en-US" sz="2200" b="1" dirty="0" smtClean="0">
                <a:solidFill>
                  <a:schemeClr val="bg1">
                    <a:lumMod val="50000"/>
                  </a:schemeClr>
                </a:solidFill>
                <a:latin typeface="Calibri" pitchFamily="34" charset="0"/>
              </a:rPr>
              <a:t>Will attempt to identify and incorporate areas of tribal similarity, though some examples may be specific to a particular tribe.</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685800"/>
            <a:ext cx="7391400" cy="1219200"/>
          </a:xfrm>
        </p:spPr>
        <p:txBody>
          <a:bodyPr anchor="ctr">
            <a:normAutofit fontScale="90000"/>
          </a:bodyPr>
          <a:lstStyle/>
          <a:p>
            <a:r>
              <a:rPr lang="en-US" sz="4000" dirty="0" smtClean="0">
                <a:solidFill>
                  <a:schemeClr val="bg1">
                    <a:lumMod val="50000"/>
                  </a:schemeClr>
                </a:solidFill>
              </a:rPr>
              <a:t>PFA Principle:  Safety-     </a:t>
            </a:r>
            <a:br>
              <a:rPr lang="en-US" sz="4000" dirty="0" smtClean="0">
                <a:solidFill>
                  <a:schemeClr val="bg1">
                    <a:lumMod val="50000"/>
                  </a:schemeClr>
                </a:solidFill>
              </a:rPr>
            </a:br>
            <a:r>
              <a:rPr lang="en-US" sz="4000" dirty="0" smtClean="0">
                <a:solidFill>
                  <a:schemeClr val="bg1">
                    <a:lumMod val="50000"/>
                  </a:schemeClr>
                </a:solidFill>
              </a:rPr>
              <a:t>American Indian Application </a:t>
            </a:r>
            <a:r>
              <a:rPr lang="en-US" dirty="0" smtClean="0">
                <a:solidFill>
                  <a:schemeClr val="bg1">
                    <a:lumMod val="50000"/>
                  </a:schemeClr>
                </a:solidFill>
              </a:rPr>
              <a:t/>
            </a:r>
            <a:br>
              <a:rPr lang="en-US" dirty="0" smtClean="0">
                <a:solidFill>
                  <a:schemeClr val="bg1">
                    <a:lumMod val="50000"/>
                  </a:schemeClr>
                </a:solidFill>
              </a:rPr>
            </a:br>
            <a:endParaRPr lang="en-US" dirty="0">
              <a:solidFill>
                <a:schemeClr val="bg1">
                  <a:lumMod val="50000"/>
                </a:schemeClr>
              </a:solidFill>
            </a:endParaRPr>
          </a:p>
        </p:txBody>
      </p:sp>
      <p:sp>
        <p:nvSpPr>
          <p:cNvPr id="5" name="Content Placeholder 4"/>
          <p:cNvSpPr>
            <a:spLocks noGrp="1"/>
          </p:cNvSpPr>
          <p:nvPr>
            <p:ph idx="4294967295"/>
          </p:nvPr>
        </p:nvSpPr>
        <p:spPr>
          <a:xfrm>
            <a:off x="990600" y="2057400"/>
            <a:ext cx="2895600" cy="3505200"/>
          </a:xfrm>
        </p:spPr>
        <p:txBody>
          <a:bodyPr>
            <a:normAutofit lnSpcReduction="10000"/>
          </a:bodyPr>
          <a:lstStyle/>
          <a:p>
            <a:pPr>
              <a:buFont typeface="Arial" charset="0"/>
              <a:buChar char="•"/>
            </a:pPr>
            <a:r>
              <a:rPr lang="en-US" sz="2200" b="1" dirty="0" smtClean="0">
                <a:solidFill>
                  <a:schemeClr val="bg1">
                    <a:lumMod val="50000"/>
                  </a:schemeClr>
                </a:solidFill>
                <a:latin typeface="Calibri" pitchFamily="34" charset="0"/>
              </a:rPr>
              <a:t>Identify a location on tribal land likely to be safe and secure following a disaster</a:t>
            </a:r>
          </a:p>
          <a:p>
            <a:pPr>
              <a:buFont typeface="Arial" charset="0"/>
              <a:buChar char="•"/>
            </a:pPr>
            <a:r>
              <a:rPr lang="en-US" sz="2200" b="1" dirty="0" smtClean="0">
                <a:solidFill>
                  <a:schemeClr val="bg1">
                    <a:lumMod val="50000"/>
                  </a:schemeClr>
                </a:solidFill>
                <a:latin typeface="Calibri" pitchFamily="34" charset="0"/>
              </a:rPr>
              <a:t>This may be the longhouse or other facility on the tribal land such as the tribal health clinic</a:t>
            </a:r>
          </a:p>
          <a:p>
            <a:endParaRPr lang="en-US" dirty="0"/>
          </a:p>
        </p:txBody>
      </p:sp>
      <p:pic>
        <p:nvPicPr>
          <p:cNvPr id="6" name="Picture 3" descr="NW longhouse.jpg"/>
          <p:cNvPicPr>
            <a:picLocks noChangeAspect="1"/>
          </p:cNvPicPr>
          <p:nvPr/>
        </p:nvPicPr>
        <p:blipFill>
          <a:blip r:embed="rId2" cstate="print"/>
          <a:srcRect/>
          <a:stretch>
            <a:fillRect/>
          </a:stretch>
        </p:blipFill>
        <p:spPr bwMode="auto">
          <a:xfrm>
            <a:off x="4191000" y="2133600"/>
            <a:ext cx="39624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3400" y="1066800"/>
            <a:ext cx="8229600" cy="1219200"/>
          </a:xfrm>
        </p:spPr>
        <p:txBody>
          <a:bodyPr>
            <a:normAutofit fontScale="90000"/>
          </a:bodyPr>
          <a:lstStyle/>
          <a:p>
            <a:r>
              <a:rPr lang="en-US" sz="4000" dirty="0" smtClean="0">
                <a:solidFill>
                  <a:schemeClr val="bg1">
                    <a:lumMod val="50000"/>
                  </a:schemeClr>
                </a:solidFill>
              </a:rPr>
              <a:t>PFA Principle:   Calming </a:t>
            </a:r>
            <a:br>
              <a:rPr lang="en-US" sz="4000" dirty="0" smtClean="0">
                <a:solidFill>
                  <a:schemeClr val="bg1">
                    <a:lumMod val="50000"/>
                  </a:schemeClr>
                </a:solidFill>
              </a:rPr>
            </a:br>
            <a:r>
              <a:rPr lang="en-US" sz="4000" dirty="0" smtClean="0">
                <a:solidFill>
                  <a:schemeClr val="bg1">
                    <a:lumMod val="50000"/>
                  </a:schemeClr>
                </a:solidFill>
              </a:rPr>
              <a:t>American Indian Applications</a:t>
            </a:r>
            <a:r>
              <a:rPr lang="en-US" sz="4400" dirty="0" smtClean="0">
                <a:solidFill>
                  <a:schemeClr val="bg1"/>
                </a:solidFill>
              </a:rPr>
              <a:t/>
            </a:r>
            <a:br>
              <a:rPr lang="en-US" sz="4400" dirty="0" smtClean="0">
                <a:solidFill>
                  <a:schemeClr val="bg1"/>
                </a:solidFill>
              </a:rPr>
            </a:br>
            <a:endParaRPr lang="en-US" dirty="0"/>
          </a:p>
        </p:txBody>
      </p:sp>
      <p:sp>
        <p:nvSpPr>
          <p:cNvPr id="4" name="Content Placeholder 3"/>
          <p:cNvSpPr>
            <a:spLocks noGrp="1"/>
          </p:cNvSpPr>
          <p:nvPr>
            <p:ph idx="4294967295"/>
          </p:nvPr>
        </p:nvSpPr>
        <p:spPr>
          <a:xfrm>
            <a:off x="1066800" y="2438400"/>
            <a:ext cx="7162800" cy="3657600"/>
          </a:xfrm>
        </p:spPr>
        <p:txBody>
          <a:bodyPr/>
          <a:lstStyle/>
          <a:p>
            <a:pPr>
              <a:buFont typeface="Arial" charset="0"/>
              <a:buChar char="•"/>
            </a:pPr>
            <a:r>
              <a:rPr lang="en-US" sz="2200" b="1" dirty="0" smtClean="0">
                <a:solidFill>
                  <a:schemeClr val="bg1">
                    <a:lumMod val="50000"/>
                  </a:schemeClr>
                </a:solidFill>
                <a:latin typeface="Calibri" pitchFamily="34" charset="0"/>
              </a:rPr>
              <a:t>Prayer, song, dance and other renewal celebrations can reduce physiological arousal and promote calming</a:t>
            </a:r>
          </a:p>
          <a:p>
            <a:pPr>
              <a:buFont typeface="Arial" charset="0"/>
              <a:buChar char="•"/>
            </a:pPr>
            <a:r>
              <a:rPr lang="en-US" sz="2200" b="1" dirty="0" smtClean="0">
                <a:solidFill>
                  <a:schemeClr val="bg1">
                    <a:lumMod val="50000"/>
                  </a:schemeClr>
                </a:solidFill>
                <a:latin typeface="Calibri" pitchFamily="34" charset="0"/>
              </a:rPr>
              <a:t>Some tribes embrace meditation</a:t>
            </a:r>
          </a:p>
          <a:p>
            <a:pPr>
              <a:buFont typeface="Arial" charset="0"/>
              <a:buChar char="•"/>
            </a:pPr>
            <a:r>
              <a:rPr lang="en-US" sz="2200" b="1" dirty="0" smtClean="0">
                <a:solidFill>
                  <a:schemeClr val="bg1">
                    <a:lumMod val="50000"/>
                  </a:schemeClr>
                </a:solidFill>
                <a:latin typeface="Calibri" pitchFamily="34" charset="0"/>
              </a:rPr>
              <a:t>Sweat lodge</a:t>
            </a:r>
          </a:p>
          <a:p>
            <a:pPr>
              <a:buFont typeface="Arial" charset="0"/>
              <a:buChar char="•"/>
            </a:pPr>
            <a:r>
              <a:rPr lang="en-US" sz="2200" b="1" dirty="0" smtClean="0">
                <a:solidFill>
                  <a:schemeClr val="bg1">
                    <a:lumMod val="50000"/>
                  </a:schemeClr>
                </a:solidFill>
                <a:latin typeface="Calibri" pitchFamily="34" charset="0"/>
              </a:rPr>
              <a:t>These calming rituals can be led by the </a:t>
            </a:r>
            <a:br>
              <a:rPr lang="en-US" sz="2200" b="1" dirty="0" smtClean="0">
                <a:solidFill>
                  <a:schemeClr val="bg1">
                    <a:lumMod val="50000"/>
                  </a:schemeClr>
                </a:solidFill>
                <a:latin typeface="Calibri" pitchFamily="34" charset="0"/>
              </a:rPr>
            </a:br>
            <a:r>
              <a:rPr lang="en-US" sz="2200" b="1" dirty="0" smtClean="0">
                <a:solidFill>
                  <a:schemeClr val="bg1">
                    <a:lumMod val="50000"/>
                  </a:schemeClr>
                </a:solidFill>
                <a:latin typeface="Calibri" pitchFamily="34" charset="0"/>
              </a:rPr>
              <a:t>tribal spiritual leader</a:t>
            </a:r>
          </a:p>
          <a:p>
            <a:endParaRPr lang="en-US" dirty="0"/>
          </a:p>
        </p:txBody>
      </p:sp>
      <p:pic>
        <p:nvPicPr>
          <p:cNvPr id="5" name="Picture 5" descr="http://gonativeamerican.org/img/national-powwow/3-children-grassdancers.jpg"/>
          <p:cNvPicPr>
            <a:picLocks noChangeAspect="1" noChangeArrowheads="1"/>
          </p:cNvPicPr>
          <p:nvPr/>
        </p:nvPicPr>
        <p:blipFill>
          <a:blip r:embed="rId2" cstate="print"/>
          <a:srcRect/>
          <a:stretch>
            <a:fillRect/>
          </a:stretch>
        </p:blipFill>
        <p:spPr bwMode="auto">
          <a:xfrm>
            <a:off x="5943600" y="3276600"/>
            <a:ext cx="251460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533400"/>
            <a:ext cx="8229600" cy="1219200"/>
          </a:xfrm>
        </p:spPr>
        <p:txBody>
          <a:bodyPr>
            <a:normAutofit fontScale="90000"/>
          </a:bodyPr>
          <a:lstStyle/>
          <a:p>
            <a:r>
              <a:rPr lang="en-US" sz="4400" dirty="0" smtClean="0">
                <a:solidFill>
                  <a:schemeClr val="bg1">
                    <a:lumMod val="50000"/>
                  </a:schemeClr>
                </a:solidFill>
              </a:rPr>
              <a:t>Northwest Tribal Dance</a:t>
            </a:r>
            <a:r>
              <a:rPr lang="en-US" sz="4400" dirty="0" smtClean="0">
                <a:solidFill>
                  <a:schemeClr val="accent1">
                    <a:lumMod val="75000"/>
                  </a:schemeClr>
                </a:solidFill>
              </a:rPr>
              <a:t/>
            </a:r>
            <a:br>
              <a:rPr lang="en-US" sz="4400" dirty="0" smtClean="0">
                <a:solidFill>
                  <a:schemeClr val="accent1">
                    <a:lumMod val="75000"/>
                  </a:schemeClr>
                </a:solidFill>
              </a:rPr>
            </a:br>
            <a:endParaRPr lang="en-US" dirty="0"/>
          </a:p>
        </p:txBody>
      </p:sp>
      <p:sp>
        <p:nvSpPr>
          <p:cNvPr id="9" name="Rectangle 8"/>
          <p:cNvSpPr/>
          <p:nvPr/>
        </p:nvSpPr>
        <p:spPr>
          <a:xfrm>
            <a:off x="1219200" y="990600"/>
            <a:ext cx="6172200" cy="4876800"/>
          </a:xfrm>
          <a:prstGeom prst="rect">
            <a:avLst/>
          </a:prstGeom>
          <a:solidFill>
            <a:srgbClr val="5A5028">
              <a:alpha val="67843"/>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p:control spid="158726" name="ShockwaveFlash1" r:id="rId2" imgW="5105520" imgH="4038480"/>
    </p:controls>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457200"/>
            <a:ext cx="7848600" cy="1828800"/>
          </a:xfrm>
        </p:spPr>
        <p:txBody>
          <a:bodyPr>
            <a:normAutofit/>
          </a:bodyPr>
          <a:lstStyle/>
          <a:p>
            <a:r>
              <a:rPr lang="en-US" sz="3600" dirty="0" smtClean="0">
                <a:solidFill>
                  <a:schemeClr val="bg1">
                    <a:lumMod val="50000"/>
                  </a:schemeClr>
                </a:solidFill>
              </a:rPr>
              <a:t>PFA Principle: Promotion of</a:t>
            </a:r>
            <a:br>
              <a:rPr lang="en-US" sz="3600" dirty="0" smtClean="0">
                <a:solidFill>
                  <a:schemeClr val="bg1">
                    <a:lumMod val="50000"/>
                  </a:schemeClr>
                </a:solidFill>
              </a:rPr>
            </a:br>
            <a:r>
              <a:rPr lang="en-US" sz="3600" dirty="0" smtClean="0">
                <a:solidFill>
                  <a:schemeClr val="bg1">
                    <a:lumMod val="50000"/>
                  </a:schemeClr>
                </a:solidFill>
              </a:rPr>
              <a:t>Individual and Tribal Self-Efficacy</a:t>
            </a:r>
            <a:r>
              <a:rPr lang="en-US" sz="3600" dirty="0" smtClean="0">
                <a:solidFill>
                  <a:schemeClr val="bg1"/>
                </a:solidFill>
              </a:rPr>
              <a:t/>
            </a:r>
            <a:br>
              <a:rPr lang="en-US" sz="3600" dirty="0" smtClean="0">
                <a:solidFill>
                  <a:schemeClr val="bg1"/>
                </a:solidFill>
              </a:rPr>
            </a:br>
            <a:endParaRPr lang="en-US" sz="3600" dirty="0"/>
          </a:p>
        </p:txBody>
      </p:sp>
      <p:sp>
        <p:nvSpPr>
          <p:cNvPr id="2" name="Content Placeholder 1"/>
          <p:cNvSpPr>
            <a:spLocks noGrp="1"/>
          </p:cNvSpPr>
          <p:nvPr>
            <p:ph idx="4294967295"/>
          </p:nvPr>
        </p:nvSpPr>
        <p:spPr>
          <a:xfrm>
            <a:off x="1828800" y="2133600"/>
            <a:ext cx="6400800" cy="3962400"/>
          </a:xfrm>
        </p:spPr>
        <p:txBody>
          <a:bodyPr/>
          <a:lstStyle/>
          <a:p>
            <a:pPr>
              <a:buFont typeface="Arial" charset="0"/>
              <a:buChar char="•"/>
            </a:pPr>
            <a:r>
              <a:rPr lang="en-US" sz="2200" b="1" dirty="0" smtClean="0">
                <a:solidFill>
                  <a:schemeClr val="bg1">
                    <a:lumMod val="50000"/>
                  </a:schemeClr>
                </a:solidFill>
                <a:latin typeface="Calibri" pitchFamily="34" charset="0"/>
              </a:rPr>
              <a:t>This may run counter to some tribal beliefs that the tribe and family are paramount</a:t>
            </a:r>
          </a:p>
          <a:p>
            <a:pPr>
              <a:buFont typeface="Arial" charset="0"/>
              <a:buChar char="•"/>
            </a:pPr>
            <a:r>
              <a:rPr lang="en-US" sz="2200" b="1" dirty="0" smtClean="0">
                <a:solidFill>
                  <a:schemeClr val="bg1">
                    <a:lumMod val="50000"/>
                  </a:schemeClr>
                </a:solidFill>
                <a:latin typeface="Calibri" pitchFamily="34" charset="0"/>
              </a:rPr>
              <a:t>Not necessarily mutually exclusive, each piece of the web must play its part.</a:t>
            </a:r>
          </a:p>
          <a:p>
            <a:pPr>
              <a:buFont typeface="Arial" charset="0"/>
              <a:buChar char="•"/>
            </a:pPr>
            <a:r>
              <a:rPr lang="en-US" sz="2200" b="1" dirty="0" smtClean="0">
                <a:solidFill>
                  <a:schemeClr val="bg1">
                    <a:lumMod val="50000"/>
                  </a:schemeClr>
                </a:solidFill>
                <a:latin typeface="Calibri" pitchFamily="34" charset="0"/>
              </a:rPr>
              <a:t>Perhaps the tribe or family can empower and direct  individual tribal members to take action to prepare and to respond to the emergency at hand “for the good of the tribe”</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00200" y="2667000"/>
            <a:ext cx="7086600" cy="4191000"/>
          </a:xfrm>
        </p:spPr>
        <p:txBody>
          <a:bodyPr/>
          <a:lstStyle/>
          <a:p>
            <a:pPr>
              <a:buFont typeface="Arial" charset="0"/>
              <a:buChar char="•"/>
            </a:pPr>
            <a:r>
              <a:rPr lang="en-US" sz="2400" b="1" dirty="0" smtClean="0">
                <a:solidFill>
                  <a:schemeClr val="bg1">
                    <a:lumMod val="50000"/>
                  </a:schemeClr>
                </a:solidFill>
                <a:latin typeface="Calibri" pitchFamily="34" charset="0"/>
              </a:rPr>
              <a:t>This is a real strength of most tribes</a:t>
            </a:r>
          </a:p>
          <a:p>
            <a:pPr>
              <a:buFont typeface="Arial" charset="0"/>
              <a:buChar char="•"/>
            </a:pPr>
            <a:r>
              <a:rPr lang="en-US" sz="2400" b="1" dirty="0" smtClean="0">
                <a:solidFill>
                  <a:schemeClr val="bg1">
                    <a:lumMod val="50000"/>
                  </a:schemeClr>
                </a:solidFill>
                <a:latin typeface="Calibri" pitchFamily="34" charset="0"/>
              </a:rPr>
              <a:t>There is an emotional understanding  and sharing of resources amongst tribal members</a:t>
            </a:r>
          </a:p>
          <a:p>
            <a:pPr>
              <a:buFont typeface="Arial" charset="0"/>
              <a:buChar char="•"/>
            </a:pPr>
            <a:r>
              <a:rPr lang="en-US" sz="2400" b="1" dirty="0" smtClean="0">
                <a:solidFill>
                  <a:schemeClr val="bg1">
                    <a:lumMod val="50000"/>
                  </a:schemeClr>
                </a:solidFill>
                <a:latin typeface="Calibri" pitchFamily="34" charset="0"/>
              </a:rPr>
              <a:t>There are common coping strategies that can be relied upon and which connect members of the tribe such as storytelling</a:t>
            </a:r>
          </a:p>
          <a:p>
            <a:endParaRPr lang="en-US" dirty="0"/>
          </a:p>
        </p:txBody>
      </p:sp>
      <p:sp>
        <p:nvSpPr>
          <p:cNvPr id="3" name="Title 2"/>
          <p:cNvSpPr>
            <a:spLocks noGrp="1"/>
          </p:cNvSpPr>
          <p:nvPr>
            <p:ph type="title" idx="4294967295"/>
          </p:nvPr>
        </p:nvSpPr>
        <p:spPr>
          <a:xfrm>
            <a:off x="914400" y="914400"/>
            <a:ext cx="8229600" cy="1828800"/>
          </a:xfrm>
        </p:spPr>
        <p:txBody>
          <a:bodyPr>
            <a:normAutofit fontScale="90000"/>
          </a:bodyPr>
          <a:lstStyle/>
          <a:p>
            <a:r>
              <a:rPr lang="en-US" sz="4000" dirty="0" smtClean="0">
                <a:solidFill>
                  <a:schemeClr val="bg1">
                    <a:lumMod val="50000"/>
                  </a:schemeClr>
                </a:solidFill>
              </a:rPr>
              <a:t>PFA Principle:  Connectedness– Application to American Indians</a:t>
            </a:r>
            <a:r>
              <a:rPr lang="en-US" sz="4400" dirty="0" smtClean="0">
                <a:solidFill>
                  <a:schemeClr val="bg1"/>
                </a:solidFill>
              </a:rPr>
              <a:t/>
            </a:r>
            <a:br>
              <a:rPr lang="en-US" sz="4400" dirty="0" smtClean="0">
                <a:solidFill>
                  <a:schemeClr val="bg1"/>
                </a:solidFill>
              </a:rPr>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05000" y="2209800"/>
            <a:ext cx="6096000" cy="3581400"/>
          </a:xfrm>
        </p:spPr>
        <p:txBody>
          <a:bodyPr/>
          <a:lstStyle/>
          <a:p>
            <a:pPr>
              <a:buFont typeface="Arial" charset="0"/>
              <a:buChar char="•"/>
            </a:pPr>
            <a:r>
              <a:rPr lang="en-US" sz="2400" b="1" dirty="0" smtClean="0">
                <a:solidFill>
                  <a:schemeClr val="bg1">
                    <a:lumMod val="50000"/>
                  </a:schemeClr>
                </a:solidFill>
                <a:latin typeface="Calibri" pitchFamily="34" charset="0"/>
              </a:rPr>
              <a:t>Most tribes and tribal members have strong shared spiritual beliefs and faith</a:t>
            </a:r>
          </a:p>
          <a:p>
            <a:pPr>
              <a:buFont typeface="Arial" charset="0"/>
              <a:buChar char="•"/>
            </a:pPr>
            <a:r>
              <a:rPr lang="en-US" sz="2400" b="1" dirty="0" smtClean="0">
                <a:solidFill>
                  <a:schemeClr val="bg1">
                    <a:lumMod val="50000"/>
                  </a:schemeClr>
                </a:solidFill>
                <a:latin typeface="Calibri" pitchFamily="34" charset="0"/>
              </a:rPr>
              <a:t>The tribal spiritual leader or elder may be consulted to guide the tribe through challenging times and  to instill hope</a:t>
            </a:r>
          </a:p>
          <a:p>
            <a:endParaRPr lang="en-US" dirty="0"/>
          </a:p>
        </p:txBody>
      </p:sp>
      <p:sp>
        <p:nvSpPr>
          <p:cNvPr id="3" name="Title 2"/>
          <p:cNvSpPr>
            <a:spLocks noGrp="1"/>
          </p:cNvSpPr>
          <p:nvPr>
            <p:ph type="title" idx="4294967295"/>
          </p:nvPr>
        </p:nvSpPr>
        <p:spPr>
          <a:xfrm>
            <a:off x="914400" y="1066800"/>
            <a:ext cx="8229600" cy="1524000"/>
          </a:xfrm>
        </p:spPr>
        <p:txBody>
          <a:bodyPr>
            <a:normAutofit fontScale="90000"/>
          </a:bodyPr>
          <a:lstStyle/>
          <a:p>
            <a:r>
              <a:rPr lang="en-US" sz="4000" dirty="0" smtClean="0">
                <a:solidFill>
                  <a:schemeClr val="bg1">
                    <a:lumMod val="50000"/>
                  </a:schemeClr>
                </a:solidFill>
              </a:rPr>
              <a:t>PFA Principle:  Instilling Hope-</a:t>
            </a:r>
            <a:br>
              <a:rPr lang="en-US" sz="4000" dirty="0" smtClean="0">
                <a:solidFill>
                  <a:schemeClr val="bg1">
                    <a:lumMod val="50000"/>
                  </a:schemeClr>
                </a:solidFill>
              </a:rPr>
            </a:br>
            <a:r>
              <a:rPr lang="en-US" sz="4000" dirty="0" smtClean="0">
                <a:solidFill>
                  <a:schemeClr val="bg1">
                    <a:lumMod val="50000"/>
                  </a:schemeClr>
                </a:solidFill>
              </a:rPr>
              <a:t>Application to American Indians</a:t>
            </a:r>
            <a:r>
              <a:rPr lang="en-US" sz="4400" dirty="0" smtClean="0">
                <a:solidFill>
                  <a:schemeClr val="bg1"/>
                </a:solidFill>
              </a:rPr>
              <a:t/>
            </a:r>
            <a:br>
              <a:rPr lang="en-US" sz="4400" dirty="0" smtClean="0">
                <a:solidFill>
                  <a:schemeClr val="bg1"/>
                </a:solidFill>
              </a:rPr>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533400"/>
            <a:ext cx="7543800" cy="1905000"/>
          </a:xfrm>
        </p:spPr>
        <p:txBody>
          <a:bodyPr>
            <a:noAutofit/>
          </a:bodyPr>
          <a:lstStyle/>
          <a:p>
            <a:r>
              <a:rPr lang="en-US" sz="3600" dirty="0" smtClean="0">
                <a:solidFill>
                  <a:schemeClr val="bg1">
                    <a:lumMod val="50000"/>
                  </a:schemeClr>
                </a:solidFill>
              </a:rPr>
              <a:t>Psychological First Aid:  </a:t>
            </a:r>
            <a:br>
              <a:rPr lang="en-US" sz="3600" dirty="0" smtClean="0">
                <a:solidFill>
                  <a:schemeClr val="bg1">
                    <a:lumMod val="50000"/>
                  </a:schemeClr>
                </a:solidFill>
              </a:rPr>
            </a:br>
            <a:r>
              <a:rPr lang="en-US" sz="2800" dirty="0" smtClean="0">
                <a:solidFill>
                  <a:schemeClr val="bg1">
                    <a:lumMod val="50000"/>
                  </a:schemeClr>
                </a:solidFill>
              </a:rPr>
              <a:t>Core Actions  and  Applications </a:t>
            </a:r>
            <a:br>
              <a:rPr lang="en-US" sz="2800" dirty="0" smtClean="0">
                <a:solidFill>
                  <a:schemeClr val="bg1">
                    <a:lumMod val="50000"/>
                  </a:schemeClr>
                </a:solidFill>
              </a:rPr>
            </a:br>
            <a:r>
              <a:rPr lang="en-US" sz="2800" dirty="0" smtClean="0">
                <a:solidFill>
                  <a:schemeClr val="bg1">
                    <a:lumMod val="50000"/>
                  </a:schemeClr>
                </a:solidFill>
              </a:rPr>
              <a:t>with American Indians</a:t>
            </a:r>
            <a:endParaRPr lang="en-US" sz="2800" dirty="0">
              <a:solidFill>
                <a:schemeClr val="bg1">
                  <a:lumMod val="50000"/>
                </a:schemeClr>
              </a:solidFill>
            </a:endParaRPr>
          </a:p>
        </p:txBody>
      </p:sp>
      <p:pic>
        <p:nvPicPr>
          <p:cNvPr id="4" name="Picture 2" descr="D:\Documents and Settings\randyb\My Documents\My Pictures\EagleMan.gif"/>
          <p:cNvPicPr>
            <a:picLocks noGrp="1" noChangeAspect="1" noChangeArrowheads="1" noCrop="1"/>
          </p:cNvPicPr>
          <p:nvPr>
            <p:ph idx="4294967295"/>
          </p:nvPr>
        </p:nvPicPr>
        <p:blipFill>
          <a:blip r:embed="rId2" cstate="print"/>
          <a:srcRect/>
          <a:stretch>
            <a:fillRect/>
          </a:stretch>
        </p:blipFill>
        <p:spPr bwMode="auto">
          <a:xfrm>
            <a:off x="3429000" y="2743200"/>
            <a:ext cx="2224088" cy="2286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2590800"/>
            <a:ext cx="9144000" cy="2667000"/>
          </a:xfrm>
          <a:prstGeom prst="rect">
            <a:avLst/>
          </a:prstGeom>
          <a:solidFill>
            <a:srgbClr val="7467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447800" y="1828800"/>
            <a:ext cx="7162800" cy="4572000"/>
          </a:xfrm>
        </p:spPr>
        <p:txBody>
          <a:bodyPr/>
          <a:lstStyle/>
          <a:p>
            <a:pPr marL="0">
              <a:spcBef>
                <a:spcPts val="500"/>
              </a:spcBef>
              <a:spcAft>
                <a:spcPts val="500"/>
              </a:spcAft>
              <a:buNone/>
            </a:pPr>
            <a:r>
              <a:rPr lang="en-US" sz="2200" b="1" dirty="0" smtClean="0">
                <a:solidFill>
                  <a:schemeClr val="bg1">
                    <a:lumMod val="50000"/>
                  </a:schemeClr>
                </a:solidFill>
                <a:latin typeface="Calibri" pitchFamily="34" charset="0"/>
              </a:rPr>
              <a:t>Establish a connection with survivors</a:t>
            </a:r>
          </a:p>
          <a:p>
            <a:pPr marL="0">
              <a:spcBef>
                <a:spcPts val="500"/>
              </a:spcBef>
              <a:spcAft>
                <a:spcPts val="500"/>
              </a:spcAft>
              <a:buNone/>
            </a:pPr>
            <a:r>
              <a:rPr lang="en-US" sz="2200" b="1" dirty="0" smtClean="0">
                <a:solidFill>
                  <a:schemeClr val="bg1">
                    <a:lumMod val="50000"/>
                  </a:schemeClr>
                </a:solidFill>
                <a:latin typeface="Calibri" pitchFamily="34" charset="0"/>
              </a:rPr>
              <a:t>in a non-intrusive, compassionate manner.</a:t>
            </a:r>
          </a:p>
          <a:p>
            <a:pPr>
              <a:spcBef>
                <a:spcPts val="500"/>
              </a:spcBef>
              <a:spcAft>
                <a:spcPts val="500"/>
              </a:spcAft>
              <a:buNone/>
            </a:pPr>
            <a:endParaRPr lang="en-US" sz="2200" b="1" dirty="0" smtClean="0">
              <a:solidFill>
                <a:schemeClr val="bg1">
                  <a:lumMod val="50000"/>
                </a:schemeClr>
              </a:solidFill>
              <a:latin typeface="Calibri" pitchFamily="34" charset="0"/>
            </a:endParaRPr>
          </a:p>
          <a:p>
            <a:pPr>
              <a:spcBef>
                <a:spcPts val="500"/>
              </a:spcBef>
              <a:spcAft>
                <a:spcPts val="500"/>
              </a:spcAft>
            </a:pPr>
            <a:r>
              <a:rPr lang="en-US" sz="2200" dirty="0" smtClean="0">
                <a:solidFill>
                  <a:schemeClr val="bg1">
                    <a:lumMod val="50000"/>
                  </a:schemeClr>
                </a:solidFill>
                <a:latin typeface="Calibri" pitchFamily="34" charset="0"/>
              </a:rPr>
              <a:t>Introduce self and describe role</a:t>
            </a:r>
          </a:p>
          <a:p>
            <a:pPr>
              <a:spcBef>
                <a:spcPts val="500"/>
              </a:spcBef>
              <a:spcAft>
                <a:spcPts val="500"/>
              </a:spcAft>
            </a:pPr>
            <a:r>
              <a:rPr lang="en-US" sz="2200" dirty="0" smtClean="0">
                <a:solidFill>
                  <a:schemeClr val="bg1">
                    <a:lumMod val="50000"/>
                  </a:schemeClr>
                </a:solidFill>
                <a:latin typeface="Calibri" pitchFamily="34" charset="0"/>
              </a:rPr>
              <a:t>Ask for permission to talk</a:t>
            </a:r>
          </a:p>
          <a:p>
            <a:pPr>
              <a:spcBef>
                <a:spcPts val="500"/>
              </a:spcBef>
              <a:spcAft>
                <a:spcPts val="500"/>
              </a:spcAft>
            </a:pPr>
            <a:r>
              <a:rPr lang="en-US" sz="2200" dirty="0" smtClean="0">
                <a:solidFill>
                  <a:schemeClr val="bg1">
                    <a:lumMod val="50000"/>
                  </a:schemeClr>
                </a:solidFill>
                <a:latin typeface="Calibri" pitchFamily="34" charset="0"/>
              </a:rPr>
              <a:t>Explain objective</a:t>
            </a:r>
          </a:p>
          <a:p>
            <a:r>
              <a:rPr lang="en-US" sz="2200" dirty="0" smtClean="0">
                <a:solidFill>
                  <a:schemeClr val="bg1">
                    <a:lumMod val="50000"/>
                  </a:schemeClr>
                </a:solidFill>
                <a:latin typeface="Calibri" pitchFamily="34" charset="0"/>
              </a:rPr>
              <a:t>Ask about immediate needs</a:t>
            </a:r>
          </a:p>
          <a:p>
            <a:endParaRPr lang="en-US" dirty="0"/>
          </a:p>
        </p:txBody>
      </p:sp>
      <p:sp>
        <p:nvSpPr>
          <p:cNvPr id="3" name="Title 2"/>
          <p:cNvSpPr>
            <a:spLocks noGrp="1"/>
          </p:cNvSpPr>
          <p:nvPr>
            <p:ph type="title" idx="4294967295"/>
          </p:nvPr>
        </p:nvSpPr>
        <p:spPr>
          <a:xfrm>
            <a:off x="1524000" y="457200"/>
            <a:ext cx="8229600" cy="1219200"/>
          </a:xfrm>
        </p:spPr>
        <p:txBody>
          <a:bodyPr/>
          <a:lstStyle/>
          <a:p>
            <a:r>
              <a:rPr lang="en-US" b="1" dirty="0" smtClean="0">
                <a:ln w="3200">
                  <a:noFill/>
                  <a:prstDash val="solid"/>
                  <a:round/>
                </a:ln>
                <a:solidFill>
                  <a:schemeClr val="bg1">
                    <a:lumMod val="50000"/>
                  </a:schemeClr>
                </a:solidFill>
              </a:rPr>
              <a:t>Contact and Engagement</a:t>
            </a:r>
            <a:endParaRPr lang="en-US" dirty="0">
              <a:ln w="3200">
                <a:noFill/>
                <a:prstDash val="solid"/>
                <a:round/>
              </a:ln>
              <a:solidFill>
                <a:schemeClr val="bg1">
                  <a:lumMod val="50000"/>
                </a:schemeClr>
              </a:solidFill>
            </a:endParaRPr>
          </a:p>
        </p:txBody>
      </p:sp>
      <p:pic>
        <p:nvPicPr>
          <p:cNvPr id="4" name="Picture 4" descr="DSC03874"/>
          <p:cNvPicPr>
            <a:picLocks noChangeAspect="1" noChangeArrowheads="1"/>
          </p:cNvPicPr>
          <p:nvPr/>
        </p:nvPicPr>
        <p:blipFill>
          <a:blip r:embed="rId2" cstate="print"/>
          <a:srcRect/>
          <a:stretch>
            <a:fillRect/>
          </a:stretch>
        </p:blipFill>
        <p:spPr bwMode="auto">
          <a:xfrm>
            <a:off x="5562600" y="2971800"/>
            <a:ext cx="2928171" cy="26273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1</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828800" y="2590800"/>
            <a:ext cx="5638800" cy="3505200"/>
          </a:xfrm>
        </p:spPr>
        <p:txBody>
          <a:bodyPr/>
          <a:lstStyle/>
          <a:p>
            <a:pPr>
              <a:buFont typeface="Arial" pitchFamily="34" charset="0"/>
              <a:buChar char="•"/>
            </a:pPr>
            <a:r>
              <a:rPr lang="en-US" sz="2200" b="1" dirty="0" smtClean="0">
                <a:solidFill>
                  <a:schemeClr val="bg1">
                    <a:lumMod val="50000"/>
                  </a:schemeClr>
                </a:solidFill>
                <a:latin typeface="Calibri" pitchFamily="34" charset="0"/>
              </a:rPr>
              <a:t>Ideally,  PFA  is provided by a known elder or other tribal member who respects the tribal member in distress and is trusted</a:t>
            </a:r>
          </a:p>
          <a:p>
            <a:pPr>
              <a:buNone/>
            </a:pPr>
            <a:endParaRPr lang="en-US" sz="2200" b="1" dirty="0" smtClean="0">
              <a:solidFill>
                <a:schemeClr val="bg1">
                  <a:lumMod val="50000"/>
                </a:schemeClr>
              </a:solidFill>
              <a:latin typeface="Calibri" pitchFamily="34" charset="0"/>
            </a:endParaRPr>
          </a:p>
          <a:p>
            <a:pPr>
              <a:buFont typeface="Arial" pitchFamily="34" charset="0"/>
              <a:buChar char="•"/>
            </a:pPr>
            <a:r>
              <a:rPr lang="en-US" sz="2200" b="1" dirty="0" smtClean="0">
                <a:solidFill>
                  <a:schemeClr val="bg1">
                    <a:lumMod val="50000"/>
                  </a:schemeClr>
                </a:solidFill>
                <a:latin typeface="Calibri" pitchFamily="34" charset="0"/>
              </a:rPr>
              <a:t>Never intrude on another personal space without permission</a:t>
            </a:r>
          </a:p>
          <a:p>
            <a:endParaRPr lang="en-US" u="sng" dirty="0"/>
          </a:p>
        </p:txBody>
      </p:sp>
      <p:sp>
        <p:nvSpPr>
          <p:cNvPr id="3" name="Title 2"/>
          <p:cNvSpPr>
            <a:spLocks noGrp="1"/>
          </p:cNvSpPr>
          <p:nvPr>
            <p:ph type="title" idx="4294967295"/>
          </p:nvPr>
        </p:nvSpPr>
        <p:spPr>
          <a:xfrm>
            <a:off x="914400" y="609600"/>
            <a:ext cx="8229600" cy="1981200"/>
          </a:xfrm>
          <a:ln>
            <a:noFill/>
          </a:ln>
        </p:spPr>
        <p:txBody>
          <a:bodyPr>
            <a:normAutofit/>
          </a:bodyPr>
          <a:lstStyle/>
          <a:p>
            <a:r>
              <a:rPr lang="en-US" sz="3600" dirty="0" smtClean="0">
                <a:solidFill>
                  <a:schemeClr val="bg1">
                    <a:lumMod val="50000"/>
                  </a:schemeClr>
                </a:solidFill>
              </a:rPr>
              <a:t>PFA Core Action:</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	</a:t>
            </a:r>
            <a:r>
              <a:rPr lang="en-US" sz="2400" dirty="0" smtClean="0">
                <a:solidFill>
                  <a:schemeClr val="accent2">
                    <a:lumMod val="50000"/>
                  </a:schemeClr>
                </a:solidFill>
              </a:rPr>
              <a:t>Contact and Engagement:  </a:t>
            </a:r>
            <a:br>
              <a:rPr lang="en-US" sz="2400" dirty="0" smtClean="0">
                <a:solidFill>
                  <a:schemeClr val="accent2">
                    <a:lumMod val="50000"/>
                  </a:schemeClr>
                </a:solidFill>
              </a:rPr>
            </a:br>
            <a:r>
              <a:rPr lang="en-US" sz="2400" dirty="0" smtClean="0">
                <a:solidFill>
                  <a:schemeClr val="accent2">
                    <a:lumMod val="50000"/>
                  </a:schemeClr>
                </a:solidFill>
              </a:rPr>
              <a:t> 	Application to American Indians</a:t>
            </a:r>
            <a:r>
              <a:rPr lang="en-US" sz="2400" dirty="0" smtClean="0">
                <a:solidFill>
                  <a:schemeClr val="bg1"/>
                </a:solidFill>
              </a:rPr>
              <a:t/>
            </a:r>
            <a:br>
              <a:rPr lang="en-US" sz="2400" dirty="0" smtClean="0">
                <a:solidFill>
                  <a:schemeClr val="bg1"/>
                </a:solidFill>
              </a:rPr>
            </a:br>
            <a:endParaRPr lang="en-US" sz="2400" dirty="0"/>
          </a:p>
        </p:txBody>
      </p:sp>
      <p:sp>
        <p:nvSpPr>
          <p:cNvPr id="5" name="TextBox 4"/>
          <p:cNvSpPr txBox="1"/>
          <p:nvPr/>
        </p:nvSpPr>
        <p:spPr>
          <a:xfrm>
            <a:off x="914400" y="1219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1</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4294967295"/>
          </p:nvPr>
        </p:nvSpPr>
        <p:spPr>
          <a:xfrm>
            <a:off x="2057400" y="1676400"/>
            <a:ext cx="5715000" cy="4572000"/>
          </a:xfrm>
        </p:spPr>
        <p:txBody>
          <a:bodyPr>
            <a:normAutofit/>
          </a:bodyPr>
          <a:lstStyle/>
          <a:p>
            <a:pPr marL="609600" indent="-609600">
              <a:lnSpc>
                <a:spcPct val="90000"/>
              </a:lnSpc>
              <a:buClr>
                <a:schemeClr val="accent2">
                  <a:lumMod val="75000"/>
                </a:schemeClr>
              </a:buClr>
            </a:pPr>
            <a:r>
              <a:rPr lang="en-US" sz="2200" dirty="0" smtClean="0">
                <a:solidFill>
                  <a:schemeClr val="bg1">
                    <a:lumMod val="50000"/>
                  </a:schemeClr>
                </a:solidFill>
                <a:latin typeface="Calibri" pitchFamily="34" charset="0"/>
              </a:rPr>
              <a:t>To identify the intervention principals &amp; core actions of Psychological First Aid. </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pPr marL="609600" indent="-609600">
              <a:lnSpc>
                <a:spcPct val="90000"/>
              </a:lnSpc>
              <a:buClr>
                <a:schemeClr val="accent2">
                  <a:lumMod val="75000"/>
                </a:schemeClr>
              </a:buClr>
            </a:pPr>
            <a:r>
              <a:rPr lang="en-US" sz="2200" dirty="0" smtClean="0">
                <a:solidFill>
                  <a:schemeClr val="bg1">
                    <a:lumMod val="50000"/>
                  </a:schemeClr>
                </a:solidFill>
                <a:latin typeface="Calibri" pitchFamily="34" charset="0"/>
              </a:rPr>
              <a:t>To examine strengths and vulnerabilities of American Indians in the aftermath of a community wide disaster or public health emergency.</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pPr marL="609600" indent="-609600">
              <a:lnSpc>
                <a:spcPct val="90000"/>
              </a:lnSpc>
              <a:buClr>
                <a:schemeClr val="accent2">
                  <a:lumMod val="75000"/>
                </a:schemeClr>
              </a:buClr>
            </a:pPr>
            <a:r>
              <a:rPr lang="en-US" sz="2200" dirty="0" smtClean="0">
                <a:solidFill>
                  <a:schemeClr val="bg1">
                    <a:lumMod val="50000"/>
                  </a:schemeClr>
                </a:solidFill>
                <a:latin typeface="Calibri" pitchFamily="34" charset="0"/>
              </a:rPr>
              <a:t>To propose and analyze culturally competent applications of Psychological First Aid for American Indian tribes and tribal members.</a:t>
            </a:r>
          </a:p>
          <a:p>
            <a:pPr marL="609600" indent="-609600" eaLnBrk="1" hangingPunct="1">
              <a:lnSpc>
                <a:spcPct val="90000"/>
              </a:lnSpc>
              <a:buClr>
                <a:schemeClr val="accent2">
                  <a:lumMod val="75000"/>
                </a:schemeClr>
              </a:buClr>
              <a:buFontTx/>
              <a:buAutoNum type="arabicPeriod"/>
            </a:pPr>
            <a:endParaRPr lang="en-US" sz="2200" dirty="0" smtClean="0">
              <a:solidFill>
                <a:schemeClr val="bg1">
                  <a:lumMod val="50000"/>
                </a:schemeClr>
              </a:solidFill>
              <a:latin typeface="Calibri" pitchFamily="34" charset="0"/>
            </a:endParaRPr>
          </a:p>
          <a:p>
            <a:pPr marL="609600" indent="-609600" eaLnBrk="1" hangingPunct="1">
              <a:lnSpc>
                <a:spcPct val="90000"/>
              </a:lnSpc>
              <a:buClr>
                <a:srgbClr val="FFFFFF"/>
              </a:buClr>
              <a:buFontTx/>
              <a:buAutoNum type="arabicPeriod"/>
            </a:pPr>
            <a:endParaRPr lang="en-US" sz="2200" dirty="0" smtClean="0">
              <a:solidFill>
                <a:schemeClr val="bg1">
                  <a:lumMod val="50000"/>
                </a:schemeClr>
              </a:solidFill>
              <a:latin typeface="Calibri" pitchFamily="34" charset="0"/>
            </a:endParaRPr>
          </a:p>
        </p:txBody>
      </p:sp>
      <p:sp>
        <p:nvSpPr>
          <p:cNvPr id="12" name="Rectangle 2"/>
          <p:cNvSpPr txBox="1">
            <a:spLocks noChangeArrowheads="1"/>
          </p:cNvSpPr>
          <p:nvPr/>
        </p:nvSpPr>
        <p:spPr>
          <a:xfrm>
            <a:off x="762000" y="304800"/>
            <a:ext cx="82296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Learner Objectives</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676400" y="533400"/>
            <a:ext cx="80772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Safety and Comfort</a:t>
            </a:r>
            <a:endParaRPr kumimoji="0" lang="en-US" sz="42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pic>
        <p:nvPicPr>
          <p:cNvPr id="5" name="Picture 4" descr="hugolderwoman"/>
          <p:cNvPicPr>
            <a:picLocks noChangeAspect="1" noChangeArrowheads="1"/>
          </p:cNvPicPr>
          <p:nvPr/>
        </p:nvPicPr>
        <p:blipFill>
          <a:blip r:embed="rId2" cstate="print"/>
          <a:srcRect/>
          <a:stretch>
            <a:fillRect/>
          </a:stretch>
        </p:blipFill>
        <p:spPr bwMode="auto">
          <a:xfrm>
            <a:off x="5867400" y="3124200"/>
            <a:ext cx="2590800" cy="2590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52600" y="1752600"/>
            <a:ext cx="5410200" cy="2169825"/>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Enhance immediate and ongoing safety, and</a:t>
            </a:r>
          </a:p>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provide physical and emotional comfort.</a:t>
            </a:r>
          </a:p>
          <a:p>
            <a:pPr eaLnBrk="1" hangingPunct="1">
              <a:spcBef>
                <a:spcPts val="500"/>
              </a:spcBef>
              <a:spcAft>
                <a:spcPts val="500"/>
              </a:spcAft>
              <a:buFontTx/>
              <a:buNone/>
            </a:pPr>
            <a:endParaRPr lang="en-US" sz="2200" b="1" dirty="0" smtClean="0">
              <a:solidFill>
                <a:schemeClr val="bg1">
                  <a:lumMod val="50000"/>
                </a:schemeClr>
              </a:solidFill>
              <a:latin typeface="Calibri" pitchFamily="34" charset="0"/>
            </a:endParaRPr>
          </a:p>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a:t>
            </a:r>
            <a:r>
              <a:rPr lang="en-US" sz="2200" dirty="0" smtClean="0">
                <a:solidFill>
                  <a:schemeClr val="bg1">
                    <a:lumMod val="50000"/>
                  </a:schemeClr>
                </a:solidFill>
                <a:latin typeface="Calibri" pitchFamily="34" charset="0"/>
              </a:rPr>
              <a:t>Are you cold–</a:t>
            </a:r>
            <a:br>
              <a:rPr lang="en-US" sz="2200" dirty="0" smtClean="0">
                <a:solidFill>
                  <a:schemeClr val="bg1">
                    <a:lumMod val="50000"/>
                  </a:schemeClr>
                </a:solidFill>
                <a:latin typeface="Calibri" pitchFamily="34" charset="0"/>
              </a:rPr>
            </a:br>
            <a:r>
              <a:rPr lang="en-US" sz="2200" dirty="0" smtClean="0">
                <a:solidFill>
                  <a:schemeClr val="bg1">
                    <a:lumMod val="50000"/>
                  </a:schemeClr>
                </a:solidFill>
                <a:latin typeface="Calibri" pitchFamily="34" charset="0"/>
              </a:rPr>
              <a:t>do you need a blanket?”</a:t>
            </a:r>
          </a:p>
        </p:txBody>
      </p:sp>
      <p:sp>
        <p:nvSpPr>
          <p:cNvPr id="8" name="TextBox 7"/>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2</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52600" y="2667000"/>
            <a:ext cx="6553200" cy="2743200"/>
          </a:xfrm>
        </p:spPr>
        <p:txBody>
          <a:bodyPr/>
          <a:lstStyle/>
          <a:p>
            <a:pPr>
              <a:buFont typeface="Arial" pitchFamily="34" charset="0"/>
              <a:buChar char="•"/>
            </a:pPr>
            <a:r>
              <a:rPr lang="en-US" sz="2200" b="1" dirty="0" smtClean="0">
                <a:solidFill>
                  <a:schemeClr val="bg1">
                    <a:lumMod val="50000"/>
                  </a:schemeClr>
                </a:solidFill>
                <a:latin typeface="Calibri" pitchFamily="34" charset="0"/>
              </a:rPr>
              <a:t>Caring for the immediate safety and comfort of tribal members is basic tenet of Indian way</a:t>
            </a:r>
          </a:p>
          <a:p>
            <a:pPr>
              <a:buFont typeface="Arial" pitchFamily="34" charset="0"/>
              <a:buChar char="•"/>
            </a:pPr>
            <a:endParaRPr lang="en-US" sz="2200" b="1" dirty="0" smtClean="0">
              <a:solidFill>
                <a:schemeClr val="bg1">
                  <a:lumMod val="50000"/>
                </a:schemeClr>
              </a:solidFill>
              <a:latin typeface="Calibri" pitchFamily="34" charset="0"/>
            </a:endParaRPr>
          </a:p>
          <a:p>
            <a:pPr>
              <a:buFont typeface="Arial" pitchFamily="34" charset="0"/>
              <a:buChar char="•"/>
            </a:pPr>
            <a:r>
              <a:rPr lang="en-US" sz="2200" b="1" dirty="0" smtClean="0">
                <a:solidFill>
                  <a:schemeClr val="bg1">
                    <a:lumMod val="50000"/>
                  </a:schemeClr>
                </a:solidFill>
                <a:latin typeface="Calibri" pitchFamily="34" charset="0"/>
              </a:rPr>
              <a:t>May be some special needs in a disaster including care of the injured or evacuation to a safe locale.</a:t>
            </a:r>
          </a:p>
          <a:p>
            <a:endParaRPr lang="en-US" dirty="0"/>
          </a:p>
        </p:txBody>
      </p:sp>
      <p:sp>
        <p:nvSpPr>
          <p:cNvPr id="3" name="Title 2"/>
          <p:cNvSpPr>
            <a:spLocks noGrp="1"/>
          </p:cNvSpPr>
          <p:nvPr>
            <p:ph type="title" idx="4294967295"/>
          </p:nvPr>
        </p:nvSpPr>
        <p:spPr>
          <a:xfrm>
            <a:off x="838200" y="1143000"/>
            <a:ext cx="7772400" cy="1219200"/>
          </a:xfrm>
        </p:spPr>
        <p:txBody>
          <a:bodyPr>
            <a:normAutofit fontScale="90000"/>
          </a:bodyPr>
          <a:lstStyle/>
          <a:p>
            <a:r>
              <a:rPr lang="en-US" sz="4000" dirty="0" smtClean="0">
                <a:solidFill>
                  <a:schemeClr val="bg1">
                    <a:lumMod val="50000"/>
                  </a:schemeClr>
                </a:solidFill>
              </a:rPr>
              <a:t>PFA Core Action:  </a:t>
            </a:r>
            <a:r>
              <a:rPr lang="en-US" sz="3600" dirty="0" smtClean="0">
                <a:solidFill>
                  <a:schemeClr val="bg1">
                    <a:lumMod val="50000"/>
                  </a:schemeClr>
                </a:solidFill>
              </a:rPr>
              <a:t/>
            </a:r>
            <a:br>
              <a:rPr lang="en-US" sz="3600" dirty="0" smtClean="0">
                <a:solidFill>
                  <a:schemeClr val="bg1">
                    <a:lumMod val="50000"/>
                  </a:schemeClr>
                </a:solidFill>
              </a:rPr>
            </a:br>
            <a:r>
              <a:rPr lang="en-US" sz="3600" dirty="0" smtClean="0">
                <a:solidFill>
                  <a:schemeClr val="bg1">
                    <a:lumMod val="50000"/>
                  </a:schemeClr>
                </a:solidFill>
              </a:rPr>
              <a:t>	</a:t>
            </a:r>
            <a:r>
              <a:rPr lang="en-US" sz="2700" dirty="0" smtClean="0">
                <a:solidFill>
                  <a:schemeClr val="accent2">
                    <a:lumMod val="50000"/>
                  </a:schemeClr>
                </a:solidFill>
              </a:rPr>
              <a:t>Safety and comfort–</a:t>
            </a:r>
            <a:br>
              <a:rPr lang="en-US" sz="2700" dirty="0" smtClean="0">
                <a:solidFill>
                  <a:schemeClr val="accent2">
                    <a:lumMod val="50000"/>
                  </a:schemeClr>
                </a:solidFill>
              </a:rPr>
            </a:br>
            <a:r>
              <a:rPr lang="en-US" sz="2700" dirty="0" smtClean="0">
                <a:solidFill>
                  <a:schemeClr val="accent2">
                    <a:lumMod val="50000"/>
                  </a:schemeClr>
                </a:solidFill>
              </a:rPr>
              <a:t>	Application to American Indians</a:t>
            </a:r>
            <a:endParaRPr lang="en-US" sz="2700" dirty="0">
              <a:solidFill>
                <a:schemeClr val="accent2">
                  <a:lumMod val="50000"/>
                </a:schemeClr>
              </a:solidFill>
            </a:endParaRPr>
          </a:p>
        </p:txBody>
      </p:sp>
      <p:sp>
        <p:nvSpPr>
          <p:cNvPr id="5" name="TextBox 4"/>
          <p:cNvSpPr txBox="1"/>
          <p:nvPr/>
        </p:nvSpPr>
        <p:spPr>
          <a:xfrm>
            <a:off x="685800" y="1219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2</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676400" y="533400"/>
            <a:ext cx="80772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Stabilization</a:t>
            </a:r>
            <a:endParaRPr kumimoji="0" lang="en-US" sz="42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5" name="Rectangle 4"/>
          <p:cNvSpPr/>
          <p:nvPr/>
        </p:nvSpPr>
        <p:spPr>
          <a:xfrm>
            <a:off x="1752600" y="1752600"/>
            <a:ext cx="5410200" cy="897682"/>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Calm and orient emotionally</a:t>
            </a:r>
          </a:p>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overwhelmed/distraught survivors.</a:t>
            </a:r>
          </a:p>
        </p:txBody>
      </p:sp>
      <p:sp>
        <p:nvSpPr>
          <p:cNvPr id="6" name="TextBox 5"/>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3</a:t>
            </a:r>
            <a:endParaRPr lang="en-US" sz="15000" dirty="0">
              <a:solidFill>
                <a:schemeClr val="accent1">
                  <a:lumMod val="50000"/>
                </a:schemeClr>
              </a:solidFill>
              <a:latin typeface="Bernard MT Condensed" pitchFamily="18" charset="0"/>
            </a:endParaRPr>
          </a:p>
        </p:txBody>
      </p:sp>
      <p:pic>
        <p:nvPicPr>
          <p:cNvPr id="8" name="Picture 4" descr="embarrassed"/>
          <p:cNvPicPr>
            <a:picLocks noChangeAspect="1" noChangeArrowheads="1"/>
          </p:cNvPicPr>
          <p:nvPr/>
        </p:nvPicPr>
        <p:blipFill>
          <a:blip r:embed="rId2" cstate="print"/>
          <a:srcRect t="6522"/>
          <a:stretch>
            <a:fillRect/>
          </a:stretch>
        </p:blipFill>
        <p:spPr bwMode="auto">
          <a:xfrm>
            <a:off x="6019800" y="2209800"/>
            <a:ext cx="2362200"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52600" y="2667000"/>
            <a:ext cx="6553200" cy="2743200"/>
          </a:xfrm>
          <a:prstGeom prst="rect">
            <a:avLst/>
          </a:prstGeom>
        </p:spPr>
        <p:txBody>
          <a:bodyPr vert="horz">
            <a:normAutofit/>
          </a:bodyPr>
          <a:lstStyle/>
          <a:p>
            <a:pPr>
              <a:lnSpc>
                <a:spcPct val="150000"/>
              </a:lnSpc>
              <a:buClr>
                <a:schemeClr val="bg2">
                  <a:lumMod val="50000"/>
                </a:schemeClr>
              </a:buClr>
              <a:buFont typeface="Arial" pitchFamily="34" charset="0"/>
              <a:buChar char="•"/>
            </a:pPr>
            <a:r>
              <a:rPr lang="en-US" sz="2200" b="1" dirty="0" smtClean="0">
                <a:solidFill>
                  <a:schemeClr val="bg1">
                    <a:lumMod val="50000"/>
                  </a:schemeClr>
                </a:solidFill>
                <a:latin typeface="Calibri" pitchFamily="34" charset="0"/>
              </a:rPr>
              <a:t>    Some tribal members may be emotionally overwhelmed in the immediate aftermath of a disaster</a:t>
            </a:r>
          </a:p>
          <a:p>
            <a:pPr>
              <a:lnSpc>
                <a:spcPct val="150000"/>
              </a:lnSpc>
              <a:buClr>
                <a:schemeClr val="bg2">
                  <a:lumMod val="50000"/>
                </a:schemeClr>
              </a:buClr>
              <a:buFont typeface="Arial" pitchFamily="34" charset="0"/>
              <a:buChar char="•"/>
            </a:pPr>
            <a:r>
              <a:rPr lang="en-US" sz="2200" b="1" dirty="0" smtClean="0">
                <a:solidFill>
                  <a:schemeClr val="bg1">
                    <a:lumMod val="50000"/>
                  </a:schemeClr>
                </a:solidFill>
                <a:latin typeface="Calibri" pitchFamily="34" charset="0"/>
              </a:rPr>
              <a:t>   Service to others is the Indian Way</a:t>
            </a:r>
          </a:p>
          <a:p>
            <a:pPr>
              <a:lnSpc>
                <a:spcPct val="150000"/>
              </a:lnSpc>
              <a:buClr>
                <a:schemeClr val="bg2">
                  <a:lumMod val="50000"/>
                </a:schemeClr>
              </a:buClr>
              <a:buFont typeface="Arial" pitchFamily="34" charset="0"/>
              <a:buChar char="•"/>
            </a:pPr>
            <a:r>
              <a:rPr lang="en-US" sz="2200" b="1" dirty="0" smtClean="0">
                <a:solidFill>
                  <a:schemeClr val="bg1">
                    <a:lumMod val="50000"/>
                  </a:schemeClr>
                </a:solidFill>
                <a:latin typeface="Calibri" pitchFamily="34" charset="0"/>
              </a:rPr>
              <a:t>   Listen, really listen</a:t>
            </a:r>
          </a:p>
          <a:p>
            <a:pPr>
              <a:lnSpc>
                <a:spcPct val="150000"/>
              </a:lnSpc>
              <a:buClr>
                <a:schemeClr val="bg2">
                  <a:lumMod val="50000"/>
                </a:schemeClr>
              </a:buClr>
              <a:buFont typeface="Arial" pitchFamily="34" charset="0"/>
              <a:buChar char="•"/>
            </a:pPr>
            <a:r>
              <a:rPr lang="en-US" sz="2200" b="1" dirty="0" smtClean="0">
                <a:solidFill>
                  <a:schemeClr val="bg1">
                    <a:lumMod val="50000"/>
                  </a:schemeClr>
                </a:solidFill>
                <a:latin typeface="Calibri" pitchFamily="34" charset="0"/>
              </a:rPr>
              <a:t>   And talk softly</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endParaRPr kumimoji="0" lang="en-US" sz="2200" b="0"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2"/>
          <p:cNvSpPr txBox="1">
            <a:spLocks/>
          </p:cNvSpPr>
          <p:nvPr/>
        </p:nvSpPr>
        <p:spPr>
          <a:xfrm>
            <a:off x="838200" y="6096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Stabilization</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7" name="TextBox 6"/>
          <p:cNvSpPr txBox="1"/>
          <p:nvPr/>
        </p:nvSpPr>
        <p:spPr>
          <a:xfrm>
            <a:off x="685800" y="11430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3</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600200"/>
            <a:ext cx="6705600" cy="769441"/>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Identify immediate needs and concerns, and gather additional information, and tailor PFA interventions. </a:t>
            </a:r>
          </a:p>
        </p:txBody>
      </p:sp>
      <p:sp>
        <p:nvSpPr>
          <p:cNvPr id="5" name="TextBox 4"/>
          <p:cNvSpPr txBox="1"/>
          <p:nvPr/>
        </p:nvSpPr>
        <p:spPr>
          <a:xfrm>
            <a:off x="533400" y="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4</a:t>
            </a:r>
            <a:endParaRPr lang="en-US" sz="15000" dirty="0">
              <a:solidFill>
                <a:schemeClr val="accent1">
                  <a:lumMod val="50000"/>
                </a:schemeClr>
              </a:solidFill>
              <a:latin typeface="Bernard MT Condensed" pitchFamily="18" charset="0"/>
            </a:endParaRPr>
          </a:p>
        </p:txBody>
      </p:sp>
      <p:sp>
        <p:nvSpPr>
          <p:cNvPr id="8" name="Rectangle 7"/>
          <p:cNvSpPr/>
          <p:nvPr/>
        </p:nvSpPr>
        <p:spPr>
          <a:xfrm>
            <a:off x="1752600" y="381000"/>
            <a:ext cx="7696200" cy="1200329"/>
          </a:xfrm>
          <a:prstGeom prst="rect">
            <a:avLst/>
          </a:prstGeom>
        </p:spPr>
        <p:txBody>
          <a:bodyPr wrap="square">
            <a:spAutoFit/>
          </a:bodyPr>
          <a:lstStyle/>
          <a:p>
            <a:r>
              <a:rPr lang="en-US" sz="3600" b="1" dirty="0" smtClean="0">
                <a:solidFill>
                  <a:schemeClr val="bg1">
                    <a:lumMod val="50000"/>
                  </a:schemeClr>
                </a:solidFill>
                <a:latin typeface="+mj-lt"/>
              </a:rPr>
              <a:t>Information Gathering: </a:t>
            </a:r>
            <a:br>
              <a:rPr lang="en-US" sz="3600" b="1" dirty="0" smtClean="0">
                <a:solidFill>
                  <a:schemeClr val="bg1">
                    <a:lumMod val="50000"/>
                  </a:schemeClr>
                </a:solidFill>
                <a:latin typeface="+mj-lt"/>
              </a:rPr>
            </a:br>
            <a:r>
              <a:rPr lang="en-US" sz="3600" b="1" dirty="0" smtClean="0">
                <a:solidFill>
                  <a:schemeClr val="bg1">
                    <a:lumMod val="50000"/>
                  </a:schemeClr>
                </a:solidFill>
                <a:latin typeface="+mj-lt"/>
              </a:rPr>
              <a:t>Current Needs and Concerns</a:t>
            </a:r>
            <a:endParaRPr lang="en-US" sz="3600" dirty="0">
              <a:solidFill>
                <a:schemeClr val="bg1">
                  <a:lumMod val="50000"/>
                </a:schemeClr>
              </a:solidFill>
              <a:latin typeface="+mj-lt"/>
            </a:endParaRPr>
          </a:p>
        </p:txBody>
      </p:sp>
      <p:pic>
        <p:nvPicPr>
          <p:cNvPr id="10" name="Picture 4"/>
          <p:cNvPicPr>
            <a:picLocks noChangeAspect="1" noChangeArrowheads="1"/>
          </p:cNvPicPr>
          <p:nvPr/>
        </p:nvPicPr>
        <p:blipFill>
          <a:blip r:embed="rId2" cstate="print"/>
          <a:srcRect/>
          <a:stretch>
            <a:fillRect/>
          </a:stretch>
        </p:blipFill>
        <p:spPr bwMode="auto">
          <a:xfrm>
            <a:off x="457200" y="2895600"/>
            <a:ext cx="2144365" cy="2413000"/>
          </a:xfrm>
          <a:prstGeom prst="rect">
            <a:avLst/>
          </a:prstGeom>
          <a:noFill/>
          <a:ln w="9525">
            <a:noFill/>
            <a:miter lim="800000"/>
            <a:headEnd/>
            <a:tailEnd/>
          </a:ln>
        </p:spPr>
      </p:pic>
      <p:sp>
        <p:nvSpPr>
          <p:cNvPr id="11" name="Rectangle 10"/>
          <p:cNvSpPr/>
          <p:nvPr/>
        </p:nvSpPr>
        <p:spPr>
          <a:xfrm>
            <a:off x="2743200" y="2362200"/>
            <a:ext cx="6400800" cy="3693319"/>
          </a:xfrm>
          <a:prstGeom prst="rect">
            <a:avLst/>
          </a:prstGeom>
        </p:spPr>
        <p:txBody>
          <a:bodyPr wrap="square">
            <a:spAutoFit/>
          </a:bodyPr>
          <a:lstStyle/>
          <a:p>
            <a:pPr eaLnBrk="1" hangingPunct="1">
              <a:buFont typeface="Arial" pitchFamily="34" charset="0"/>
              <a:buChar char="•"/>
            </a:pPr>
            <a:r>
              <a:rPr lang="en-US" dirty="0" smtClean="0">
                <a:solidFill>
                  <a:schemeClr val="bg1">
                    <a:lumMod val="50000"/>
                  </a:schemeClr>
                </a:solidFill>
                <a:latin typeface="Calibri" pitchFamily="34" charset="0"/>
              </a:rPr>
              <a:t>Nature and severity of experiences</a:t>
            </a:r>
          </a:p>
          <a:p>
            <a:pPr eaLnBrk="1" hangingPunct="1">
              <a:buFont typeface="Arial" pitchFamily="34" charset="0"/>
              <a:buChar char="•"/>
            </a:pPr>
            <a:r>
              <a:rPr lang="en-US" dirty="0" smtClean="0">
                <a:solidFill>
                  <a:schemeClr val="bg1">
                    <a:lumMod val="50000"/>
                  </a:schemeClr>
                </a:solidFill>
                <a:latin typeface="Calibri" pitchFamily="34" charset="0"/>
              </a:rPr>
              <a:t>Death of a loved one (or family pet)</a:t>
            </a:r>
          </a:p>
          <a:p>
            <a:pPr eaLnBrk="1" hangingPunct="1">
              <a:buFont typeface="Arial" pitchFamily="34" charset="0"/>
              <a:buChar char="•"/>
            </a:pPr>
            <a:r>
              <a:rPr lang="en-US" dirty="0" smtClean="0">
                <a:solidFill>
                  <a:schemeClr val="bg1">
                    <a:lumMod val="50000"/>
                  </a:schemeClr>
                </a:solidFill>
                <a:latin typeface="Calibri" pitchFamily="34" charset="0"/>
              </a:rPr>
              <a:t>Concerns about the post-disaster circumstances and threat</a:t>
            </a:r>
          </a:p>
          <a:p>
            <a:pPr eaLnBrk="1" hangingPunct="1">
              <a:buFont typeface="Arial" pitchFamily="34" charset="0"/>
              <a:buChar char="•"/>
            </a:pPr>
            <a:r>
              <a:rPr lang="en-US" dirty="0" smtClean="0">
                <a:solidFill>
                  <a:schemeClr val="bg1">
                    <a:lumMod val="50000"/>
                  </a:schemeClr>
                </a:solidFill>
                <a:latin typeface="Calibri" pitchFamily="34" charset="0"/>
              </a:rPr>
              <a:t>Separation from or concerns about the safety of loved ones</a:t>
            </a:r>
          </a:p>
          <a:p>
            <a:pPr eaLnBrk="1" hangingPunct="1">
              <a:buFont typeface="Arial" pitchFamily="34" charset="0"/>
              <a:buChar char="•"/>
            </a:pPr>
            <a:r>
              <a:rPr lang="en-US" dirty="0" smtClean="0">
                <a:solidFill>
                  <a:schemeClr val="bg1">
                    <a:lumMod val="50000"/>
                  </a:schemeClr>
                </a:solidFill>
                <a:latin typeface="Calibri" pitchFamily="34" charset="0"/>
              </a:rPr>
              <a:t>Physical illness, mental health conditions, and need for medications</a:t>
            </a:r>
          </a:p>
          <a:p>
            <a:pPr eaLnBrk="1" hangingPunct="1">
              <a:buFont typeface="Arial" pitchFamily="34" charset="0"/>
              <a:buChar char="•"/>
            </a:pPr>
            <a:r>
              <a:rPr lang="en-US" dirty="0" smtClean="0">
                <a:solidFill>
                  <a:schemeClr val="bg1">
                    <a:lumMod val="50000"/>
                  </a:schemeClr>
                </a:solidFill>
                <a:latin typeface="Calibri" pitchFamily="34" charset="0"/>
              </a:rPr>
              <a:t>Losses incurred as a result of the disaster</a:t>
            </a:r>
          </a:p>
          <a:p>
            <a:pPr eaLnBrk="1" hangingPunct="1">
              <a:buFont typeface="Arial" pitchFamily="34" charset="0"/>
              <a:buChar char="•"/>
            </a:pPr>
            <a:r>
              <a:rPr lang="en-US" dirty="0" smtClean="0">
                <a:solidFill>
                  <a:schemeClr val="bg1">
                    <a:lumMod val="50000"/>
                  </a:schemeClr>
                </a:solidFill>
                <a:latin typeface="Calibri" pitchFamily="34" charset="0"/>
              </a:rPr>
              <a:t>Extreme feelings of guilt or shame</a:t>
            </a:r>
          </a:p>
          <a:p>
            <a:pPr eaLnBrk="1" hangingPunct="1">
              <a:buFont typeface="Arial" pitchFamily="34" charset="0"/>
              <a:buChar char="•"/>
            </a:pPr>
            <a:r>
              <a:rPr lang="en-US" dirty="0" smtClean="0">
                <a:solidFill>
                  <a:schemeClr val="bg1">
                    <a:lumMod val="50000"/>
                  </a:schemeClr>
                </a:solidFill>
                <a:latin typeface="Calibri" pitchFamily="34" charset="0"/>
              </a:rPr>
              <a:t>Thoughts about causing harm to self or others</a:t>
            </a:r>
          </a:p>
          <a:p>
            <a:pPr eaLnBrk="1" hangingPunct="1">
              <a:buFont typeface="Arial" pitchFamily="34" charset="0"/>
              <a:buChar char="•"/>
            </a:pPr>
            <a:r>
              <a:rPr lang="en-US" dirty="0" smtClean="0">
                <a:solidFill>
                  <a:schemeClr val="bg1">
                    <a:lumMod val="50000"/>
                  </a:schemeClr>
                </a:solidFill>
                <a:latin typeface="Calibri" pitchFamily="34" charset="0"/>
              </a:rPr>
              <a:t>Immediate developmental impact</a:t>
            </a:r>
          </a:p>
          <a:p>
            <a:pPr eaLnBrk="1" hangingPunct="1">
              <a:buFont typeface="Arial" pitchFamily="34" charset="0"/>
              <a:buChar char="•"/>
            </a:pPr>
            <a:r>
              <a:rPr lang="en-US" dirty="0" smtClean="0">
                <a:solidFill>
                  <a:schemeClr val="bg1">
                    <a:lumMod val="50000"/>
                  </a:schemeClr>
                </a:solidFill>
                <a:latin typeface="Calibri" pitchFamily="34" charset="0"/>
              </a:rPr>
              <a:t>Availability of social support </a:t>
            </a:r>
          </a:p>
          <a:p>
            <a:pPr eaLnBrk="1" hangingPunct="1">
              <a:buFont typeface="Arial" pitchFamily="34" charset="0"/>
              <a:buChar char="•"/>
            </a:pPr>
            <a:r>
              <a:rPr lang="en-US" dirty="0" smtClean="0">
                <a:solidFill>
                  <a:schemeClr val="bg1">
                    <a:lumMod val="50000"/>
                  </a:schemeClr>
                </a:solidFill>
                <a:latin typeface="Calibri" pitchFamily="34" charset="0"/>
              </a:rPr>
              <a:t>Prior alcohol or drug use </a:t>
            </a:r>
          </a:p>
          <a:p>
            <a:pPr eaLnBrk="1" hangingPunct="1">
              <a:buFont typeface="Arial" pitchFamily="34" charset="0"/>
              <a:buChar char="•"/>
            </a:pPr>
            <a:r>
              <a:rPr lang="en-US" dirty="0" smtClean="0">
                <a:solidFill>
                  <a:schemeClr val="bg1">
                    <a:lumMod val="50000"/>
                  </a:schemeClr>
                </a:solidFill>
                <a:latin typeface="Calibri" pitchFamily="34" charset="0"/>
              </a:rPr>
              <a:t>Prior exposure to trauma and death of loved ones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990600" y="6096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Information Gathering</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6" name="Rectangle 5"/>
          <p:cNvSpPr/>
          <p:nvPr/>
        </p:nvSpPr>
        <p:spPr>
          <a:xfrm>
            <a:off x="2286000" y="2590800"/>
            <a:ext cx="6096000" cy="3754874"/>
          </a:xfrm>
          <a:prstGeom prst="rect">
            <a:avLst/>
          </a:prstGeom>
        </p:spPr>
        <p:txBody>
          <a:bodyPr wrap="square">
            <a:spAutoFit/>
          </a:bodyPr>
          <a:lstStyle/>
          <a:p>
            <a:r>
              <a:rPr lang="en-US" sz="2200" b="1" dirty="0" smtClean="0">
                <a:solidFill>
                  <a:schemeClr val="bg1">
                    <a:lumMod val="50000"/>
                  </a:schemeClr>
                </a:solidFill>
                <a:latin typeface="Calibri" pitchFamily="34" charset="0"/>
              </a:rPr>
              <a:t>Tribal member in distress likely known to tribal PFA counselor</a:t>
            </a:r>
          </a:p>
          <a:p>
            <a:endParaRPr lang="en-US" sz="2200" b="1" dirty="0" smtClean="0">
              <a:solidFill>
                <a:schemeClr val="bg1">
                  <a:lumMod val="50000"/>
                </a:schemeClr>
              </a:solidFill>
              <a:latin typeface="Calibri" pitchFamily="34" charset="0"/>
            </a:endParaRPr>
          </a:p>
          <a:p>
            <a:r>
              <a:rPr lang="en-US" sz="2200" b="1" dirty="0" smtClean="0">
                <a:solidFill>
                  <a:schemeClr val="bg1">
                    <a:lumMod val="50000"/>
                  </a:schemeClr>
                </a:solidFill>
                <a:latin typeface="Calibri" pitchFamily="34" charset="0"/>
              </a:rPr>
              <a:t>Need to consider importance of invasive questioning </a:t>
            </a:r>
            <a:r>
              <a:rPr lang="en-US" sz="2200" b="1" dirty="0" err="1" smtClean="0">
                <a:solidFill>
                  <a:schemeClr val="bg1">
                    <a:lumMod val="50000"/>
                  </a:schemeClr>
                </a:solidFill>
                <a:latin typeface="Calibri" pitchFamily="34" charset="0"/>
              </a:rPr>
              <a:t>vs</a:t>
            </a:r>
            <a:r>
              <a:rPr lang="en-US" sz="2200" b="1" dirty="0" smtClean="0">
                <a:solidFill>
                  <a:schemeClr val="bg1">
                    <a:lumMod val="50000"/>
                  </a:schemeClr>
                </a:solidFill>
                <a:latin typeface="Calibri" pitchFamily="34" charset="0"/>
              </a:rPr>
              <a:t> respect for privacy of tribal members </a:t>
            </a:r>
          </a:p>
          <a:p>
            <a:endParaRPr lang="en-US" sz="2200" b="1" dirty="0" smtClean="0">
              <a:solidFill>
                <a:schemeClr val="bg1">
                  <a:lumMod val="50000"/>
                </a:schemeClr>
              </a:solidFill>
              <a:latin typeface="Calibri" pitchFamily="34" charset="0"/>
            </a:endParaRPr>
          </a:p>
          <a:p>
            <a:r>
              <a:rPr lang="en-US" sz="2200" b="1" dirty="0" smtClean="0">
                <a:solidFill>
                  <a:schemeClr val="bg1">
                    <a:lumMod val="50000"/>
                  </a:schemeClr>
                </a:solidFill>
                <a:latin typeface="Calibri" pitchFamily="34" charset="0"/>
              </a:rPr>
              <a:t>Privacy and confidentiality are especially important to maintain in small tribal communities; must be preserved to avoid rumors and gossip</a:t>
            </a:r>
          </a:p>
          <a:p>
            <a:endParaRPr lang="en-US" dirty="0" smtClean="0"/>
          </a:p>
        </p:txBody>
      </p:sp>
      <p:sp>
        <p:nvSpPr>
          <p:cNvPr id="7" name="TextBox 6"/>
          <p:cNvSpPr txBox="1"/>
          <p:nvPr/>
        </p:nvSpPr>
        <p:spPr>
          <a:xfrm>
            <a:off x="762000" y="12954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4</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533400"/>
            <a:ext cx="80772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Practical Assistance</a:t>
            </a:r>
            <a:endParaRPr kumimoji="0" lang="en-US" sz="42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6" name="Rectangle 5"/>
          <p:cNvSpPr/>
          <p:nvPr/>
        </p:nvSpPr>
        <p:spPr>
          <a:xfrm>
            <a:off x="1752600" y="1752600"/>
            <a:ext cx="5410200" cy="769441"/>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Offer practical help to survivors in addressing immediate needs and concerns.</a:t>
            </a:r>
          </a:p>
        </p:txBody>
      </p:sp>
      <p:sp>
        <p:nvSpPr>
          <p:cNvPr id="7" name="TextBox 6"/>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5</a:t>
            </a:r>
            <a:endParaRPr lang="en-US" sz="15000" dirty="0">
              <a:solidFill>
                <a:schemeClr val="accent1">
                  <a:lumMod val="50000"/>
                </a:schemeClr>
              </a:solidFill>
              <a:latin typeface="Bernard MT Condensed" pitchFamily="18" charset="0"/>
            </a:endParaRPr>
          </a:p>
        </p:txBody>
      </p:sp>
      <p:sp>
        <p:nvSpPr>
          <p:cNvPr id="8" name="Rectangle 7"/>
          <p:cNvSpPr/>
          <p:nvPr/>
        </p:nvSpPr>
        <p:spPr>
          <a:xfrm>
            <a:off x="1828800" y="2819400"/>
            <a:ext cx="4572000" cy="1585049"/>
          </a:xfrm>
          <a:prstGeom prst="rect">
            <a:avLst/>
          </a:prstGeom>
        </p:spPr>
        <p:txBody>
          <a:bodyPr>
            <a:spAutoFit/>
          </a:bodyPr>
          <a:lstStyle/>
          <a:p>
            <a:pPr eaLnBrk="1" hangingPunct="1">
              <a:spcBef>
                <a:spcPts val="500"/>
              </a:spcBef>
              <a:spcAft>
                <a:spcPts val="500"/>
              </a:spcAft>
              <a:buFont typeface="Arial" pitchFamily="34" charset="0"/>
              <a:buChar char="•"/>
            </a:pPr>
            <a:r>
              <a:rPr lang="en-US" b="1" dirty="0" smtClean="0">
                <a:solidFill>
                  <a:schemeClr val="bg1">
                    <a:lumMod val="50000"/>
                  </a:schemeClr>
                </a:solidFill>
              </a:rPr>
              <a:t>   Identify the most immediate need(s)</a:t>
            </a:r>
          </a:p>
          <a:p>
            <a:pPr eaLnBrk="1" hangingPunct="1">
              <a:spcBef>
                <a:spcPts val="500"/>
              </a:spcBef>
              <a:spcAft>
                <a:spcPts val="500"/>
              </a:spcAft>
              <a:buFont typeface="Arial" pitchFamily="34" charset="0"/>
              <a:buChar char="•"/>
            </a:pPr>
            <a:r>
              <a:rPr lang="en-US" b="1" dirty="0" smtClean="0">
                <a:solidFill>
                  <a:schemeClr val="bg1">
                    <a:lumMod val="50000"/>
                  </a:schemeClr>
                </a:solidFill>
              </a:rPr>
              <a:t>   Clarify the needs</a:t>
            </a:r>
          </a:p>
          <a:p>
            <a:pPr eaLnBrk="1" hangingPunct="1">
              <a:spcBef>
                <a:spcPts val="500"/>
              </a:spcBef>
              <a:spcAft>
                <a:spcPts val="500"/>
              </a:spcAft>
              <a:buFont typeface="Arial" pitchFamily="34" charset="0"/>
              <a:buChar char="•"/>
            </a:pPr>
            <a:r>
              <a:rPr lang="en-US" b="1" dirty="0" smtClean="0">
                <a:solidFill>
                  <a:schemeClr val="bg1">
                    <a:lumMod val="50000"/>
                  </a:schemeClr>
                </a:solidFill>
              </a:rPr>
              <a:t>   Discuss an action plan</a:t>
            </a:r>
          </a:p>
          <a:p>
            <a:pPr eaLnBrk="1" hangingPunct="1">
              <a:spcBef>
                <a:spcPts val="500"/>
              </a:spcBef>
              <a:spcAft>
                <a:spcPts val="500"/>
              </a:spcAft>
              <a:buFont typeface="Arial" pitchFamily="34" charset="0"/>
              <a:buChar char="•"/>
            </a:pPr>
            <a:r>
              <a:rPr lang="en-US" b="1" dirty="0" smtClean="0">
                <a:solidFill>
                  <a:schemeClr val="bg1">
                    <a:lumMod val="50000"/>
                  </a:schemeClr>
                </a:solidFill>
              </a:rPr>
              <a:t>   Act to address the needs</a:t>
            </a:r>
          </a:p>
        </p:txBody>
      </p:sp>
      <p:pic>
        <p:nvPicPr>
          <p:cNvPr id="9" name="Picture 4" descr="blanketwomen"/>
          <p:cNvPicPr>
            <a:picLocks noChangeAspect="1" noChangeArrowheads="1"/>
          </p:cNvPicPr>
          <p:nvPr/>
        </p:nvPicPr>
        <p:blipFill>
          <a:blip r:embed="rId2" cstate="print"/>
          <a:srcRect/>
          <a:stretch>
            <a:fillRect/>
          </a:stretch>
        </p:blipFill>
        <p:spPr bwMode="auto">
          <a:xfrm>
            <a:off x="5257800" y="3505200"/>
            <a:ext cx="30099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838200" y="6096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Practical Assistance</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5" name="Rectangle 4"/>
          <p:cNvSpPr/>
          <p:nvPr/>
        </p:nvSpPr>
        <p:spPr>
          <a:xfrm>
            <a:off x="1828800" y="2590800"/>
            <a:ext cx="6781800" cy="3139321"/>
          </a:xfrm>
          <a:prstGeom prst="rect">
            <a:avLst/>
          </a:prstGeom>
        </p:spPr>
        <p:txBody>
          <a:bodyPr wrap="square">
            <a:spAutoFit/>
          </a:bodyPr>
          <a:lstStyle/>
          <a:p>
            <a:pPr>
              <a:buFontTx/>
              <a:buChar char="•"/>
            </a:pPr>
            <a:r>
              <a:rPr lang="en-US" sz="2200" b="1" dirty="0" smtClean="0">
                <a:solidFill>
                  <a:schemeClr val="bg1">
                    <a:lumMod val="50000"/>
                  </a:schemeClr>
                </a:solidFill>
                <a:latin typeface="Calibri" pitchFamily="34" charset="0"/>
              </a:rPr>
              <a:t>   Practical help needed by tribal disaster survivors may be food and shelter</a:t>
            </a:r>
            <a:br>
              <a:rPr lang="en-US" sz="2200" b="1" dirty="0" smtClean="0">
                <a:solidFill>
                  <a:schemeClr val="bg1">
                    <a:lumMod val="50000"/>
                  </a:schemeClr>
                </a:solidFill>
                <a:latin typeface="Calibri" pitchFamily="34" charset="0"/>
              </a:rPr>
            </a:br>
            <a:endParaRPr lang="en-US" sz="2200" b="1" dirty="0" smtClean="0">
              <a:solidFill>
                <a:schemeClr val="bg1">
                  <a:lumMod val="50000"/>
                </a:schemeClr>
              </a:solidFill>
              <a:latin typeface="Calibri" pitchFamily="34" charset="0"/>
            </a:endParaRPr>
          </a:p>
          <a:p>
            <a:pPr>
              <a:buFontTx/>
              <a:buChar char="•"/>
            </a:pPr>
            <a:r>
              <a:rPr lang="en-US" sz="2200" b="1" dirty="0" smtClean="0">
                <a:solidFill>
                  <a:schemeClr val="bg1">
                    <a:lumMod val="50000"/>
                  </a:schemeClr>
                </a:solidFill>
                <a:latin typeface="Calibri" pitchFamily="34" charset="0"/>
              </a:rPr>
              <a:t>   It is the Indian way to  Always Greet others with an honor song and give them your “best food, best blankets, best places to rest.” </a:t>
            </a:r>
            <a:br>
              <a:rPr lang="en-US" sz="2200" b="1" dirty="0" smtClean="0">
                <a:solidFill>
                  <a:schemeClr val="bg1">
                    <a:lumMod val="50000"/>
                  </a:schemeClr>
                </a:solidFill>
                <a:latin typeface="Calibri" pitchFamily="34" charset="0"/>
              </a:rPr>
            </a:br>
            <a:endParaRPr lang="en-US" sz="2200" b="1" dirty="0" smtClean="0">
              <a:solidFill>
                <a:schemeClr val="bg1">
                  <a:lumMod val="50000"/>
                </a:schemeClr>
              </a:solidFill>
              <a:latin typeface="Calibri" pitchFamily="34" charset="0"/>
            </a:endParaRPr>
          </a:p>
          <a:p>
            <a:pPr>
              <a:buFontTx/>
              <a:buChar char="•"/>
            </a:pPr>
            <a:r>
              <a:rPr lang="en-US" sz="2200" b="1" dirty="0" smtClean="0">
                <a:solidFill>
                  <a:schemeClr val="bg1">
                    <a:lumMod val="50000"/>
                  </a:schemeClr>
                </a:solidFill>
                <a:latin typeface="Calibri" pitchFamily="34" charset="0"/>
              </a:rPr>
              <a:t>   It is also possible that some tribes and tribal members may need assistance to apply for disaster relief</a:t>
            </a:r>
          </a:p>
        </p:txBody>
      </p:sp>
      <p:sp>
        <p:nvSpPr>
          <p:cNvPr id="6" name="TextBox 5"/>
          <p:cNvSpPr txBox="1"/>
          <p:nvPr/>
        </p:nvSpPr>
        <p:spPr>
          <a:xfrm>
            <a:off x="685800" y="13716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5</a:t>
            </a:r>
            <a:endParaRPr lang="en-US" sz="15000" dirty="0">
              <a:solidFill>
                <a:schemeClr val="accent1">
                  <a:lumMod val="5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676400" y="1143000"/>
            <a:ext cx="8077200" cy="1219200"/>
          </a:xfrm>
          <a:prstGeom prst="rect">
            <a:avLst/>
          </a:prstGeom>
          <a:ln w="6350" cap="rnd">
            <a:noFill/>
          </a:ln>
        </p:spPr>
        <p:txBody>
          <a:bodyPr vert="horz"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Connection with</a:t>
            </a:r>
            <a:b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Social Support</a:t>
            </a:r>
            <a:endParaRPr kumimoji="0" lang="en-US" sz="42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5" name="Rectangle 4"/>
          <p:cNvSpPr/>
          <p:nvPr/>
        </p:nvSpPr>
        <p:spPr>
          <a:xfrm>
            <a:off x="1752600" y="2362200"/>
            <a:ext cx="6781800" cy="1446550"/>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Help establish brief or ongoing contacts with primary support persons or other sources of support, including family members, friends, and</a:t>
            </a:r>
            <a:br>
              <a:rPr lang="en-US" sz="2200" b="1" dirty="0" smtClean="0">
                <a:solidFill>
                  <a:schemeClr val="bg1">
                    <a:lumMod val="50000"/>
                  </a:schemeClr>
                </a:solidFill>
                <a:latin typeface="Calibri" pitchFamily="34" charset="0"/>
              </a:rPr>
            </a:br>
            <a:r>
              <a:rPr lang="en-US" sz="2200" b="1" dirty="0" smtClean="0">
                <a:solidFill>
                  <a:schemeClr val="bg1">
                    <a:lumMod val="50000"/>
                  </a:schemeClr>
                </a:solidFill>
                <a:latin typeface="Calibri" pitchFamily="34" charset="0"/>
              </a:rPr>
              <a:t>community helping resources.</a:t>
            </a:r>
          </a:p>
        </p:txBody>
      </p:sp>
      <p:sp>
        <p:nvSpPr>
          <p:cNvPr id="6" name="TextBox 5"/>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6</a:t>
            </a:r>
            <a:endParaRPr lang="en-US" sz="15000" dirty="0">
              <a:solidFill>
                <a:schemeClr val="accent1">
                  <a:lumMod val="50000"/>
                </a:schemeClr>
              </a:solidFill>
              <a:latin typeface="Bernard MT Condensed" pitchFamily="18" charset="0"/>
            </a:endParaRPr>
          </a:p>
        </p:txBody>
      </p:sp>
      <p:pic>
        <p:nvPicPr>
          <p:cNvPr id="8" name="Picture 4" descr="CaptiveFreePic_077Praying_b"/>
          <p:cNvPicPr>
            <a:picLocks noChangeAspect="1" noChangeArrowheads="1"/>
          </p:cNvPicPr>
          <p:nvPr/>
        </p:nvPicPr>
        <p:blipFill>
          <a:blip r:embed="rId2" cstate="print"/>
          <a:srcRect/>
          <a:stretch>
            <a:fillRect/>
          </a:stretch>
        </p:blipFill>
        <p:spPr bwMode="auto">
          <a:xfrm>
            <a:off x="5486400" y="3352800"/>
            <a:ext cx="2619988" cy="21730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838200" y="6096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Connection with Social Support</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5" name="Rectangle 4"/>
          <p:cNvSpPr/>
          <p:nvPr/>
        </p:nvSpPr>
        <p:spPr>
          <a:xfrm>
            <a:off x="1905000" y="2362200"/>
            <a:ext cx="6400800" cy="1107996"/>
          </a:xfrm>
          <a:prstGeom prst="rect">
            <a:avLst/>
          </a:prstGeom>
        </p:spPr>
        <p:txBody>
          <a:bodyPr wrap="square">
            <a:spAutoFit/>
          </a:bodyPr>
          <a:lstStyle/>
          <a:p>
            <a:endParaRPr lang="en-US" sz="2200" dirty="0" smtClean="0">
              <a:solidFill>
                <a:schemeClr val="bg1">
                  <a:lumMod val="50000"/>
                </a:schemeClr>
              </a:solidFill>
              <a:latin typeface="Calibri" pitchFamily="34" charset="0"/>
            </a:endParaRPr>
          </a:p>
          <a:p>
            <a:r>
              <a:rPr lang="en-US" sz="2200" b="1" dirty="0" smtClean="0">
                <a:solidFill>
                  <a:schemeClr val="bg1">
                    <a:lumMod val="50000"/>
                  </a:schemeClr>
                </a:solidFill>
                <a:latin typeface="Calibri" pitchFamily="34" charset="0"/>
              </a:rPr>
              <a:t> Efforts to re-connect those who have been separated from their tribe and/or family are paramount.</a:t>
            </a:r>
          </a:p>
        </p:txBody>
      </p:sp>
      <p:sp>
        <p:nvSpPr>
          <p:cNvPr id="6" name="TextBox 5"/>
          <p:cNvSpPr txBox="1"/>
          <p:nvPr/>
        </p:nvSpPr>
        <p:spPr>
          <a:xfrm>
            <a:off x="685800" y="13716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6</a:t>
            </a:r>
            <a:endParaRPr lang="en-US" sz="15000" dirty="0">
              <a:solidFill>
                <a:schemeClr val="accent1">
                  <a:lumMod val="50000"/>
                </a:schemeClr>
              </a:solidFill>
              <a:latin typeface="Bernard MT Condensed" pitchFamily="18" charset="0"/>
            </a:endParaRPr>
          </a:p>
        </p:txBody>
      </p:sp>
      <p:sp>
        <p:nvSpPr>
          <p:cNvPr id="7" name="Rectangle 6"/>
          <p:cNvSpPr/>
          <p:nvPr/>
        </p:nvSpPr>
        <p:spPr>
          <a:xfrm>
            <a:off x="685800" y="4876800"/>
            <a:ext cx="8001000" cy="954107"/>
          </a:xfrm>
          <a:prstGeom prst="rect">
            <a:avLst/>
          </a:prstGeom>
        </p:spPr>
        <p:txBody>
          <a:bodyPr wrap="square">
            <a:spAutoFit/>
          </a:bodyPr>
          <a:lstStyle/>
          <a:p>
            <a:r>
              <a:rPr lang="en-US" sz="2800" i="1" dirty="0" smtClean="0">
                <a:solidFill>
                  <a:schemeClr val="bg1">
                    <a:lumMod val="50000"/>
                  </a:schemeClr>
                </a:solidFill>
                <a:latin typeface="Calibri" pitchFamily="34" charset="0"/>
              </a:rPr>
              <a:t>This is probably the single most important core action of PFA for American Indians (and non-Indians)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y_4"/>
          <p:cNvPicPr>
            <a:picLocks noChangeAspect="1" noChangeArrowheads="1"/>
          </p:cNvPicPr>
          <p:nvPr/>
        </p:nvPicPr>
        <p:blipFill>
          <a:blip r:embed="rId3" cstate="print"/>
          <a:srcRect l="6977" r="11628"/>
          <a:stretch>
            <a:fillRect/>
          </a:stretch>
        </p:blipFill>
        <p:spPr bwMode="auto">
          <a:xfrm>
            <a:off x="4572000" y="3581400"/>
            <a:ext cx="2667000" cy="2514600"/>
          </a:xfrm>
          <a:prstGeom prst="rect">
            <a:avLst/>
          </a:prstGeom>
          <a:noFill/>
          <a:ln w="9525">
            <a:noFill/>
            <a:miter lim="800000"/>
            <a:headEnd/>
            <a:tailEnd/>
          </a:ln>
        </p:spPr>
      </p:pic>
      <p:pic>
        <p:nvPicPr>
          <p:cNvPr id="11267" name="Picture 3" descr="&#10;Click for Large Photo">
            <a:hlinkClick r:id="rId4"/>
          </p:cNvPr>
          <p:cNvPicPr>
            <a:picLocks noChangeAspect="1" noChangeArrowheads="1"/>
          </p:cNvPicPr>
          <p:nvPr/>
        </p:nvPicPr>
        <p:blipFill>
          <a:blip r:embed="rId5" cstate="print"/>
          <a:stretch>
            <a:fillRect/>
          </a:stretch>
        </p:blipFill>
        <p:spPr bwMode="auto">
          <a:xfrm>
            <a:off x="7239000" y="3568700"/>
            <a:ext cx="1752600" cy="2527788"/>
          </a:xfrm>
          <a:prstGeom prst="rect">
            <a:avLst/>
          </a:prstGeom>
          <a:noFill/>
          <a:ln>
            <a:noFill/>
          </a:ln>
        </p:spPr>
      </p:pic>
      <p:sp>
        <p:nvSpPr>
          <p:cNvPr id="106500" name="Text Box 4"/>
          <p:cNvSpPr txBox="1">
            <a:spLocks noChangeArrowheads="1"/>
          </p:cNvSpPr>
          <p:nvPr/>
        </p:nvSpPr>
        <p:spPr bwMode="auto">
          <a:xfrm>
            <a:off x="0" y="609600"/>
            <a:ext cx="9144000" cy="2759730"/>
          </a:xfrm>
          <a:prstGeom prst="rect">
            <a:avLst/>
          </a:prstGeom>
          <a:noFill/>
          <a:ln w="9525">
            <a:noFill/>
            <a:miter lim="800000"/>
            <a:headEnd/>
            <a:tailEnd/>
          </a:ln>
          <a:effectLst/>
        </p:spPr>
        <p:txBody>
          <a:bodyPr>
            <a:spAutoFit/>
          </a:bodyPr>
          <a:lstStyle/>
          <a:p>
            <a:pPr algn="ctr">
              <a:spcBef>
                <a:spcPts val="500"/>
              </a:spcBef>
              <a:spcAft>
                <a:spcPts val="500"/>
              </a:spcAft>
              <a:defRPr/>
            </a:pPr>
            <a:r>
              <a:rPr lang="en-US" sz="2800" b="1" dirty="0">
                <a:solidFill>
                  <a:schemeClr val="bg1">
                    <a:lumMod val="50000"/>
                  </a:schemeClr>
                </a:solidFill>
                <a:latin typeface="Calibri" pitchFamily="34" charset="0"/>
                <a:ea typeface="ＭＳ Ｐゴシック" charset="-128"/>
              </a:rPr>
              <a:t>Psychological First Aid (PFA)</a:t>
            </a:r>
          </a:p>
          <a:p>
            <a:pPr algn="ctr">
              <a:spcBef>
                <a:spcPts val="500"/>
              </a:spcBef>
              <a:spcAft>
                <a:spcPts val="500"/>
              </a:spcAft>
              <a:defRPr/>
            </a:pPr>
            <a:r>
              <a:rPr lang="en-US" sz="2800" b="1" dirty="0">
                <a:solidFill>
                  <a:schemeClr val="bg1">
                    <a:lumMod val="50000"/>
                  </a:schemeClr>
                </a:solidFill>
                <a:latin typeface="Calibri" pitchFamily="34" charset="0"/>
              </a:rPr>
              <a:t>National Child Traumatic Stress Network</a:t>
            </a:r>
          </a:p>
          <a:p>
            <a:pPr algn="ctr">
              <a:spcBef>
                <a:spcPts val="500"/>
              </a:spcBef>
              <a:spcAft>
                <a:spcPts val="500"/>
              </a:spcAft>
              <a:defRPr/>
            </a:pPr>
            <a:r>
              <a:rPr lang="en-US" sz="2800" dirty="0">
                <a:solidFill>
                  <a:schemeClr val="bg1">
                    <a:lumMod val="50000"/>
                  </a:schemeClr>
                </a:solidFill>
                <a:latin typeface="Calibri" pitchFamily="34" charset="0"/>
              </a:rPr>
              <a:t>www.NCTSN.org</a:t>
            </a:r>
            <a:endParaRPr lang="en-US" sz="2800" dirty="0">
              <a:solidFill>
                <a:schemeClr val="bg1">
                  <a:lumMod val="50000"/>
                </a:schemeClr>
              </a:solidFill>
              <a:latin typeface="Calibri" pitchFamily="34" charset="0"/>
              <a:ea typeface="ＭＳ Ｐゴシック" charset="-128"/>
            </a:endParaRPr>
          </a:p>
          <a:p>
            <a:pPr algn="ctr">
              <a:spcBef>
                <a:spcPts val="500"/>
              </a:spcBef>
              <a:spcAft>
                <a:spcPts val="500"/>
              </a:spcAft>
              <a:defRPr/>
            </a:pPr>
            <a:r>
              <a:rPr lang="en-US" sz="2800" b="1" dirty="0">
                <a:solidFill>
                  <a:schemeClr val="bg1">
                    <a:lumMod val="50000"/>
                  </a:schemeClr>
                </a:solidFill>
                <a:latin typeface="Calibri" pitchFamily="34" charset="0"/>
                <a:ea typeface="ＭＳ Ｐゴシック" charset="-128"/>
              </a:rPr>
              <a:t>National Center for PTSD</a:t>
            </a:r>
          </a:p>
          <a:p>
            <a:pPr algn="ctr">
              <a:spcBef>
                <a:spcPts val="500"/>
              </a:spcBef>
              <a:spcAft>
                <a:spcPts val="500"/>
              </a:spcAft>
              <a:defRPr/>
            </a:pPr>
            <a:r>
              <a:rPr lang="en-US" sz="2800" dirty="0" smtClean="0">
                <a:solidFill>
                  <a:schemeClr val="bg1">
                    <a:lumMod val="50000"/>
                  </a:schemeClr>
                </a:solidFill>
                <a:latin typeface="Calibri" pitchFamily="34" charset="0"/>
                <a:ea typeface="ＭＳ Ｐゴシック" charset="-128"/>
              </a:rPr>
              <a:t>www.ncptsd.va.gov</a:t>
            </a:r>
            <a:endParaRPr lang="en-US" sz="2800" b="1" dirty="0">
              <a:solidFill>
                <a:srgbClr val="FFFFFF"/>
              </a:solidFill>
              <a:effectLst>
                <a:outerShdw blurRad="38100" dist="38100" dir="2700000" algn="tl">
                  <a:srgbClr val="000000"/>
                </a:outerShdw>
              </a:effectLst>
              <a:latin typeface="Tahoma" charset="0"/>
            </a:endParaRPr>
          </a:p>
        </p:txBody>
      </p:sp>
      <p:pic>
        <p:nvPicPr>
          <p:cNvPr id="11269" name="Picture 5" descr="murrah2"/>
          <p:cNvPicPr>
            <a:picLocks noGrp="1" noChangeAspect="1" noChangeArrowheads="1"/>
          </p:cNvPicPr>
          <p:nvPr>
            <p:ph idx="4294967295"/>
          </p:nvPr>
        </p:nvPicPr>
        <p:blipFill>
          <a:blip r:embed="rId6" cstate="print"/>
          <a:srcRect l="17021"/>
          <a:stretch>
            <a:fillRect/>
          </a:stretch>
        </p:blipFill>
        <p:spPr>
          <a:xfrm>
            <a:off x="1600200" y="3581400"/>
            <a:ext cx="2971800" cy="2514600"/>
          </a:xfrm>
          <a:noFill/>
        </p:spPr>
      </p:pic>
      <p:pic>
        <p:nvPicPr>
          <p:cNvPr id="11270" name="Picture 6" descr="oklahoma"/>
          <p:cNvPicPr>
            <a:picLocks noGrp="1" noChangeAspect="1" noChangeArrowheads="1"/>
          </p:cNvPicPr>
          <p:nvPr>
            <p:ph sz="quarter" idx="4294967295"/>
          </p:nvPr>
        </p:nvPicPr>
        <p:blipFill>
          <a:blip r:embed="rId7" cstate="print"/>
          <a:srcRect/>
          <a:stretch>
            <a:fillRect/>
          </a:stretch>
        </p:blipFill>
        <p:spPr>
          <a:xfrm>
            <a:off x="0" y="3581400"/>
            <a:ext cx="1676400" cy="2514600"/>
          </a:xfrm>
          <a:noFill/>
        </p:spPr>
      </p:pic>
      <p:sp>
        <p:nvSpPr>
          <p:cNvPr id="11271" name="Text Box 7"/>
          <p:cNvSpPr txBox="1">
            <a:spLocks noChangeArrowheads="1"/>
          </p:cNvSpPr>
          <p:nvPr/>
        </p:nvSpPr>
        <p:spPr bwMode="auto">
          <a:xfrm flipV="1">
            <a:off x="0" y="6856413"/>
            <a:ext cx="3476625" cy="304800"/>
          </a:xfrm>
          <a:prstGeom prst="rect">
            <a:avLst/>
          </a:prstGeom>
          <a:noFill/>
          <a:ln w="9525">
            <a:noFill/>
            <a:miter lim="800000"/>
            <a:headEnd/>
            <a:tailEnd/>
          </a:ln>
        </p:spPr>
        <p:txBody>
          <a:bodyPr rot="10800000">
            <a:spAutoFit/>
          </a:bodyPr>
          <a:lstStyle/>
          <a:p>
            <a:pPr eaLnBrk="0" hangingPunct="0"/>
            <a:endParaRPr lang="en-US" sz="1400" b="1">
              <a:solidFill>
                <a:srgbClr val="FFFFFF"/>
              </a:solidFill>
            </a:endParaRPr>
          </a:p>
        </p:txBody>
      </p:sp>
      <p:sp>
        <p:nvSpPr>
          <p:cNvPr id="13" name="Rectangle 12"/>
          <p:cNvSpPr/>
          <p:nvPr/>
        </p:nvSpPr>
        <p:spPr>
          <a:xfrm>
            <a:off x="0" y="3568700"/>
            <a:ext cx="9144000" cy="304800"/>
          </a:xfrm>
          <a:prstGeom prst="rect">
            <a:avLst/>
          </a:prstGeom>
          <a:solidFill>
            <a:srgbClr val="38185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676400" y="381000"/>
            <a:ext cx="8077200" cy="1219200"/>
          </a:xfrm>
          <a:prstGeom prst="rect">
            <a:avLst/>
          </a:prstGeom>
          <a:ln w="6350" cap="rnd">
            <a:noFill/>
          </a:ln>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Information on Coping</a:t>
            </a:r>
            <a:endParaRPr kumimoji="0" lang="en-US" sz="42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5" name="Rectangle 4"/>
          <p:cNvSpPr/>
          <p:nvPr/>
        </p:nvSpPr>
        <p:spPr>
          <a:xfrm>
            <a:off x="1752600" y="1600200"/>
            <a:ext cx="5562600" cy="904863"/>
          </a:xfrm>
          <a:prstGeom prst="rect">
            <a:avLst/>
          </a:prstGeom>
        </p:spPr>
        <p:txBody>
          <a:bodyPr wrap="square">
            <a:spAutoFit/>
          </a:bodyPr>
          <a:lstStyle/>
          <a:p>
            <a:pPr eaLnBrk="1" hangingPunct="1">
              <a:lnSpc>
                <a:spcPct val="80000"/>
              </a:lnSpc>
              <a:spcBef>
                <a:spcPts val="500"/>
              </a:spcBef>
              <a:spcAft>
                <a:spcPts val="500"/>
              </a:spcAft>
              <a:buFontTx/>
              <a:buNone/>
            </a:pPr>
            <a:r>
              <a:rPr lang="en-US" sz="2200" b="1" dirty="0" smtClean="0">
                <a:solidFill>
                  <a:schemeClr val="bg1">
                    <a:lumMod val="50000"/>
                  </a:schemeClr>
                </a:solidFill>
                <a:latin typeface="Calibri" pitchFamily="34" charset="0"/>
              </a:rPr>
              <a:t>Provide information about stress reactions and coping to reduce distress and promote adaptive functioning.</a:t>
            </a:r>
          </a:p>
        </p:txBody>
      </p:sp>
      <p:sp>
        <p:nvSpPr>
          <p:cNvPr id="6" name="TextBox 5"/>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7</a:t>
            </a:r>
            <a:endParaRPr lang="en-US" sz="15000" dirty="0">
              <a:solidFill>
                <a:schemeClr val="accent1">
                  <a:lumMod val="50000"/>
                </a:schemeClr>
              </a:solidFill>
              <a:latin typeface="Bernard MT Condensed" pitchFamily="18" charset="0"/>
            </a:endParaRPr>
          </a:p>
        </p:txBody>
      </p:sp>
      <p:sp>
        <p:nvSpPr>
          <p:cNvPr id="8" name="Content Placeholder 1"/>
          <p:cNvSpPr txBox="1">
            <a:spLocks/>
          </p:cNvSpPr>
          <p:nvPr/>
        </p:nvSpPr>
        <p:spPr>
          <a:xfrm>
            <a:off x="1676400" y="2667000"/>
            <a:ext cx="8229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What is currently known about the unfolding event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What is being done to assist them</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Available services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Post-disaster reactions and how</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	to manage them</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Self-care and family care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Coping</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Alcohol &amp; substance abuse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manic-4"/>
          <p:cNvPicPr>
            <a:picLocks noChangeAspect="1" noChangeArrowheads="1"/>
          </p:cNvPicPr>
          <p:nvPr/>
        </p:nvPicPr>
        <p:blipFill>
          <a:blip r:embed="rId2" cstate="print"/>
          <a:srcRect/>
          <a:stretch>
            <a:fillRect/>
          </a:stretch>
        </p:blipFill>
        <p:spPr bwMode="auto">
          <a:xfrm>
            <a:off x="5867400" y="3657600"/>
            <a:ext cx="2687765"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6400" y="2286000"/>
            <a:ext cx="7010400" cy="4572000"/>
          </a:xfrm>
        </p:spPr>
        <p:txBody>
          <a:bodyPr>
            <a:normAutofit/>
          </a:bodyPr>
          <a:lstStyle/>
          <a:p>
            <a:r>
              <a:rPr lang="en-US" sz="2400" b="1" dirty="0" smtClean="0">
                <a:solidFill>
                  <a:schemeClr val="bg1">
                    <a:lumMod val="50000"/>
                  </a:schemeClr>
                </a:solidFill>
                <a:latin typeface="Calibri" pitchFamily="34" charset="0"/>
              </a:rPr>
              <a:t>Most tribal members will want an update on any unfolding disaster</a:t>
            </a:r>
          </a:p>
          <a:p>
            <a:r>
              <a:rPr lang="en-US" sz="2400" b="1" dirty="0" smtClean="0">
                <a:solidFill>
                  <a:schemeClr val="bg1">
                    <a:lumMod val="50000"/>
                  </a:schemeClr>
                </a:solidFill>
                <a:latin typeface="Calibri" pitchFamily="34" charset="0"/>
              </a:rPr>
              <a:t>Most acute emotional and behavioral reactions in tribal members in the aftermath of a disaster are normal and will abate with time.</a:t>
            </a:r>
          </a:p>
          <a:p>
            <a:r>
              <a:rPr lang="en-US" sz="2400" b="1" dirty="0" smtClean="0">
                <a:solidFill>
                  <a:schemeClr val="bg1">
                    <a:lumMod val="50000"/>
                  </a:schemeClr>
                </a:solidFill>
                <a:latin typeface="Calibri" pitchFamily="34" charset="0"/>
              </a:rPr>
              <a:t>Important to reassure survivors and, to the degree possible to “normalize” their trauma symptoms in the immediate aftermath such as fear, disorientation and vivid recollections of the event and nightmares.</a:t>
            </a:r>
          </a:p>
          <a:p>
            <a:endParaRPr lang="en-US" dirty="0"/>
          </a:p>
        </p:txBody>
      </p:sp>
      <p:sp>
        <p:nvSpPr>
          <p:cNvPr id="4" name="TextBox 3"/>
          <p:cNvSpPr txBox="1"/>
          <p:nvPr/>
        </p:nvSpPr>
        <p:spPr>
          <a:xfrm>
            <a:off x="685800" y="10668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7</a:t>
            </a:r>
            <a:endParaRPr lang="en-US" sz="15000" dirty="0">
              <a:solidFill>
                <a:schemeClr val="accent1">
                  <a:lumMod val="50000"/>
                </a:schemeClr>
              </a:solidFill>
              <a:latin typeface="Bernard MT Condensed" pitchFamily="18" charset="0"/>
            </a:endParaRPr>
          </a:p>
        </p:txBody>
      </p:sp>
      <p:sp>
        <p:nvSpPr>
          <p:cNvPr id="5" name="Title 2"/>
          <p:cNvSpPr txBox="1">
            <a:spLocks/>
          </p:cNvSpPr>
          <p:nvPr/>
        </p:nvSpPr>
        <p:spPr>
          <a:xfrm>
            <a:off x="838200" y="3048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Connection with Social Support</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533400"/>
            <a:ext cx="6629400" cy="1447800"/>
          </a:xfrm>
          <a:prstGeom prst="rect">
            <a:avLst/>
          </a:prstGeom>
          <a:ln w="6350" cap="rnd">
            <a:noFill/>
          </a:ln>
        </p:spPr>
        <p:txBody>
          <a:bodyPr vert="horz" anchor="b" anchorCtr="0">
            <a:normAutofit/>
          </a:bodyPr>
          <a:lstStyle/>
          <a:p>
            <a:pPr lvl="0" fontAlgn="auto">
              <a:spcAft>
                <a:spcPts val="0"/>
              </a:spcAft>
            </a:pPr>
            <a:r>
              <a:rPr lang="en-US" sz="3600" b="1" dirty="0" smtClean="0">
                <a:solidFill>
                  <a:schemeClr val="bg1">
                    <a:lumMod val="50000"/>
                  </a:schemeClr>
                </a:solidFill>
                <a:latin typeface="+mj-lt"/>
              </a:rPr>
              <a:t>Linkage with</a:t>
            </a:r>
            <a:br>
              <a:rPr lang="en-US" sz="3600" b="1" dirty="0" smtClean="0">
                <a:solidFill>
                  <a:schemeClr val="bg1">
                    <a:lumMod val="50000"/>
                  </a:schemeClr>
                </a:solidFill>
                <a:latin typeface="+mj-lt"/>
              </a:rPr>
            </a:br>
            <a:r>
              <a:rPr lang="en-US" sz="3600" b="1" dirty="0" smtClean="0">
                <a:solidFill>
                  <a:schemeClr val="bg1">
                    <a:lumMod val="50000"/>
                  </a:schemeClr>
                </a:solidFill>
                <a:latin typeface="+mj-lt"/>
              </a:rPr>
              <a:t>Collaborative Services</a:t>
            </a:r>
            <a:endParaRPr kumimoji="0" lang="en-US" sz="3600" b="0" i="0" u="none" strike="noStrike" kern="1200" cap="none" spc="-100" normalizeH="0" baseline="0" noProof="0" dirty="0">
              <a:ln w="3200">
                <a:no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6" name="Rectangle 5"/>
          <p:cNvSpPr/>
          <p:nvPr/>
        </p:nvSpPr>
        <p:spPr>
          <a:xfrm>
            <a:off x="1752600" y="1981200"/>
            <a:ext cx="5334000" cy="769441"/>
          </a:xfrm>
          <a:prstGeom prst="rect">
            <a:avLst/>
          </a:prstGeom>
        </p:spPr>
        <p:txBody>
          <a:bodyPr wrap="square">
            <a:spAutoFit/>
          </a:bodyPr>
          <a:lstStyle/>
          <a:p>
            <a:pPr eaLnBrk="1" hangingPunct="1">
              <a:spcBef>
                <a:spcPts val="500"/>
              </a:spcBef>
              <a:spcAft>
                <a:spcPts val="500"/>
              </a:spcAft>
              <a:buFontTx/>
              <a:buNone/>
            </a:pPr>
            <a:r>
              <a:rPr lang="en-US" sz="2200" b="1" dirty="0" smtClean="0">
                <a:solidFill>
                  <a:schemeClr val="bg1">
                    <a:lumMod val="50000"/>
                  </a:schemeClr>
                </a:solidFill>
                <a:latin typeface="Calibri" pitchFamily="34" charset="0"/>
              </a:rPr>
              <a:t>Links survivors with available services needed at the time or in the future.</a:t>
            </a:r>
          </a:p>
        </p:txBody>
      </p:sp>
      <p:sp>
        <p:nvSpPr>
          <p:cNvPr id="7" name="TextBox 6"/>
          <p:cNvSpPr txBox="1"/>
          <p:nvPr/>
        </p:nvSpPr>
        <p:spPr>
          <a:xfrm>
            <a:off x="533400" y="4572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8</a:t>
            </a:r>
            <a:endParaRPr lang="en-US" sz="15000" dirty="0">
              <a:solidFill>
                <a:schemeClr val="accent1">
                  <a:lumMod val="50000"/>
                </a:schemeClr>
              </a:solidFill>
              <a:latin typeface="Bernard MT Condensed" pitchFamily="18" charset="0"/>
            </a:endParaRPr>
          </a:p>
        </p:txBody>
      </p:sp>
      <p:sp>
        <p:nvSpPr>
          <p:cNvPr id="9" name="Content Placeholder 1"/>
          <p:cNvSpPr txBox="1">
            <a:spLocks/>
          </p:cNvSpPr>
          <p:nvPr/>
        </p:nvSpPr>
        <p:spPr>
          <a:xfrm>
            <a:off x="1828800" y="2895600"/>
            <a:ext cx="2819400" cy="3962400"/>
          </a:xfrm>
          <a:prstGeom prst="rect">
            <a:avLst/>
          </a:prstGeom>
        </p:spPr>
        <p:txBody>
          <a:bodyPr/>
          <a:lstStyle/>
          <a:p>
            <a:pPr eaLnBrk="1" hangingPunct="1">
              <a:buFont typeface="Arial" pitchFamily="34" charset="0"/>
              <a:buChar char="•"/>
            </a:pPr>
            <a:r>
              <a:rPr lang="en-US" sz="2200" dirty="0" smtClean="0">
                <a:solidFill>
                  <a:schemeClr val="bg1">
                    <a:lumMod val="50000"/>
                  </a:schemeClr>
                </a:solidFill>
                <a:latin typeface="Calibri" pitchFamily="34" charset="0"/>
              </a:rPr>
              <a:t>   Provide direct link to additional needed services</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pPr eaLnBrk="1" hangingPunct="1">
              <a:buFont typeface="Arial" pitchFamily="34" charset="0"/>
              <a:buChar char="•"/>
            </a:pPr>
            <a:r>
              <a:rPr lang="en-US" sz="2200" dirty="0" smtClean="0">
                <a:solidFill>
                  <a:schemeClr val="bg1">
                    <a:lumMod val="50000"/>
                  </a:schemeClr>
                </a:solidFill>
                <a:latin typeface="Calibri" pitchFamily="34" charset="0"/>
              </a:rPr>
              <a:t>   What counseling services are available to your tribal members?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200" b="1"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4" descr="relay-race-1--10"/>
          <p:cNvPicPr>
            <a:picLocks noChangeAspect="1" noChangeArrowheads="1"/>
          </p:cNvPicPr>
          <p:nvPr/>
        </p:nvPicPr>
        <p:blipFill>
          <a:blip r:embed="rId2" cstate="print"/>
          <a:srcRect/>
          <a:stretch>
            <a:fillRect/>
          </a:stretch>
        </p:blipFill>
        <p:spPr bwMode="auto">
          <a:xfrm>
            <a:off x="4953000" y="3200400"/>
            <a:ext cx="3186733" cy="2120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990600"/>
            <a:ext cx="1143000" cy="2400657"/>
          </a:xfrm>
          <a:prstGeom prst="rect">
            <a:avLst/>
          </a:prstGeom>
          <a:noFill/>
        </p:spPr>
        <p:txBody>
          <a:bodyPr wrap="square" rtlCol="0">
            <a:spAutoFit/>
          </a:bodyPr>
          <a:lstStyle/>
          <a:p>
            <a:r>
              <a:rPr lang="en-US" sz="15000" dirty="0" smtClean="0">
                <a:solidFill>
                  <a:schemeClr val="accent1">
                    <a:lumMod val="50000"/>
                  </a:schemeClr>
                </a:solidFill>
                <a:latin typeface="Bernard MT Condensed" pitchFamily="18" charset="0"/>
              </a:rPr>
              <a:t>8 </a:t>
            </a:r>
            <a:endParaRPr lang="en-US" sz="15000" dirty="0">
              <a:solidFill>
                <a:schemeClr val="accent1">
                  <a:lumMod val="50000"/>
                </a:schemeClr>
              </a:solidFill>
              <a:latin typeface="Bernard MT Condensed" pitchFamily="18" charset="0"/>
            </a:endParaRPr>
          </a:p>
        </p:txBody>
      </p:sp>
      <p:sp>
        <p:nvSpPr>
          <p:cNvPr id="5" name="Title 2"/>
          <p:cNvSpPr txBox="1">
            <a:spLocks/>
          </p:cNvSpPr>
          <p:nvPr/>
        </p:nvSpPr>
        <p:spPr>
          <a:xfrm>
            <a:off x="838200" y="304800"/>
            <a:ext cx="7772400" cy="1828800"/>
          </a:xfrm>
          <a:prstGeom prst="rect">
            <a:avLst/>
          </a:prstGeom>
          <a:ln w="6350" cap="rnd">
            <a:noFill/>
          </a:ln>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PFA Core Action:  </a:t>
            </a: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r>
            <a:b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br>
            <a:r>
              <a:rPr kumimoji="0" lang="en-US" sz="3600" b="0" i="0" u="none" strike="noStrike" kern="1200" cap="none" spc="-100" normalizeH="0" baseline="0" noProof="0" dirty="0" smtClean="0">
                <a:ln w="3200">
                  <a:solidFill>
                    <a:schemeClr val="bg2">
                      <a:shade val="75000"/>
                      <a:alpha val="25000"/>
                    </a:schemeClr>
                  </a:solidFill>
                  <a:prstDash val="solid"/>
                  <a:round/>
                </a:ln>
                <a:solidFill>
                  <a:schemeClr val="bg1">
                    <a:lumMod val="50000"/>
                  </a:schemeClr>
                </a:solidFill>
                <a:effectLst>
                  <a:innerShdw blurRad="50800" dist="25400" dir="13500000">
                    <a:prstClr val="black">
                      <a:alpha val="70000"/>
                    </a:prstClr>
                  </a:innerShdw>
                </a:effectLst>
                <a:uLnTx/>
                <a:uFillTx/>
                <a:latin typeface="+mj-lt"/>
                <a:ea typeface="+mj-ea"/>
                <a:cs typeface="+mj-cs"/>
              </a:rPr>
              <a:t>	</a:t>
            </a: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Linkage with Collaborative Services and Agencies</a:t>
            </a:r>
            <a:endParaRPr lang="en-US" sz="2700" spc="-10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rPr>
              <a:t>	Application to American Indians</a:t>
            </a:r>
            <a:endParaRPr kumimoji="0" lang="en-US" sz="2700" b="0" i="0" u="none" strike="noStrike" kern="1200" cap="none" spc="-100" normalizeH="0" baseline="0" noProof="0" dirty="0">
              <a:ln w="3200">
                <a:solidFill>
                  <a:schemeClr val="bg2">
                    <a:shade val="75000"/>
                    <a:alpha val="25000"/>
                  </a:schemeClr>
                </a:solidFill>
                <a:prstDash val="solid"/>
                <a:round/>
              </a:ln>
              <a:solidFill>
                <a:schemeClr val="accent2">
                  <a:lumMod val="50000"/>
                </a:schemeClr>
              </a:solidFill>
              <a:effectLst>
                <a:innerShdw blurRad="50800" dist="25400" dir="13500000">
                  <a:prstClr val="black">
                    <a:alpha val="70000"/>
                  </a:prstClr>
                </a:innerShdw>
              </a:effectLst>
              <a:uLnTx/>
              <a:uFillTx/>
              <a:latin typeface="+mj-lt"/>
              <a:ea typeface="+mj-ea"/>
              <a:cs typeface="+mj-cs"/>
            </a:endParaRPr>
          </a:p>
        </p:txBody>
      </p:sp>
      <p:sp>
        <p:nvSpPr>
          <p:cNvPr id="6" name="Rectangle 5"/>
          <p:cNvSpPr/>
          <p:nvPr/>
        </p:nvSpPr>
        <p:spPr>
          <a:xfrm>
            <a:off x="1905000" y="2209800"/>
            <a:ext cx="5638800" cy="3477875"/>
          </a:xfrm>
          <a:prstGeom prst="rect">
            <a:avLst/>
          </a:prstGeom>
        </p:spPr>
        <p:txBody>
          <a:bodyPr wrap="square">
            <a:spAutoFit/>
          </a:bodyPr>
          <a:lstStyle/>
          <a:p>
            <a:r>
              <a:rPr lang="en-US" sz="2200" b="1" dirty="0" smtClean="0">
                <a:solidFill>
                  <a:schemeClr val="bg1">
                    <a:lumMod val="50000"/>
                  </a:schemeClr>
                </a:solidFill>
                <a:latin typeface="Calibri" pitchFamily="34" charset="0"/>
              </a:rPr>
              <a:t>Though tribes may be able to provide many or even most of the needs of members in the aftermath of a disaster, some non-tribal services or agencies may supplement these services:</a:t>
            </a:r>
          </a:p>
          <a:p>
            <a:endParaRPr lang="en-US" sz="2200" b="1" dirty="0" smtClean="0">
              <a:solidFill>
                <a:schemeClr val="bg1">
                  <a:lumMod val="50000"/>
                </a:schemeClr>
              </a:solidFill>
              <a:latin typeface="Calibri" pitchFamily="34" charset="0"/>
            </a:endParaRPr>
          </a:p>
          <a:p>
            <a:pPr>
              <a:buFontTx/>
              <a:buChar char="•"/>
            </a:pPr>
            <a:r>
              <a:rPr lang="en-US" sz="2200" b="1" dirty="0" smtClean="0">
                <a:solidFill>
                  <a:schemeClr val="bg1">
                    <a:lumMod val="50000"/>
                  </a:schemeClr>
                </a:solidFill>
                <a:latin typeface="Calibri" pitchFamily="34" charset="0"/>
              </a:rPr>
              <a:t>Local and state departments of health</a:t>
            </a:r>
          </a:p>
          <a:p>
            <a:pPr>
              <a:buFontTx/>
              <a:buChar char="•"/>
            </a:pPr>
            <a:endParaRPr lang="en-US" sz="2200" b="1" dirty="0" smtClean="0">
              <a:solidFill>
                <a:schemeClr val="bg1">
                  <a:lumMod val="50000"/>
                </a:schemeClr>
              </a:solidFill>
              <a:latin typeface="Calibri" pitchFamily="34" charset="0"/>
            </a:endParaRPr>
          </a:p>
          <a:p>
            <a:pPr>
              <a:buFontTx/>
              <a:buChar char="•"/>
            </a:pPr>
            <a:r>
              <a:rPr lang="en-US" sz="2200" b="1" dirty="0" smtClean="0">
                <a:solidFill>
                  <a:schemeClr val="bg1">
                    <a:lumMod val="50000"/>
                  </a:schemeClr>
                </a:solidFill>
                <a:latin typeface="Calibri" pitchFamily="34" charset="0"/>
              </a:rPr>
              <a:t>Local, county and state and federal emergency management organizations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19200" y="1981200"/>
            <a:ext cx="7467600" cy="3962400"/>
          </a:xfrm>
        </p:spPr>
        <p:txBody>
          <a:bodyPr>
            <a:normAutofit fontScale="85000" lnSpcReduction="20000"/>
          </a:bodyPr>
          <a:lstStyle/>
          <a:p>
            <a:r>
              <a:rPr lang="en-US" sz="3100" dirty="0" smtClean="0">
                <a:solidFill>
                  <a:schemeClr val="bg1">
                    <a:lumMod val="50000"/>
                  </a:schemeClr>
                </a:solidFill>
                <a:latin typeface="Calibri" pitchFamily="34" charset="0"/>
              </a:rPr>
              <a:t>An acute medical or serious mental health problem </a:t>
            </a:r>
          </a:p>
          <a:p>
            <a:r>
              <a:rPr lang="en-US" sz="3100" dirty="0" smtClean="0">
                <a:solidFill>
                  <a:schemeClr val="bg1">
                    <a:lumMod val="50000"/>
                  </a:schemeClr>
                </a:solidFill>
                <a:latin typeface="Calibri" pitchFamily="34" charset="0"/>
              </a:rPr>
              <a:t>Threat of harm to self or others</a:t>
            </a:r>
          </a:p>
          <a:p>
            <a:r>
              <a:rPr lang="en-US" sz="3100" dirty="0" smtClean="0">
                <a:solidFill>
                  <a:schemeClr val="bg1">
                    <a:lumMod val="50000"/>
                  </a:schemeClr>
                </a:solidFill>
                <a:latin typeface="Calibri" pitchFamily="34" charset="0"/>
              </a:rPr>
              <a:t>Concerns related to the use of alcohol or drugs</a:t>
            </a:r>
          </a:p>
          <a:p>
            <a:r>
              <a:rPr lang="en-US" sz="3100" dirty="0" smtClean="0">
                <a:solidFill>
                  <a:schemeClr val="bg1">
                    <a:lumMod val="50000"/>
                  </a:schemeClr>
                </a:solidFill>
                <a:latin typeface="Calibri" pitchFamily="34" charset="0"/>
              </a:rPr>
              <a:t>Cases involving domestic, child, or elder abuse </a:t>
            </a:r>
          </a:p>
          <a:p>
            <a:r>
              <a:rPr lang="en-US" sz="3100" dirty="0" smtClean="0">
                <a:solidFill>
                  <a:schemeClr val="bg1">
                    <a:lumMod val="50000"/>
                  </a:schemeClr>
                </a:solidFill>
                <a:latin typeface="Calibri" pitchFamily="34" charset="0"/>
              </a:rPr>
              <a:t>Ongoing difficulties with coping (4 weeks or more after the disaster)</a:t>
            </a:r>
          </a:p>
          <a:p>
            <a:r>
              <a:rPr lang="en-US" sz="3100" dirty="0" smtClean="0">
                <a:solidFill>
                  <a:schemeClr val="bg1">
                    <a:lumMod val="50000"/>
                  </a:schemeClr>
                </a:solidFill>
                <a:latin typeface="Calibri" pitchFamily="34" charset="0"/>
              </a:rPr>
              <a:t>Significant developmental concerns about children or adolescents</a:t>
            </a:r>
          </a:p>
          <a:p>
            <a:r>
              <a:rPr lang="en-US" sz="3100" dirty="0" smtClean="0">
                <a:solidFill>
                  <a:schemeClr val="bg1">
                    <a:lumMod val="50000"/>
                  </a:schemeClr>
                </a:solidFill>
                <a:latin typeface="Calibri" pitchFamily="34" charset="0"/>
              </a:rPr>
              <a:t>When the survivor asks for a referral</a:t>
            </a:r>
          </a:p>
          <a:p>
            <a:r>
              <a:rPr lang="en-US" sz="3100" dirty="0" smtClean="0">
                <a:solidFill>
                  <a:schemeClr val="bg1">
                    <a:lumMod val="50000"/>
                  </a:schemeClr>
                </a:solidFill>
                <a:latin typeface="Calibri" pitchFamily="34" charset="0"/>
              </a:rPr>
              <a:t>Medication evaluation?</a:t>
            </a:r>
          </a:p>
          <a:p>
            <a:pPr>
              <a:buNone/>
            </a:pPr>
            <a:endParaRPr lang="en-US" dirty="0"/>
          </a:p>
        </p:txBody>
      </p:sp>
      <p:sp>
        <p:nvSpPr>
          <p:cNvPr id="4" name="Rectangle 3"/>
          <p:cNvSpPr/>
          <p:nvPr/>
        </p:nvSpPr>
        <p:spPr>
          <a:xfrm>
            <a:off x="533400" y="381000"/>
            <a:ext cx="8153400" cy="1569660"/>
          </a:xfrm>
          <a:prstGeom prst="rect">
            <a:avLst/>
          </a:prstGeom>
        </p:spPr>
        <p:txBody>
          <a:bodyPr wrap="square">
            <a:spAutoFit/>
          </a:bodyPr>
          <a:lstStyle/>
          <a:p>
            <a:r>
              <a:rPr lang="en-US" sz="3200" b="1" dirty="0" smtClean="0">
                <a:solidFill>
                  <a:schemeClr val="bg1">
                    <a:lumMod val="50000"/>
                  </a:schemeClr>
                </a:solidFill>
                <a:latin typeface="+mj-lt"/>
              </a:rPr>
              <a:t>Possible Indications of a Need for a Referral in both American Indian and Non-Indian Populations</a:t>
            </a:r>
            <a:endParaRPr lang="en-US" sz="3200"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4294967295"/>
          </p:nvPr>
        </p:nvSpPr>
        <p:spPr>
          <a:xfrm>
            <a:off x="1828800" y="1752600"/>
            <a:ext cx="6248400" cy="3505200"/>
          </a:xfrm>
        </p:spPr>
        <p:txBody>
          <a:bodyPr>
            <a:normAutofit/>
          </a:bodyPr>
          <a:lstStyle/>
          <a:p>
            <a:r>
              <a:rPr lang="en-US" sz="2200" b="1" dirty="0" smtClean="0">
                <a:solidFill>
                  <a:schemeClr val="bg1">
                    <a:lumMod val="50000"/>
                  </a:schemeClr>
                </a:solidFill>
                <a:latin typeface="Calibri" pitchFamily="34" charset="0"/>
              </a:rPr>
              <a:t>An </a:t>
            </a:r>
            <a:r>
              <a:rPr lang="en-US" sz="2200" b="1" i="1" dirty="0" smtClean="0">
                <a:solidFill>
                  <a:schemeClr val="bg1">
                    <a:lumMod val="50000"/>
                  </a:schemeClr>
                </a:solidFill>
                <a:latin typeface="Calibri" pitchFamily="34" charset="0"/>
              </a:rPr>
              <a:t>ounce</a:t>
            </a:r>
            <a:r>
              <a:rPr lang="en-US" sz="2200" b="1" dirty="0" smtClean="0">
                <a:solidFill>
                  <a:schemeClr val="bg1">
                    <a:lumMod val="50000"/>
                  </a:schemeClr>
                </a:solidFill>
                <a:latin typeface="Calibri" pitchFamily="34" charset="0"/>
              </a:rPr>
              <a:t> of prevention is worth a </a:t>
            </a:r>
            <a:r>
              <a:rPr lang="en-US" sz="2200" b="1" i="1" dirty="0" smtClean="0">
                <a:solidFill>
                  <a:schemeClr val="bg1">
                    <a:lumMod val="50000"/>
                  </a:schemeClr>
                </a:solidFill>
                <a:latin typeface="Calibri" pitchFamily="34" charset="0"/>
              </a:rPr>
              <a:t>ton</a:t>
            </a:r>
            <a:r>
              <a:rPr lang="en-US" sz="2200" b="1" dirty="0" smtClean="0">
                <a:solidFill>
                  <a:schemeClr val="bg1">
                    <a:lumMod val="50000"/>
                  </a:schemeClr>
                </a:solidFill>
                <a:latin typeface="Calibri" pitchFamily="34" charset="0"/>
              </a:rPr>
              <a:t> of cure.</a:t>
            </a:r>
            <a:br>
              <a:rPr lang="en-US" sz="2200" b="1" dirty="0" smtClean="0">
                <a:solidFill>
                  <a:schemeClr val="bg1">
                    <a:lumMod val="50000"/>
                  </a:schemeClr>
                </a:solidFill>
                <a:latin typeface="Calibri" pitchFamily="34" charset="0"/>
              </a:rPr>
            </a:br>
            <a:endParaRPr lang="en-US" sz="2200" b="1" dirty="0" smtClean="0">
              <a:solidFill>
                <a:schemeClr val="bg1">
                  <a:lumMod val="50000"/>
                </a:schemeClr>
              </a:solidFill>
              <a:latin typeface="Calibri" pitchFamily="34" charset="0"/>
            </a:endParaRPr>
          </a:p>
          <a:p>
            <a:r>
              <a:rPr lang="en-US" sz="2200" b="1" dirty="0" smtClean="0">
                <a:solidFill>
                  <a:schemeClr val="bg1">
                    <a:lumMod val="50000"/>
                  </a:schemeClr>
                </a:solidFill>
                <a:latin typeface="Calibri" pitchFamily="34" charset="0"/>
              </a:rPr>
              <a:t>Strategies that can prevent a crisis or emergency or mitigation strategies that minimize the impact of a disaster are the most important in terms of avoiding the harmful short-term and long-term mental health impacts of trauma</a:t>
            </a:r>
          </a:p>
          <a:p>
            <a:pPr eaLnBrk="1" hangingPunct="1"/>
            <a:endParaRPr lang="en-US" sz="2400" dirty="0" smtClean="0">
              <a:solidFill>
                <a:schemeClr val="bg1">
                  <a:lumMod val="50000"/>
                </a:schemeClr>
              </a:solidFill>
            </a:endParaRPr>
          </a:p>
        </p:txBody>
      </p:sp>
      <p:sp>
        <p:nvSpPr>
          <p:cNvPr id="41986" name="Rectangle 2"/>
          <p:cNvSpPr>
            <a:spLocks noGrp="1" noChangeArrowheads="1"/>
          </p:cNvSpPr>
          <p:nvPr>
            <p:ph type="title" idx="4294967295"/>
          </p:nvPr>
        </p:nvSpPr>
        <p:spPr>
          <a:xfrm>
            <a:off x="914400" y="0"/>
            <a:ext cx="8229600" cy="1219200"/>
          </a:xfrm>
        </p:spPr>
        <p:txBody>
          <a:bodyPr/>
          <a:lstStyle/>
          <a:p>
            <a:pPr eaLnBrk="1" hangingPunct="1"/>
            <a:r>
              <a:rPr lang="en-US" dirty="0" smtClean="0">
                <a:solidFill>
                  <a:schemeClr val="bg1">
                    <a:lumMod val="50000"/>
                  </a:schemeClr>
                </a:solidFill>
              </a:rPr>
              <a:t>Preventative Approaches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a:xfrm>
            <a:off x="1371600" y="2209800"/>
            <a:ext cx="7239000" cy="3276600"/>
          </a:xfrm>
        </p:spPr>
        <p:txBody>
          <a:bodyPr/>
          <a:lstStyle/>
          <a:p>
            <a:r>
              <a:rPr lang="en-US" sz="2200" b="1" dirty="0" smtClean="0">
                <a:solidFill>
                  <a:schemeClr val="bg1">
                    <a:lumMod val="50000"/>
                  </a:schemeClr>
                </a:solidFill>
                <a:latin typeface="Calibri" pitchFamily="34" charset="0"/>
              </a:rPr>
              <a:t>Survival and Red Cross Training– learn CRP </a:t>
            </a:r>
            <a:br>
              <a:rPr lang="en-US" sz="2200" b="1" dirty="0" smtClean="0">
                <a:solidFill>
                  <a:schemeClr val="bg1">
                    <a:lumMod val="50000"/>
                  </a:schemeClr>
                </a:solidFill>
                <a:latin typeface="Calibri" pitchFamily="34" charset="0"/>
              </a:rPr>
            </a:br>
            <a:r>
              <a:rPr lang="en-US" sz="2200" b="1" dirty="0" smtClean="0">
                <a:solidFill>
                  <a:schemeClr val="bg1">
                    <a:lumMod val="50000"/>
                  </a:schemeClr>
                </a:solidFill>
                <a:latin typeface="Calibri" pitchFamily="34" charset="0"/>
              </a:rPr>
              <a:t>and basic survival skills </a:t>
            </a:r>
            <a:br>
              <a:rPr lang="en-US" sz="2200" b="1" dirty="0" smtClean="0">
                <a:solidFill>
                  <a:schemeClr val="bg1">
                    <a:lumMod val="50000"/>
                  </a:schemeClr>
                </a:solidFill>
                <a:latin typeface="Calibri" pitchFamily="34" charset="0"/>
              </a:rPr>
            </a:br>
            <a:endParaRPr lang="en-US" sz="2200" b="1" dirty="0" smtClean="0">
              <a:solidFill>
                <a:schemeClr val="bg1">
                  <a:lumMod val="50000"/>
                </a:schemeClr>
              </a:solidFill>
              <a:latin typeface="Calibri" pitchFamily="34" charset="0"/>
            </a:endParaRPr>
          </a:p>
          <a:p>
            <a:r>
              <a:rPr lang="en-US" sz="2200" b="1" dirty="0" smtClean="0">
                <a:solidFill>
                  <a:schemeClr val="bg1">
                    <a:lumMod val="50000"/>
                  </a:schemeClr>
                </a:solidFill>
                <a:latin typeface="Calibri" pitchFamily="34" charset="0"/>
              </a:rPr>
              <a:t>Join a community emergency response team </a:t>
            </a:r>
            <a:br>
              <a:rPr lang="en-US" sz="2200" b="1" dirty="0" smtClean="0">
                <a:solidFill>
                  <a:schemeClr val="bg1">
                    <a:lumMod val="50000"/>
                  </a:schemeClr>
                </a:solidFill>
                <a:latin typeface="Calibri" pitchFamily="34" charset="0"/>
              </a:rPr>
            </a:br>
            <a:r>
              <a:rPr lang="en-US" sz="2200" b="1" dirty="0" smtClean="0">
                <a:solidFill>
                  <a:schemeClr val="bg1">
                    <a:lumMod val="50000"/>
                  </a:schemeClr>
                </a:solidFill>
                <a:latin typeface="Calibri" pitchFamily="34" charset="0"/>
              </a:rPr>
              <a:t>such as CERT or Medical Reserve Corp</a:t>
            </a:r>
            <a:r>
              <a:rPr lang="en-US" sz="2200" dirty="0" smtClean="0">
                <a:solidFill>
                  <a:schemeClr val="bg1">
                    <a:lumMod val="50000"/>
                  </a:schemeClr>
                </a:solidFill>
                <a:latin typeface="Calibri" pitchFamily="34" charset="0"/>
              </a:rPr>
              <a:t/>
            </a:r>
            <a:br>
              <a:rPr lang="en-US" sz="2200" dirty="0" smtClean="0">
                <a:solidFill>
                  <a:schemeClr val="bg1">
                    <a:lumMod val="50000"/>
                  </a:schemeClr>
                </a:solidFill>
                <a:latin typeface="Calibri" pitchFamily="34" charset="0"/>
              </a:rPr>
            </a:br>
            <a:endParaRPr lang="en-US" sz="2200" dirty="0" smtClean="0">
              <a:solidFill>
                <a:schemeClr val="bg1">
                  <a:lumMod val="50000"/>
                </a:schemeClr>
              </a:solidFill>
              <a:latin typeface="Calibri" pitchFamily="34" charset="0"/>
            </a:endParaRPr>
          </a:p>
          <a:p>
            <a:r>
              <a:rPr lang="en-US" sz="2200" dirty="0" smtClean="0">
                <a:solidFill>
                  <a:schemeClr val="bg1">
                    <a:lumMod val="50000"/>
                  </a:schemeClr>
                </a:solidFill>
                <a:latin typeface="Calibri" pitchFamily="34" charset="0"/>
              </a:rPr>
              <a:t>UW CERT webpage site: </a:t>
            </a:r>
            <a:r>
              <a:rPr lang="en-US" sz="2200" b="1" dirty="0" smtClean="0">
                <a:solidFill>
                  <a:schemeClr val="bg1">
                    <a:lumMod val="50000"/>
                  </a:schemeClr>
                </a:solidFill>
                <a:latin typeface="Calibri" pitchFamily="34" charset="0"/>
              </a:rPr>
              <a:t>http://www.washington.edu/admin/business/oem/cert/</a:t>
            </a:r>
          </a:p>
          <a:p>
            <a:pPr eaLnBrk="1" hangingPunct="1">
              <a:buFontTx/>
              <a:buNone/>
            </a:pPr>
            <a:endParaRPr lang="en-US" dirty="0" smtClean="0"/>
          </a:p>
        </p:txBody>
      </p:sp>
      <p:sp>
        <p:nvSpPr>
          <p:cNvPr id="40962" name="Rectangle 2"/>
          <p:cNvSpPr>
            <a:spLocks noGrp="1" noChangeArrowheads="1"/>
          </p:cNvSpPr>
          <p:nvPr>
            <p:ph type="title" idx="4294967295"/>
          </p:nvPr>
        </p:nvSpPr>
        <p:spPr>
          <a:xfrm>
            <a:off x="914400" y="0"/>
            <a:ext cx="8229600" cy="1981200"/>
          </a:xfrm>
        </p:spPr>
        <p:txBody>
          <a:bodyPr>
            <a:normAutofit/>
          </a:bodyPr>
          <a:lstStyle/>
          <a:p>
            <a:pPr eaLnBrk="1" hangingPunct="1"/>
            <a:r>
              <a:rPr lang="en-US" sz="3600" dirty="0" smtClean="0">
                <a:solidFill>
                  <a:schemeClr val="bg1">
                    <a:lumMod val="50000"/>
                  </a:schemeClr>
                </a:solidFill>
              </a:rPr>
              <a:t>Preventive Approaches to Foster </a:t>
            </a:r>
            <a:br>
              <a:rPr lang="en-US" sz="3600" dirty="0" smtClean="0">
                <a:solidFill>
                  <a:schemeClr val="bg1">
                    <a:lumMod val="50000"/>
                  </a:schemeClr>
                </a:solidFill>
              </a:rPr>
            </a:br>
            <a:r>
              <a:rPr lang="en-US" sz="3600" dirty="0" smtClean="0">
                <a:solidFill>
                  <a:schemeClr val="bg1">
                    <a:lumMod val="50000"/>
                  </a:schemeClr>
                </a:solidFill>
              </a:rPr>
              <a:t>Individual &amp; Community Resilience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s and Settings\randyb\My Documents\My Pictures\nwtemc_cert_logo_lg.jpg"/>
          <p:cNvPicPr>
            <a:picLocks noGrp="1" noChangeAspect="1" noChangeArrowheads="1"/>
          </p:cNvPicPr>
          <p:nvPr>
            <p:ph idx="4294967295"/>
          </p:nvPr>
        </p:nvPicPr>
        <p:blipFill>
          <a:blip r:embed="rId2" cstate="print"/>
          <a:srcRect/>
          <a:stretch>
            <a:fillRect/>
          </a:stretch>
        </p:blipFill>
        <p:spPr>
          <a:xfrm>
            <a:off x="1981200" y="2514600"/>
            <a:ext cx="5033963" cy="281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685800" y="762000"/>
            <a:ext cx="6705600" cy="1200329"/>
          </a:xfrm>
          <a:prstGeom prst="rect">
            <a:avLst/>
          </a:prstGeom>
        </p:spPr>
        <p:txBody>
          <a:bodyPr wrap="square">
            <a:spAutoFit/>
          </a:bodyPr>
          <a:lstStyle/>
          <a:p>
            <a:r>
              <a:rPr lang="en-US" sz="3600" b="1" dirty="0" smtClean="0">
                <a:solidFill>
                  <a:schemeClr val="bg1">
                    <a:lumMod val="50000"/>
                  </a:schemeClr>
                </a:solidFill>
                <a:latin typeface="+mj-lt"/>
              </a:rPr>
              <a:t>Local Community</a:t>
            </a:r>
          </a:p>
          <a:p>
            <a:r>
              <a:rPr lang="en-US" sz="3600" b="1" dirty="0" smtClean="0">
                <a:solidFill>
                  <a:schemeClr val="bg1">
                    <a:lumMod val="50000"/>
                  </a:schemeClr>
                </a:solidFill>
                <a:latin typeface="+mj-lt"/>
              </a:rPr>
              <a:t>Emergency Response Teams</a:t>
            </a:r>
            <a:endParaRPr lang="en-US" sz="3600"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3400" y="609600"/>
            <a:ext cx="8229600" cy="1219200"/>
          </a:xfrm>
        </p:spPr>
        <p:txBody>
          <a:bodyPr>
            <a:normAutofit fontScale="90000"/>
          </a:bodyPr>
          <a:lstStyle/>
          <a:p>
            <a:r>
              <a:rPr lang="en-US" sz="4400" dirty="0" smtClean="0">
                <a:solidFill>
                  <a:schemeClr val="bg1">
                    <a:lumMod val="50000"/>
                  </a:schemeClr>
                </a:solidFill>
              </a:rPr>
              <a:t>Shoalwater Bay Tribe </a:t>
            </a:r>
            <a:br>
              <a:rPr lang="en-US" sz="4400" dirty="0" smtClean="0">
                <a:solidFill>
                  <a:schemeClr val="bg1">
                    <a:lumMod val="50000"/>
                  </a:schemeClr>
                </a:solidFill>
              </a:rPr>
            </a:br>
            <a:r>
              <a:rPr lang="en-US" sz="4400" dirty="0" smtClean="0">
                <a:solidFill>
                  <a:schemeClr val="bg1">
                    <a:lumMod val="50000"/>
                  </a:schemeClr>
                </a:solidFill>
              </a:rPr>
              <a:t>	CERT Training</a:t>
            </a:r>
            <a:endParaRPr lang="en-US" dirty="0">
              <a:solidFill>
                <a:schemeClr val="bg1">
                  <a:lumMod val="50000"/>
                </a:schemeClr>
              </a:solidFill>
            </a:endParaRPr>
          </a:p>
        </p:txBody>
      </p:sp>
      <p:pic>
        <p:nvPicPr>
          <p:cNvPr id="5" name="Picture 4" descr="cert pictures 071 (2)"/>
          <p:cNvPicPr>
            <a:picLocks noChangeAspect="1" noChangeArrowheads="1"/>
          </p:cNvPicPr>
          <p:nvPr/>
        </p:nvPicPr>
        <p:blipFill>
          <a:blip r:embed="rId2" cstate="print"/>
          <a:srcRect/>
          <a:stretch>
            <a:fillRect/>
          </a:stretch>
        </p:blipFill>
        <p:spPr>
          <a:xfrm>
            <a:off x="1905000" y="1981200"/>
            <a:ext cx="5334000" cy="342970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715000" y="914400"/>
            <a:ext cx="2133600" cy="784830"/>
          </a:xfrm>
          <a:prstGeom prst="rect">
            <a:avLst/>
          </a:prstGeom>
        </p:spPr>
        <p:txBody>
          <a:bodyPr wrap="square">
            <a:spAutoFit/>
          </a:bodyPr>
          <a:lstStyle/>
          <a:p>
            <a:pPr>
              <a:spcBef>
                <a:spcPct val="50000"/>
              </a:spcBef>
            </a:pPr>
            <a:r>
              <a:rPr lang="en-US" dirty="0" smtClean="0">
                <a:solidFill>
                  <a:srgbClr val="080808"/>
                </a:solidFill>
              </a:rPr>
              <a:t>Three trainings</a:t>
            </a:r>
          </a:p>
          <a:p>
            <a:pPr>
              <a:spcBef>
                <a:spcPct val="50000"/>
              </a:spcBef>
            </a:pPr>
            <a:r>
              <a:rPr lang="en-US" dirty="0" smtClean="0">
                <a:solidFill>
                  <a:srgbClr val="080808"/>
                </a:solidFill>
              </a:rPr>
              <a:t>60 team members</a:t>
            </a:r>
            <a:endParaRPr lang="en-US" dirty="0">
              <a:solidFill>
                <a:srgbClr val="080808"/>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00200" y="1600200"/>
            <a:ext cx="6629400" cy="4343400"/>
          </a:xfrm>
        </p:spPr>
        <p:txBody>
          <a:bodyPr>
            <a:normAutofit lnSpcReduction="10000"/>
          </a:bodyPr>
          <a:lstStyle/>
          <a:p>
            <a:r>
              <a:rPr lang="en-US" sz="2200" b="1" dirty="0" smtClean="0">
                <a:solidFill>
                  <a:schemeClr val="bg1">
                    <a:lumMod val="50000"/>
                  </a:schemeClr>
                </a:solidFill>
                <a:latin typeface="Calibri" pitchFamily="34" charset="0"/>
              </a:rPr>
              <a:t>Important to recognize the multiple impacts of disasters include not only the traumatic events but also:</a:t>
            </a:r>
          </a:p>
          <a:p>
            <a:r>
              <a:rPr lang="en-US" sz="2200" b="1" dirty="0" smtClean="0">
                <a:solidFill>
                  <a:schemeClr val="bg1">
                    <a:lumMod val="50000"/>
                  </a:schemeClr>
                </a:solidFill>
                <a:latin typeface="Calibri" pitchFamily="34" charset="0"/>
              </a:rPr>
              <a:t>Hardships– stemming from loss of residence, loss of community and loss of employment</a:t>
            </a:r>
          </a:p>
          <a:p>
            <a:r>
              <a:rPr lang="en-US" sz="2200" b="1" dirty="0" smtClean="0">
                <a:solidFill>
                  <a:schemeClr val="bg1">
                    <a:lumMod val="50000"/>
                  </a:schemeClr>
                </a:solidFill>
                <a:latin typeface="Calibri" pitchFamily="34" charset="0"/>
              </a:rPr>
              <a:t>Grief and loss– loss of loved ones and/or pets who may have died in the disaster.  </a:t>
            </a:r>
          </a:p>
          <a:p>
            <a:endParaRPr lang="en-US" sz="2200" b="1" dirty="0" smtClean="0">
              <a:solidFill>
                <a:schemeClr val="bg1">
                  <a:lumMod val="50000"/>
                </a:schemeClr>
              </a:solidFill>
              <a:latin typeface="Calibri" pitchFamily="34" charset="0"/>
            </a:endParaRPr>
          </a:p>
          <a:p>
            <a:pPr>
              <a:buFontTx/>
              <a:buNone/>
            </a:pPr>
            <a:r>
              <a:rPr lang="en-US" sz="2200" b="1" dirty="0" smtClean="0">
                <a:solidFill>
                  <a:schemeClr val="bg1">
                    <a:lumMod val="50000"/>
                  </a:schemeClr>
                </a:solidFill>
                <a:latin typeface="Calibri" pitchFamily="34" charset="0"/>
              </a:rPr>
              <a:t>       For many individuals the disaster impacts may not manifest for months following the disaster.  In non-Indian culture individuals do not seek counseling for at least 6 months- 1 year.</a:t>
            </a:r>
          </a:p>
          <a:p>
            <a:endParaRPr lang="en-US" dirty="0"/>
          </a:p>
        </p:txBody>
      </p:sp>
      <p:sp>
        <p:nvSpPr>
          <p:cNvPr id="3" name="Title 2"/>
          <p:cNvSpPr>
            <a:spLocks noGrp="1"/>
          </p:cNvSpPr>
          <p:nvPr>
            <p:ph type="title" idx="4294967295"/>
          </p:nvPr>
        </p:nvSpPr>
        <p:spPr>
          <a:xfrm>
            <a:off x="533400" y="0"/>
            <a:ext cx="8229600" cy="1219200"/>
          </a:xfrm>
        </p:spPr>
        <p:txBody>
          <a:bodyPr>
            <a:normAutofit/>
          </a:bodyPr>
          <a:lstStyle/>
          <a:p>
            <a:r>
              <a:rPr lang="en-US" sz="3600" dirty="0" smtClean="0">
                <a:solidFill>
                  <a:schemeClr val="bg1">
                    <a:lumMod val="50000"/>
                  </a:schemeClr>
                </a:solidFill>
              </a:rPr>
              <a:t>Mental health impacts of disasters</a:t>
            </a:r>
            <a:endParaRPr lang="en-US"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0" y="1371600"/>
            <a:ext cx="3657600" cy="2133600"/>
          </a:xfrm>
        </p:spPr>
        <p:txBody>
          <a:bodyPr>
            <a:normAutofit/>
          </a:bodyPr>
          <a:lstStyle/>
          <a:p>
            <a:pPr lvl="0" algn="ctr">
              <a:buNone/>
            </a:pPr>
            <a:r>
              <a:rPr lang="en-US" sz="4000" b="1" dirty="0" smtClean="0">
                <a:solidFill>
                  <a:schemeClr val="bg1">
                    <a:lumMod val="50000"/>
                  </a:schemeClr>
                </a:solidFill>
                <a:latin typeface="Calibri" pitchFamily="34" charset="0"/>
              </a:rPr>
              <a:t>What is Psychological First Aid? </a:t>
            </a:r>
          </a:p>
          <a:p>
            <a:endParaRPr lang="en-US" dirty="0"/>
          </a:p>
        </p:txBody>
      </p:sp>
      <p:sp>
        <p:nvSpPr>
          <p:cNvPr id="11" name="Content Placeholder 10"/>
          <p:cNvSpPr>
            <a:spLocks noGrp="1"/>
          </p:cNvSpPr>
          <p:nvPr>
            <p:ph sz="quarter" idx="4294967295"/>
          </p:nvPr>
        </p:nvSpPr>
        <p:spPr>
          <a:xfrm>
            <a:off x="4343400" y="1447800"/>
            <a:ext cx="4800600" cy="2185988"/>
          </a:xfrm>
        </p:spPr>
        <p:txBody>
          <a:bodyPr>
            <a:noAutofit/>
          </a:bodyPr>
          <a:lstStyle/>
          <a:p>
            <a:pPr lvl="0">
              <a:buNone/>
            </a:pPr>
            <a:r>
              <a:rPr lang="en-US" sz="2200" dirty="0" smtClean="0">
                <a:solidFill>
                  <a:schemeClr val="bg1">
                    <a:lumMod val="50000"/>
                  </a:schemeClr>
                </a:solidFill>
                <a:latin typeface="Calibri" pitchFamily="34" charset="0"/>
              </a:rPr>
              <a:t>	An evidence-informed psychosocial intervention designed to assist children, adolescents, adults, and families (and tribal members) in the immediate aftermath of disaster .</a:t>
            </a:r>
          </a:p>
          <a:p>
            <a:pPr>
              <a:buNone/>
            </a:pPr>
            <a:endParaRPr lang="en-US" dirty="0"/>
          </a:p>
        </p:txBody>
      </p:sp>
      <p:sp>
        <p:nvSpPr>
          <p:cNvPr id="8" name="Rectangle 3"/>
          <p:cNvSpPr txBox="1">
            <a:spLocks noChangeArrowheads="1"/>
          </p:cNvSpPr>
          <p:nvPr/>
        </p:nvSpPr>
        <p:spPr>
          <a:xfrm>
            <a:off x="4267200" y="3886200"/>
            <a:ext cx="4495800" cy="2438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pPr>
            <a:r>
              <a:rPr kumimoji="0" lang="en-US" sz="2000" i="0" strike="noStrike" kern="1200" cap="none" spc="0" normalizeH="0" baseline="0" noProof="0" dirty="0" smtClean="0">
                <a:ln>
                  <a:noFill/>
                </a:ln>
                <a:solidFill>
                  <a:schemeClr val="bg1">
                    <a:lumMod val="50000"/>
                  </a:schemeClr>
                </a:solidFill>
                <a:effectLst/>
                <a:uLnTx/>
                <a:uFillTx/>
                <a:latin typeface="Calibri" pitchFamily="34" charset="0"/>
              </a:rPr>
              <a:t>American Red Cross</a:t>
            </a:r>
          </a:p>
          <a:p>
            <a:pPr marL="274320" marR="0" lvl="0" indent="-27432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pPr>
            <a:r>
              <a:rPr kumimoji="0" lang="en-US" sz="2000" i="0" strike="noStrike" kern="1200" cap="none" spc="0" normalizeH="0" baseline="0" noProof="0" dirty="0" smtClean="0">
                <a:ln>
                  <a:noFill/>
                </a:ln>
                <a:solidFill>
                  <a:schemeClr val="bg1">
                    <a:lumMod val="50000"/>
                  </a:schemeClr>
                </a:solidFill>
                <a:effectLst/>
                <a:uLnTx/>
                <a:uFillTx/>
                <a:latin typeface="Calibri" pitchFamily="34" charset="0"/>
              </a:rPr>
              <a:t>Medical Reserve Corps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000" i="0" strike="noStrike" kern="1200" cap="none" spc="0" normalizeH="0" baseline="0" noProof="0" dirty="0" smtClean="0">
                <a:ln>
                  <a:noFill/>
                </a:ln>
                <a:solidFill>
                  <a:schemeClr val="bg1">
                    <a:lumMod val="50000"/>
                  </a:schemeClr>
                </a:solidFill>
                <a:effectLst/>
                <a:uLnTx/>
                <a:uFillTx/>
                <a:latin typeface="Calibri" pitchFamily="34" charset="0"/>
              </a:rPr>
              <a:t>Community Emergency Response Teams (CERT)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en-US" sz="2000" i="0" strike="noStrike" kern="1200" cap="none" spc="0" normalizeH="0" baseline="0" noProof="0" dirty="0" smtClean="0">
                <a:ln>
                  <a:noFill/>
                </a:ln>
                <a:solidFill>
                  <a:schemeClr val="bg1">
                    <a:lumMod val="50000"/>
                  </a:schemeClr>
                </a:solidFill>
                <a:effectLst/>
                <a:uLnTx/>
                <a:uFillTx/>
                <a:latin typeface="Calibri" pitchFamily="34" charset="0"/>
              </a:rPr>
              <a:t>Among others</a:t>
            </a:r>
          </a:p>
        </p:txBody>
      </p:sp>
      <p:sp>
        <p:nvSpPr>
          <p:cNvPr id="13" name="Rectangle 12"/>
          <p:cNvSpPr/>
          <p:nvPr/>
        </p:nvSpPr>
        <p:spPr>
          <a:xfrm>
            <a:off x="533400" y="4343400"/>
            <a:ext cx="3886200" cy="1107996"/>
          </a:xfrm>
          <a:prstGeom prst="rect">
            <a:avLst/>
          </a:prstGeom>
        </p:spPr>
        <p:txBody>
          <a:bodyPr wrap="square">
            <a:spAutoFit/>
          </a:bodyPr>
          <a:lstStyle/>
          <a:p>
            <a:pPr lvl="0" indent="-274320" fontAlgn="auto">
              <a:spcBef>
                <a:spcPts val="600"/>
              </a:spcBef>
              <a:spcAft>
                <a:spcPts val="0"/>
              </a:spcAft>
              <a:buClr>
                <a:schemeClr val="accent2"/>
              </a:buClr>
              <a:buSzPct val="85000"/>
              <a:defRPr/>
            </a:pPr>
            <a:r>
              <a:rPr lang="en-US" sz="2200" dirty="0" smtClean="0">
                <a:solidFill>
                  <a:schemeClr val="bg1">
                    <a:lumMod val="50000"/>
                  </a:schemeClr>
                </a:solidFill>
                <a:latin typeface="Calibri" pitchFamily="34" charset="0"/>
              </a:rPr>
              <a:t>This approach to disaster survivors’ mental health has been adopted by:</a:t>
            </a:r>
          </a:p>
        </p:txBody>
      </p:sp>
      <p:sp>
        <p:nvSpPr>
          <p:cNvPr id="15" name="Double Brace 14"/>
          <p:cNvSpPr/>
          <p:nvPr/>
        </p:nvSpPr>
        <p:spPr>
          <a:xfrm>
            <a:off x="3581400" y="1447800"/>
            <a:ext cx="685800" cy="1600200"/>
          </a:xfrm>
          <a:prstGeom prst="brace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000" dirty="0" smtClean="0"/>
              <a:t>}</a:t>
            </a:r>
            <a:endParaRPr lang="en-US" sz="18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down)">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down)">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P spid="1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0" y="1905000"/>
            <a:ext cx="6858000" cy="3657600"/>
          </a:xfrm>
        </p:spPr>
        <p:txBody>
          <a:bodyPr/>
          <a:lstStyle/>
          <a:p>
            <a:r>
              <a:rPr lang="en-US" sz="2200" b="1" dirty="0" smtClean="0">
                <a:solidFill>
                  <a:schemeClr val="bg1">
                    <a:lumMod val="50000"/>
                  </a:schemeClr>
                </a:solidFill>
                <a:latin typeface="Calibri" pitchFamily="34" charset="0"/>
              </a:rPr>
              <a:t>There are many manifestations of the mental health impacts of disasters in addition to PTSD</a:t>
            </a:r>
          </a:p>
          <a:p>
            <a:r>
              <a:rPr lang="en-US" sz="2200" b="1" dirty="0" smtClean="0">
                <a:solidFill>
                  <a:schemeClr val="bg1">
                    <a:lumMod val="50000"/>
                  </a:schemeClr>
                </a:solidFill>
                <a:latin typeface="Calibri" pitchFamily="34" charset="0"/>
              </a:rPr>
              <a:t>Depression is perhaps the most common mental health problem encountered following a disaster</a:t>
            </a:r>
          </a:p>
          <a:p>
            <a:r>
              <a:rPr lang="en-US" sz="2200" b="1" dirty="0" smtClean="0">
                <a:solidFill>
                  <a:schemeClr val="bg1">
                    <a:lumMod val="50000"/>
                  </a:schemeClr>
                </a:solidFill>
                <a:latin typeface="Calibri" pitchFamily="34" charset="0"/>
              </a:rPr>
              <a:t>Anger and “acting out” are also common post disaster stress pathways with an increased risk of domestic violence as well as child and elder abuse</a:t>
            </a:r>
          </a:p>
          <a:p>
            <a:r>
              <a:rPr lang="en-US" sz="2200" b="1" dirty="0" smtClean="0">
                <a:solidFill>
                  <a:schemeClr val="bg1">
                    <a:lumMod val="50000"/>
                  </a:schemeClr>
                </a:solidFill>
                <a:latin typeface="Calibri" pitchFamily="34" charset="0"/>
              </a:rPr>
              <a:t>Another common mental health impact is an increase in alcohol and substance abuse disorders</a:t>
            </a:r>
          </a:p>
          <a:p>
            <a:endParaRPr lang="en-US" dirty="0"/>
          </a:p>
        </p:txBody>
      </p:sp>
      <p:sp>
        <p:nvSpPr>
          <p:cNvPr id="3" name="Title 2"/>
          <p:cNvSpPr>
            <a:spLocks noGrp="1"/>
          </p:cNvSpPr>
          <p:nvPr>
            <p:ph type="title" idx="4294967295"/>
          </p:nvPr>
        </p:nvSpPr>
        <p:spPr>
          <a:xfrm>
            <a:off x="533400" y="533400"/>
            <a:ext cx="8229600" cy="1320800"/>
          </a:xfrm>
        </p:spPr>
        <p:txBody>
          <a:bodyPr>
            <a:normAutofit fontScale="90000"/>
          </a:bodyPr>
          <a:lstStyle/>
          <a:p>
            <a:r>
              <a:rPr lang="en-US" dirty="0" smtClean="0">
                <a:solidFill>
                  <a:schemeClr val="bg1">
                    <a:lumMod val="50000"/>
                  </a:schemeClr>
                </a:solidFill>
              </a:rPr>
              <a:t>Mental  health impacts of disasters (continued)</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447800" y="1828800"/>
            <a:ext cx="6934200" cy="4114800"/>
          </a:xfrm>
        </p:spPr>
        <p:txBody>
          <a:bodyPr>
            <a:normAutofit fontScale="92500"/>
          </a:bodyPr>
          <a:lstStyle/>
          <a:p>
            <a:r>
              <a:rPr lang="en-US" sz="2200" dirty="0" smtClean="0">
                <a:solidFill>
                  <a:schemeClr val="bg1">
                    <a:lumMod val="50000"/>
                  </a:schemeClr>
                </a:solidFill>
                <a:latin typeface="Calibri" pitchFamily="34" charset="0"/>
              </a:rPr>
              <a:t>Trauma therapists and researchers have began to note that some individuals– both adults and children-- not only bounce back but grow stronger</a:t>
            </a:r>
          </a:p>
          <a:p>
            <a:r>
              <a:rPr lang="en-US" sz="2200" dirty="0" smtClean="0">
                <a:solidFill>
                  <a:schemeClr val="bg1">
                    <a:lumMod val="50000"/>
                  </a:schemeClr>
                </a:solidFill>
                <a:latin typeface="Calibri" pitchFamily="34" charset="0"/>
              </a:rPr>
              <a:t>So called post traumatic growth is marked by increases in self-esteem and compassion, a greater appreciation of the importance of relationships and a deeper sense of spirituality.</a:t>
            </a:r>
          </a:p>
          <a:p>
            <a:r>
              <a:rPr lang="en-US" sz="2200" dirty="0" smtClean="0">
                <a:solidFill>
                  <a:schemeClr val="bg1">
                    <a:lumMod val="50000"/>
                  </a:schemeClr>
                </a:solidFill>
                <a:latin typeface="Calibri" pitchFamily="34" charset="0"/>
              </a:rPr>
              <a:t>Trauma survivors may “put things into perspective”, appreciate each day and feel they can handle even major challenges.</a:t>
            </a:r>
          </a:p>
          <a:p>
            <a:r>
              <a:rPr lang="en-US" sz="2200" dirty="0" smtClean="0">
                <a:solidFill>
                  <a:schemeClr val="bg1">
                    <a:lumMod val="50000"/>
                  </a:schemeClr>
                </a:solidFill>
                <a:latin typeface="Calibri" pitchFamily="34" charset="0"/>
              </a:rPr>
              <a:t>It is important to note that some traumatic events may be so severe that growth is impossible and that not all survivors experience post traumatic</a:t>
            </a:r>
            <a:endParaRPr lang="en-US" sz="2200" dirty="0">
              <a:solidFill>
                <a:schemeClr val="bg1">
                  <a:lumMod val="50000"/>
                </a:schemeClr>
              </a:solidFill>
              <a:latin typeface="Calibri" pitchFamily="34" charset="0"/>
            </a:endParaRPr>
          </a:p>
        </p:txBody>
      </p:sp>
      <p:sp>
        <p:nvSpPr>
          <p:cNvPr id="3" name="Title 2"/>
          <p:cNvSpPr>
            <a:spLocks noGrp="1"/>
          </p:cNvSpPr>
          <p:nvPr>
            <p:ph type="title" idx="4294967295"/>
          </p:nvPr>
        </p:nvSpPr>
        <p:spPr>
          <a:xfrm>
            <a:off x="533400" y="457200"/>
            <a:ext cx="7696200" cy="1219200"/>
          </a:xfrm>
        </p:spPr>
        <p:txBody>
          <a:bodyPr/>
          <a:lstStyle/>
          <a:p>
            <a:r>
              <a:rPr lang="en-US" dirty="0" smtClean="0">
                <a:solidFill>
                  <a:schemeClr val="bg1">
                    <a:lumMod val="50000"/>
                  </a:schemeClr>
                </a:solidFill>
              </a:rPr>
              <a:t>Post Traumatic Growth</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19200" y="1752600"/>
            <a:ext cx="7315200" cy="4343400"/>
          </a:xfrm>
        </p:spPr>
        <p:txBody>
          <a:bodyPr>
            <a:normAutofit fontScale="92500" lnSpcReduction="20000"/>
          </a:bodyPr>
          <a:lstStyle/>
          <a:p>
            <a:r>
              <a:rPr lang="en-US" dirty="0" smtClean="0">
                <a:solidFill>
                  <a:schemeClr val="bg1">
                    <a:lumMod val="50000"/>
                  </a:schemeClr>
                </a:solidFill>
                <a:latin typeface="Calibri" pitchFamily="34" charset="0"/>
              </a:rPr>
              <a:t>Long after a disaster survivor’s wound has healed </a:t>
            </a:r>
          </a:p>
          <a:p>
            <a:r>
              <a:rPr lang="en-US" dirty="0" smtClean="0">
                <a:solidFill>
                  <a:schemeClr val="bg1">
                    <a:lumMod val="50000"/>
                  </a:schemeClr>
                </a:solidFill>
                <a:latin typeface="Calibri" pitchFamily="34" charset="0"/>
              </a:rPr>
              <a:t>Long after a disaster survivor’s bone fracture has mended,</a:t>
            </a:r>
          </a:p>
          <a:p>
            <a:r>
              <a:rPr lang="en-US" dirty="0" smtClean="0">
                <a:solidFill>
                  <a:schemeClr val="bg1">
                    <a:lumMod val="50000"/>
                  </a:schemeClr>
                </a:solidFill>
                <a:latin typeface="Calibri" pitchFamily="34" charset="0"/>
              </a:rPr>
              <a:t>He or she will remember how they were treated by  disaster personnel.</a:t>
            </a:r>
          </a:p>
          <a:p>
            <a:r>
              <a:rPr lang="en-US" dirty="0" smtClean="0">
                <a:solidFill>
                  <a:schemeClr val="bg1">
                    <a:lumMod val="50000"/>
                  </a:schemeClr>
                </a:solidFill>
                <a:latin typeface="Calibri" pitchFamily="34" charset="0"/>
              </a:rPr>
              <a:t>They will remember if were they were treated in a kind, humane and considerate fashion  </a:t>
            </a:r>
          </a:p>
          <a:p>
            <a:r>
              <a:rPr lang="en-US" dirty="0" smtClean="0">
                <a:solidFill>
                  <a:schemeClr val="bg1">
                    <a:lumMod val="50000"/>
                  </a:schemeClr>
                </a:solidFill>
                <a:latin typeface="Calibri" pitchFamily="34" charset="0"/>
              </a:rPr>
              <a:t>Survivors will remember if the disaster personnel treated them and their family with respect and compassion and if they helped the survivors and their families in their struggle to </a:t>
            </a:r>
            <a:r>
              <a:rPr lang="en-US" i="1" dirty="0" smtClean="0">
                <a:solidFill>
                  <a:schemeClr val="bg1">
                    <a:lumMod val="50000"/>
                  </a:schemeClr>
                </a:solidFill>
                <a:latin typeface="Calibri" pitchFamily="34" charset="0"/>
              </a:rPr>
              <a:t>regain hope, purpose and meaning </a:t>
            </a:r>
            <a:r>
              <a:rPr lang="en-US" dirty="0" smtClean="0">
                <a:solidFill>
                  <a:schemeClr val="bg1">
                    <a:lumMod val="50000"/>
                  </a:schemeClr>
                </a:solidFill>
                <a:latin typeface="Calibri" pitchFamily="34" charset="0"/>
              </a:rPr>
              <a:t>following a  disaster</a:t>
            </a:r>
          </a:p>
          <a:p>
            <a:endParaRPr lang="en-US" dirty="0"/>
          </a:p>
        </p:txBody>
      </p:sp>
      <p:sp>
        <p:nvSpPr>
          <p:cNvPr id="3" name="Title 2"/>
          <p:cNvSpPr>
            <a:spLocks noGrp="1"/>
          </p:cNvSpPr>
          <p:nvPr>
            <p:ph type="title" idx="4294967295"/>
          </p:nvPr>
        </p:nvSpPr>
        <p:spPr>
          <a:xfrm>
            <a:off x="457200" y="381000"/>
            <a:ext cx="8229600" cy="1219200"/>
          </a:xfrm>
        </p:spPr>
        <p:txBody>
          <a:bodyPr>
            <a:normAutofit fontScale="90000"/>
          </a:bodyPr>
          <a:lstStyle/>
          <a:p>
            <a:r>
              <a:rPr lang="en-US" dirty="0" smtClean="0">
                <a:solidFill>
                  <a:schemeClr val="bg1">
                    <a:lumMod val="50000"/>
                  </a:schemeClr>
                </a:solidFill>
              </a:rPr>
              <a:t>Mental health component</a:t>
            </a:r>
            <a:br>
              <a:rPr lang="en-US" dirty="0" smtClean="0">
                <a:solidFill>
                  <a:schemeClr val="bg1">
                    <a:lumMod val="50000"/>
                  </a:schemeClr>
                </a:solidFill>
              </a:rPr>
            </a:br>
            <a:r>
              <a:rPr lang="en-US" dirty="0" smtClean="0">
                <a:solidFill>
                  <a:schemeClr val="bg1">
                    <a:lumMod val="50000"/>
                  </a:schemeClr>
                </a:solidFill>
              </a:rPr>
              <a:t>of Disaster Response</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95400" y="2133600"/>
            <a:ext cx="7391400" cy="3962400"/>
          </a:xfrm>
        </p:spPr>
        <p:txBody>
          <a:bodyPr/>
          <a:lstStyle/>
          <a:p>
            <a:r>
              <a:rPr lang="en-US" sz="2200" b="1" dirty="0" smtClean="0">
                <a:solidFill>
                  <a:schemeClr val="bg1">
                    <a:lumMod val="50000"/>
                  </a:schemeClr>
                </a:solidFill>
                <a:latin typeface="Calibri" pitchFamily="34" charset="0"/>
              </a:rPr>
              <a:t>NW American Indian tribes and individuals and members have a number of protective  traditions, rituals and ceremonies as well as other cultural sources of resilience</a:t>
            </a:r>
          </a:p>
          <a:p>
            <a:r>
              <a:rPr lang="en-US" sz="2200" b="1" dirty="0" smtClean="0">
                <a:solidFill>
                  <a:schemeClr val="bg1">
                    <a:lumMod val="50000"/>
                  </a:schemeClr>
                </a:solidFill>
                <a:latin typeface="Calibri" pitchFamily="34" charset="0"/>
              </a:rPr>
              <a:t>Culturally adapted principles and actions of Psychological First Aid might also leverage these strengths and assist NW American Indian tribes, families and members to cope and even thrive in the aftermath of disasters</a:t>
            </a:r>
          </a:p>
          <a:p>
            <a:endParaRPr lang="en-US" dirty="0"/>
          </a:p>
        </p:txBody>
      </p:sp>
      <p:sp>
        <p:nvSpPr>
          <p:cNvPr id="3" name="Title 2"/>
          <p:cNvSpPr>
            <a:spLocks noGrp="1"/>
          </p:cNvSpPr>
          <p:nvPr>
            <p:ph type="title" idx="4294967295"/>
          </p:nvPr>
        </p:nvSpPr>
        <p:spPr>
          <a:xfrm>
            <a:off x="685800" y="762000"/>
            <a:ext cx="7924800" cy="1219200"/>
          </a:xfrm>
        </p:spPr>
        <p:txBody>
          <a:bodyPr>
            <a:normAutofit fontScale="90000"/>
          </a:bodyPr>
          <a:lstStyle/>
          <a:p>
            <a:r>
              <a:rPr lang="en-US" dirty="0" smtClean="0">
                <a:solidFill>
                  <a:schemeClr val="bg1">
                    <a:lumMod val="50000"/>
                  </a:schemeClr>
                </a:solidFill>
              </a:rPr>
              <a:t>In Summary</a:t>
            </a:r>
            <a:br>
              <a:rPr lang="en-US" dirty="0" smtClean="0">
                <a:solidFill>
                  <a:schemeClr val="bg1">
                    <a:lumMod val="50000"/>
                  </a:schemeClr>
                </a:solidFill>
              </a:rPr>
            </a:br>
            <a:r>
              <a:rPr lang="en-US" sz="2700" dirty="0" smtClean="0">
                <a:solidFill>
                  <a:schemeClr val="bg1">
                    <a:lumMod val="50000"/>
                  </a:schemeClr>
                </a:solidFill>
              </a:rPr>
              <a:t>American Indian Tribes and </a:t>
            </a:r>
            <a:br>
              <a:rPr lang="en-US" sz="2700" dirty="0" smtClean="0">
                <a:solidFill>
                  <a:schemeClr val="bg1">
                    <a:lumMod val="50000"/>
                  </a:schemeClr>
                </a:solidFill>
              </a:rPr>
            </a:br>
            <a:r>
              <a:rPr lang="en-US" sz="2700" dirty="0" smtClean="0">
                <a:solidFill>
                  <a:schemeClr val="bg1">
                    <a:lumMod val="50000"/>
                  </a:schemeClr>
                </a:solidFill>
              </a:rPr>
              <a:t>Coping with Trauma and Disaster</a:t>
            </a:r>
            <a:endParaRPr lang="en-US" sz="27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ert"/>
          <p:cNvPicPr>
            <a:picLocks noChangeAspect="1" noChangeArrowheads="1"/>
          </p:cNvPicPr>
          <p:nvPr/>
        </p:nvPicPr>
        <p:blipFill>
          <a:blip r:embed="rId2" cstate="print"/>
          <a:srcRect/>
          <a:stretch>
            <a:fillRect/>
          </a:stretch>
        </p:blipFill>
        <p:spPr bwMode="auto">
          <a:xfrm>
            <a:off x="2667000" y="685800"/>
            <a:ext cx="3886200" cy="4404666"/>
          </a:xfrm>
          <a:prstGeom prst="rect">
            <a:avLst/>
          </a:prstGeom>
          <a:noFill/>
          <a:ln w="9525">
            <a:noFill/>
            <a:miter lim="800000"/>
            <a:headEnd/>
            <a:tailEnd/>
          </a:ln>
        </p:spPr>
      </p:pic>
      <p:grpSp>
        <p:nvGrpSpPr>
          <p:cNvPr id="5" name="Group 4"/>
          <p:cNvGrpSpPr/>
          <p:nvPr/>
        </p:nvGrpSpPr>
        <p:grpSpPr>
          <a:xfrm>
            <a:off x="1295400" y="5486400"/>
            <a:ext cx="7086600" cy="0"/>
            <a:chOff x="1295400" y="3581400"/>
            <a:chExt cx="7086600" cy="0"/>
          </a:xfrm>
        </p:grpSpPr>
        <p:cxnSp>
          <p:nvCxnSpPr>
            <p:cNvPr id="6" name="Straight Connector 5"/>
            <p:cNvCxnSpPr/>
            <p:nvPr/>
          </p:nvCxnSpPr>
          <p:spPr>
            <a:xfrm>
              <a:off x="1295400" y="3581400"/>
              <a:ext cx="6781800" cy="0"/>
            </a:xfrm>
            <a:prstGeom prst="line">
              <a:avLst/>
            </a:prstGeom>
            <a:ln w="76200">
              <a:prstDash val="dash"/>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600200" y="3581400"/>
              <a:ext cx="6781800" cy="0"/>
            </a:xfrm>
            <a:prstGeom prst="line">
              <a:avLst/>
            </a:prstGeom>
            <a:ln w="76200">
              <a:solidFill>
                <a:schemeClr val="bg1">
                  <a:lumMod val="50000"/>
                </a:schemeClr>
              </a:solidFill>
              <a:prstDash val="dash"/>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0">
              <a:schemeClr val="accent2"/>
            </a:fillRef>
            <a:effectRef idx="0">
              <a:schemeClr val="accent2"/>
            </a:effectRef>
            <a:fontRef idx="minor">
              <a:schemeClr val="tx1"/>
            </a:fontRef>
          </p:style>
        </p:cxnSp>
      </p:grpSp>
      <p:pic>
        <p:nvPicPr>
          <p:cNvPr id="8" name="Picture 5" descr="chfeathbr"/>
          <p:cNvPicPr>
            <a:picLocks noChangeAspect="1" noChangeArrowheads="1"/>
          </p:cNvPicPr>
          <p:nvPr/>
        </p:nvPicPr>
        <p:blipFill>
          <a:blip r:embed="rId3" cstate="print"/>
          <a:srcRect/>
          <a:stretch>
            <a:fillRect/>
          </a:stretch>
        </p:blipFill>
        <p:spPr bwMode="auto">
          <a:xfrm>
            <a:off x="3352800" y="5334000"/>
            <a:ext cx="2995246"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81400"/>
            <a:ext cx="9144000" cy="1143000"/>
          </a:xfrm>
          <a:prstGeom prst="rect">
            <a:avLst/>
          </a:prstGeom>
          <a:solidFill>
            <a:srgbClr val="746733">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066800"/>
            <a:ext cx="9144000" cy="1143000"/>
          </a:xfrm>
          <a:prstGeom prst="rect">
            <a:avLst/>
          </a:prstGeom>
          <a:solidFill>
            <a:srgbClr val="746733">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bwMode="auto">
          <a:xfrm>
            <a:off x="4724400" y="6858000"/>
            <a:ext cx="441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i="0" strike="noStrike" kern="0" cap="none" spc="0" normalizeH="0" baseline="0" noProof="0" dirty="0" smtClean="0">
              <a:ln>
                <a:noFill/>
              </a:ln>
              <a:solidFill>
                <a:schemeClr val="bg1">
                  <a:lumMod val="50000"/>
                </a:schemeClr>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i="0" strike="noStrike" kern="0" cap="none" spc="0" normalizeH="0" baseline="0" noProof="0" dirty="0" smtClean="0">
                <a:ln>
                  <a:noFill/>
                </a:ln>
                <a:solidFill>
                  <a:schemeClr val="bg1">
                    <a:lumMod val="50000"/>
                  </a:schemeClr>
                </a:solidFill>
                <a:effectLst/>
                <a:uLnTx/>
                <a:uFillTx/>
                <a:latin typeface="Calibri" pitchFamily="34" charset="0"/>
              </a:rPr>
              <a:t/>
            </a:r>
            <a:br>
              <a:rPr kumimoji="0" lang="en-US" i="0" strike="noStrike" kern="0" cap="none" spc="0" normalizeH="0" baseline="0" noProof="0" dirty="0" smtClean="0">
                <a:ln>
                  <a:noFill/>
                </a:ln>
                <a:solidFill>
                  <a:schemeClr val="bg1">
                    <a:lumMod val="50000"/>
                  </a:schemeClr>
                </a:solidFill>
                <a:effectLst/>
                <a:uLnTx/>
                <a:uFillTx/>
                <a:latin typeface="Calibri" pitchFamily="34" charset="0"/>
              </a:rPr>
            </a:br>
            <a:endParaRPr kumimoji="0" lang="en-US" i="0" strike="noStrike" kern="0" cap="none" spc="0" normalizeH="0" baseline="0" noProof="0" dirty="0" smtClean="0">
              <a:ln>
                <a:noFill/>
              </a:ln>
              <a:solidFill>
                <a:schemeClr val="bg1">
                  <a:lumMod val="50000"/>
                </a:schemeClr>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i="0" strike="noStrike" kern="0" cap="none" spc="0" normalizeH="0" baseline="0" noProof="0" dirty="0" smtClean="0">
                <a:ln>
                  <a:noFill/>
                </a:ln>
                <a:solidFill>
                  <a:schemeClr val="bg1">
                    <a:lumMod val="50000"/>
                  </a:schemeClr>
                </a:solidFill>
                <a:effectLst/>
                <a:uLnTx/>
                <a:uFillTx/>
                <a:latin typeface="Calibri" pitchFamily="34" charset="0"/>
              </a:rPr>
              <a:t/>
            </a:r>
            <a:br>
              <a:rPr kumimoji="0" lang="en-US" i="0" strike="noStrike" kern="0" cap="none" spc="0" normalizeH="0" baseline="0" noProof="0" dirty="0" smtClean="0">
                <a:ln>
                  <a:noFill/>
                </a:ln>
                <a:solidFill>
                  <a:schemeClr val="bg1">
                    <a:lumMod val="50000"/>
                  </a:schemeClr>
                </a:solidFill>
                <a:effectLst/>
                <a:uLnTx/>
                <a:uFillTx/>
                <a:latin typeface="Calibri" pitchFamily="34" charset="0"/>
              </a:rPr>
            </a:br>
            <a:endParaRPr kumimoji="0" lang="en-US" i="0" strike="noStrike" kern="0" cap="none" spc="0" normalizeH="0" baseline="0" noProof="0" dirty="0" smtClean="0">
              <a:ln>
                <a:noFill/>
              </a:ln>
              <a:solidFill>
                <a:schemeClr val="bg1">
                  <a:lumMod val="50000"/>
                </a:schemeClr>
              </a:solidFill>
              <a:effectLst/>
              <a:uLnTx/>
              <a:uFillTx/>
              <a:latin typeface="Calibri" pitchFamily="34" charset="0"/>
            </a:endParaRPr>
          </a:p>
        </p:txBody>
      </p:sp>
      <p:sp>
        <p:nvSpPr>
          <p:cNvPr id="10" name="Rectangle 2"/>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defRPr/>
            </a:pPr>
            <a:r>
              <a:rPr kumimoji="0" lang="en-US" sz="3600" b="1" i="0" u="none" strike="noStrike" kern="0" cap="none" spc="0" normalizeH="0" baseline="0" noProof="0" dirty="0" smtClean="0">
                <a:ln>
                  <a:noFill/>
                </a:ln>
                <a:solidFill>
                  <a:schemeClr val="bg1">
                    <a:lumMod val="50000"/>
                  </a:schemeClr>
                </a:solidFill>
                <a:effectLst/>
                <a:uLnTx/>
                <a:uFillTx/>
                <a:latin typeface="+mj-lt"/>
                <a:ea typeface="+mj-ea"/>
                <a:cs typeface="+mj-cs"/>
              </a:rPr>
              <a:t>Basics of Psychological First Aid</a:t>
            </a:r>
          </a:p>
        </p:txBody>
      </p:sp>
      <p:sp>
        <p:nvSpPr>
          <p:cNvPr id="16" name="Rectangle 15"/>
          <p:cNvSpPr/>
          <p:nvPr/>
        </p:nvSpPr>
        <p:spPr>
          <a:xfrm>
            <a:off x="533400" y="1295400"/>
            <a:ext cx="2514600" cy="523220"/>
          </a:xfrm>
          <a:prstGeom prst="rect">
            <a:avLst/>
          </a:prstGeom>
        </p:spPr>
        <p:txBody>
          <a:bodyPr wrap="square">
            <a:spAutoFit/>
          </a:bodyPr>
          <a:lstStyle/>
          <a:p>
            <a:pPr marL="342900" lvl="0" indent="-342900">
              <a:spcBef>
                <a:spcPct val="20000"/>
              </a:spcBef>
              <a:defRPr/>
            </a:pPr>
            <a:r>
              <a:rPr lang="en-US" sz="2800" b="1" kern="0" dirty="0" smtClean="0">
                <a:solidFill>
                  <a:schemeClr val="bg1">
                    <a:lumMod val="50000"/>
                  </a:schemeClr>
                </a:solidFill>
                <a:latin typeface="Calibri" pitchFamily="34" charset="0"/>
              </a:rPr>
              <a:t>Who is it for?</a:t>
            </a:r>
          </a:p>
        </p:txBody>
      </p:sp>
      <p:sp>
        <p:nvSpPr>
          <p:cNvPr id="18" name="Rectangle 17"/>
          <p:cNvSpPr/>
          <p:nvPr/>
        </p:nvSpPr>
        <p:spPr>
          <a:xfrm>
            <a:off x="533400" y="2590800"/>
            <a:ext cx="3597460" cy="523220"/>
          </a:xfrm>
          <a:prstGeom prst="rect">
            <a:avLst/>
          </a:prstGeom>
        </p:spPr>
        <p:txBody>
          <a:bodyPr wrap="none">
            <a:spAutoFit/>
          </a:bodyPr>
          <a:lstStyle/>
          <a:p>
            <a:pPr indent="-342900">
              <a:spcBef>
                <a:spcPct val="20000"/>
              </a:spcBef>
              <a:defRPr/>
            </a:pPr>
            <a:r>
              <a:rPr lang="en-US" sz="2800" b="1" kern="0" dirty="0" smtClean="0">
                <a:solidFill>
                  <a:schemeClr val="bg1">
                    <a:lumMod val="50000"/>
                  </a:schemeClr>
                </a:solidFill>
                <a:latin typeface="Calibri" pitchFamily="34" charset="0"/>
              </a:rPr>
              <a:t>Who is it delivered by?</a:t>
            </a:r>
          </a:p>
        </p:txBody>
      </p:sp>
      <p:sp>
        <p:nvSpPr>
          <p:cNvPr id="19" name="Rectangle 18"/>
          <p:cNvSpPr/>
          <p:nvPr/>
        </p:nvSpPr>
        <p:spPr>
          <a:xfrm>
            <a:off x="533400" y="3581400"/>
            <a:ext cx="4572000" cy="1040285"/>
          </a:xfrm>
          <a:prstGeom prst="rect">
            <a:avLst/>
          </a:prstGeom>
        </p:spPr>
        <p:txBody>
          <a:bodyPr>
            <a:spAutoFit/>
          </a:bodyPr>
          <a:lstStyle/>
          <a:p>
            <a:pPr lvl="0" indent="-342900">
              <a:spcBef>
                <a:spcPct val="20000"/>
              </a:spcBef>
              <a:defRPr/>
            </a:pPr>
            <a:r>
              <a:rPr lang="en-US" sz="2800" b="1" kern="0" dirty="0" smtClean="0">
                <a:solidFill>
                  <a:schemeClr val="bg1">
                    <a:lumMod val="50000"/>
                  </a:schemeClr>
                </a:solidFill>
                <a:latin typeface="Calibri" pitchFamily="34" charset="0"/>
              </a:rPr>
              <a:t>When is it intended</a:t>
            </a:r>
          </a:p>
          <a:p>
            <a:pPr lvl="0" indent="-342900">
              <a:spcBef>
                <a:spcPct val="20000"/>
              </a:spcBef>
              <a:defRPr/>
            </a:pPr>
            <a:r>
              <a:rPr lang="en-US" sz="2800" b="1" kern="0" dirty="0" smtClean="0">
                <a:solidFill>
                  <a:schemeClr val="bg1">
                    <a:lumMod val="50000"/>
                  </a:schemeClr>
                </a:solidFill>
                <a:latin typeface="Calibri" pitchFamily="34" charset="0"/>
              </a:rPr>
              <a:t>to be delivered?</a:t>
            </a:r>
          </a:p>
        </p:txBody>
      </p:sp>
      <p:sp>
        <p:nvSpPr>
          <p:cNvPr id="20" name="Rectangle 19"/>
          <p:cNvSpPr/>
          <p:nvPr/>
        </p:nvSpPr>
        <p:spPr>
          <a:xfrm>
            <a:off x="533400" y="4343400"/>
            <a:ext cx="4572000" cy="1384995"/>
          </a:xfrm>
          <a:prstGeom prst="rect">
            <a:avLst/>
          </a:prstGeom>
        </p:spPr>
        <p:txBody>
          <a:bodyPr>
            <a:spAutoFit/>
          </a:bodyPr>
          <a:lstStyle/>
          <a:p>
            <a:pPr indent="-342900">
              <a:spcBef>
                <a:spcPct val="20000"/>
              </a:spcBef>
              <a:defRPr/>
            </a:pPr>
            <a:r>
              <a:rPr lang="en-US" sz="2800" b="1" kern="0" dirty="0" smtClean="0">
                <a:solidFill>
                  <a:schemeClr val="bg1">
                    <a:lumMod val="50000"/>
                  </a:schemeClr>
                </a:solidFill>
                <a:latin typeface="Calibri" pitchFamily="34" charset="0"/>
              </a:rPr>
              <a:t/>
            </a:r>
            <a:br>
              <a:rPr lang="en-US" sz="2800" b="1" kern="0" dirty="0" smtClean="0">
                <a:solidFill>
                  <a:schemeClr val="bg1">
                    <a:lumMod val="50000"/>
                  </a:schemeClr>
                </a:solidFill>
                <a:latin typeface="Calibri" pitchFamily="34" charset="0"/>
              </a:rPr>
            </a:br>
            <a:r>
              <a:rPr lang="en-US" sz="2800" b="1" kern="0" dirty="0" smtClean="0">
                <a:solidFill>
                  <a:schemeClr val="bg1">
                    <a:lumMod val="50000"/>
                  </a:schemeClr>
                </a:solidFill>
                <a:latin typeface="Calibri" pitchFamily="34" charset="0"/>
              </a:rPr>
              <a:t>Where can it </a:t>
            </a:r>
            <a:br>
              <a:rPr lang="en-US" sz="2800" b="1" kern="0" dirty="0" smtClean="0">
                <a:solidFill>
                  <a:schemeClr val="bg1">
                    <a:lumMod val="50000"/>
                  </a:schemeClr>
                </a:solidFill>
                <a:latin typeface="Calibri" pitchFamily="34" charset="0"/>
              </a:rPr>
            </a:br>
            <a:r>
              <a:rPr lang="en-US" sz="2800" b="1" kern="0" dirty="0" smtClean="0">
                <a:solidFill>
                  <a:schemeClr val="bg1">
                    <a:lumMod val="50000"/>
                  </a:schemeClr>
                </a:solidFill>
                <a:latin typeface="Calibri" pitchFamily="34" charset="0"/>
              </a:rPr>
              <a:t>be delivered? </a:t>
            </a:r>
          </a:p>
        </p:txBody>
      </p:sp>
      <p:sp>
        <p:nvSpPr>
          <p:cNvPr id="23" name="Rectangle 22"/>
          <p:cNvSpPr/>
          <p:nvPr/>
        </p:nvSpPr>
        <p:spPr>
          <a:xfrm>
            <a:off x="4267200" y="1219200"/>
            <a:ext cx="4572000" cy="923330"/>
          </a:xfrm>
          <a:prstGeom prst="rect">
            <a:avLst/>
          </a:prstGeom>
        </p:spPr>
        <p:txBody>
          <a:bodyPr>
            <a:spAutoFit/>
          </a:bodyPr>
          <a:lstStyle/>
          <a:p>
            <a:pPr lvl="0" indent="-342900">
              <a:spcBef>
                <a:spcPct val="20000"/>
              </a:spcBef>
              <a:defRPr/>
            </a:pPr>
            <a:r>
              <a:rPr lang="en-US" kern="0" dirty="0" smtClean="0">
                <a:solidFill>
                  <a:schemeClr val="bg1">
                    <a:lumMod val="50000"/>
                  </a:schemeClr>
                </a:solidFill>
                <a:latin typeface="Calibri" pitchFamily="34" charset="0"/>
              </a:rPr>
              <a:t>Individuals experiencing acute stress reactions or who appear to be at risk for significant impairment (Distressed survivors.)</a:t>
            </a:r>
          </a:p>
        </p:txBody>
      </p:sp>
      <p:sp>
        <p:nvSpPr>
          <p:cNvPr id="24" name="Rectangle 23"/>
          <p:cNvSpPr/>
          <p:nvPr/>
        </p:nvSpPr>
        <p:spPr>
          <a:xfrm>
            <a:off x="4191000" y="2286000"/>
            <a:ext cx="4572000" cy="1200329"/>
          </a:xfrm>
          <a:prstGeom prst="rect">
            <a:avLst/>
          </a:prstGeom>
        </p:spPr>
        <p:txBody>
          <a:bodyPr>
            <a:spAutoFit/>
          </a:bodyPr>
          <a:lstStyle/>
          <a:p>
            <a:r>
              <a:rPr lang="en-US" kern="0" dirty="0" smtClean="0">
                <a:solidFill>
                  <a:schemeClr val="bg1">
                    <a:lumMod val="50000"/>
                  </a:schemeClr>
                </a:solidFill>
                <a:latin typeface="Calibri" pitchFamily="34" charset="0"/>
              </a:rPr>
              <a:t>Disaster response workers or others who are trained to  provide early assistance.  May include public health, emergency management personnel and tribal members.</a:t>
            </a:r>
            <a:endParaRPr lang="en-US" dirty="0"/>
          </a:p>
        </p:txBody>
      </p:sp>
      <p:sp>
        <p:nvSpPr>
          <p:cNvPr id="25" name="Rectangle 24"/>
          <p:cNvSpPr/>
          <p:nvPr/>
        </p:nvSpPr>
        <p:spPr>
          <a:xfrm>
            <a:off x="4191000" y="3733800"/>
            <a:ext cx="4572000" cy="646331"/>
          </a:xfrm>
          <a:prstGeom prst="rect">
            <a:avLst/>
          </a:prstGeom>
        </p:spPr>
        <p:txBody>
          <a:bodyPr>
            <a:spAutoFit/>
          </a:bodyPr>
          <a:lstStyle/>
          <a:p>
            <a:r>
              <a:rPr lang="en-US" kern="0" dirty="0" smtClean="0">
                <a:solidFill>
                  <a:schemeClr val="bg1">
                    <a:lumMod val="50000"/>
                  </a:schemeClr>
                </a:solidFill>
                <a:latin typeface="Calibri" pitchFamily="34" charset="0"/>
              </a:rPr>
              <a:t>Immediate aftermath – usually within the first week</a:t>
            </a:r>
            <a:endParaRPr lang="en-US" dirty="0"/>
          </a:p>
        </p:txBody>
      </p:sp>
      <p:sp>
        <p:nvSpPr>
          <p:cNvPr id="26" name="Rectangle 25"/>
          <p:cNvSpPr/>
          <p:nvPr/>
        </p:nvSpPr>
        <p:spPr>
          <a:xfrm>
            <a:off x="4038600" y="4800600"/>
            <a:ext cx="4572000" cy="923330"/>
          </a:xfrm>
          <a:prstGeom prst="rect">
            <a:avLst/>
          </a:prstGeom>
        </p:spPr>
        <p:txBody>
          <a:bodyPr>
            <a:spAutoFit/>
          </a:bodyPr>
          <a:lstStyle/>
          <a:p>
            <a:pPr lvl="0" indent="-342900">
              <a:spcBef>
                <a:spcPct val="20000"/>
              </a:spcBef>
              <a:defRPr/>
            </a:pPr>
            <a:r>
              <a:rPr lang="en-US" kern="0" dirty="0" smtClean="0">
                <a:solidFill>
                  <a:schemeClr val="bg1">
                    <a:lumMod val="50000"/>
                  </a:schemeClr>
                </a:solidFill>
                <a:latin typeface="Calibri" pitchFamily="34" charset="0"/>
              </a:rPr>
              <a:t>A broad range of emergency settings, in either single or multiple sessions (shelters, community out-reach)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wipe(down)">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down)">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wipe(down)">
                                      <p:cBhvr>
                                        <p:cTn id="35" dur="500"/>
                                        <p:tgtEl>
                                          <p:spTgt spid="2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wipe(down)">
                                      <p:cBhvr>
                                        <p:cTn id="40" dur="500"/>
                                        <p:tgtEl>
                                          <p:spTgt spid="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 calcmode="lin" valueType="num">
                                      <p:cBhvr additive="base">
                                        <p:cTn id="4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8" grpId="0" build="allAtOnce"/>
      <p:bldP spid="19" grpId="0" build="allAtOnce"/>
      <p:bldP spid="20" grpId="0" build="allAtOnce"/>
      <p:bldP spid="23" grpId="0" build="allAtOnce"/>
      <p:bldP spid="24" grpId="0" build="allAtOnce"/>
      <p:bldP spid="25" grpId="0" build="allAtOnce"/>
      <p:bldP spid="2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4294967295"/>
          </p:nvPr>
        </p:nvSpPr>
        <p:spPr>
          <a:xfrm>
            <a:off x="0" y="2438400"/>
            <a:ext cx="7162800" cy="4724400"/>
          </a:xfrm>
          <a:noFill/>
        </p:spPr>
        <p:txBody>
          <a:bodyPr lIns="90487" tIns="44450" rIns="90487" bIns="44450"/>
          <a:lstStyle/>
          <a:p>
            <a:pPr marL="231775" indent="-177800" eaLnBrk="1" hangingPunct="1">
              <a:lnSpc>
                <a:spcPct val="90000"/>
              </a:lnSpc>
              <a:buClr>
                <a:schemeClr val="tx1"/>
              </a:buClr>
            </a:pPr>
            <a:endParaRPr lang="en-US" sz="1600" smtClean="0"/>
          </a:p>
          <a:p>
            <a:pPr marL="231775" indent="-177800" eaLnBrk="1" hangingPunct="1">
              <a:lnSpc>
                <a:spcPct val="90000"/>
              </a:lnSpc>
              <a:buClr>
                <a:schemeClr val="tx1"/>
              </a:buClr>
            </a:pPr>
            <a:endParaRPr lang="en-US" sz="1600" smtClean="0"/>
          </a:p>
        </p:txBody>
      </p:sp>
      <p:sp>
        <p:nvSpPr>
          <p:cNvPr id="2051" name="Rectangle 2"/>
          <p:cNvSpPr>
            <a:spLocks noGrp="1" noChangeArrowheads="1"/>
          </p:cNvSpPr>
          <p:nvPr>
            <p:ph type="title" idx="4294967295"/>
          </p:nvPr>
        </p:nvSpPr>
        <p:spPr>
          <a:xfrm>
            <a:off x="0" y="228600"/>
            <a:ext cx="7907338" cy="1295400"/>
          </a:xfrm>
          <a:noFill/>
        </p:spPr>
        <p:txBody>
          <a:bodyPr lIns="90487" tIns="44450" rIns="90487" bIns="44450"/>
          <a:lstStyle/>
          <a:p>
            <a:pPr algn="r" eaLnBrk="1" hangingPunct="1">
              <a:tabLst>
                <a:tab pos="5319713" algn="l"/>
              </a:tabLst>
            </a:pPr>
            <a:r>
              <a:rPr lang="en-US" sz="3200" b="1" dirty="0" smtClean="0">
                <a:solidFill>
                  <a:schemeClr val="bg1">
                    <a:lumMod val="50000"/>
                  </a:schemeClr>
                </a:solidFill>
              </a:rPr>
              <a:t>How Do We Know How to Respond Following Disasters?</a:t>
            </a:r>
          </a:p>
        </p:txBody>
      </p:sp>
      <p:graphicFrame>
        <p:nvGraphicFramePr>
          <p:cNvPr id="10" name="Object 4"/>
          <p:cNvGraphicFramePr>
            <a:graphicFrameLocks noChangeAspect="1"/>
          </p:cNvGraphicFramePr>
          <p:nvPr/>
        </p:nvGraphicFramePr>
        <p:xfrm>
          <a:off x="0" y="1371600"/>
          <a:ext cx="8839200" cy="49056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3" dur="10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9" dur="10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25" dur="1000" fill="hold"/>
                                        <p:tgtEl>
                                          <p:spTgt spid="1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31" dur="1000" fill="hold"/>
                                        <p:tgtEl>
                                          <p:spTgt spid="10">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37" dur="1000" fill="hold"/>
                                        <p:tgtEl>
                                          <p:spTgt spid="10">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43" dur="1000" fill="hold"/>
                                        <p:tgtEl>
                                          <p:spTgt spid="10">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0">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7th Annual&amp;#x0D;&amp;#x0A;Tribal Emergency Preparedness Conference&amp;#x0D;&amp;#x0A;&amp;#x0D;&amp;#x0A;2010&amp;quot;&quot;/&gt;&lt;property id=&quot;20307&quot; value=&quot;257&quot;/&gt;&lt;/object&gt;&lt;object type=&quot;3&quot; unique_id=&quot;10005&quot;&gt;&lt;property id=&quot;20148&quot; value=&quot;5&quot;/&gt;&lt;property id=&quot;20300&quot; value=&quot;Slide 2 - &amp;quot;Randal Beaton, PhD, EMT &amp;#x0D;&amp;#x0A;&amp;#x0D;&amp;#x0A;&amp;#x0D;&amp;#x0A;Research Professor &amp;#x0D;&amp;#x0A;Schools of Nursing  and Public Health&amp;#x0D;&amp;#x0A; University of Washington &amp;#x0D;&amp;#x0A;Fac&quot;/&gt;&lt;property id=&quot;20307&quot; value=&quot;258&quot;/&gt;&lt;/object&gt;&lt;object type=&quot;3&quot; unique_id=&quot;10006&quot;&gt;&lt;property id=&quot;20148&quot; value=&quot;5&quot;/&gt;&lt;property id=&quot;20300&quot; value=&quot;Slide 3 - &amp;quot;Funding Support&amp;quot;&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306&quot;/&gt;&lt;/object&gt;&lt;object type=&quot;3&quot; unique_id=&quot;10010&quot;&gt;&lt;property id=&quot;20148&quot; value=&quot;5&quot;/&gt;&lt;property id=&quot;20300&quot; value=&quot;Slide 7&quot;/&gt;&lt;property id=&quot;20307&quot; value=&quot;342&quot;/&gt;&lt;/object&gt;&lt;object type=&quot;3&quot; unique_id=&quot;10011&quot;&gt;&lt;property id=&quot;20148&quot; value=&quot;5&quot;/&gt;&lt;property id=&quot;20300&quot; value=&quot;Slide 9 - &amp;quot;How Do We Know How to Respond Following Disasters?&amp;quot;&quot;/&gt;&lt;property id=&quot;20307&quot; value=&quot;307&quot;/&gt;&lt;/object&gt;&lt;object type=&quot;3&quot; unique_id=&quot;10012&quot;&gt;&lt;property id=&quot;20148&quot; value=&quot;5&quot;/&gt;&lt;property id=&quot;20300&quot; value=&quot;Slide 16&quot;/&gt;&lt;property id=&quot;20307&quot; value=&quot;308&quot;/&gt;&lt;/object&gt;&lt;object type=&quot;3&quot; unique_id=&quot;10013&quot;&gt;&lt;property id=&quot;20148&quot; value=&quot;5&quot;/&gt;&lt;property id=&quot;20300&quot; value=&quot;Slide 17 - &amp;quot;Promotion of&amp;#x0D;&amp;#x0A;Psychological Sense of Safety &amp;quot;&quot;/&gt;&lt;property id=&quot;20307&quot; value=&quot;309&quot;/&gt;&lt;/object&gt;&lt;object type=&quot;3&quot; unique_id=&quot;10014&quot;&gt;&lt;property id=&quot;20148&quot; value=&quot;5&quot;/&gt;&lt;property id=&quot;20300&quot; value=&quot;Slide 18 - &amp;quot;Promotion of Calming &amp;quot;&quot;/&gt;&lt;property id=&quot;20307&quot; value=&quot;310&quot;/&gt;&lt;/object&gt;&lt;object type=&quot;3&quot; unique_id=&quot;10015&quot;&gt;&lt;property id=&quot;20148&quot; value=&quot;5&quot;/&gt;&lt;property id=&quot;20300&quot; value=&quot;Slide 19 - &amp;quot;Promotion of Self-Efficacy &amp;quot;&quot;/&gt;&lt;property id=&quot;20307&quot; value=&quot;311&quot;/&gt;&lt;/object&gt;&lt;object type=&quot;3&quot; unique_id=&quot;10016&quot;&gt;&lt;property id=&quot;20148&quot; value=&quot;5&quot;/&gt;&lt;property id=&quot;20300&quot; value=&quot;Slide 20 - &amp;quot;Promotion of Connectedness &amp;quot;&quot;/&gt;&lt;property id=&quot;20307&quot; value=&quot;312&quot;/&gt;&lt;/object&gt;&lt;object type=&quot;3&quot; unique_id=&quot;10017&quot;&gt;&lt;property id=&quot;20148&quot; value=&quot;5&quot;/&gt;&lt;property id=&quot;20300&quot; value=&quot;Slide 21 - &amp;quot;Instilling Hope &amp;quot;&quot;/&gt;&lt;property id=&quot;20307&quot; value=&quot;313&quot;/&gt;&lt;/object&gt;&lt;object type=&quot;3&quot; unique_id=&quot;10019&quot;&gt;&lt;property id=&quot;20148&quot; value=&quot;5&quot;/&gt;&lt;property id=&quot;20300&quot; value=&quot;Slide 10 - &amp;quot;Some Basics of &amp;#x0D;&amp;#x0A;Psychological First Aid &amp;quot;&quot;/&gt;&lt;property id=&quot;20307&quot; value=&quot;316&quot;/&gt;&lt;/object&gt;&lt;object type=&quot;3&quot; unique_id=&quot;10039&quot;&gt;&lt;property id=&quot;20148&quot; value=&quot;5&quot;/&gt;&lt;property id=&quot;20300&quot; value=&quot;Slide 39 - &amp;quot;The Journey 2010&amp;quot;&quot;/&gt;&lt;property id=&quot;20307&quot; value=&quot;355&quot;/&gt;&lt;/object&gt;&lt;object type=&quot;3&quot; unique_id=&quot;10040&quot;&gt;&lt;property id=&quot;20148&quot; value=&quot;5&quot;/&gt;&lt;property id=&quot;20300&quot; value=&quot;Slide 66 - &amp;quot;Preventive Approaches to Foster &amp;#x0D;&amp;#x0A;Individual &amp;amp; Community Resilience&amp;quot;&quot;/&gt;&lt;property id=&quot;20307&quot; value=&quot;367&quot;/&gt;&lt;/object&gt;&lt;object type=&quot;3&quot; unique_id=&quot;10041&quot;&gt;&lt;property id=&quot;20148&quot; value=&quot;5&quot;/&gt;&lt;property id=&quot;20300&quot; value=&quot;Slide 65 - &amp;quot;Preventative Approaches&amp;quot;&quot;/&gt;&lt;property id=&quot;20307&quot; value=&quot;369&quot;/&gt;&lt;/object&gt;&lt;object type=&quot;3&quot; unique_id=&quot;13424&quot;&gt;&lt;property id=&quot;20148&quot; value=&quot;5&quot;/&gt;&lt;property id=&quot;20300&quot; value=&quot;Slide 8&quot;/&gt;&lt;property id=&quot;20307&quot; value=&quot;383&quot;/&gt;&lt;/object&gt;&lt;object type=&quot;3&quot; unique_id=&quot;13425&quot;&gt;&lt;property id=&quot;20148&quot; value=&quot;5&quot;/&gt;&lt;property id=&quot;20300&quot; value=&quot;Slide 11 - &amp;quot;Cautionary Tales&amp;quot;&quot;/&gt;&lt;property id=&quot;20307&quot; value=&quot;384&quot;/&gt;&lt;/object&gt;&lt;object type=&quot;3&quot; unique_id=&quot;13426&quot;&gt;&lt;property id=&quot;20148&quot; value=&quot;5&quot;/&gt;&lt;property id=&quot;20300&quot; value=&quot;Slide 12&quot;/&gt;&lt;property id=&quot;20307&quot; value=&quot;385&quot;/&gt;&lt;/object&gt;&lt;object type=&quot;3&quot; unique_id=&quot;13427&quot;&gt;&lt;property id=&quot;20148&quot; value=&quot;5&quot;/&gt;&lt;property id=&quot;20300&quot; value=&quot;Slide 13 - &amp;quot;Cultural Considerations- Early interventions can be harmful&amp;quot;&quot;/&gt;&lt;property id=&quot;20307&quot; value=&quot;386&quot;/&gt;&lt;/object&gt;&lt;object type=&quot;3&quot; unique_id=&quot;13428&quot;&gt;&lt;property id=&quot;20148&quot; value=&quot;5&quot;/&gt;&lt;property id=&quot;20300&quot; value=&quot;Slide 14 - &amp;quot;Good intentions are not enough&amp;quot;&quot;/&gt;&lt;property id=&quot;20307&quot; value=&quot;387&quot;/&gt;&lt;/object&gt;&lt;object type=&quot;3&quot; unique_id=&quot;13429&quot;&gt;&lt;property id=&quot;20148&quot; value=&quot;5&quot;/&gt;&lt;property id=&quot;20300&quot; value=&quot;Slide 15&quot;/&gt;&lt;property id=&quot;20307&quot; value=&quot;388&quot;/&gt;&lt;/object&gt;&lt;object type=&quot;3&quot; unique_id=&quot;13700&quot;&gt;&lt;property id=&quot;20148&quot; value=&quot;5&quot;/&gt;&lt;property id=&quot;20300&quot; value=&quot;Slide 22 - &amp;quot;Historical Trauma– Soul Wound&amp;quot;&quot;/&gt;&lt;property id=&quot;20307&quot; value=&quot;389&quot;/&gt;&lt;/object&gt;&lt;object type=&quot;3&quot; unique_id=&quot;13701&quot;&gt;&lt;property id=&quot;20148&quot; value=&quot;5&quot;/&gt;&lt;property id=&quot;20300&quot; value=&quot;Slide 23 - &amp;quot;Other Risk Factors for Trauma Outcomes for American Indians and Tribes&amp;quot;&quot;/&gt;&lt;property id=&quot;20307&quot; value=&quot;390&quot;/&gt;&lt;/object&gt;&lt;object type=&quot;3&quot; unique_id=&quot;13702&quot;&gt;&lt;property id=&quot;20148&quot; value=&quot;5&quot;/&gt;&lt;property id=&quot;20300&quot; value=&quot;Slide 24 - &amp;quot;Ethnoracial Trauma Research&amp;#x0D;&amp;#x0A;with American Indians&amp;quot;&quot;/&gt;&lt;property id=&quot;20307&quot; value=&quot;391&quot;/&gt;&lt;/object&gt;&lt;object type=&quot;3&quot; unique_id=&quot;13703&quot;&gt;&lt;property id=&quot;20148&quot; value=&quot;5&quot;/&gt;&lt;property id=&quot;20300&quot; value=&quot;Slide 25 - &amp;quot;Ethnoracial research (cont.)&amp;quot;&quot;/&gt;&lt;property id=&quot;20307&quot; value=&quot;392&quot;/&gt;&lt;/object&gt;&lt;object type=&quot;3&quot; unique_id=&quot;13704&quot;&gt;&lt;property id=&quot;20148&quot; value=&quot;5&quot;/&gt;&lt;property id=&quot;20300&quot; value=&quot;Slide 26 - &amp;quot;Trauma Prevention&amp;quot;&quot;/&gt;&lt;property id=&quot;20307&quot; value=&quot;393&quot;/&gt;&lt;/object&gt;&lt;object type=&quot;3&quot; unique_id=&quot;14118&quot;&gt;&lt;property id=&quot;20148&quot; value=&quot;5&quot;/&gt;&lt;property id=&quot;20300&quot; value=&quot;Slide 27&quot;/&gt;&lt;property id=&quot;20307&quot; value=&quot;394&quot;/&gt;&lt;/object&gt;&lt;object type=&quot;3&quot; unique_id=&quot;14119&quot;&gt;&lt;property id=&quot;20148&quot; value=&quot;5&quot;/&gt;&lt;property id=&quot;20300&quot; value=&quot;Slide 28&quot;/&gt;&lt;property id=&quot;20307&quot; value=&quot;395&quot;/&gt;&lt;/object&gt;&lt;object type=&quot;3&quot; unique_id=&quot;14120&quot;&gt;&lt;property id=&quot;20148&quot; value=&quot;5&quot;/&gt;&lt;property id=&quot;20300&quot; value=&quot;Slide 29 - &amp;quot;American Indian Values and Culture&amp;#x0D;&amp;#x0A;---differences (cont.)– Respect for elders&amp;quot;&quot;/&gt;&lt;property id=&quot;20307&quot; value=&quot;396&quot;/&gt;&lt;/object&gt;&lt;object type=&quot;3&quot; unique_id=&quot;14121&quot;&gt;&lt;property id=&quot;20148&quot; value=&quot;5&quot;/&gt;&lt;property id=&quot;20300&quot; value=&quot;Slide 30 - &amp;quot;US (non-Indian) Generation gap– &amp;#x0D;&amp;#x0A;&amp;quot;&quot;/&gt;&lt;property id=&quot;20307&quot; value=&quot;397&quot;/&gt;&lt;/object&gt;&lt;object type=&quot;3&quot; unique_id=&quot;14122&quot;&gt;&lt;property id=&quot;20148&quot; value=&quot;5&quot;/&gt;&lt;property id=&quot;20300&quot; value=&quot;Slide 31 - &amp;quot;American Indian culture and philosophy– differences (c0ntinued)&amp;quot;&quot;/&gt;&lt;property id=&quot;20307&quot; value=&quot;398&quot;/&gt;&lt;/object&gt;&lt;object type=&quot;3&quot; unique_id=&quot;14123&quot;&gt;&lt;property id=&quot;20148&quot; value=&quot;5&quot;/&gt;&lt;property id=&quot;20300&quot; value=&quot;Slide 32 - &amp;quot;Iris HeavyRunner PrettyPaint’s &amp;#x0D;&amp;#x0A;Worldview Philosophy(2003)©  &amp;#x0D;&amp;#x0A;&amp;quot;&quot;/&gt;&lt;property id=&quot;20307&quot; value=&quot;399&quot;/&gt;&lt;/object&gt;&lt;object type=&quot;3&quot; unique_id=&quot;14124&quot;&gt;&lt;property id=&quot;20148&quot; value=&quot;5&quot;/&gt;&lt;property id=&quot;20300&quot; value=&quot;Slide 33&quot;/&gt;&lt;property id=&quot;20307&quot; value=&quot;400&quot;/&gt;&lt;/object&gt;&lt;object type=&quot;3&quot; unique_id=&quot;14802&quot;&gt;&lt;property id=&quot;20148&quot; value=&quot;5&quot;/&gt;&lt;property id=&quot;20300&quot; value=&quot;Slide 34 - &amp;quot;Skokomish Tribe&amp;quot;&quot;/&gt;&lt;property id=&quot;20307&quot; value=&quot;401&quot;/&gt;&lt;/object&gt;&lt;object type=&quot;3&quot; unique_id=&quot;14803&quot;&gt;&lt;property id=&quot;20148&quot; value=&quot;5&quot;/&gt;&lt;property id=&quot;20300&quot; value=&quot;Slide 35 - &amp;quot;Baskets, beads and other  examples &amp;#x0D;&amp;#x0A;of NW tribal art&amp;quot;&quot;/&gt;&lt;property id=&quot;20307&quot; value=&quot;402&quot;/&gt;&lt;/object&gt;&lt;object type=&quot;3&quot; unique_id=&quot;14804&quot;&gt;&lt;property id=&quot;20148&quot; value=&quot;5&quot;/&gt;&lt;property id=&quot;20300&quot; value=&quot;Slide 36 - &amp;quot;Importance of Nature in &amp;#x0D;&amp;#x0A;American Indian Culture and Coping&amp;quot;&quot;/&gt;&lt;property id=&quot;20307&quot; value=&quot;403&quot;/&gt;&lt;/object&gt;&lt;object type=&quot;3&quot; unique_id=&quot;14805&quot;&gt;&lt;property id=&quot;20148&quot; value=&quot;5&quot;/&gt;&lt;property id=&quot;20300&quot; value=&quot;Slide 37&quot;/&gt;&lt;property id=&quot;20307&quot; value=&quot;404&quot;/&gt;&lt;/object&gt;&lt;object type=&quot;3&quot; unique_id=&quot;14806&quot;&gt;&lt;property id=&quot;20148&quot; value=&quot;5&quot;/&gt;&lt;property id=&quot;20300&quot; value=&quot;Slide 38 - &amp;quot;Importance of nature and resources&amp;quot;&quot;/&gt;&lt;property id=&quot;20307&quot; value=&quot;405&quot;/&gt;&lt;/object&gt;&lt;object type=&quot;3&quot; unique_id=&quot;14807&quot;&gt;&lt;property id=&quot;20148&quot; value=&quot;5&quot;/&gt;&lt;property id=&quot;20300&quot; value=&quot;Slide 40 - &amp;quot;Integrating PFA with American Indian Tribal Traditions and Culture&amp;quot;&quot;/&gt;&lt;property id=&quot;20307&quot; value=&quot;406&quot;/&gt;&lt;/object&gt;&lt;object type=&quot;3&quot; unique_id=&quot;14808&quot;&gt;&lt;property id=&quot;20148&quot; value=&quot;5&quot;/&gt;&lt;property id=&quot;20300&quot; value=&quot;Slide 41 - &amp;quot;PFA Principle:  Safety-     &amp;#x0D;&amp;#x0A;American Indian Application &amp;#x0D;&amp;#x0A;&amp;quot;&quot;/&gt;&lt;property id=&quot;20307&quot; value=&quot;407&quot;/&gt;&lt;/object&gt;&lt;object type=&quot;3&quot; unique_id=&quot;14809&quot;&gt;&lt;property id=&quot;20148&quot; value=&quot;5&quot;/&gt;&lt;property id=&quot;20300&quot; value=&quot;Slide 42 - &amp;quot;PFA Principle:   Calming &amp;#x0D;&amp;#x0A;American Indian Applications&amp;#x0D;&amp;#x0A;&amp;quot;&quot;/&gt;&lt;property id=&quot;20307&quot; value=&quot;408&quot;/&gt;&lt;/object&gt;&lt;object type=&quot;3&quot; unique_id=&quot;14810&quot;&gt;&lt;property id=&quot;20148&quot; value=&quot;5&quot;/&gt;&lt;property id=&quot;20300&quot; value=&quot;Slide 43 - &amp;quot;Northwest Tribal Dance&amp;#x0D;&amp;#x0A;&amp;quot;&quot;/&gt;&lt;property id=&quot;20307&quot; value=&quot;409&quot;/&gt;&lt;/object&gt;&lt;object type=&quot;3&quot; unique_id=&quot;14811&quot;&gt;&lt;property id=&quot;20148&quot; value=&quot;5&quot;/&gt;&lt;property id=&quot;20300&quot; value=&quot;Slide 44 - &amp;quot;PFA Principle: Promotion of&amp;#x0D;&amp;#x0A;Individual and Tribal Self-Efficacy&amp;#x0D;&amp;#x0A;&amp;quot;&quot;/&gt;&lt;property id=&quot;20307&quot; value=&quot;410&quot;/&gt;&lt;/object&gt;&lt;object type=&quot;3&quot; unique_id=&quot;16732&quot;&gt;&lt;property id=&quot;20148&quot; value=&quot;5&quot;/&gt;&lt;property id=&quot;20300&quot; value=&quot;Slide 45 - &amp;quot;PFA Principle:  Connectedness– Application to American Indians&amp;#x0D;&amp;#x0A;&amp;quot;&quot;/&gt;&lt;property id=&quot;20307&quot; value=&quot;411&quot;/&gt;&lt;/object&gt;&lt;object type=&quot;3&quot; unique_id=&quot;16733&quot;&gt;&lt;property id=&quot;20148&quot; value=&quot;5&quot;/&gt;&lt;property id=&quot;20300&quot; value=&quot;Slide 46 - &amp;quot;PFA Principle:  Instilling Hope-&amp;#x0D;&amp;#x0A;Application to American Indians&amp;#x0D;&amp;#x0A;&amp;quot;&quot;/&gt;&lt;property id=&quot;20307&quot; value=&quot;412&quot;/&gt;&lt;/object&gt;&lt;object type=&quot;3&quot; unique_id=&quot;16734&quot;&gt;&lt;property id=&quot;20148&quot; value=&quot;5&quot;/&gt;&lt;property id=&quot;20300&quot; value=&quot;Slide 47 - &amp;quot;Psychological First Aid:  &amp;#x0D;&amp;#x0A;Core Actions  and  Applications &amp;#x0D;&amp;#x0A;with American Indians&amp;quot;&quot;/&gt;&lt;property id=&quot;20307&quot; value=&quot;413&quot;/&gt;&lt;/object&gt;&lt;object type=&quot;3&quot; unique_id=&quot;16735&quot;&gt;&lt;property id=&quot;20148&quot; value=&quot;5&quot;/&gt;&lt;property id=&quot;20300&quot; value=&quot;Slide 48 - &amp;quot;Contact and Engagement&amp;quot;&quot;/&gt;&lt;property id=&quot;20307&quot; value=&quot;414&quot;/&gt;&lt;/object&gt;&lt;object type=&quot;3&quot; unique_id=&quot;16736&quot;&gt;&lt;property id=&quot;20148&quot; value=&quot;5&quot;/&gt;&lt;property id=&quot;20300&quot; value=&quot;Slide 49 - &amp;quot;PFA Core Action:&amp;#x0D;&amp;#x0A;&amp;amp;#x09;Contact and Engagement:  &amp;#x0D;&amp;#x0A; &amp;amp;#x09;Application to American Indians&amp;#x0D;&amp;#x0A;&amp;quot;&quot;/&gt;&lt;property id=&quot;20307&quot; value=&quot;415&quot;/&gt;&lt;/object&gt;&lt;object type=&quot;3&quot; unique_id=&quot;16737&quot;&gt;&lt;property id=&quot;20148&quot; value=&quot;5&quot;/&gt;&lt;property id=&quot;20300&quot; value=&quot;Slide 50&quot;/&gt;&lt;property id=&quot;20307&quot; value=&quot;416&quot;/&gt;&lt;/object&gt;&lt;object type=&quot;3&quot; unique_id=&quot;16738&quot;&gt;&lt;property id=&quot;20148&quot; value=&quot;5&quot;/&gt;&lt;property id=&quot;20300&quot; value=&quot;Slide 51 - &amp;quot;PFA Core Action:  &amp;#x0D;&amp;#x0A;&amp;amp;#x09;Safety and comfort–&amp;#x0D;&amp;#x0A;&amp;amp;#x09;Application to American Indians&amp;quot;&quot;/&gt;&lt;property id=&quot;20307&quot; value=&quot;417&quot;/&gt;&lt;/object&gt;&lt;object type=&quot;3&quot; unique_id=&quot;16739&quot;&gt;&lt;property id=&quot;20148&quot; value=&quot;5&quot;/&gt;&lt;property id=&quot;20300&quot; value=&quot;Slide 52&quot;/&gt;&lt;property id=&quot;20307&quot; value=&quot;418&quot;/&gt;&lt;/object&gt;&lt;object type=&quot;3&quot; unique_id=&quot;16740&quot;&gt;&lt;property id=&quot;20148&quot; value=&quot;5&quot;/&gt;&lt;property id=&quot;20300&quot; value=&quot;Slide 53&quot;/&gt;&lt;property id=&quot;20307&quot; value=&quot;419&quot;/&gt;&lt;/object&gt;&lt;object type=&quot;3&quot; unique_id=&quot;16741&quot;&gt;&lt;property id=&quot;20148&quot; value=&quot;5&quot;/&gt;&lt;property id=&quot;20300&quot; value=&quot;Slide 54&quot;/&gt;&lt;property id=&quot;20307&quot; value=&quot;420&quot;/&gt;&lt;/object&gt;&lt;object type=&quot;3&quot; unique_id=&quot;16742&quot;&gt;&lt;property id=&quot;20148&quot; value=&quot;5&quot;/&gt;&lt;property id=&quot;20300&quot; value=&quot;Slide 55&quot;/&gt;&lt;property id=&quot;20307&quot; value=&quot;421&quot;/&gt;&lt;/object&gt;&lt;object type=&quot;3&quot; unique_id=&quot;16743&quot;&gt;&lt;property id=&quot;20148&quot; value=&quot;5&quot;/&gt;&lt;property id=&quot;20300&quot; value=&quot;Slide 56&quot;/&gt;&lt;property id=&quot;20307&quot; value=&quot;422&quot;/&gt;&lt;/object&gt;&lt;object type=&quot;3&quot; unique_id=&quot;16744&quot;&gt;&lt;property id=&quot;20148&quot; value=&quot;5&quot;/&gt;&lt;property id=&quot;20300&quot; value=&quot;Slide 57&quot;/&gt;&lt;property id=&quot;20307&quot; value=&quot;423&quot;/&gt;&lt;/object&gt;&lt;object type=&quot;3&quot; unique_id=&quot;16745&quot;&gt;&lt;property id=&quot;20148&quot; value=&quot;5&quot;/&gt;&lt;property id=&quot;20300&quot; value=&quot;Slide 58&quot;/&gt;&lt;property id=&quot;20307&quot; value=&quot;424&quot;/&gt;&lt;/object&gt;&lt;object type=&quot;3&quot; unique_id=&quot;16746&quot;&gt;&lt;property id=&quot;20148&quot; value=&quot;5&quot;/&gt;&lt;property id=&quot;20300&quot; value=&quot;Slide 59&quot;/&gt;&lt;property id=&quot;20307&quot; value=&quot;425&quot;/&gt;&lt;/object&gt;&lt;object type=&quot;3&quot; unique_id=&quot;16747&quot;&gt;&lt;property id=&quot;20148&quot; value=&quot;5&quot;/&gt;&lt;property id=&quot;20300&quot; value=&quot;Slide 60&quot;/&gt;&lt;property id=&quot;20307&quot; value=&quot;426&quot;/&gt;&lt;/object&gt;&lt;object type=&quot;3&quot; unique_id=&quot;16748&quot;&gt;&lt;property id=&quot;20148&quot; value=&quot;5&quot;/&gt;&lt;property id=&quot;20300&quot; value=&quot;Slide 61&quot;/&gt;&lt;property id=&quot;20307&quot; value=&quot;427&quot;/&gt;&lt;/object&gt;&lt;object type=&quot;3&quot; unique_id=&quot;16749&quot;&gt;&lt;property id=&quot;20148&quot; value=&quot;5&quot;/&gt;&lt;property id=&quot;20300&quot; value=&quot;Slide 62&quot;/&gt;&lt;property id=&quot;20307&quot; value=&quot;428&quot;/&gt;&lt;/object&gt;&lt;object type=&quot;3&quot; unique_id=&quot;16750&quot;&gt;&lt;property id=&quot;20148&quot; value=&quot;5&quot;/&gt;&lt;property id=&quot;20300&quot; value=&quot;Slide 63&quot;/&gt;&lt;property id=&quot;20307&quot; value=&quot;429&quot;/&gt;&lt;/object&gt;&lt;object type=&quot;3&quot; unique_id=&quot;16751&quot;&gt;&lt;property id=&quot;20148&quot; value=&quot;5&quot;/&gt;&lt;property id=&quot;20300&quot; value=&quot;Slide 64&quot;/&gt;&lt;property id=&quot;20307&quot; value=&quot;433&quot;/&gt;&lt;/object&gt;&lt;object type=&quot;3&quot; unique_id=&quot;16752&quot;&gt;&lt;property id=&quot;20148&quot; value=&quot;5&quot;/&gt;&lt;property id=&quot;20300&quot; value=&quot;Slide 67&quot;/&gt;&lt;property id=&quot;20307&quot; value=&quot;430&quot;/&gt;&lt;/object&gt;&lt;object type=&quot;3&quot; unique_id=&quot;16753&quot;&gt;&lt;property id=&quot;20148&quot; value=&quot;5&quot;/&gt;&lt;property id=&quot;20300&quot; value=&quot;Slide 68 - &amp;quot;Shoalwater Bay Tribe &amp;#x0D;&amp;#x0A;&amp;amp;#x09;CERT Training&amp;quot;&quot;/&gt;&lt;property id=&quot;20307&quot; value=&quot;431&quot;/&gt;&lt;/object&gt;&lt;object type=&quot;3&quot; unique_id=&quot;16754&quot;&gt;&lt;property id=&quot;20148&quot; value=&quot;5&quot;/&gt;&lt;property id=&quot;20300&quot; value=&quot;Slide 69 - &amp;quot;Mental health impacts of disasters&amp;quot;&quot;/&gt;&lt;property id=&quot;20307&quot; value=&quot;432&quot;/&gt;&lt;/object&gt;&lt;object type=&quot;3&quot; unique_id=&quot;16755&quot;&gt;&lt;property id=&quot;20148&quot; value=&quot;5&quot;/&gt;&lt;property id=&quot;20300&quot; value=&quot;Slide 70 - &amp;quot;Mental  health impacts of disasters (continued)&amp;quot;&quot;/&gt;&lt;property id=&quot;20307&quot; value=&quot;434&quot;/&gt;&lt;/object&gt;&lt;object type=&quot;3&quot; unique_id=&quot;16756&quot;&gt;&lt;property id=&quot;20148&quot; value=&quot;5&quot;/&gt;&lt;property id=&quot;20300&quot; value=&quot;Slide 71 - &amp;quot;Post Traumatic Growth&amp;quot;&quot;/&gt;&lt;property id=&quot;20307&quot; value=&quot;435&quot;/&gt;&lt;/object&gt;&lt;object type=&quot;3&quot; unique_id=&quot;16757&quot;&gt;&lt;property id=&quot;20148&quot; value=&quot;5&quot;/&gt;&lt;property id=&quot;20300&quot; value=&quot;Slide 72 - &amp;quot;Mental health component&amp;#x0D;&amp;#x0A;of Disaster Response&amp;quot;&quot;/&gt;&lt;property id=&quot;20307&quot; value=&quot;436&quot;/&gt;&lt;/object&gt;&lt;object type=&quot;3&quot; unique_id=&quot;16758&quot;&gt;&lt;property id=&quot;20148&quot; value=&quot;5&quot;/&gt;&lt;property id=&quot;20300&quot; value=&quot;Slide 73 - &amp;quot;In Summary&amp;#x0D;&amp;#x0A;American Indian Tribes and &amp;#x0D;&amp;#x0A;Coping with Trauma and Disaster&amp;quot;&quot;/&gt;&lt;property id=&quot;20307&quot; value=&quot;437&quot;/&gt;&lt;/object&gt;&lt;object type=&quot;3&quot; unique_id=&quot;16759&quot;&gt;&lt;property id=&quot;20148&quot; value=&quot;5&quot;/&gt;&lt;property id=&quot;20300&quot; value=&quot;Slide 74&quot;/&gt;&lt;property id=&quot;20307&quot; value=&quot;438&quot;/&gt;&lt;/object&gt;&lt;/object&gt;&lt;/object&gt;&lt;/database&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
      <a:dk1>
        <a:srgbClr val="7030A0"/>
      </a:dk1>
      <a:lt1>
        <a:sysClr val="window" lastClr="FFFFFF"/>
      </a:lt1>
      <a:dk2>
        <a:srgbClr val="C1AA6D"/>
      </a:dk2>
      <a:lt2>
        <a:srgbClr val="5D2D37"/>
      </a:lt2>
      <a:accent1>
        <a:srgbClr val="C9BC85"/>
      </a:accent1>
      <a:accent2>
        <a:srgbClr val="71602F"/>
      </a:accent2>
      <a:accent3>
        <a:srgbClr val="CAB781"/>
      </a:accent3>
      <a:accent4>
        <a:srgbClr val="97803F"/>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TotalTime>
  <Words>3060</Words>
  <Application>Microsoft Office PowerPoint</Application>
  <PresentationFormat>On-screen Show (4:3)</PresentationFormat>
  <Paragraphs>475</Paragraphs>
  <Slides>74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Paper</vt:lpstr>
      <vt:lpstr>Document</vt:lpstr>
      <vt:lpstr> 7th Annual Tribal Emergency Preparedness Conference  2010</vt:lpstr>
      <vt:lpstr>Randal Beaton, PhD, EMT    Research Professor  Schools of Nursing  and Public Health  University of Washington  Faculty, Northwest Center for Public Health Practice  </vt:lpstr>
      <vt:lpstr>Funding Support</vt:lpstr>
      <vt:lpstr>Slide 4</vt:lpstr>
      <vt:lpstr>Slide 5</vt:lpstr>
      <vt:lpstr>Slide 6</vt:lpstr>
      <vt:lpstr>Slide 7</vt:lpstr>
      <vt:lpstr>Slide 8</vt:lpstr>
      <vt:lpstr>How Do We Know How to Respond Following Disasters?</vt:lpstr>
      <vt:lpstr>Some Basics of  Psychological First Aid </vt:lpstr>
      <vt:lpstr>Cautionary Tales</vt:lpstr>
      <vt:lpstr>Slide 12</vt:lpstr>
      <vt:lpstr>Cultural Considerations- Early interventions can be harmful</vt:lpstr>
      <vt:lpstr>Good intentions are not enough</vt:lpstr>
      <vt:lpstr>Slide 15</vt:lpstr>
      <vt:lpstr>Slide 16</vt:lpstr>
      <vt:lpstr>Promotion of Psychological Sense of Safety </vt:lpstr>
      <vt:lpstr>Promotion of Calming </vt:lpstr>
      <vt:lpstr>Promotion of Self-Efficacy </vt:lpstr>
      <vt:lpstr>Promotion of Connectedness </vt:lpstr>
      <vt:lpstr>Instilling Hope </vt:lpstr>
      <vt:lpstr>Historical Trauma– Soul Wound</vt:lpstr>
      <vt:lpstr>Other Risk Factors for Trauma Outcomes for American Indians and Tribes</vt:lpstr>
      <vt:lpstr>Ethnoracial Trauma Research with American Indians</vt:lpstr>
      <vt:lpstr>Ethnoracial research (cont.)</vt:lpstr>
      <vt:lpstr>Trauma Prevention</vt:lpstr>
      <vt:lpstr>Slide 27</vt:lpstr>
      <vt:lpstr>Slide 28</vt:lpstr>
      <vt:lpstr>American Indian Values and Culture ---differences (cont.)– Respect for elders</vt:lpstr>
      <vt:lpstr>US (non-Indian) Generation gap–  </vt:lpstr>
      <vt:lpstr>American Indian culture and philosophy– differences (c0ntinued)</vt:lpstr>
      <vt:lpstr>Iris HeavyRunner PrettyPaint’s  Worldview Philosophy(2003)©   </vt:lpstr>
      <vt:lpstr>Slide 33</vt:lpstr>
      <vt:lpstr>Skokomish Tribe</vt:lpstr>
      <vt:lpstr>Baskets, beads and other  examples  of NW tribal art</vt:lpstr>
      <vt:lpstr>Importance of Nature in  American Indian Culture and Coping</vt:lpstr>
      <vt:lpstr>Slide 37</vt:lpstr>
      <vt:lpstr>Importance of nature and resources</vt:lpstr>
      <vt:lpstr>The Journey 2010</vt:lpstr>
      <vt:lpstr>Integrating PFA with American Indian Tribal Traditions and Culture</vt:lpstr>
      <vt:lpstr>PFA Principle:  Safety-      American Indian Application  </vt:lpstr>
      <vt:lpstr>PFA Principle:   Calming  American Indian Applications </vt:lpstr>
      <vt:lpstr>Northwest Tribal Dance </vt:lpstr>
      <vt:lpstr>PFA Principle: Promotion of Individual and Tribal Self-Efficacy </vt:lpstr>
      <vt:lpstr>PFA Principle:  Connectedness– Application to American Indians </vt:lpstr>
      <vt:lpstr>PFA Principle:  Instilling Hope- Application to American Indians </vt:lpstr>
      <vt:lpstr>Psychological First Aid:   Core Actions  and  Applications  with American Indians</vt:lpstr>
      <vt:lpstr>Contact and Engagement</vt:lpstr>
      <vt:lpstr>PFA Core Action:  Contact and Engagement:     Application to American Indians </vt:lpstr>
      <vt:lpstr>Slide 50</vt:lpstr>
      <vt:lpstr>PFA Core Action:    Safety and comfort–  Application to American Indians</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Preventative Approaches</vt:lpstr>
      <vt:lpstr>Preventive Approaches to Foster  Individual &amp; Community Resilience</vt:lpstr>
      <vt:lpstr>Slide 67</vt:lpstr>
      <vt:lpstr>Shoalwater Bay Tribe   CERT Training</vt:lpstr>
      <vt:lpstr>Mental health impacts of disasters</vt:lpstr>
      <vt:lpstr>Mental  health impacts of disasters (continued)</vt:lpstr>
      <vt:lpstr>Post Traumatic Growth</vt:lpstr>
      <vt:lpstr>Mental health component of Disaster Response</vt:lpstr>
      <vt:lpstr>In Summary American Indian Tribes and  Coping with Trauma and Disaster</vt:lpstr>
      <vt:lpstr>Slide 74</vt:lpstr>
    </vt:vector>
  </TitlesOfParts>
  <Company> UW School of Nursing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Trauma and Psychological First Aid for Disaster Survivors: Suggestions for American Indians</dc:title>
  <dc:creator>randyb</dc:creator>
  <cp:lastModifiedBy>tcasey</cp:lastModifiedBy>
  <cp:revision>214</cp:revision>
  <dcterms:created xsi:type="dcterms:W3CDTF">2007-07-12T01:15:56Z</dcterms:created>
  <dcterms:modified xsi:type="dcterms:W3CDTF">2010-09-27T18:54:58Z</dcterms:modified>
</cp:coreProperties>
</file>