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66" r:id="rId2"/>
    <p:sldId id="422" r:id="rId3"/>
    <p:sldId id="365" r:id="rId4"/>
    <p:sldId id="362" r:id="rId5"/>
    <p:sldId id="363" r:id="rId6"/>
    <p:sldId id="364" r:id="rId7"/>
    <p:sldId id="371" r:id="rId8"/>
    <p:sldId id="368" r:id="rId9"/>
    <p:sldId id="367" r:id="rId10"/>
    <p:sldId id="372" r:id="rId11"/>
    <p:sldId id="373" r:id="rId12"/>
    <p:sldId id="397" r:id="rId13"/>
    <p:sldId id="398" r:id="rId14"/>
    <p:sldId id="399" r:id="rId15"/>
    <p:sldId id="400" r:id="rId16"/>
    <p:sldId id="370" r:id="rId17"/>
    <p:sldId id="369" r:id="rId18"/>
    <p:sldId id="379" r:id="rId19"/>
    <p:sldId id="378" r:id="rId20"/>
    <p:sldId id="414" r:id="rId21"/>
    <p:sldId id="412" r:id="rId22"/>
    <p:sldId id="413" r:id="rId23"/>
    <p:sldId id="417" r:id="rId24"/>
    <p:sldId id="415" r:id="rId25"/>
    <p:sldId id="416" r:id="rId26"/>
    <p:sldId id="381" r:id="rId27"/>
    <p:sldId id="386" r:id="rId28"/>
    <p:sldId id="406" r:id="rId29"/>
    <p:sldId id="407" r:id="rId30"/>
    <p:sldId id="411" r:id="rId31"/>
    <p:sldId id="418" r:id="rId32"/>
    <p:sldId id="428" r:id="rId33"/>
    <p:sldId id="408" r:id="rId34"/>
    <p:sldId id="429" r:id="rId35"/>
    <p:sldId id="423" r:id="rId36"/>
    <p:sldId id="424" r:id="rId37"/>
    <p:sldId id="419" r:id="rId38"/>
    <p:sldId id="427" r:id="rId39"/>
    <p:sldId id="383" r:id="rId40"/>
    <p:sldId id="382" r:id="rId41"/>
    <p:sldId id="426" r:id="rId42"/>
    <p:sldId id="425" r:id="rId43"/>
    <p:sldId id="431" r:id="rId44"/>
    <p:sldId id="430" r:id="rId45"/>
    <p:sldId id="387" r:id="rId46"/>
    <p:sldId id="401" r:id="rId47"/>
    <p:sldId id="403" r:id="rId48"/>
    <p:sldId id="389" r:id="rId49"/>
    <p:sldId id="390" r:id="rId50"/>
    <p:sldId id="420" r:id="rId51"/>
    <p:sldId id="421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445D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07" autoAdjust="0"/>
  </p:normalViewPr>
  <p:slideViewPr>
    <p:cSldViewPr>
      <p:cViewPr>
        <p:scale>
          <a:sx n="60" d="100"/>
          <a:sy n="60" d="100"/>
        </p:scale>
        <p:origin x="-136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Sheet1!$A$2:$A$6</c:f>
              <c:strCache>
                <c:ptCount val="5"/>
                <c:pt idx="0">
                  <c:v>Respiratory</c:v>
                </c:pt>
                <c:pt idx="1">
                  <c:v>Vector-Borne</c:v>
                </c:pt>
                <c:pt idx="2">
                  <c:v>Water-Borne</c:v>
                </c:pt>
                <c:pt idx="3">
                  <c:v>STI/BB*</c:v>
                </c:pt>
                <c:pt idx="4">
                  <c:v>Unknown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13</c:v>
                </c:pt>
                <c:pt idx="1">
                  <c:v>7</c:v>
                </c:pt>
                <c:pt idx="2">
                  <c:v>5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overlap val="100"/>
        <c:axId val="95513216"/>
        <c:axId val="95523200"/>
      </c:barChart>
      <c:catAx>
        <c:axId val="95513216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5523200"/>
        <c:crosses val="autoZero"/>
        <c:auto val="1"/>
        <c:lblAlgn val="ctr"/>
        <c:lblOffset val="100"/>
      </c:catAx>
      <c:valAx>
        <c:axId val="95523200"/>
        <c:scaling>
          <c:orientation val="minMax"/>
          <c:max val="15"/>
        </c:scaling>
        <c:axPos val="l"/>
        <c:majorGridlines/>
        <c:numFmt formatCode="General" sourceLinked="1"/>
        <c:tickLblPos val="nextTo"/>
        <c:spPr>
          <a:ln w="25400">
            <a:solidFill>
              <a:schemeClr val="bg1"/>
            </a:solidFill>
          </a:ln>
        </c:spPr>
        <c:txPr>
          <a:bodyPr/>
          <a:lstStyle/>
          <a:p>
            <a:pPr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5513216"/>
        <c:crosses val="autoZero"/>
        <c:crossBetween val="between"/>
        <c:majorUnit val="5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Sheet1!$A$2:$A$6</c:f>
              <c:strCache>
                <c:ptCount val="5"/>
                <c:pt idx="0">
                  <c:v>Respiratory</c:v>
                </c:pt>
                <c:pt idx="1">
                  <c:v>Vector-Borne</c:v>
                </c:pt>
                <c:pt idx="2">
                  <c:v>Water-Borne</c:v>
                </c:pt>
                <c:pt idx="3">
                  <c:v>STI/BB*</c:v>
                </c:pt>
                <c:pt idx="4">
                  <c:v>Unknown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13</c:v>
                </c:pt>
                <c:pt idx="1">
                  <c:v>7</c:v>
                </c:pt>
                <c:pt idx="2">
                  <c:v>5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overlap val="100"/>
        <c:axId val="95882624"/>
        <c:axId val="95884416"/>
      </c:barChart>
      <c:catAx>
        <c:axId val="95882624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5884416"/>
        <c:crosses val="autoZero"/>
        <c:auto val="1"/>
        <c:lblAlgn val="ctr"/>
        <c:lblOffset val="100"/>
      </c:catAx>
      <c:valAx>
        <c:axId val="95884416"/>
        <c:scaling>
          <c:orientation val="minMax"/>
          <c:max val="15"/>
        </c:scaling>
        <c:axPos val="l"/>
        <c:majorGridlines/>
        <c:numFmt formatCode="General" sourceLinked="1"/>
        <c:tickLblPos val="nextTo"/>
        <c:spPr>
          <a:ln w="25400">
            <a:solidFill>
              <a:schemeClr val="bg1"/>
            </a:solidFill>
          </a:ln>
        </c:spPr>
        <c:txPr>
          <a:bodyPr/>
          <a:lstStyle/>
          <a:p>
            <a:pPr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5882624"/>
        <c:crosses val="autoZero"/>
        <c:crossBetween val="between"/>
        <c:majorUnit val="5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Sheet1!$A$2:$A$6</c:f>
              <c:strCache>
                <c:ptCount val="5"/>
                <c:pt idx="0">
                  <c:v>Respiratory</c:v>
                </c:pt>
                <c:pt idx="1">
                  <c:v>Vector-Borne</c:v>
                </c:pt>
                <c:pt idx="2">
                  <c:v>Water-Borne</c:v>
                </c:pt>
                <c:pt idx="3">
                  <c:v>STI/BB*</c:v>
                </c:pt>
                <c:pt idx="4">
                  <c:v>Unknown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13</c:v>
                </c:pt>
                <c:pt idx="1">
                  <c:v>7</c:v>
                </c:pt>
                <c:pt idx="2">
                  <c:v>5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overlap val="100"/>
        <c:axId val="95924992"/>
        <c:axId val="95926528"/>
      </c:barChart>
      <c:catAx>
        <c:axId val="95924992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5926528"/>
        <c:crosses val="autoZero"/>
        <c:auto val="1"/>
        <c:lblAlgn val="ctr"/>
        <c:lblOffset val="100"/>
      </c:catAx>
      <c:valAx>
        <c:axId val="95926528"/>
        <c:scaling>
          <c:orientation val="minMax"/>
          <c:max val="15"/>
        </c:scaling>
        <c:axPos val="l"/>
        <c:majorGridlines/>
        <c:numFmt formatCode="General" sourceLinked="1"/>
        <c:tickLblPos val="nextTo"/>
        <c:spPr>
          <a:ln w="25400">
            <a:solidFill>
              <a:schemeClr val="bg1"/>
            </a:solidFill>
          </a:ln>
        </c:spPr>
        <c:txPr>
          <a:bodyPr/>
          <a:lstStyle/>
          <a:p>
            <a:pPr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5924992"/>
        <c:crosses val="autoZero"/>
        <c:crossBetween val="between"/>
        <c:majorUnit val="5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Sheet1!$A$2:$A$6</c:f>
              <c:strCache>
                <c:ptCount val="5"/>
                <c:pt idx="0">
                  <c:v>Respiratory</c:v>
                </c:pt>
                <c:pt idx="1">
                  <c:v>Vector-Borne</c:v>
                </c:pt>
                <c:pt idx="2">
                  <c:v>Water-Borne</c:v>
                </c:pt>
                <c:pt idx="3">
                  <c:v>STI/BB*</c:v>
                </c:pt>
                <c:pt idx="4">
                  <c:v>Unknown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13</c:v>
                </c:pt>
                <c:pt idx="1">
                  <c:v>7</c:v>
                </c:pt>
                <c:pt idx="2">
                  <c:v>5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overlap val="100"/>
        <c:axId val="95147904"/>
        <c:axId val="95149440"/>
      </c:barChart>
      <c:catAx>
        <c:axId val="95147904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5149440"/>
        <c:crosses val="autoZero"/>
        <c:auto val="1"/>
        <c:lblAlgn val="ctr"/>
        <c:lblOffset val="100"/>
      </c:catAx>
      <c:valAx>
        <c:axId val="95149440"/>
        <c:scaling>
          <c:orientation val="minMax"/>
          <c:max val="15"/>
        </c:scaling>
        <c:axPos val="l"/>
        <c:majorGridlines/>
        <c:numFmt formatCode="General" sourceLinked="1"/>
        <c:tickLblPos val="nextTo"/>
        <c:spPr>
          <a:ln w="25400">
            <a:solidFill>
              <a:schemeClr val="bg1"/>
            </a:solidFill>
          </a:ln>
        </c:spPr>
        <c:txPr>
          <a:bodyPr/>
          <a:lstStyle/>
          <a:p>
            <a:pPr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5147904"/>
        <c:crosses val="autoZero"/>
        <c:crossBetween val="between"/>
        <c:majorUnit val="5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Sheet1!$A$2:$A$6</c:f>
              <c:strCache>
                <c:ptCount val="5"/>
                <c:pt idx="0">
                  <c:v>Respiratory</c:v>
                </c:pt>
                <c:pt idx="1">
                  <c:v>Vector-Borne</c:v>
                </c:pt>
                <c:pt idx="2">
                  <c:v>Water-Borne</c:v>
                </c:pt>
                <c:pt idx="3">
                  <c:v>STI/BB*</c:v>
                </c:pt>
                <c:pt idx="4">
                  <c:v>Unknown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13</c:v>
                </c:pt>
                <c:pt idx="1">
                  <c:v>7</c:v>
                </c:pt>
                <c:pt idx="2">
                  <c:v>5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overlap val="100"/>
        <c:axId val="96025600"/>
        <c:axId val="96027392"/>
      </c:barChart>
      <c:catAx>
        <c:axId val="96025600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6027392"/>
        <c:crosses val="autoZero"/>
        <c:auto val="1"/>
        <c:lblAlgn val="ctr"/>
        <c:lblOffset val="100"/>
      </c:catAx>
      <c:valAx>
        <c:axId val="96027392"/>
        <c:scaling>
          <c:orientation val="minMax"/>
          <c:max val="15"/>
        </c:scaling>
        <c:axPos val="l"/>
        <c:majorGridlines/>
        <c:numFmt formatCode="General" sourceLinked="1"/>
        <c:tickLblPos val="nextTo"/>
        <c:spPr>
          <a:ln w="25400">
            <a:solidFill>
              <a:schemeClr val="bg1"/>
            </a:solidFill>
          </a:ln>
        </c:spPr>
        <c:txPr>
          <a:bodyPr/>
          <a:lstStyle/>
          <a:p>
            <a:pPr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6025600"/>
        <c:crosses val="autoZero"/>
        <c:crossBetween val="between"/>
        <c:majorUnit val="5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Fatal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</c:spPr>
          <c:cat>
            <c:numRef>
              <c:f>Sheet1!$A$2:$A$9</c:f>
              <c:numCache>
                <c:formatCode>General</c:formatCode>
                <c:ptCount val="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4</c:v>
                </c:pt>
                <c:pt idx="1">
                  <c:v>32</c:v>
                </c:pt>
                <c:pt idx="2">
                  <c:v>43</c:v>
                </c:pt>
                <c:pt idx="3">
                  <c:v>79</c:v>
                </c:pt>
                <c:pt idx="4">
                  <c:v>59</c:v>
                </c:pt>
                <c:pt idx="5">
                  <c:v>33</c:v>
                </c:pt>
                <c:pt idx="6">
                  <c:v>32</c:v>
                </c:pt>
                <c:pt idx="7">
                  <c:v>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Survivors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cat>
            <c:numRef>
              <c:f>Sheet1!$A$2:$A$9</c:f>
              <c:numCache>
                <c:formatCode>General</c:formatCode>
                <c:ptCount val="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0</c:v>
                </c:pt>
                <c:pt idx="1">
                  <c:v>14</c:v>
                </c:pt>
                <c:pt idx="2">
                  <c:v>55</c:v>
                </c:pt>
                <c:pt idx="3">
                  <c:v>36</c:v>
                </c:pt>
                <c:pt idx="4">
                  <c:v>29</c:v>
                </c:pt>
                <c:pt idx="5">
                  <c:v>11</c:v>
                </c:pt>
                <c:pt idx="6">
                  <c:v>41</c:v>
                </c:pt>
                <c:pt idx="7">
                  <c:v>19</c:v>
                </c:pt>
              </c:numCache>
            </c:numRef>
          </c:val>
        </c:ser>
        <c:gapWidth val="80"/>
        <c:overlap val="100"/>
        <c:axId val="96602368"/>
        <c:axId val="96604160"/>
      </c:barChart>
      <c:catAx>
        <c:axId val="96602368"/>
        <c:scaling>
          <c:orientation val="minMax"/>
        </c:scaling>
        <c:axPos val="b"/>
        <c:numFmt formatCode="General" sourceLinked="1"/>
        <c:tickLblPos val="nextTo"/>
        <c:spPr>
          <a:ln w="25400">
            <a:solidFill>
              <a:schemeClr val="bg1"/>
            </a:solidFill>
          </a:ln>
        </c:spPr>
        <c:txPr>
          <a:bodyPr/>
          <a:lstStyle/>
          <a:p>
            <a:pPr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6604160"/>
        <c:crosses val="autoZero"/>
        <c:auto val="1"/>
        <c:lblAlgn val="ctr"/>
        <c:lblOffset val="100"/>
      </c:catAx>
      <c:valAx>
        <c:axId val="96604160"/>
        <c:scaling>
          <c:orientation val="minMax"/>
          <c:max val="160"/>
        </c:scaling>
        <c:axPos val="l"/>
        <c:numFmt formatCode="General" sourceLinked="1"/>
        <c:tickLblPos val="nextTo"/>
        <c:spPr>
          <a:ln w="25400">
            <a:solidFill>
              <a:schemeClr val="bg1"/>
            </a:solidFill>
          </a:ln>
        </c:spPr>
        <c:txPr>
          <a:bodyPr/>
          <a:lstStyle/>
          <a:p>
            <a:pPr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6602368"/>
        <c:crosses val="autoZero"/>
        <c:crossBetween val="between"/>
        <c:majorUnit val="40"/>
      </c:valAx>
    </c:plotArea>
    <c:legend>
      <c:legendPos val="t"/>
      <c:txPr>
        <a:bodyPr/>
        <a:lstStyle/>
        <a:p>
          <a:pPr>
            <a:defRPr sz="2000">
              <a:solidFill>
                <a:schemeClr val="bg1"/>
              </a:solidFill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Fatal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</c:spPr>
          <c:cat>
            <c:numRef>
              <c:f>Sheet1!$A$2:$A$9</c:f>
              <c:numCache>
                <c:formatCode>General</c:formatCode>
                <c:ptCount val="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4</c:v>
                </c:pt>
                <c:pt idx="1">
                  <c:v>32</c:v>
                </c:pt>
                <c:pt idx="2">
                  <c:v>43</c:v>
                </c:pt>
                <c:pt idx="3">
                  <c:v>79</c:v>
                </c:pt>
                <c:pt idx="4">
                  <c:v>59</c:v>
                </c:pt>
                <c:pt idx="5">
                  <c:v>33</c:v>
                </c:pt>
                <c:pt idx="6">
                  <c:v>32</c:v>
                </c:pt>
                <c:pt idx="7">
                  <c:v>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Survivors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cat>
            <c:numRef>
              <c:f>Sheet1!$A$2:$A$9</c:f>
              <c:numCache>
                <c:formatCode>General</c:formatCode>
                <c:ptCount val="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0</c:v>
                </c:pt>
                <c:pt idx="1">
                  <c:v>14</c:v>
                </c:pt>
                <c:pt idx="2">
                  <c:v>55</c:v>
                </c:pt>
                <c:pt idx="3">
                  <c:v>36</c:v>
                </c:pt>
                <c:pt idx="4">
                  <c:v>29</c:v>
                </c:pt>
                <c:pt idx="5">
                  <c:v>11</c:v>
                </c:pt>
                <c:pt idx="6">
                  <c:v>41</c:v>
                </c:pt>
                <c:pt idx="7">
                  <c:v>19</c:v>
                </c:pt>
              </c:numCache>
            </c:numRef>
          </c:val>
        </c:ser>
        <c:gapWidth val="80"/>
        <c:overlap val="100"/>
        <c:axId val="96731520"/>
        <c:axId val="96733056"/>
      </c:barChart>
      <c:catAx>
        <c:axId val="96731520"/>
        <c:scaling>
          <c:orientation val="minMax"/>
        </c:scaling>
        <c:axPos val="b"/>
        <c:numFmt formatCode="General" sourceLinked="1"/>
        <c:tickLblPos val="nextTo"/>
        <c:spPr>
          <a:ln w="25400">
            <a:solidFill>
              <a:schemeClr val="bg1"/>
            </a:solidFill>
          </a:ln>
        </c:spPr>
        <c:txPr>
          <a:bodyPr/>
          <a:lstStyle/>
          <a:p>
            <a:pPr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6733056"/>
        <c:crosses val="autoZero"/>
        <c:auto val="1"/>
        <c:lblAlgn val="ctr"/>
        <c:lblOffset val="100"/>
      </c:catAx>
      <c:valAx>
        <c:axId val="96733056"/>
        <c:scaling>
          <c:orientation val="minMax"/>
          <c:max val="160"/>
        </c:scaling>
        <c:axPos val="l"/>
        <c:numFmt formatCode="General" sourceLinked="1"/>
        <c:tickLblPos val="nextTo"/>
        <c:spPr>
          <a:ln w="25400">
            <a:solidFill>
              <a:schemeClr val="bg1"/>
            </a:solidFill>
          </a:ln>
        </c:spPr>
        <c:txPr>
          <a:bodyPr/>
          <a:lstStyle/>
          <a:p>
            <a:pPr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6731520"/>
        <c:crosses val="autoZero"/>
        <c:crossBetween val="between"/>
        <c:majorUnit val="40"/>
      </c:valAx>
    </c:plotArea>
    <c:legend>
      <c:legendPos val="t"/>
      <c:txPr>
        <a:bodyPr/>
        <a:lstStyle/>
        <a:p>
          <a:pPr>
            <a:defRPr sz="2000">
              <a:solidFill>
                <a:schemeClr val="bg1"/>
              </a:solidFill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89E0A-2632-44C4-A104-190DC1397045}" type="datetimeFigureOut">
              <a:rPr lang="en-US" smtClean="0"/>
              <a:pPr/>
              <a:t>10/5/2010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3B2D0-421B-4CC3-B32B-DF1CDAB4B3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ACD17A-3241-4C9D-80FC-36667569603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ACD17A-3241-4C9D-80FC-36667569603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ACD17A-3241-4C9D-80FC-36667569603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ACD17A-3241-4C9D-80FC-36667569603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ACD17A-3241-4C9D-80FC-36667569603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ACD17A-3241-4C9D-80FC-36667569603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6DCD-B7D0-4599-9CB9-93732E765D5B}" type="datetimeFigureOut">
              <a:rPr lang="en-US" smtClean="0"/>
              <a:pPr/>
              <a:t>10/5/2010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CF7F-2B04-4D2B-A932-85C2FB372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6DCD-B7D0-4599-9CB9-93732E765D5B}" type="datetimeFigureOut">
              <a:rPr lang="en-US" smtClean="0"/>
              <a:pPr/>
              <a:t>10/5/2010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CF7F-2B04-4D2B-A932-85C2FB3724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48" descr="DOH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918456"/>
            <a:ext cx="1905000" cy="8411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6DCD-B7D0-4599-9CB9-93732E765D5B}" type="datetimeFigureOut">
              <a:rPr lang="en-US" smtClean="0"/>
              <a:pPr/>
              <a:t>10/5/2010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CF7F-2B04-4D2B-A932-85C2FB3724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48" descr="DOH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918456"/>
            <a:ext cx="1905000" cy="8411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6DCD-B7D0-4599-9CB9-93732E765D5B}" type="datetimeFigureOut">
              <a:rPr lang="en-US" smtClean="0"/>
              <a:pPr/>
              <a:t>10/5/2010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CF7F-2B04-4D2B-A932-85C2FB3724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48" descr="DOH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918456"/>
            <a:ext cx="1905000" cy="8411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6DCD-B7D0-4599-9CB9-93732E765D5B}" type="datetimeFigureOut">
              <a:rPr lang="en-US" smtClean="0"/>
              <a:pPr/>
              <a:t>10/5/2010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CF7F-2B04-4D2B-A932-85C2FB3724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48" descr="DOH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918456"/>
            <a:ext cx="1905000" cy="8411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6DCD-B7D0-4599-9CB9-93732E765D5B}" type="datetimeFigureOut">
              <a:rPr lang="en-US" smtClean="0"/>
              <a:pPr/>
              <a:t>10/5/2010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CF7F-2B04-4D2B-A932-85C2FB3724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48" descr="DOH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918456"/>
            <a:ext cx="1905000" cy="8411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6DCD-B7D0-4599-9CB9-93732E765D5B}" type="datetimeFigureOut">
              <a:rPr lang="en-US" smtClean="0"/>
              <a:pPr/>
              <a:t>10/5/2010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CF7F-2B04-4D2B-A932-85C2FB3724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48" descr="DOH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918456"/>
            <a:ext cx="1905000" cy="8411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6DCD-B7D0-4599-9CB9-93732E765D5B}" type="datetimeFigureOut">
              <a:rPr lang="en-US" smtClean="0"/>
              <a:pPr/>
              <a:t>10/5/2010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CF7F-2B04-4D2B-A932-85C2FB3724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48" descr="DOH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918456"/>
            <a:ext cx="1905000" cy="8411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6DCD-B7D0-4599-9CB9-93732E765D5B}" type="datetimeFigureOut">
              <a:rPr lang="en-US" smtClean="0"/>
              <a:pPr/>
              <a:t>10/5/2010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CF7F-2B04-4D2B-A932-85C2FB3724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48" descr="DOH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918456"/>
            <a:ext cx="1905000" cy="8411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6DCD-B7D0-4599-9CB9-93732E765D5B}" type="datetimeFigureOut">
              <a:rPr lang="en-US" smtClean="0"/>
              <a:pPr/>
              <a:t>10/5/2010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CF7F-2B04-4D2B-A932-85C2FB3724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48" descr="DOH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918456"/>
            <a:ext cx="1905000" cy="8411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6DCD-B7D0-4599-9CB9-93732E765D5B}" type="datetimeFigureOut">
              <a:rPr lang="en-US" smtClean="0"/>
              <a:pPr/>
              <a:t>10/5/2010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CF7F-2B04-4D2B-A932-85C2FB3724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48" descr="DOH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918456"/>
            <a:ext cx="1905000" cy="8411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9000">
              <a:srgbClr val="181CC7"/>
            </a:gs>
            <a:gs pos="100000">
              <a:srgbClr val="0445D6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56DCD-B7D0-4599-9CB9-93732E765D5B}" type="datetimeFigureOut">
              <a:rPr lang="en-US" smtClean="0"/>
              <a:pPr/>
              <a:t>10/5/2010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9CF7F-2B04-4D2B-A932-85C2FB3724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48" descr="DOH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62800" y="5918456"/>
            <a:ext cx="1905000" cy="8411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36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2800" kern="1200">
          <a:solidFill>
            <a:srgbClr val="FFFF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lnSpc>
          <a:spcPts val="36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2800" kern="1200">
          <a:solidFill>
            <a:srgbClr val="FFFF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lnSpc>
          <a:spcPts val="36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2800" kern="1200">
          <a:solidFill>
            <a:srgbClr val="FFFF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lnSpc>
          <a:spcPts val="36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2800" kern="1200">
          <a:solidFill>
            <a:srgbClr val="FFFF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lnSpc>
          <a:spcPts val="36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2800" kern="1200">
          <a:solidFill>
            <a:srgbClr val="FFFF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www.xtimelin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hyperlink" Target="http://getclicky.com/8673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hyperlink" Target="http://www.ajtmh.org/content/vol79/issue3/images/large/344fig3.jpeg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hyperlink" Target="http://the-andromeda-strain-1971.fullmoviereview.com/poster.html" TargetMode="External"/><Relationship Id="rId18" Type="http://schemas.openxmlformats.org/officeDocument/2006/relationships/image" Target="../media/image11.jpeg"/><Relationship Id="rId3" Type="http://schemas.openxmlformats.org/officeDocument/2006/relationships/image" Target="../media/image3.jpeg"/><Relationship Id="rId7" Type="http://schemas.openxmlformats.org/officeDocument/2006/relationships/hyperlink" Target="http://i-am-legend-2007.fullmoviereview.com/poster.html" TargetMode="External"/><Relationship Id="rId12" Type="http://schemas.openxmlformats.org/officeDocument/2006/relationships/image" Target="../media/image8.jpeg"/><Relationship Id="rId17" Type="http://schemas.openxmlformats.org/officeDocument/2006/relationships/hyperlink" Target="http://i32.tinypic.com/250m4uw.jpg" TargetMode="External"/><Relationship Id="rId2" Type="http://schemas.openxmlformats.org/officeDocument/2006/relationships/image" Target="../media/image2.jpeg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hyperlink" Target="http://28-days-later-2002.fullmoviereview.com/poster.html" TargetMode="External"/><Relationship Id="rId5" Type="http://schemas.openxmlformats.org/officeDocument/2006/relationships/hyperlink" Target="http://panic-in-the-streets-1950.fullmoviereview.com/poster.html" TargetMode="External"/><Relationship Id="rId15" Type="http://schemas.openxmlformats.org/officeDocument/2006/relationships/hyperlink" Target="http://the-killer-that-stalked-new-york-1950.fullmoviereview.com/poster.html" TargetMode="External"/><Relationship Id="rId10" Type="http://schemas.openxmlformats.org/officeDocument/2006/relationships/image" Target="../media/image7.jpeg"/><Relationship Id="rId19" Type="http://schemas.openxmlformats.org/officeDocument/2006/relationships/image" Target="../media/image12.jpeg"/><Relationship Id="rId4" Type="http://schemas.openxmlformats.org/officeDocument/2006/relationships/image" Target="../media/image4.jpeg"/><Relationship Id="rId9" Type="http://schemas.openxmlformats.org/officeDocument/2006/relationships/hyperlink" Target="http://twelve-monkeys-1995.fullmoviereview.com/poster.html" TargetMode="External"/><Relationship Id="rId1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listverse.files.wordpress.com/2009/01/picture-1-63.png" TargetMode="External"/><Relationship Id="rId7" Type="http://schemas.openxmlformats.org/officeDocument/2006/relationships/hyperlink" Target="http://listverse.files.wordpress.com/2009/01/480520436-de3869e875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://listverse.files.wordpress.com/2009/01/black-death.jpg" TargetMode="External"/><Relationship Id="rId4" Type="http://schemas.openxmlformats.org/officeDocument/2006/relationships/image" Target="../media/image14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273175"/>
            <a:ext cx="9144000" cy="1470025"/>
          </a:xfrm>
        </p:spPr>
        <p:txBody>
          <a:bodyPr>
            <a:noAutofit/>
          </a:bodyPr>
          <a:lstStyle/>
          <a:p>
            <a:r>
              <a:rPr lang="en-US" sz="3500" dirty="0" smtClean="0"/>
              <a:t>Catastrophic Epidemics in Movies &amp; History: What Can We Learn for Preparedness?</a:t>
            </a:r>
            <a:endParaRPr lang="en-US" sz="35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" y="3276600"/>
            <a:ext cx="8382000" cy="1752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Anthony Marfin</a:t>
            </a:r>
          </a:p>
          <a:p>
            <a:r>
              <a:rPr lang="en-US" sz="2400" dirty="0" smtClean="0"/>
              <a:t>September 28, 2010</a:t>
            </a:r>
          </a:p>
          <a:p>
            <a:r>
              <a:rPr lang="en-US" sz="2400" dirty="0" smtClean="0"/>
              <a:t>7th Annual Tribal Emergency Preparedness Conference</a:t>
            </a:r>
          </a:p>
          <a:p>
            <a:r>
              <a:rPr lang="en-US" sz="2400" dirty="0" smtClean="0"/>
              <a:t>Grand Mound, Washington</a:t>
            </a:r>
            <a:endParaRPr lang="en-US" sz="2400" dirty="0"/>
          </a:p>
        </p:txBody>
      </p:sp>
      <p:pic>
        <p:nvPicPr>
          <p:cNvPr id="7" name="Picture 48" descr="DOH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918456"/>
            <a:ext cx="1905000" cy="8411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868362"/>
          </a:xfrm>
        </p:spPr>
        <p:txBody>
          <a:bodyPr/>
          <a:lstStyle/>
          <a:p>
            <a:r>
              <a:rPr lang="en-US" dirty="0" smtClean="0"/>
              <a:t>Timelines of Great Epidemics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editors &amp; contributors</a:t>
            </a:r>
          </a:p>
          <a:p>
            <a:endParaRPr lang="en-US" dirty="0" smtClean="0"/>
          </a:p>
          <a:p>
            <a:r>
              <a:rPr lang="en-US" dirty="0" smtClean="0"/>
              <a:t>Minimal peer review but LOTS of peer pressure</a:t>
            </a:r>
          </a:p>
          <a:p>
            <a:endParaRPr lang="en-US" dirty="0" smtClean="0"/>
          </a:p>
          <a:p>
            <a:r>
              <a:rPr lang="en-US" dirty="0" smtClean="0"/>
              <a:t>27 “great” epidemics from 430BC – 2009:</a:t>
            </a:r>
          </a:p>
          <a:p>
            <a:pPr lvl="1"/>
            <a:r>
              <a:rPr lang="en-US" dirty="0" smtClean="0"/>
              <a:t>2009 H1N1 Influenza Pandemic not included (yet?)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86300" y="8417243"/>
          <a:ext cx="6096000" cy="548640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0">
                <a:tc>
                  <a:txBody>
                    <a:bodyPr/>
                    <a:lstStyle/>
                    <a:p>
                      <a:r>
                        <a:rPr lang="en-US"/>
                        <a:t>Width: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Range:300 ~ 930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Height: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Range:300 ~ 450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Picture 5" descr="xtimeline logo">
            <a:hlinkClick r:id="rId2" tooltip="xtimeline hom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28600"/>
            <a:ext cx="2171700" cy="323850"/>
          </a:xfrm>
          <a:prstGeom prst="rect">
            <a:avLst/>
          </a:prstGeom>
          <a:noFill/>
        </p:spPr>
      </p:pic>
      <p:pic>
        <p:nvPicPr>
          <p:cNvPr id="6" name="Picture 17" descr="Clicky Web Analytics">
            <a:hlinkClick r:id="rId4" tooltip="Clicky Web Analytic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1363" y="9505951"/>
            <a:ext cx="762000" cy="142875"/>
          </a:xfrm>
          <a:prstGeom prst="rect">
            <a:avLst/>
          </a:prstGeom>
          <a:noFill/>
        </p:spPr>
      </p:pic>
      <p:pic>
        <p:nvPicPr>
          <p:cNvPr id="7" name="Picture 18" descr="Click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69225" y="9642476"/>
            <a:ext cx="9525" cy="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Transmission Modes for 27 “Great” Epidemics from 430 BC - 2002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6248400"/>
            <a:ext cx="6776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* STI/BB – Sexually transmitted infection / blood-borne pathogen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Transmission Modes for 27 “Great” Epidemics from 430 BC - 2002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00400" y="1403102"/>
            <a:ext cx="12192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Smallpox</a:t>
            </a:r>
          </a:p>
          <a:p>
            <a:pPr algn="ctr"/>
            <a:r>
              <a:rPr lang="en-US" dirty="0" smtClean="0"/>
              <a:t>Measles</a:t>
            </a:r>
          </a:p>
          <a:p>
            <a:pPr algn="ctr"/>
            <a:r>
              <a:rPr lang="en-US" dirty="0" smtClean="0"/>
              <a:t>Influenza</a:t>
            </a:r>
          </a:p>
          <a:p>
            <a:pPr algn="ctr"/>
            <a:r>
              <a:rPr lang="en-US" dirty="0" smtClean="0"/>
              <a:t>SARS</a:t>
            </a:r>
            <a:endParaRPr lang="en-US" dirty="0"/>
          </a:p>
        </p:txBody>
      </p:sp>
      <p:pic>
        <p:nvPicPr>
          <p:cNvPr id="7" name="Picture 3" descr="C:\Documents and Settings\aam1303\Local Settings\Temporary Internet Files\Content.IE5\YZU7W3AB\MC900439805[2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934852">
            <a:off x="1889249" y="1234951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Transmission Modes for 27 “Great” Epidemics from 430 BC - 2002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48200" y="2546102"/>
            <a:ext cx="1447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Plague</a:t>
            </a:r>
          </a:p>
          <a:p>
            <a:pPr algn="ctr"/>
            <a:r>
              <a:rPr lang="en-US" dirty="0" smtClean="0"/>
              <a:t>Yellow Fever</a:t>
            </a:r>
            <a:endParaRPr lang="en-US" dirty="0"/>
          </a:p>
        </p:txBody>
      </p:sp>
      <p:pic>
        <p:nvPicPr>
          <p:cNvPr id="7" name="Picture 3" descr="C:\Documents and Settings\aam1303\Local Settings\Temporary Internet Files\Content.IE5\YZU7W3AB\MC900439805[2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934852">
            <a:off x="3337049" y="2377951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Transmission Modes for 27 “Great” Epidemics from 430 BC - 2002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0" y="3003302"/>
            <a:ext cx="1066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Cholera</a:t>
            </a:r>
          </a:p>
          <a:p>
            <a:pPr algn="ctr"/>
            <a:r>
              <a:rPr lang="en-US" dirty="0" smtClean="0"/>
              <a:t>Polio</a:t>
            </a:r>
          </a:p>
        </p:txBody>
      </p:sp>
      <p:pic>
        <p:nvPicPr>
          <p:cNvPr id="7" name="Picture 3" descr="C:\Documents and Settings\aam1303\Local Settings\Temporary Internet Files\Content.IE5\YZU7W3AB\MC900439805[2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934852">
            <a:off x="4784849" y="2835151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Transmission Modes for 27 “Great” Epidemics from 430 BC - 2002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0" y="3593068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AIDS</a:t>
            </a:r>
          </a:p>
        </p:txBody>
      </p:sp>
      <p:pic>
        <p:nvPicPr>
          <p:cNvPr id="7" name="Picture 3" descr="C:\Documents and Settings\aam1303\Local Settings\Temporary Internet Files\Content.IE5\YZU7W3AB\MC900439805[2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934852">
            <a:off x="6308849" y="3292351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Limited Number of 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Plague (</a:t>
            </a:r>
            <a:r>
              <a:rPr lang="en-US" i="1" dirty="0" err="1" smtClean="0"/>
              <a:t>Yersinia</a:t>
            </a:r>
            <a:r>
              <a:rPr lang="en-US" i="1" dirty="0" smtClean="0"/>
              <a:t> </a:t>
            </a:r>
            <a:r>
              <a:rPr lang="en-US" i="1" dirty="0" err="1" smtClean="0"/>
              <a:t>pestis</a:t>
            </a:r>
            <a:r>
              <a:rPr lang="en-US" dirty="0" smtClean="0"/>
              <a:t>)(vector-borne)</a:t>
            </a:r>
            <a:endParaRPr lang="en-US" i="1" dirty="0" smtClean="0"/>
          </a:p>
          <a:p>
            <a:r>
              <a:rPr lang="en-US" dirty="0" smtClean="0"/>
              <a:t>Smallpox (respiratory)</a:t>
            </a:r>
          </a:p>
          <a:p>
            <a:r>
              <a:rPr lang="en-US" dirty="0" smtClean="0"/>
              <a:t>Measles (respiratory)</a:t>
            </a:r>
          </a:p>
          <a:p>
            <a:r>
              <a:rPr lang="en-US" dirty="0" smtClean="0"/>
              <a:t>Influenza (respiratory)</a:t>
            </a:r>
          </a:p>
          <a:p>
            <a:r>
              <a:rPr lang="en-US" dirty="0" smtClean="0"/>
              <a:t>Epidemic typhus (</a:t>
            </a:r>
            <a:r>
              <a:rPr lang="en-US" i="1" dirty="0" err="1" smtClean="0"/>
              <a:t>Rickettsia</a:t>
            </a:r>
            <a:r>
              <a:rPr lang="en-US" i="1" dirty="0" smtClean="0"/>
              <a:t> </a:t>
            </a:r>
            <a:r>
              <a:rPr lang="en-US" i="1" dirty="0" err="1" smtClean="0"/>
              <a:t>prowazekii</a:t>
            </a:r>
            <a:r>
              <a:rPr lang="en-US" dirty="0" smtClean="0"/>
              <a:t>)(vector-borne)</a:t>
            </a:r>
          </a:p>
          <a:p>
            <a:r>
              <a:rPr lang="en-US" dirty="0" smtClean="0"/>
              <a:t>HIV (sexually-transmitted)</a:t>
            </a:r>
          </a:p>
          <a:p>
            <a:r>
              <a:rPr lang="en-US" dirty="0" smtClean="0"/>
              <a:t>Cholera (water-borne)</a:t>
            </a:r>
          </a:p>
          <a:p>
            <a:r>
              <a:rPr lang="en-US" dirty="0" smtClean="0"/>
              <a:t>Malaria (?)(vector-borne)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blogs.amctv.com/monsterfest/outbreak-560.jpg"/>
          <p:cNvPicPr>
            <a:picLocks noChangeAspect="1" noChangeArrowheads="1"/>
          </p:cNvPicPr>
          <p:nvPr/>
        </p:nvPicPr>
        <p:blipFill>
          <a:blip r:embed="rId3" cstate="print">
            <a:lum bright="50000" contrast="-50000"/>
          </a:blip>
          <a:srcRect/>
          <a:stretch>
            <a:fillRect/>
          </a:stretch>
        </p:blipFill>
        <p:spPr bwMode="auto">
          <a:xfrm>
            <a:off x="-974725" y="0"/>
            <a:ext cx="10194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-228600" y="79375"/>
            <a:ext cx="9144000" cy="1139825"/>
          </a:xfrm>
        </p:spPr>
        <p:txBody>
          <a:bodyPr/>
          <a:lstStyle/>
          <a:p>
            <a:r>
              <a:rPr lang="en-US" b="1" dirty="0" smtClean="0">
                <a:solidFill>
                  <a:srgbClr val="0006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Emerging Infectious Diseases</a:t>
            </a:r>
          </a:p>
        </p:txBody>
      </p:sp>
      <p:sp>
        <p:nvSpPr>
          <p:cNvPr id="7172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543800" cy="453072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None/>
            </a:pPr>
            <a:r>
              <a:rPr lang="en-US" b="1" dirty="0" smtClean="0">
                <a:solidFill>
                  <a:srgbClr val="0006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MDR / XDR tuberculosis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US" b="1" dirty="0" smtClean="0">
                <a:solidFill>
                  <a:srgbClr val="0006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Antibiotic-resistant bacteria from livestock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US" b="1" dirty="0" smtClean="0">
                <a:solidFill>
                  <a:srgbClr val="0006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MDR Gram negative bacilli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US" b="1" dirty="0" smtClean="0">
                <a:solidFill>
                  <a:srgbClr val="0006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Simian hemorrhagic fever viruses</a:t>
            </a:r>
          </a:p>
          <a:p>
            <a:pPr>
              <a:spcBef>
                <a:spcPts val="600"/>
              </a:spcBef>
              <a:buNone/>
            </a:pPr>
            <a:r>
              <a:rPr lang="en-US" b="1" dirty="0" smtClean="0">
                <a:solidFill>
                  <a:srgbClr val="0006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Simian retroviruses (HIV- &amp; HTLV-like)</a:t>
            </a:r>
          </a:p>
          <a:p>
            <a:pPr>
              <a:spcBef>
                <a:spcPts val="600"/>
              </a:spcBef>
              <a:buNone/>
            </a:pPr>
            <a:r>
              <a:rPr lang="en-US" b="1" dirty="0" smtClean="0">
                <a:solidFill>
                  <a:srgbClr val="0006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Simian malaria</a:t>
            </a:r>
          </a:p>
          <a:p>
            <a:pPr>
              <a:spcBef>
                <a:spcPts val="600"/>
              </a:spcBef>
              <a:buNone/>
            </a:pPr>
            <a:r>
              <a:rPr lang="en-US" b="1" dirty="0" smtClean="0">
                <a:solidFill>
                  <a:srgbClr val="0006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Arboviruses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US" b="1" dirty="0" smtClean="0">
                <a:solidFill>
                  <a:srgbClr val="0006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viruses (e.g., H5N1)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US" b="1" dirty="0" smtClean="0">
                <a:solidFill>
                  <a:srgbClr val="0006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TFX- &amp; TPX-associated infections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-152400" y="29718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-152400" y="59436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blogs.amctv.com/monsterfest/outbreak-560.jpg"/>
          <p:cNvPicPr>
            <a:picLocks noChangeAspect="1" noChangeArrowheads="1"/>
          </p:cNvPicPr>
          <p:nvPr/>
        </p:nvPicPr>
        <p:blipFill>
          <a:blip r:embed="rId3" cstate="print">
            <a:lum bright="50000" contrast="-50000"/>
          </a:blip>
          <a:srcRect/>
          <a:stretch>
            <a:fillRect/>
          </a:stretch>
        </p:blipFill>
        <p:spPr bwMode="auto">
          <a:xfrm>
            <a:off x="-974725" y="0"/>
            <a:ext cx="10194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-228600" y="79375"/>
            <a:ext cx="9144000" cy="1139825"/>
          </a:xfrm>
        </p:spPr>
        <p:txBody>
          <a:bodyPr/>
          <a:lstStyle/>
          <a:p>
            <a:r>
              <a:rPr lang="en-US" b="1" dirty="0" smtClean="0">
                <a:solidFill>
                  <a:srgbClr val="0006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Emerging Infectious Diseases</a:t>
            </a:r>
          </a:p>
        </p:txBody>
      </p:sp>
      <p:sp>
        <p:nvSpPr>
          <p:cNvPr id="7172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543800" cy="453072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None/>
            </a:pPr>
            <a:r>
              <a:rPr lang="en-US" b="1" dirty="0" smtClean="0">
                <a:solidFill>
                  <a:srgbClr val="0006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MDR / XDR tuberculosis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US" b="1" dirty="0" smtClean="0">
                <a:solidFill>
                  <a:srgbClr val="0006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Antibiotic-resistant bacteria from livestock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US" b="1" dirty="0" smtClean="0">
                <a:solidFill>
                  <a:srgbClr val="0006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MDR Gram negative bacilli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US" b="1" dirty="0" smtClean="0">
                <a:solidFill>
                  <a:srgbClr val="0006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Simian hemorrhagic fever viruses</a:t>
            </a:r>
          </a:p>
          <a:p>
            <a:pPr>
              <a:spcBef>
                <a:spcPts val="600"/>
              </a:spcBef>
              <a:buNone/>
            </a:pPr>
            <a:r>
              <a:rPr lang="en-US" b="1" dirty="0" smtClean="0">
                <a:solidFill>
                  <a:srgbClr val="0006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Simian retroviruses (HIV- &amp; HTLV-like)</a:t>
            </a:r>
          </a:p>
          <a:p>
            <a:pPr>
              <a:spcBef>
                <a:spcPts val="600"/>
              </a:spcBef>
              <a:buNone/>
            </a:pPr>
            <a:r>
              <a:rPr lang="en-US" b="1" dirty="0" smtClean="0">
                <a:solidFill>
                  <a:srgbClr val="0006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Simian malaria</a:t>
            </a:r>
          </a:p>
          <a:p>
            <a:pPr>
              <a:spcBef>
                <a:spcPts val="600"/>
              </a:spcBef>
              <a:buNone/>
            </a:pPr>
            <a:r>
              <a:rPr lang="en-US" b="1" dirty="0" smtClean="0">
                <a:solidFill>
                  <a:srgbClr val="0006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Arboviruses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US" b="1" dirty="0" smtClean="0">
                <a:solidFill>
                  <a:srgbClr val="0006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viruses (e.g., H5N1)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US" b="1" dirty="0" smtClean="0">
                <a:solidFill>
                  <a:srgbClr val="0006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TFX- &amp; TPX-associated infections</a:t>
            </a:r>
          </a:p>
        </p:txBody>
      </p:sp>
      <p:sp>
        <p:nvSpPr>
          <p:cNvPr id="8" name="Oval 7"/>
          <p:cNvSpPr/>
          <p:nvPr/>
        </p:nvSpPr>
        <p:spPr>
          <a:xfrm>
            <a:off x="-152400" y="4711264"/>
            <a:ext cx="7315200" cy="1524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Biggest Potential Epi/Pandemic Threats</a:t>
            </a:r>
            <a:br>
              <a:rPr lang="en-US" dirty="0" smtClean="0"/>
            </a:br>
            <a:r>
              <a:rPr lang="en-US" dirty="0" smtClean="0"/>
              <a:t>(Naturally Occurring)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286000"/>
            <a:ext cx="6629400" cy="4525963"/>
          </a:xfrm>
        </p:spPr>
        <p:txBody>
          <a:bodyPr/>
          <a:lstStyle/>
          <a:p>
            <a:r>
              <a:rPr lang="en-US" dirty="0" smtClean="0"/>
              <a:t>Avian influenza (H5N1)</a:t>
            </a:r>
          </a:p>
          <a:p>
            <a:endParaRPr lang="en-US" dirty="0" smtClean="0"/>
          </a:p>
          <a:p>
            <a:r>
              <a:rPr lang="en-US" u="sng" dirty="0" smtClean="0"/>
              <a:t>Ar</a:t>
            </a:r>
            <a:r>
              <a:rPr lang="en-US" dirty="0" smtClean="0"/>
              <a:t>thropod-</a:t>
            </a:r>
            <a:r>
              <a:rPr lang="en-US" u="sng" dirty="0" smtClean="0"/>
              <a:t>bo</a:t>
            </a:r>
            <a:r>
              <a:rPr lang="en-US" dirty="0" smtClean="0"/>
              <a:t>rne viruses (arboviruses)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 infectious diseases with pandemic potential and those of global concern</a:t>
            </a:r>
          </a:p>
          <a:p>
            <a:endParaRPr lang="en-US" dirty="0" smtClean="0"/>
          </a:p>
          <a:p>
            <a:r>
              <a:rPr lang="en-US" dirty="0" smtClean="0"/>
              <a:t>Understand the potential for epidemic spread of respiratory viruses and arthropod-borne viruses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Pandemic flu planning is not over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95234" name="Picture 2" descr="http://english.peopledaily.com.cn/200603/23/images/0322_C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3810000" cy="276225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95238" name="Picture 6" descr="http://www.vietnamnews.biz/images_store/2009/154/308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0"/>
            <a:ext cx="3810000" cy="283845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95240" name="Picture 8" descr="http://www.topnews.in/files/birds_flu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6139" y="3362325"/>
            <a:ext cx="2487861" cy="34956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95242" name="Picture 10" descr="http://www-tc.pbs.org/wnet/wideangle/files/2008/06/post_h5n1_intr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0" y="0"/>
            <a:ext cx="3746500" cy="25146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95244" name="Picture 12" descr="http://www.topnews.in/files/bird-flu-H5N1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3581400"/>
            <a:ext cx="2857500" cy="26289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95246" name="Picture 14" descr="http://dalje.com/slike/slike_3/r1/g2009/m01/y19204139316764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609600"/>
            <a:ext cx="2895600" cy="21717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Avian Influenza (H5N1) Cases, Worldwide, 2003-2010*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6172200"/>
            <a:ext cx="3402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 Through August 31, 2010 (WHO)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Avian Influenza (H5N1) Cases, Worldwide, 2003-2010*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6172200"/>
            <a:ext cx="3402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 Through August 31, 2010 (WHO)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2277070"/>
            <a:ext cx="12192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Egypt</a:t>
            </a:r>
          </a:p>
          <a:p>
            <a:pPr algn="ctr"/>
            <a:r>
              <a:rPr lang="en-US" dirty="0" smtClean="0"/>
              <a:t>Indonesia</a:t>
            </a:r>
          </a:p>
          <a:p>
            <a:pPr algn="ctr"/>
            <a:r>
              <a:rPr lang="en-US" dirty="0" smtClean="0"/>
              <a:t>Vietnam</a:t>
            </a:r>
            <a:endParaRPr lang="en-US" dirty="0"/>
          </a:p>
        </p:txBody>
      </p:sp>
      <p:pic>
        <p:nvPicPr>
          <p:cNvPr id="7" name="Picture 3" descr="C:\Documents and Settings\aam1303\Local Settings\Temporary Internet Files\Content.IE5\YZU7W3AB\MC900439805[2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911780" flipH="1">
            <a:off x="7142103" y="2916297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ts val="4600"/>
              </a:lnSpc>
            </a:pPr>
            <a:r>
              <a:rPr lang="en-US" dirty="0" smtClean="0"/>
              <a:t>Influenza viruses are constantly changing through mutation and recombination (“gene swapping”)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4" descr="Ohio Gothic: Tom Duck standing on a rain barrel next to Harry (a pig) who is holding a five pronged manure fork, the two set against a cartoon rendition of the setting for Grant Wood's American Gothic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823913"/>
            <a:ext cx="221297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Oval 3"/>
          <p:cNvSpPr>
            <a:spLocks noChangeArrowheads="1"/>
          </p:cNvSpPr>
          <p:nvPr/>
        </p:nvSpPr>
        <p:spPr bwMode="auto">
          <a:xfrm>
            <a:off x="2105025" y="976313"/>
            <a:ext cx="1476375" cy="1752600"/>
          </a:xfrm>
          <a:prstGeom prst="ellipse">
            <a:avLst/>
          </a:prstGeom>
          <a:solidFill>
            <a:schemeClr val="tx2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57425" y="1557338"/>
            <a:ext cx="1177925" cy="790575"/>
            <a:chOff x="2064" y="1200"/>
            <a:chExt cx="1776" cy="864"/>
          </a:xfrm>
          <a:solidFill>
            <a:schemeClr val="tx2"/>
          </a:solidFill>
        </p:grpSpPr>
        <p:sp>
          <p:nvSpPr>
            <p:cNvPr id="9247" name="Line 5"/>
            <p:cNvSpPr>
              <a:spLocks noChangeShapeType="1"/>
            </p:cNvSpPr>
            <p:nvPr/>
          </p:nvSpPr>
          <p:spPr bwMode="auto">
            <a:xfrm>
              <a:off x="2064" y="1200"/>
              <a:ext cx="1776" cy="0"/>
            </a:xfrm>
            <a:prstGeom prst="line">
              <a:avLst/>
            </a:prstGeom>
            <a:grp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248" name="Line 6"/>
            <p:cNvSpPr>
              <a:spLocks noChangeShapeType="1"/>
            </p:cNvSpPr>
            <p:nvPr/>
          </p:nvSpPr>
          <p:spPr bwMode="auto">
            <a:xfrm>
              <a:off x="2136" y="1323"/>
              <a:ext cx="1632" cy="0"/>
            </a:xfrm>
            <a:prstGeom prst="line">
              <a:avLst/>
            </a:prstGeom>
            <a:grp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249" name="Line 7"/>
            <p:cNvSpPr>
              <a:spLocks noChangeShapeType="1"/>
            </p:cNvSpPr>
            <p:nvPr/>
          </p:nvSpPr>
          <p:spPr bwMode="auto">
            <a:xfrm>
              <a:off x="2208" y="1446"/>
              <a:ext cx="1488" cy="0"/>
            </a:xfrm>
            <a:prstGeom prst="line">
              <a:avLst/>
            </a:prstGeom>
            <a:grp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250" name="Line 8"/>
            <p:cNvSpPr>
              <a:spLocks noChangeShapeType="1"/>
            </p:cNvSpPr>
            <p:nvPr/>
          </p:nvSpPr>
          <p:spPr bwMode="auto">
            <a:xfrm>
              <a:off x="2304" y="1570"/>
              <a:ext cx="1296" cy="0"/>
            </a:xfrm>
            <a:prstGeom prst="line">
              <a:avLst/>
            </a:prstGeom>
            <a:grp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251" name="Line 9"/>
            <p:cNvSpPr>
              <a:spLocks noChangeShapeType="1"/>
            </p:cNvSpPr>
            <p:nvPr/>
          </p:nvSpPr>
          <p:spPr bwMode="auto">
            <a:xfrm>
              <a:off x="2424" y="1693"/>
              <a:ext cx="1056" cy="0"/>
            </a:xfrm>
            <a:prstGeom prst="line">
              <a:avLst/>
            </a:prstGeom>
            <a:grp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252" name="Line 10"/>
            <p:cNvSpPr>
              <a:spLocks noChangeShapeType="1"/>
            </p:cNvSpPr>
            <p:nvPr/>
          </p:nvSpPr>
          <p:spPr bwMode="auto">
            <a:xfrm>
              <a:off x="2520" y="1817"/>
              <a:ext cx="864" cy="0"/>
            </a:xfrm>
            <a:prstGeom prst="line">
              <a:avLst/>
            </a:prstGeom>
            <a:grp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253" name="Line 11"/>
            <p:cNvSpPr>
              <a:spLocks noChangeShapeType="1"/>
            </p:cNvSpPr>
            <p:nvPr/>
          </p:nvSpPr>
          <p:spPr bwMode="auto">
            <a:xfrm>
              <a:off x="2616" y="1940"/>
              <a:ext cx="672" cy="0"/>
            </a:xfrm>
            <a:prstGeom prst="line">
              <a:avLst/>
            </a:prstGeom>
            <a:grp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254" name="Line 12"/>
            <p:cNvSpPr>
              <a:spLocks noChangeShapeType="1"/>
            </p:cNvSpPr>
            <p:nvPr/>
          </p:nvSpPr>
          <p:spPr bwMode="auto">
            <a:xfrm>
              <a:off x="2688" y="2064"/>
              <a:ext cx="528" cy="0"/>
            </a:xfrm>
            <a:prstGeom prst="line">
              <a:avLst/>
            </a:prstGeom>
            <a:grp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23556" name="Oval 3"/>
          <p:cNvSpPr>
            <a:spLocks noChangeArrowheads="1"/>
          </p:cNvSpPr>
          <p:nvPr/>
        </p:nvSpPr>
        <p:spPr bwMode="auto">
          <a:xfrm>
            <a:off x="5638800" y="1052513"/>
            <a:ext cx="1630363" cy="1638300"/>
          </a:xfrm>
          <a:prstGeom prst="ellipse">
            <a:avLst/>
          </a:prstGeom>
          <a:solidFill>
            <a:schemeClr val="tx2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23557" name="Text Box 40"/>
          <p:cNvSpPr txBox="1">
            <a:spLocks noChangeArrowheads="1"/>
          </p:cNvSpPr>
          <p:nvPr/>
        </p:nvSpPr>
        <p:spPr bwMode="auto">
          <a:xfrm>
            <a:off x="2354113" y="162580"/>
            <a:ext cx="44276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bg1"/>
                </a:solidFill>
              </a:rPr>
              <a:t>Gene Segment Reassortment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5867400" y="1557338"/>
            <a:ext cx="1177925" cy="790575"/>
            <a:chOff x="2064" y="1200"/>
            <a:chExt cx="1776" cy="864"/>
          </a:xfrm>
        </p:grpSpPr>
        <p:sp>
          <p:nvSpPr>
            <p:cNvPr id="23573" name="Line 5"/>
            <p:cNvSpPr>
              <a:spLocks noChangeShapeType="1"/>
            </p:cNvSpPr>
            <p:nvPr/>
          </p:nvSpPr>
          <p:spPr bwMode="auto">
            <a:xfrm>
              <a:off x="2064" y="1200"/>
              <a:ext cx="1776" cy="0"/>
            </a:xfrm>
            <a:prstGeom prst="line">
              <a:avLst/>
            </a:prstGeom>
            <a:noFill/>
            <a:ln w="76200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Line 6"/>
            <p:cNvSpPr>
              <a:spLocks noChangeShapeType="1"/>
            </p:cNvSpPr>
            <p:nvPr/>
          </p:nvSpPr>
          <p:spPr bwMode="auto">
            <a:xfrm>
              <a:off x="2136" y="1323"/>
              <a:ext cx="1632" cy="0"/>
            </a:xfrm>
            <a:prstGeom prst="line">
              <a:avLst/>
            </a:prstGeom>
            <a:noFill/>
            <a:ln w="76200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Line 7"/>
            <p:cNvSpPr>
              <a:spLocks noChangeShapeType="1"/>
            </p:cNvSpPr>
            <p:nvPr/>
          </p:nvSpPr>
          <p:spPr bwMode="auto">
            <a:xfrm>
              <a:off x="2208" y="1446"/>
              <a:ext cx="1489" cy="0"/>
            </a:xfrm>
            <a:prstGeom prst="line">
              <a:avLst/>
            </a:prstGeom>
            <a:noFill/>
            <a:ln w="76200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Line 8"/>
            <p:cNvSpPr>
              <a:spLocks noChangeShapeType="1"/>
            </p:cNvSpPr>
            <p:nvPr/>
          </p:nvSpPr>
          <p:spPr bwMode="auto">
            <a:xfrm>
              <a:off x="2303" y="1570"/>
              <a:ext cx="1297" cy="0"/>
            </a:xfrm>
            <a:prstGeom prst="line">
              <a:avLst/>
            </a:prstGeom>
            <a:noFill/>
            <a:ln w="76200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Line 9"/>
            <p:cNvSpPr>
              <a:spLocks noChangeShapeType="1"/>
            </p:cNvSpPr>
            <p:nvPr/>
          </p:nvSpPr>
          <p:spPr bwMode="auto">
            <a:xfrm>
              <a:off x="2423" y="1693"/>
              <a:ext cx="1058" cy="0"/>
            </a:xfrm>
            <a:prstGeom prst="line">
              <a:avLst/>
            </a:prstGeom>
            <a:noFill/>
            <a:ln w="76200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Line 10"/>
            <p:cNvSpPr>
              <a:spLocks noChangeShapeType="1"/>
            </p:cNvSpPr>
            <p:nvPr/>
          </p:nvSpPr>
          <p:spPr bwMode="auto">
            <a:xfrm>
              <a:off x="2521" y="1818"/>
              <a:ext cx="862" cy="0"/>
            </a:xfrm>
            <a:prstGeom prst="line">
              <a:avLst/>
            </a:prstGeom>
            <a:noFill/>
            <a:ln w="76200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Line 11"/>
            <p:cNvSpPr>
              <a:spLocks noChangeShapeType="1"/>
            </p:cNvSpPr>
            <p:nvPr/>
          </p:nvSpPr>
          <p:spPr bwMode="auto">
            <a:xfrm>
              <a:off x="2617" y="1941"/>
              <a:ext cx="670" cy="0"/>
            </a:xfrm>
            <a:prstGeom prst="line">
              <a:avLst/>
            </a:prstGeom>
            <a:noFill/>
            <a:ln w="76200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Line 12"/>
            <p:cNvSpPr>
              <a:spLocks noChangeShapeType="1"/>
            </p:cNvSpPr>
            <p:nvPr/>
          </p:nvSpPr>
          <p:spPr bwMode="auto">
            <a:xfrm>
              <a:off x="2689" y="2064"/>
              <a:ext cx="527" cy="0"/>
            </a:xfrm>
            <a:prstGeom prst="line">
              <a:avLst/>
            </a:prstGeom>
            <a:noFill/>
            <a:ln w="76200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59" name="Oval 3"/>
          <p:cNvSpPr>
            <a:spLocks noChangeArrowheads="1"/>
          </p:cNvSpPr>
          <p:nvPr/>
        </p:nvSpPr>
        <p:spPr bwMode="auto">
          <a:xfrm>
            <a:off x="3810000" y="4794250"/>
            <a:ext cx="1676400" cy="1744663"/>
          </a:xfrm>
          <a:prstGeom prst="ellipse">
            <a:avLst/>
          </a:prstGeom>
          <a:solidFill>
            <a:schemeClr val="tx2"/>
          </a:solidFill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23560" name="Line 5"/>
          <p:cNvSpPr>
            <a:spLocks noChangeShapeType="1"/>
          </p:cNvSpPr>
          <p:nvPr/>
        </p:nvSpPr>
        <p:spPr bwMode="auto">
          <a:xfrm>
            <a:off x="4078288" y="5443538"/>
            <a:ext cx="1204912" cy="0"/>
          </a:xfrm>
          <a:prstGeom prst="line">
            <a:avLst/>
          </a:prstGeom>
          <a:noFill/>
          <a:ln w="76200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Line 6"/>
          <p:cNvSpPr>
            <a:spLocks noChangeShapeType="1"/>
          </p:cNvSpPr>
          <p:nvPr/>
        </p:nvSpPr>
        <p:spPr bwMode="auto">
          <a:xfrm>
            <a:off x="4125913" y="5540375"/>
            <a:ext cx="110807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2" name="Line 7"/>
          <p:cNvSpPr>
            <a:spLocks noChangeShapeType="1"/>
          </p:cNvSpPr>
          <p:nvPr/>
        </p:nvSpPr>
        <p:spPr bwMode="auto">
          <a:xfrm>
            <a:off x="4175125" y="5638800"/>
            <a:ext cx="1009650" cy="0"/>
          </a:xfrm>
          <a:prstGeom prst="line">
            <a:avLst/>
          </a:prstGeom>
          <a:noFill/>
          <a:ln w="76200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3" name="Line 8"/>
          <p:cNvSpPr>
            <a:spLocks noChangeShapeType="1"/>
          </p:cNvSpPr>
          <p:nvPr/>
        </p:nvSpPr>
        <p:spPr bwMode="auto">
          <a:xfrm>
            <a:off x="4240213" y="5737225"/>
            <a:ext cx="88106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4" name="Line 9"/>
          <p:cNvSpPr>
            <a:spLocks noChangeShapeType="1"/>
          </p:cNvSpPr>
          <p:nvPr/>
        </p:nvSpPr>
        <p:spPr bwMode="auto">
          <a:xfrm>
            <a:off x="4321175" y="5834063"/>
            <a:ext cx="717550" cy="0"/>
          </a:xfrm>
          <a:prstGeom prst="line">
            <a:avLst/>
          </a:prstGeom>
          <a:noFill/>
          <a:ln w="76200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Line 10"/>
          <p:cNvSpPr>
            <a:spLocks noChangeShapeType="1"/>
          </p:cNvSpPr>
          <p:nvPr/>
        </p:nvSpPr>
        <p:spPr bwMode="auto">
          <a:xfrm>
            <a:off x="4387850" y="5932488"/>
            <a:ext cx="58578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6" name="Line 11"/>
          <p:cNvSpPr>
            <a:spLocks noChangeShapeType="1"/>
          </p:cNvSpPr>
          <p:nvPr/>
        </p:nvSpPr>
        <p:spPr bwMode="auto">
          <a:xfrm>
            <a:off x="4451350" y="6029325"/>
            <a:ext cx="457200" cy="0"/>
          </a:xfrm>
          <a:prstGeom prst="line">
            <a:avLst/>
          </a:prstGeom>
          <a:noFill/>
          <a:ln w="76200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7" name="Line 12"/>
          <p:cNvSpPr>
            <a:spLocks noChangeShapeType="1"/>
          </p:cNvSpPr>
          <p:nvPr/>
        </p:nvSpPr>
        <p:spPr bwMode="auto">
          <a:xfrm>
            <a:off x="4502150" y="6127750"/>
            <a:ext cx="35718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8" name="Down Arrow 51"/>
          <p:cNvSpPr>
            <a:spLocks noChangeArrowheads="1"/>
          </p:cNvSpPr>
          <p:nvPr/>
        </p:nvSpPr>
        <p:spPr bwMode="auto">
          <a:xfrm>
            <a:off x="4191000" y="4495800"/>
            <a:ext cx="914400" cy="762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/>
          </a:p>
        </p:txBody>
      </p:sp>
      <p:sp>
        <p:nvSpPr>
          <p:cNvPr id="51" name="TextBox 50"/>
          <p:cNvSpPr txBox="1"/>
          <p:nvPr/>
        </p:nvSpPr>
        <p:spPr>
          <a:xfrm>
            <a:off x="3178996" y="2979738"/>
            <a:ext cx="2916183" cy="646331"/>
          </a:xfrm>
          <a:prstGeom prst="rect">
            <a:avLst/>
          </a:prstGeom>
          <a:solidFill>
            <a:schemeClr val="tx2"/>
          </a:solidFill>
          <a:ln w="28575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</a:rPr>
              <a:t>Influenza virus </a:t>
            </a:r>
            <a:r>
              <a:rPr lang="en-US" u="sng" dirty="0">
                <a:solidFill>
                  <a:schemeClr val="bg1"/>
                </a:solidFill>
                <a:latin typeface="Arial" pitchFamily="34" charset="0"/>
              </a:rPr>
              <a:t>co-infection</a:t>
            </a:r>
          </a:p>
          <a:p>
            <a:pPr algn="ctr" eaLnBrk="0" hangingPunct="0"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</a:rPr>
              <a:t>of swine or human</a:t>
            </a:r>
          </a:p>
        </p:txBody>
      </p:sp>
      <p:pic>
        <p:nvPicPr>
          <p:cNvPr id="23570" name="Picture 48" descr="Photo_Marfi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0050" y="3733800"/>
            <a:ext cx="87788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571" name="Straight Arrow Connector 52"/>
          <p:cNvCxnSpPr>
            <a:cxnSpLocks noChangeShapeType="1"/>
          </p:cNvCxnSpPr>
          <p:nvPr/>
        </p:nvCxnSpPr>
        <p:spPr bwMode="auto">
          <a:xfrm>
            <a:off x="2819400" y="2514600"/>
            <a:ext cx="685800" cy="533400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3572" name="Straight Arrow Connector 53"/>
          <p:cNvCxnSpPr>
            <a:cxnSpLocks noChangeShapeType="1"/>
          </p:cNvCxnSpPr>
          <p:nvPr/>
        </p:nvCxnSpPr>
        <p:spPr bwMode="auto">
          <a:xfrm rot="10800000" flipV="1">
            <a:off x="5791200" y="2514600"/>
            <a:ext cx="609600" cy="533400"/>
          </a:xfrm>
          <a:prstGeom prst="straightConnector1">
            <a:avLst/>
          </a:prstGeom>
          <a:noFill/>
          <a:ln w="76200" algn="ctr">
            <a:solidFill>
              <a:srgbClr val="92D05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Is the Risk For Avian Influenza Increasing?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89037"/>
            <a:ext cx="9144000" cy="4525963"/>
          </a:xfrm>
        </p:spPr>
        <p:txBody>
          <a:bodyPr>
            <a:noAutofit/>
          </a:bodyPr>
          <a:lstStyle/>
          <a:p>
            <a:r>
              <a:rPr lang="en-US" sz="2200" dirty="0" smtClean="0"/>
              <a:t>Possibly!</a:t>
            </a:r>
          </a:p>
          <a:p>
            <a:r>
              <a:rPr lang="en-US" sz="2200" dirty="0" smtClean="0"/>
              <a:t>2009 H1N1 → more influenza infections worldwide</a:t>
            </a:r>
          </a:p>
          <a:p>
            <a:pPr lvl="1"/>
            <a:r>
              <a:rPr lang="en-US" sz="2200" dirty="0" smtClean="0"/>
              <a:t>Greater opportunity for recombination? </a:t>
            </a:r>
            <a:r>
              <a:rPr lang="en-US" sz="2200" b="1" dirty="0" smtClean="0">
                <a:solidFill>
                  <a:schemeClr val="bg1"/>
                </a:solidFill>
              </a:rPr>
              <a:t>Yes</a:t>
            </a:r>
          </a:p>
          <a:p>
            <a:r>
              <a:rPr lang="en-US" sz="2200" dirty="0" smtClean="0"/>
              <a:t>Has recombination with H5N1 been documented in humans? </a:t>
            </a:r>
            <a:r>
              <a:rPr lang="en-US" sz="2200" b="1" dirty="0" smtClean="0">
                <a:solidFill>
                  <a:schemeClr val="bg1"/>
                </a:solidFill>
              </a:rPr>
              <a:t>No</a:t>
            </a:r>
          </a:p>
          <a:p>
            <a:pPr lvl="1"/>
            <a:r>
              <a:rPr lang="en-US" sz="2200" dirty="0" smtClean="0"/>
              <a:t>Dual influenza A infections in humans documented (pandemic H1N1 &amp; seasonal H1N1 and pandemic H1N1 &amp; H3N2)</a:t>
            </a:r>
          </a:p>
          <a:p>
            <a:pPr lvl="1"/>
            <a:r>
              <a:rPr lang="en-US" sz="2200" dirty="0" smtClean="0"/>
              <a:t>“Rumors” of persons co-infected with H5N1 &amp; pandemic H1N1</a:t>
            </a:r>
          </a:p>
          <a:p>
            <a:pPr lvl="1"/>
            <a:r>
              <a:rPr lang="en-US" sz="2200" dirty="0" smtClean="0"/>
              <a:t>Reassortment of mammal (swine) H3N2 and avian H5 influenza viruses documented in China</a:t>
            </a:r>
          </a:p>
          <a:p>
            <a:pPr lvl="1"/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Arboviral</a:t>
            </a:r>
            <a:r>
              <a:rPr lang="en-US" dirty="0" smtClean="0"/>
              <a:t> Diseases with Pandemic Potential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 “Human-to-Human” Arboviruses</a:t>
            </a:r>
            <a:r>
              <a:rPr lang="en-US" dirty="0" smtClean="0"/>
              <a:t>*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295400"/>
            <a:ext cx="9296400" cy="4530725"/>
          </a:xfrm>
        </p:spPr>
        <p:txBody>
          <a:bodyPr>
            <a:noAutofit/>
          </a:bodyPr>
          <a:lstStyle/>
          <a:p>
            <a:pPr lvl="1">
              <a:lnSpc>
                <a:spcPts val="3800"/>
              </a:lnSpc>
              <a:defRPr/>
            </a:pPr>
            <a:r>
              <a:rPr lang="en-US" sz="2500" dirty="0" smtClean="0"/>
              <a:t>Humans → high concentrations of virus (</a:t>
            </a:r>
            <a:r>
              <a:rPr lang="en-US" sz="2500" dirty="0" smtClean="0">
                <a:solidFill>
                  <a:srgbClr val="FFFF00"/>
                </a:solidFill>
              </a:rPr>
              <a:t>high </a:t>
            </a:r>
            <a:r>
              <a:rPr lang="en-US" sz="2500" dirty="0" err="1" smtClean="0">
                <a:solidFill>
                  <a:srgbClr val="FFFF00"/>
                </a:solidFill>
              </a:rPr>
              <a:t>viremia</a:t>
            </a:r>
            <a:r>
              <a:rPr lang="en-US" sz="2500" dirty="0" smtClean="0"/>
              <a:t>)</a:t>
            </a:r>
          </a:p>
          <a:p>
            <a:pPr lvl="2">
              <a:lnSpc>
                <a:spcPts val="3800"/>
              </a:lnSpc>
              <a:defRPr/>
            </a:pPr>
            <a:r>
              <a:rPr lang="en-US" sz="2500" dirty="0" smtClean="0"/>
              <a:t>Can infect mosquitoes</a:t>
            </a:r>
          </a:p>
          <a:p>
            <a:pPr lvl="2">
              <a:lnSpc>
                <a:spcPts val="3800"/>
              </a:lnSpc>
              <a:defRPr/>
            </a:pPr>
            <a:r>
              <a:rPr lang="en-US" sz="2500" dirty="0" smtClean="0"/>
              <a:t>Unlike WNV, we can transmit to others</a:t>
            </a:r>
          </a:p>
          <a:p>
            <a:pPr lvl="1">
              <a:lnSpc>
                <a:spcPts val="3800"/>
              </a:lnSpc>
              <a:defRPr/>
            </a:pPr>
            <a:r>
              <a:rPr lang="en-US" sz="2500" dirty="0" smtClean="0"/>
              <a:t>Viremic humans travel while asymptomatic</a:t>
            </a:r>
          </a:p>
          <a:p>
            <a:pPr lvl="1">
              <a:lnSpc>
                <a:spcPts val="3800"/>
              </a:lnSpc>
              <a:defRPr/>
            </a:pPr>
            <a:r>
              <a:rPr lang="en-US" sz="2500" dirty="0" smtClean="0"/>
              <a:t>Humans go into endemic/enzootic areas</a:t>
            </a:r>
          </a:p>
          <a:p>
            <a:pPr lvl="2">
              <a:lnSpc>
                <a:spcPts val="3800"/>
              </a:lnSpc>
              <a:defRPr/>
            </a:pPr>
            <a:r>
              <a:rPr lang="en-US" sz="2500" dirty="0" smtClean="0"/>
              <a:t>Urban growth or </a:t>
            </a:r>
            <a:r>
              <a:rPr lang="en-US" sz="2500" dirty="0" err="1" smtClean="0"/>
              <a:t>ag</a:t>
            </a:r>
            <a:r>
              <a:rPr lang="en-US" sz="2500" dirty="0" smtClean="0"/>
              <a:t> development in developing nations</a:t>
            </a:r>
          </a:p>
          <a:p>
            <a:pPr lvl="2">
              <a:lnSpc>
                <a:spcPts val="3800"/>
              </a:lnSpc>
              <a:defRPr/>
            </a:pPr>
            <a:r>
              <a:rPr lang="en-US" sz="2500" dirty="0" smtClean="0"/>
              <a:t>Tourism </a:t>
            </a:r>
          </a:p>
          <a:p>
            <a:pPr lvl="1">
              <a:lnSpc>
                <a:spcPts val="3800"/>
              </a:lnSpc>
              <a:defRPr/>
            </a:pPr>
            <a:r>
              <a:rPr lang="en-US" sz="2500" dirty="0" smtClean="0"/>
              <a:t>Range of </a:t>
            </a:r>
            <a:r>
              <a:rPr lang="en-US" sz="2500" i="1" dirty="0" err="1" smtClean="0">
                <a:solidFill>
                  <a:srgbClr val="FFFF00"/>
                </a:solidFill>
              </a:rPr>
              <a:t>Ae</a:t>
            </a:r>
            <a:r>
              <a:rPr lang="en-US" sz="2500" i="1" dirty="0" smtClean="0">
                <a:solidFill>
                  <a:srgbClr val="FFFF00"/>
                </a:solidFill>
              </a:rPr>
              <a:t> </a:t>
            </a:r>
            <a:r>
              <a:rPr lang="en-US" sz="2500" i="1" dirty="0" err="1" smtClean="0">
                <a:solidFill>
                  <a:srgbClr val="FFFF00"/>
                </a:solidFill>
              </a:rPr>
              <a:t>aegypti</a:t>
            </a:r>
            <a:r>
              <a:rPr lang="en-US" sz="2500" dirty="0" smtClean="0">
                <a:solidFill>
                  <a:srgbClr val="FFFF00"/>
                </a:solidFill>
              </a:rPr>
              <a:t> </a:t>
            </a:r>
            <a:r>
              <a:rPr lang="en-US" sz="2500" dirty="0" smtClean="0"/>
              <a:t>&amp; </a:t>
            </a:r>
            <a:r>
              <a:rPr lang="en-US" sz="2500" i="1" dirty="0" err="1" smtClean="0">
                <a:solidFill>
                  <a:srgbClr val="FFFF00"/>
                </a:solidFill>
              </a:rPr>
              <a:t>Ae</a:t>
            </a:r>
            <a:r>
              <a:rPr lang="en-US" sz="2500" i="1" dirty="0" smtClean="0">
                <a:solidFill>
                  <a:srgbClr val="FFFF00"/>
                </a:solidFill>
              </a:rPr>
              <a:t>. </a:t>
            </a:r>
            <a:r>
              <a:rPr lang="en-US" sz="2500" i="1" dirty="0" err="1" smtClean="0">
                <a:solidFill>
                  <a:srgbClr val="FFFF00"/>
                </a:solidFill>
              </a:rPr>
              <a:t>albopictus</a:t>
            </a:r>
            <a:r>
              <a:rPr lang="en-US" sz="2500" dirty="0" smtClean="0">
                <a:solidFill>
                  <a:srgbClr val="FFFF00"/>
                </a:solidFill>
              </a:rPr>
              <a:t> </a:t>
            </a:r>
            <a:r>
              <a:rPr lang="en-US" sz="2500" dirty="0" smtClean="0"/>
              <a:t>expanding</a:t>
            </a:r>
          </a:p>
          <a:p>
            <a:pPr lvl="1">
              <a:lnSpc>
                <a:spcPts val="3800"/>
              </a:lnSpc>
              <a:defRPr/>
            </a:pPr>
            <a:r>
              <a:rPr lang="en-US" sz="2500" dirty="0" smtClean="0"/>
              <a:t>Each virus can establish local transmission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609600" y="1066800"/>
            <a:ext cx="800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94069" y="6400800"/>
            <a:ext cx="2521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* Or, simian-to-human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Arboviruses (Human-to-Human)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991600" cy="4530725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  <a:defRPr/>
            </a:pPr>
            <a:r>
              <a:rPr lang="en-US" dirty="0" smtClean="0"/>
              <a:t>Currently, increased activity &amp; global movement for:</a:t>
            </a:r>
          </a:p>
          <a:p>
            <a:pPr lvl="1">
              <a:lnSpc>
                <a:spcPts val="4000"/>
              </a:lnSpc>
              <a:defRPr/>
            </a:pPr>
            <a:r>
              <a:rPr lang="en-US" dirty="0" smtClean="0"/>
              <a:t>Rift Valley Fever virus (</a:t>
            </a:r>
            <a:r>
              <a:rPr lang="en-US" dirty="0" err="1" smtClean="0"/>
              <a:t>Phlebovirus</a:t>
            </a:r>
            <a:r>
              <a:rPr lang="en-US" dirty="0" smtClean="0"/>
              <a:t>)</a:t>
            </a:r>
          </a:p>
          <a:p>
            <a:pPr lvl="1">
              <a:lnSpc>
                <a:spcPts val="4000"/>
              </a:lnSpc>
              <a:defRPr/>
            </a:pPr>
            <a:r>
              <a:rPr lang="en-US" dirty="0" smtClean="0">
                <a:solidFill>
                  <a:srgbClr val="FFFF00"/>
                </a:solidFill>
              </a:rPr>
              <a:t>Dengue virus </a:t>
            </a:r>
            <a:r>
              <a:rPr lang="en-US" dirty="0" smtClean="0"/>
              <a:t>(Flavivirus)</a:t>
            </a:r>
          </a:p>
          <a:p>
            <a:pPr lvl="1">
              <a:lnSpc>
                <a:spcPts val="4000"/>
              </a:lnSpc>
              <a:defRPr/>
            </a:pPr>
            <a:r>
              <a:rPr lang="en-US" dirty="0" smtClean="0">
                <a:solidFill>
                  <a:srgbClr val="FFFF00"/>
                </a:solidFill>
              </a:rPr>
              <a:t>Yellow fever virus </a:t>
            </a:r>
            <a:r>
              <a:rPr lang="en-US" dirty="0" smtClean="0"/>
              <a:t>(Flavivirus)</a:t>
            </a:r>
          </a:p>
          <a:p>
            <a:pPr lvl="1">
              <a:lnSpc>
                <a:spcPts val="4000"/>
              </a:lnSpc>
              <a:defRPr/>
            </a:pPr>
            <a:r>
              <a:rPr lang="en-US" dirty="0" err="1" smtClean="0">
                <a:solidFill>
                  <a:srgbClr val="FFFF00"/>
                </a:solidFill>
              </a:rPr>
              <a:t>Chikungunya</a:t>
            </a:r>
            <a:r>
              <a:rPr lang="en-US" dirty="0" smtClean="0">
                <a:solidFill>
                  <a:srgbClr val="FFFF00"/>
                </a:solidFill>
              </a:rPr>
              <a:t> virus </a:t>
            </a:r>
            <a:r>
              <a:rPr lang="en-US" dirty="0" smtClean="0"/>
              <a:t>(</a:t>
            </a:r>
            <a:r>
              <a:rPr lang="en-US" dirty="0" err="1" smtClean="0"/>
              <a:t>Alphavirus</a:t>
            </a:r>
            <a:r>
              <a:rPr lang="en-US" dirty="0" smtClean="0"/>
              <a:t>)</a:t>
            </a:r>
          </a:p>
          <a:p>
            <a:pPr lvl="2">
              <a:lnSpc>
                <a:spcPts val="4000"/>
              </a:lnSpc>
              <a:defRPr/>
            </a:pPr>
            <a:r>
              <a:rPr lang="en-US" dirty="0" err="1" smtClean="0"/>
              <a:t>O’nyong-nyong</a:t>
            </a:r>
            <a:r>
              <a:rPr lang="en-US" dirty="0" smtClean="0"/>
              <a:t> / Igbo </a:t>
            </a:r>
            <a:r>
              <a:rPr lang="en-US" dirty="0" err="1" smtClean="0"/>
              <a:t>Ora</a:t>
            </a:r>
            <a:endParaRPr lang="en-US" dirty="0" smtClean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609600" y="838200"/>
            <a:ext cx="800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Rift Valley Fever Virus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467600" cy="4525963"/>
          </a:xfrm>
        </p:spPr>
        <p:txBody>
          <a:bodyPr>
            <a:noAutofit/>
          </a:bodyPr>
          <a:lstStyle/>
          <a:p>
            <a:pPr lvl="1">
              <a:defRPr/>
            </a:pPr>
            <a:r>
              <a:rPr lang="en-US" sz="2400" dirty="0" smtClean="0"/>
              <a:t>Disease of East Africa (Egypt, Sudan, Kenya)</a:t>
            </a:r>
          </a:p>
          <a:p>
            <a:pPr lvl="1">
              <a:defRPr/>
            </a:pPr>
            <a:r>
              <a:rPr lang="en-US" sz="2400" dirty="0" smtClean="0"/>
              <a:t>2000 –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time out of Africa (Saudi Peninsula)</a:t>
            </a:r>
          </a:p>
          <a:p>
            <a:pPr lvl="1">
              <a:defRPr/>
            </a:pPr>
            <a:r>
              <a:rPr lang="en-US" sz="2400" dirty="0" smtClean="0"/>
              <a:t>2010 – Large epidemic &amp; enzootic in So Africa</a:t>
            </a:r>
          </a:p>
          <a:p>
            <a:pPr lvl="2">
              <a:defRPr/>
            </a:pPr>
            <a:r>
              <a:rPr lang="en-US" sz="2400" dirty="0" smtClean="0"/>
              <a:t>Last major epidemic 1974 (20,000 cases)</a:t>
            </a:r>
          </a:p>
          <a:p>
            <a:pPr lvl="1">
              <a:defRPr/>
            </a:pPr>
            <a:r>
              <a:rPr lang="en-US" sz="2400" dirty="0" smtClean="0"/>
              <a:t>Multiple forms of transmission</a:t>
            </a:r>
          </a:p>
          <a:p>
            <a:pPr lvl="2">
              <a:defRPr/>
            </a:pPr>
            <a:r>
              <a:rPr lang="en-US" sz="2400" dirty="0" smtClean="0"/>
              <a:t>Mosquito-borne (multiple mosquito species)</a:t>
            </a:r>
          </a:p>
          <a:p>
            <a:pPr lvl="2">
              <a:defRPr/>
            </a:pPr>
            <a:r>
              <a:rPr lang="en-US" sz="2400" dirty="0" smtClean="0"/>
              <a:t>Consuming contaminated animal products</a:t>
            </a:r>
          </a:p>
          <a:p>
            <a:pPr lvl="2">
              <a:defRPr/>
            </a:pPr>
            <a:r>
              <a:rPr lang="en-US" sz="2400" dirty="0" smtClean="0"/>
              <a:t>Airborne transmission</a:t>
            </a:r>
          </a:p>
          <a:p>
            <a:pPr lvl="1">
              <a:defRPr/>
            </a:pPr>
            <a:r>
              <a:rPr lang="en-US" sz="2400" dirty="0" smtClean="0"/>
              <a:t>Extremely sensitive to climate</a:t>
            </a:r>
          </a:p>
          <a:p>
            <a:pPr lvl="1">
              <a:defRPr/>
            </a:pPr>
            <a:r>
              <a:rPr lang="en-US" sz="2400" dirty="0" smtClean="0"/>
              <a:t>Global climate change effect?</a:t>
            </a:r>
          </a:p>
          <a:p>
            <a:endParaRPr lang="en-US" sz="2400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609600" y="1066800"/>
            <a:ext cx="800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514600"/>
            <a:ext cx="9144000" cy="1143000"/>
          </a:xfrm>
        </p:spPr>
        <p:txBody>
          <a:bodyPr>
            <a:normAutofit/>
          </a:bodyPr>
          <a:lstStyle/>
          <a:p>
            <a:r>
              <a:rPr lang="en-US" sz="3100" dirty="0" smtClean="0"/>
              <a:t>Movies About Outbreaks, Epidemics, &amp; Pandemics </a:t>
            </a:r>
            <a:endParaRPr lang="en-US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RVF world distribution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091" y="956462"/>
            <a:ext cx="7656909" cy="392033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01566" y="4953000"/>
            <a:ext cx="7696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27234" y="5105400"/>
            <a:ext cx="304800" cy="304800"/>
          </a:xfrm>
          <a:prstGeom prst="rect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80034" y="5105400"/>
            <a:ext cx="304800" cy="3048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66038" y="5073134"/>
            <a:ext cx="239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Epidemic  transmission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64303" y="5073134"/>
            <a:ext cx="228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Sporadic  transmission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048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Distribution of RVF, Worldwide (2009)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Possible Sources of Introduction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Infected </a:t>
            </a:r>
            <a:r>
              <a:rPr lang="en-US" dirty="0" smtClean="0"/>
              <a:t>vectors</a:t>
            </a:r>
            <a:endParaRPr lang="en-US" dirty="0"/>
          </a:p>
          <a:p>
            <a:r>
              <a:rPr lang="en-US" dirty="0"/>
              <a:t>Viremic </a:t>
            </a:r>
            <a:r>
              <a:rPr lang="en-US" dirty="0" smtClean="0"/>
              <a:t>animals</a:t>
            </a:r>
            <a:endParaRPr lang="en-US" dirty="0"/>
          </a:p>
          <a:p>
            <a:r>
              <a:rPr lang="en-US" dirty="0"/>
              <a:t>Viremic </a:t>
            </a:r>
            <a:r>
              <a:rPr lang="en-US" dirty="0" smtClean="0"/>
              <a:t>people</a:t>
            </a:r>
            <a:endParaRPr lang="en-US" dirty="0"/>
          </a:p>
          <a:p>
            <a:r>
              <a:rPr lang="en-US" dirty="0"/>
              <a:t>Contaminated </a:t>
            </a:r>
            <a:r>
              <a:rPr lang="en-US" dirty="0" smtClean="0"/>
              <a:t>animal meat &amp; tissues</a:t>
            </a:r>
            <a:endParaRPr lang="en-US" dirty="0"/>
          </a:p>
          <a:p>
            <a:r>
              <a:rPr lang="en-US" dirty="0"/>
              <a:t>Contaminated </a:t>
            </a:r>
            <a:r>
              <a:rPr lang="en-US" dirty="0" smtClean="0"/>
              <a:t>raw milk &amp; dairy products</a:t>
            </a:r>
            <a:endParaRPr lang="en-US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609600" y="1447800"/>
            <a:ext cx="800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 smtClean="0"/>
              <a:t>Dengue &amp; Yellow Fever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Dengue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229600" cy="4525963"/>
          </a:xfrm>
        </p:spPr>
        <p:txBody>
          <a:bodyPr>
            <a:noAutofit/>
          </a:bodyPr>
          <a:lstStyle/>
          <a:p>
            <a:r>
              <a:rPr lang="en-US" sz="2600" dirty="0" smtClean="0"/>
              <a:t>Common in travelers to Caribbean, C. America, &amp; Asia (3-8% travelers with fever)</a:t>
            </a:r>
          </a:p>
          <a:p>
            <a:r>
              <a:rPr lang="en-US" sz="2600" dirty="0" smtClean="0"/>
              <a:t>2009, more cases worldwide</a:t>
            </a:r>
          </a:p>
          <a:p>
            <a:pPr lvl="1"/>
            <a:r>
              <a:rPr lang="en-US" sz="2600" dirty="0" smtClean="0"/>
              <a:t>Est. 50M infections / year (WHO)</a:t>
            </a:r>
          </a:p>
          <a:p>
            <a:r>
              <a:rPr lang="en-US" sz="2600" dirty="0" smtClean="0"/>
              <a:t>Urban transmission worldwide (big cities)</a:t>
            </a:r>
          </a:p>
          <a:p>
            <a:r>
              <a:rPr lang="en-US" sz="2600" dirty="0" smtClean="0"/>
              <a:t>Reported in 100 countries</a:t>
            </a:r>
          </a:p>
          <a:p>
            <a:r>
              <a:rPr lang="en-US" sz="2600" dirty="0" smtClean="0"/>
              <a:t>Local transmission shown in Texas, Florida, &amp; France (sustained?)</a:t>
            </a:r>
          </a:p>
          <a:p>
            <a:r>
              <a:rPr lang="en-US" sz="2600" dirty="0" smtClean="0"/>
              <a:t>Thousands of cases in India now</a:t>
            </a:r>
          </a:p>
          <a:p>
            <a:r>
              <a:rPr lang="en-US" sz="2600" dirty="0" smtClean="0"/>
              <a:t>On average, 1 case infects 3 cases</a:t>
            </a:r>
          </a:p>
          <a:p>
            <a:pPr lvl="1"/>
            <a:r>
              <a:rPr lang="en-US" sz="2600" dirty="0" smtClean="0"/>
              <a:t>R</a:t>
            </a:r>
            <a:r>
              <a:rPr lang="en-US" sz="2600" baseline="-25000" dirty="0" smtClean="0"/>
              <a:t>0</a:t>
            </a:r>
            <a:r>
              <a:rPr lang="en-US" sz="2600" dirty="0" smtClean="0"/>
              <a:t> same as flu</a:t>
            </a:r>
            <a:endParaRPr lang="en-US" sz="2600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609600" y="990600"/>
            <a:ext cx="800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upload.wikimedia.org/wikipedia/commons/4/49/Dengue0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93726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304800" y="162580"/>
            <a:ext cx="976581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Distribution of dengue epidemics and </a:t>
            </a:r>
            <a:r>
              <a:rPr lang="en-US" sz="27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Aedes</a:t>
            </a:r>
            <a:r>
              <a:rPr lang="en-US" sz="27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7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aegypti</a:t>
            </a:r>
            <a:r>
              <a:rPr lang="en-US" sz="27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2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2006</a:t>
            </a:r>
            <a:endParaRPr lang="en-US" sz="2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609600" y="6308725"/>
            <a:ext cx="381000" cy="45720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1079500" y="6351588"/>
            <a:ext cx="31700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Dengue epidemics &amp; Ae aegypti</a:t>
            </a:r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6248400" y="6308725"/>
            <a:ext cx="381000" cy="457200"/>
          </a:xfrm>
          <a:prstGeom prst="rect">
            <a:avLst/>
          </a:prstGeom>
          <a:solidFill>
            <a:srgbClr val="00B0F0"/>
          </a:solidFill>
          <a:ln w="9525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12295" name="TextBox 8"/>
          <p:cNvSpPr txBox="1">
            <a:spLocks noChangeArrowheads="1"/>
          </p:cNvSpPr>
          <p:nvPr/>
        </p:nvSpPr>
        <p:spPr bwMode="auto">
          <a:xfrm>
            <a:off x="6718300" y="6351588"/>
            <a:ext cx="12336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Ae. aegypti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Yellow Fever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Original hemorrhagic fever (CFR up to 50%)</a:t>
            </a:r>
          </a:p>
          <a:p>
            <a:r>
              <a:rPr lang="en-US" dirty="0" smtClean="0"/>
              <a:t>Massive U.S. outbreaks,  1693-1905</a:t>
            </a:r>
          </a:p>
          <a:p>
            <a:pPr lvl="1"/>
            <a:r>
              <a:rPr lang="en-US" dirty="0" smtClean="0"/>
              <a:t>1793: 10% of Philadelphia’s population dies</a:t>
            </a:r>
          </a:p>
          <a:p>
            <a:pPr lvl="1"/>
            <a:r>
              <a:rPr lang="en-US" dirty="0" smtClean="0"/>
              <a:t>Up to 150,000 die / year in US</a:t>
            </a:r>
          </a:p>
          <a:p>
            <a:r>
              <a:rPr lang="en-US" dirty="0" smtClean="0"/>
              <a:t>Currently, expanding range in So America</a:t>
            </a:r>
          </a:p>
          <a:p>
            <a:r>
              <a:rPr lang="en-US" dirty="0" smtClean="0"/>
              <a:t>Where dengue occurs, yellow fever can occur</a:t>
            </a:r>
            <a:endParaRPr lang="en-US" dirty="0"/>
          </a:p>
        </p:txBody>
      </p:sp>
      <p:pic>
        <p:nvPicPr>
          <p:cNvPr id="100356" name="Picture 4" descr="http://www.blogcdn.com/www.gadling.com/media/2008/01/jaund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3594100" cy="2572349"/>
          </a:xfrm>
          <a:prstGeom prst="rect">
            <a:avLst/>
          </a:prstGeom>
          <a:noFill/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4267200" y="1447800"/>
            <a:ext cx="4343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dc.gov/ncidod/dvbid/yellowfever/images/YellowFeverWor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3400"/>
            <a:ext cx="7708900" cy="581072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Fig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50909"/>
          <a:stretch>
            <a:fillRect/>
          </a:stretch>
        </p:blipFill>
        <p:spPr bwMode="auto">
          <a:xfrm>
            <a:off x="838200" y="990601"/>
            <a:ext cx="7381166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http://www.eurosurveillance.org/images/dynamic/EE/V15N10/Dengue_Fi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391" y="0"/>
            <a:ext cx="8173609" cy="716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upload.wikimedia.org/wikipedia/commons/4/49/Dengue0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93726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304800" y="162580"/>
            <a:ext cx="976581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Distribution of dengue epidemics and </a:t>
            </a:r>
            <a:r>
              <a:rPr lang="en-US" sz="27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Aedes</a:t>
            </a:r>
            <a:r>
              <a:rPr lang="en-US" sz="27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7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aegypti</a:t>
            </a:r>
            <a:r>
              <a:rPr lang="en-US" sz="27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2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2006</a:t>
            </a:r>
            <a:endParaRPr lang="en-US" sz="2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609600" y="6308725"/>
            <a:ext cx="381000" cy="45720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1079500" y="6351588"/>
            <a:ext cx="31700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Dengue epidemics &amp; Ae aegypti</a:t>
            </a:r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6248400" y="6308725"/>
            <a:ext cx="381000" cy="457200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12295" name="TextBox 8"/>
          <p:cNvSpPr txBox="1">
            <a:spLocks noChangeArrowheads="1"/>
          </p:cNvSpPr>
          <p:nvPr/>
        </p:nvSpPr>
        <p:spPr bwMode="auto">
          <a:xfrm>
            <a:off x="6718300" y="6351588"/>
            <a:ext cx="12336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Ae. aegypti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http://static.ulike.net/img/02_Contag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1676400" cy="235009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54630" name="Picture 6" descr="http://0.tqn.com/d/horror/1/0/s/k/-/-/QuarantineDV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3275" y="4000500"/>
            <a:ext cx="1990725" cy="28575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54634" name="Picture 10" descr="http://armchaircaesar.com/julius/wp-content/uploads/2010/06/the_crazies_remake_pos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4800" y="3038475"/>
            <a:ext cx="2611641" cy="381952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54636" name="Picture 12" descr="Panic in the Streets">
            <a:hlinkClick r:id="rId5" tooltip="Panic in the Streets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0"/>
            <a:ext cx="1905000" cy="27051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54638" name="Picture 14" descr="I Am Legend">
            <a:hlinkClick r:id="rId7" tooltip="I Am Legend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0" y="304800"/>
            <a:ext cx="1905000" cy="281940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54640" name="Picture 16" descr="Twelve Monkeys">
            <a:hlinkClick r:id="rId9" tooltip="Twelve Monkeys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57800" y="2209800"/>
            <a:ext cx="1905000" cy="283845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54642" name="Picture 18" descr="28 Days Later...">
            <a:hlinkClick r:id="rId11" tooltip="28 Days Later...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9600" y="2209800"/>
            <a:ext cx="1905000" cy="142875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54644" name="Picture 20" descr="The Andromeda Strain">
            <a:hlinkClick r:id="rId13" tooltip="The Andromeda Strain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67200" y="4343400"/>
            <a:ext cx="1905000" cy="292417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54646" name="Picture 22" descr="The Killer That Stalked New York">
            <a:hlinkClick r:id="rId15" tooltip="The Killer That Stalked New York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90800" y="809624"/>
            <a:ext cx="1905000" cy="376237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54632" name="Picture 8" descr="http://i32.tinypic.com/250m4uw.jp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514600" y="3148945"/>
            <a:ext cx="2410705" cy="348045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54628" name="Picture 4" descr="http://movies-movies-movies.info/media/2/outbreak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810000" y="-609600"/>
            <a:ext cx="1676400" cy="25146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38" name="Picture 2" descr="gubler4b.gif (12712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271" y="1838959"/>
            <a:ext cx="8857129" cy="501904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90800" y="493693"/>
            <a:ext cx="655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Geographic distribution of </a:t>
            </a:r>
            <a:r>
              <a:rPr lang="en-US" sz="28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Ae</a:t>
            </a:r>
            <a:r>
              <a:rPr lang="en-US" sz="2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aegypti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 the Americas, 1930s, 1970, &amp; 1998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5940" name="Picture 4" descr="http://entnemdept.ufl.edu/creatures/aquatic/aedes_aegypti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"/>
            <a:ext cx="2590800" cy="2114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2009 National Resource Defense Fund</a:t>
            </a:r>
            <a:br>
              <a:rPr lang="en-US" dirty="0" smtClean="0"/>
            </a:br>
            <a:r>
              <a:rPr lang="en-US" b="1" dirty="0" smtClean="0"/>
              <a:t> </a:t>
            </a:r>
            <a:r>
              <a:rPr lang="en-US" sz="2200" dirty="0" smtClean="0"/>
              <a:t>Fever Pitch: Mosquito-Borne Dengue Fever Threat Spreading in the Americas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28 states at risk for introduction of dengue</a:t>
            </a:r>
          </a:p>
          <a:p>
            <a:pPr lvl="1"/>
            <a:r>
              <a:rPr lang="en-US" dirty="0" smtClean="0"/>
              <a:t>Population: 174 million people</a:t>
            </a:r>
          </a:p>
          <a:p>
            <a:r>
              <a:rPr lang="en-US" dirty="0" smtClean="0"/>
              <a:t>Dengue introduction risk limited because </a:t>
            </a:r>
            <a:r>
              <a:rPr lang="en-US" i="1" dirty="0" err="1" smtClean="0"/>
              <a:t>Aedes</a:t>
            </a:r>
            <a:r>
              <a:rPr lang="en-US" i="1" dirty="0" smtClean="0"/>
              <a:t> </a:t>
            </a:r>
            <a:r>
              <a:rPr lang="en-US" i="1" dirty="0" err="1" smtClean="0"/>
              <a:t>aegypti</a:t>
            </a:r>
            <a:r>
              <a:rPr lang="en-US" dirty="0" smtClean="0"/>
              <a:t>, not currently in mid-latitude regions. Shifting climates will likely change that.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4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06759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2" name="Picture 2" descr="http://www.mostinterestingfacts.com/wp-content/uploads/2010/02/most-dangerous-mosquitoes-aedes-albopict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6830" y="0"/>
            <a:ext cx="3197170" cy="211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dirty="0" err="1" smtClean="0"/>
              <a:t>Chikungunya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Chikungunya</a:t>
            </a:r>
            <a:r>
              <a:rPr lang="en-US" dirty="0" smtClean="0"/>
              <a:t> (</a:t>
            </a:r>
            <a:r>
              <a:rPr lang="en-US" dirty="0" err="1" smtClean="0"/>
              <a:t>Togaviridae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08075"/>
            <a:ext cx="8915400" cy="4530725"/>
          </a:xfrm>
        </p:spPr>
        <p:txBody>
          <a:bodyPr>
            <a:noAutofit/>
          </a:bodyPr>
          <a:lstStyle/>
          <a:p>
            <a:r>
              <a:rPr lang="en-US" sz="2500" dirty="0" err="1" smtClean="0">
                <a:solidFill>
                  <a:srgbClr val="FFFF00"/>
                </a:solidFill>
              </a:rPr>
              <a:t>Alphavirus</a:t>
            </a:r>
            <a:r>
              <a:rPr lang="en-US" sz="2500" dirty="0" smtClean="0">
                <a:solidFill>
                  <a:srgbClr val="FFFF00"/>
                </a:solidFill>
              </a:rPr>
              <a:t> (</a:t>
            </a:r>
            <a:r>
              <a:rPr lang="en-US" sz="2500" dirty="0" err="1" smtClean="0">
                <a:solidFill>
                  <a:srgbClr val="FFFF00"/>
                </a:solidFill>
              </a:rPr>
              <a:t>Semliki</a:t>
            </a:r>
            <a:r>
              <a:rPr lang="en-US" sz="2500" dirty="0" smtClean="0">
                <a:solidFill>
                  <a:srgbClr val="FFFF00"/>
                </a:solidFill>
              </a:rPr>
              <a:t> Forest Complex)</a:t>
            </a:r>
          </a:p>
          <a:p>
            <a:r>
              <a:rPr lang="en-US" sz="2500" dirty="0" smtClean="0">
                <a:solidFill>
                  <a:srgbClr val="FFFF00"/>
                </a:solidFill>
              </a:rPr>
              <a:t>Urban transmission: </a:t>
            </a:r>
            <a:r>
              <a:rPr lang="en-US" sz="2500" i="1" dirty="0" err="1" smtClean="0">
                <a:solidFill>
                  <a:srgbClr val="FFFF00"/>
                </a:solidFill>
              </a:rPr>
              <a:t>Aedes</a:t>
            </a:r>
            <a:r>
              <a:rPr lang="en-US" sz="2500" i="1" dirty="0" smtClean="0">
                <a:solidFill>
                  <a:srgbClr val="FFFF00"/>
                </a:solidFill>
              </a:rPr>
              <a:t> </a:t>
            </a:r>
            <a:r>
              <a:rPr lang="en-US" sz="2500" i="1" dirty="0" err="1" smtClean="0">
                <a:solidFill>
                  <a:srgbClr val="FFFF00"/>
                </a:solidFill>
              </a:rPr>
              <a:t>aegypti</a:t>
            </a:r>
            <a:r>
              <a:rPr lang="en-US" sz="2500" dirty="0" smtClean="0">
                <a:solidFill>
                  <a:srgbClr val="FFFF00"/>
                </a:solidFill>
              </a:rPr>
              <a:t> &amp; </a:t>
            </a:r>
            <a:r>
              <a:rPr lang="en-US" sz="2500" i="1" dirty="0" err="1" smtClean="0">
                <a:solidFill>
                  <a:srgbClr val="FFFF00"/>
                </a:solidFill>
              </a:rPr>
              <a:t>Ae</a:t>
            </a:r>
            <a:r>
              <a:rPr lang="en-US" sz="2500" i="1" dirty="0" smtClean="0">
                <a:solidFill>
                  <a:srgbClr val="FFFF00"/>
                </a:solidFill>
              </a:rPr>
              <a:t> </a:t>
            </a:r>
            <a:r>
              <a:rPr lang="en-US" sz="2500" i="1" dirty="0" err="1" smtClean="0">
                <a:solidFill>
                  <a:srgbClr val="FFFF00"/>
                </a:solidFill>
              </a:rPr>
              <a:t>albopictus</a:t>
            </a:r>
            <a:endParaRPr lang="en-US" sz="2500" dirty="0" smtClean="0">
              <a:solidFill>
                <a:srgbClr val="FFFF00"/>
              </a:solidFill>
            </a:endParaRPr>
          </a:p>
          <a:p>
            <a:r>
              <a:rPr lang="en-US" sz="2500" dirty="0" smtClean="0">
                <a:solidFill>
                  <a:srgbClr val="FFFF00"/>
                </a:solidFill>
              </a:rPr>
              <a:t>Weeks to years of severe, debilitating joint swelling &amp; pain</a:t>
            </a:r>
          </a:p>
          <a:p>
            <a:pPr marL="342900" lvl="1" indent="-342900"/>
            <a:r>
              <a:rPr lang="en-US" sz="2500" dirty="0" smtClean="0">
                <a:solidFill>
                  <a:srgbClr val="FFFF00"/>
                </a:solidFill>
              </a:rPr>
              <a:t>Worldwide outbreaks start in 2005</a:t>
            </a:r>
          </a:p>
          <a:p>
            <a:pPr marL="742950" lvl="2" indent="-342900"/>
            <a:r>
              <a:rPr lang="en-US" sz="2500" dirty="0" smtClean="0">
                <a:solidFill>
                  <a:schemeClr val="bg1"/>
                </a:solidFill>
              </a:rPr>
              <a:t>Mutation increases virus amplification in </a:t>
            </a:r>
            <a:r>
              <a:rPr lang="en-US" sz="2500" i="1" dirty="0" err="1" smtClean="0">
                <a:solidFill>
                  <a:schemeClr val="bg1"/>
                </a:solidFill>
              </a:rPr>
              <a:t>Ae</a:t>
            </a:r>
            <a:r>
              <a:rPr lang="en-US" sz="2500" i="1" dirty="0" smtClean="0">
                <a:solidFill>
                  <a:schemeClr val="bg1"/>
                </a:solidFill>
              </a:rPr>
              <a:t> </a:t>
            </a:r>
            <a:r>
              <a:rPr lang="en-US" sz="2500" i="1" dirty="0" err="1" smtClean="0">
                <a:solidFill>
                  <a:schemeClr val="bg1"/>
                </a:solidFill>
              </a:rPr>
              <a:t>albopictus</a:t>
            </a:r>
            <a:r>
              <a:rPr lang="en-US" sz="2500" dirty="0" smtClean="0">
                <a:solidFill>
                  <a:schemeClr val="bg1"/>
                </a:solidFill>
              </a:rPr>
              <a:t>?</a:t>
            </a:r>
          </a:p>
          <a:p>
            <a:pPr lvl="1"/>
            <a:r>
              <a:rPr lang="en-US" sz="2500" dirty="0" smtClean="0">
                <a:solidFill>
                  <a:srgbClr val="FFFF00"/>
                </a:solidFill>
              </a:rPr>
              <a:t>2005-07: Outbreaks in Indian Ocean, India, &amp; Italy</a:t>
            </a:r>
            <a:endParaRPr lang="en-US" sz="2500" b="1" u="sng" dirty="0" smtClean="0"/>
          </a:p>
          <a:p>
            <a:pPr lvl="1"/>
            <a:r>
              <a:rPr lang="en-US" sz="2500" dirty="0" smtClean="0">
                <a:solidFill>
                  <a:srgbClr val="FFFF00"/>
                </a:solidFill>
              </a:rPr>
              <a:t>‘06: &gt; 1,000 imported cases to US, UK, Canada, &amp; France</a:t>
            </a:r>
          </a:p>
          <a:p>
            <a:pPr lvl="1"/>
            <a:r>
              <a:rPr lang="en-US" sz="2500" dirty="0" smtClean="0">
                <a:solidFill>
                  <a:srgbClr val="FFFF00"/>
                </a:solidFill>
              </a:rPr>
              <a:t>Travelers VFR returning from India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609600" y="838200"/>
            <a:ext cx="800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hikungunya World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1237"/>
            <a:ext cx="7391400" cy="5706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06759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Why is CHIK Virus a Threat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31875"/>
            <a:ext cx="8686800" cy="4530725"/>
          </a:xfrm>
        </p:spPr>
        <p:txBody>
          <a:bodyPr>
            <a:noAutofit/>
          </a:bodyPr>
          <a:lstStyle/>
          <a:p>
            <a:pPr>
              <a:lnSpc>
                <a:spcPts val="3800"/>
              </a:lnSpc>
            </a:pPr>
            <a:r>
              <a:rPr lang="en-US" sz="2300" dirty="0" smtClean="0">
                <a:solidFill>
                  <a:srgbClr val="FFFF00"/>
                </a:solidFill>
              </a:rPr>
              <a:t>Large, explosive outbreaks with ↑ impact on healthcare system</a:t>
            </a:r>
          </a:p>
          <a:p>
            <a:pPr lvl="1">
              <a:lnSpc>
                <a:spcPts val="3800"/>
              </a:lnSpc>
            </a:pPr>
            <a:r>
              <a:rPr lang="en-US" sz="2300" dirty="0" err="1" smtClean="0">
                <a:solidFill>
                  <a:srgbClr val="FFFF00"/>
                </a:solidFill>
              </a:rPr>
              <a:t>Lamu</a:t>
            </a:r>
            <a:r>
              <a:rPr lang="en-US" sz="2300" dirty="0" smtClean="0">
                <a:solidFill>
                  <a:srgbClr val="FFFF00"/>
                </a:solidFill>
              </a:rPr>
              <a:t> Island (Kenya), ‘04 – </a:t>
            </a:r>
            <a:r>
              <a:rPr lang="en-US" sz="2300" b="1" dirty="0" smtClean="0"/>
              <a:t>75% attack rate</a:t>
            </a:r>
            <a:r>
              <a:rPr lang="en-US" sz="2300" dirty="0" smtClean="0"/>
              <a:t> (13.5K ill)</a:t>
            </a:r>
            <a:endParaRPr lang="en-US" sz="2300" dirty="0" smtClean="0">
              <a:solidFill>
                <a:srgbClr val="FFFF00"/>
              </a:solidFill>
            </a:endParaRPr>
          </a:p>
          <a:p>
            <a:pPr lvl="2">
              <a:lnSpc>
                <a:spcPts val="3800"/>
              </a:lnSpc>
            </a:pPr>
            <a:r>
              <a:rPr lang="en-US" sz="2300" dirty="0" smtClean="0">
                <a:solidFill>
                  <a:srgbClr val="FFFF00"/>
                </a:solidFill>
              </a:rPr>
              <a:t>Median time in bed: 7d (range 1-90d)</a:t>
            </a:r>
          </a:p>
          <a:p>
            <a:pPr lvl="1">
              <a:lnSpc>
                <a:spcPts val="3800"/>
              </a:lnSpc>
            </a:pPr>
            <a:r>
              <a:rPr lang="en-US" sz="2300" dirty="0" smtClean="0">
                <a:solidFill>
                  <a:srgbClr val="FFFF00"/>
                </a:solidFill>
              </a:rPr>
              <a:t>Comoros Islands, ‘05-’06 – </a:t>
            </a:r>
            <a:r>
              <a:rPr lang="en-US" sz="2300" b="1" dirty="0" smtClean="0"/>
              <a:t>63% attack rate</a:t>
            </a:r>
            <a:r>
              <a:rPr lang="en-US" sz="2300" dirty="0" smtClean="0"/>
              <a:t> (&gt; 200K ill)</a:t>
            </a:r>
            <a:endParaRPr lang="en-US" sz="2300" dirty="0" smtClean="0">
              <a:solidFill>
                <a:srgbClr val="FFFF00"/>
              </a:solidFill>
            </a:endParaRPr>
          </a:p>
          <a:p>
            <a:pPr lvl="2">
              <a:lnSpc>
                <a:spcPts val="3800"/>
              </a:lnSpc>
            </a:pPr>
            <a:r>
              <a:rPr lang="en-US" sz="2300" dirty="0" smtClean="0">
                <a:solidFill>
                  <a:srgbClr val="FFFF00"/>
                </a:solidFill>
              </a:rPr>
              <a:t>80% in bed, median time: 6d (range 1-30d)</a:t>
            </a:r>
          </a:p>
          <a:p>
            <a:pPr lvl="1">
              <a:lnSpc>
                <a:spcPts val="3800"/>
              </a:lnSpc>
            </a:pPr>
            <a:r>
              <a:rPr lang="en-US" sz="2300" dirty="0" smtClean="0"/>
              <a:t>India, 2006 – 1.3M persons ill</a:t>
            </a:r>
            <a:endParaRPr lang="en-US" sz="2300" dirty="0" smtClean="0">
              <a:solidFill>
                <a:srgbClr val="FFFF00"/>
              </a:solidFill>
            </a:endParaRPr>
          </a:p>
          <a:p>
            <a:pPr>
              <a:lnSpc>
                <a:spcPts val="3800"/>
              </a:lnSpc>
            </a:pPr>
            <a:r>
              <a:rPr lang="en-US" sz="2300" dirty="0" smtClean="0">
                <a:solidFill>
                  <a:srgbClr val="FFFF00"/>
                </a:solidFill>
              </a:rPr>
              <a:t>Potential for sustained local transmission following return of viremic travelers (Italy 2007)</a:t>
            </a:r>
          </a:p>
          <a:p>
            <a:pPr>
              <a:lnSpc>
                <a:spcPts val="3800"/>
              </a:lnSpc>
            </a:pPr>
            <a:r>
              <a:rPr lang="en-US" sz="2300" i="1" dirty="0" err="1" smtClean="0">
                <a:solidFill>
                  <a:srgbClr val="FFFF00"/>
                </a:solidFill>
              </a:rPr>
              <a:t>Ae</a:t>
            </a:r>
            <a:r>
              <a:rPr lang="en-US" sz="2300" i="1" dirty="0" smtClean="0">
                <a:solidFill>
                  <a:srgbClr val="FFFF00"/>
                </a:solidFill>
              </a:rPr>
              <a:t> </a:t>
            </a:r>
            <a:r>
              <a:rPr lang="en-US" sz="2300" i="1" dirty="0" err="1" smtClean="0">
                <a:solidFill>
                  <a:srgbClr val="FFFF00"/>
                </a:solidFill>
              </a:rPr>
              <a:t>aegypti</a:t>
            </a:r>
            <a:r>
              <a:rPr lang="en-US" sz="2300" i="1" dirty="0" smtClean="0">
                <a:solidFill>
                  <a:srgbClr val="FFFF00"/>
                </a:solidFill>
              </a:rPr>
              <a:t> &amp;</a:t>
            </a:r>
            <a:r>
              <a:rPr lang="en-US" sz="2300" dirty="0" smtClean="0">
                <a:solidFill>
                  <a:srgbClr val="FFFF00"/>
                </a:solidFill>
              </a:rPr>
              <a:t> </a:t>
            </a:r>
            <a:r>
              <a:rPr lang="en-US" sz="2300" i="1" dirty="0" err="1" smtClean="0">
                <a:solidFill>
                  <a:srgbClr val="FFFF00"/>
                </a:solidFill>
              </a:rPr>
              <a:t>Ae</a:t>
            </a:r>
            <a:r>
              <a:rPr lang="en-US" sz="2300" i="1" dirty="0" smtClean="0">
                <a:solidFill>
                  <a:srgbClr val="FFFF00"/>
                </a:solidFill>
              </a:rPr>
              <a:t> </a:t>
            </a:r>
            <a:r>
              <a:rPr lang="en-US" sz="2300" i="1" dirty="0" err="1" smtClean="0">
                <a:solidFill>
                  <a:srgbClr val="FFFF00"/>
                </a:solidFill>
              </a:rPr>
              <a:t>albopictus</a:t>
            </a:r>
            <a:r>
              <a:rPr lang="en-US" sz="2300" dirty="0" smtClean="0">
                <a:solidFill>
                  <a:srgbClr val="FFFF00"/>
                </a:solidFill>
              </a:rPr>
              <a:t> both play major roles</a:t>
            </a:r>
            <a:endParaRPr lang="en-US" sz="2300" i="1" dirty="0" smtClean="0">
              <a:solidFill>
                <a:srgbClr val="FFFF00"/>
              </a:solidFill>
            </a:endParaRPr>
          </a:p>
          <a:p>
            <a:pPr lvl="1">
              <a:lnSpc>
                <a:spcPts val="3800"/>
              </a:lnSpc>
            </a:pPr>
            <a:endParaRPr lang="en-US" sz="2300" dirty="0" smtClean="0">
              <a:solidFill>
                <a:srgbClr val="FFFF00"/>
              </a:solidFill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609600" y="838200"/>
            <a:ext cx="800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Fever-Rash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108075"/>
            <a:ext cx="5943600" cy="4530725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Fever, arthritis, rash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Encephalitis &amp; death rare (0.1%)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Mutation cause higher morbidity?</a:t>
            </a:r>
          </a:p>
          <a:p>
            <a:endParaRPr lang="en-US" dirty="0" smtClean="0"/>
          </a:p>
          <a:p>
            <a:r>
              <a:rPr lang="en-US" dirty="0" smtClean="0"/>
              <a:t>Travel</a:t>
            </a:r>
            <a:r>
              <a:rPr lang="en-US" dirty="0" smtClean="0">
                <a:solidFill>
                  <a:srgbClr val="FFFF00"/>
                </a:solidFill>
              </a:rPr>
              <a:t> to areas with ongoing transmission OR sustained local transmission of CHIK noted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-14514"/>
            <a:ext cx="3352800" cy="6858000"/>
            <a:chOff x="3780" y="775"/>
            <a:chExt cx="5740" cy="12140"/>
          </a:xfrm>
        </p:grpSpPr>
        <p:pic>
          <p:nvPicPr>
            <p:cNvPr id="5" name="Picture 5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80" y="858"/>
              <a:ext cx="5227" cy="3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80" y="4905"/>
              <a:ext cx="5220" cy="3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80" y="9000"/>
              <a:ext cx="5220" cy="3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8600" y="775"/>
              <a:ext cx="90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>
                  <a:latin typeface="Bookman Old Style" pitchFamily="18" charset="0"/>
                </a:rPr>
                <a:t>a</a:t>
              </a:r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8580" y="4814"/>
              <a:ext cx="90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>
                  <a:latin typeface="Bookman Old Style" pitchFamily="18" charset="0"/>
                </a:rPr>
                <a:t>b</a:t>
              </a:r>
              <a:endParaRPr lang="en-US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8620" y="8775"/>
              <a:ext cx="90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>
                  <a:solidFill>
                    <a:srgbClr val="FFFFFF"/>
                  </a:solidFill>
                  <a:latin typeface="Bookman Old Style" pitchFamily="18" charset="0"/>
                </a:rPr>
                <a:t>c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What the Movies Get 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12837"/>
            <a:ext cx="88392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Big epidemics come from: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Respiratory transmission </a:t>
            </a:r>
            <a:r>
              <a:rPr lang="en-US" dirty="0" smtClean="0"/>
              <a:t>of infectious agents</a:t>
            </a:r>
          </a:p>
          <a:p>
            <a:pPr lvl="2"/>
            <a:r>
              <a:rPr lang="en-US" dirty="0" smtClean="0"/>
              <a:t>Aerosol</a:t>
            </a:r>
          </a:p>
          <a:p>
            <a:pPr lvl="2"/>
            <a:r>
              <a:rPr lang="en-US" dirty="0" smtClean="0"/>
              <a:t>Large respiratory droplets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Viruses</a:t>
            </a:r>
            <a:r>
              <a:rPr lang="en-US" dirty="0" smtClean="0"/>
              <a:t> (or virus-like agents) predominate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Person-to-person transmission</a:t>
            </a:r>
          </a:p>
          <a:p>
            <a:r>
              <a:rPr lang="en-US" dirty="0" smtClean="0"/>
              <a:t>Lab mistakes can end up in pandemics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Greatest risk for a significant epidemic/pandemic:</a:t>
            </a:r>
          </a:p>
          <a:p>
            <a:pPr lvl="1"/>
            <a:r>
              <a:rPr lang="en-US" dirty="0" smtClean="0"/>
              <a:t>Avian influenza</a:t>
            </a:r>
          </a:p>
          <a:p>
            <a:pPr lvl="1"/>
            <a:r>
              <a:rPr lang="en-US" dirty="0" smtClean="0"/>
              <a:t>Other respiratory viral pathogens (e.g., SARS)</a:t>
            </a:r>
          </a:p>
          <a:p>
            <a:pPr lvl="1"/>
            <a:r>
              <a:rPr lang="en-US" i="1" dirty="0" err="1" smtClean="0"/>
              <a:t>Aedes</a:t>
            </a:r>
            <a:r>
              <a:rPr lang="en-US" i="1" dirty="0" smtClean="0"/>
              <a:t> </a:t>
            </a:r>
            <a:r>
              <a:rPr lang="en-US" i="1" dirty="0" err="1" smtClean="0"/>
              <a:t>aegypti</a:t>
            </a:r>
            <a:r>
              <a:rPr lang="en-US" dirty="0" smtClean="0"/>
              <a:t>- or </a:t>
            </a:r>
            <a:r>
              <a:rPr lang="en-US" i="1" dirty="0" err="1" smtClean="0"/>
              <a:t>Aedes</a:t>
            </a:r>
            <a:r>
              <a:rPr lang="en-US" i="1" dirty="0" smtClean="0"/>
              <a:t> </a:t>
            </a:r>
            <a:r>
              <a:rPr lang="en-US" i="1" dirty="0" err="1" smtClean="0"/>
              <a:t>albopictus</a:t>
            </a:r>
            <a:r>
              <a:rPr lang="en-US" dirty="0" smtClean="0"/>
              <a:t>-borne arboviruses</a:t>
            </a:r>
          </a:p>
          <a:p>
            <a:r>
              <a:rPr lang="en-US" dirty="0" smtClean="0"/>
              <a:t>No evidence that risk is decreasing</a:t>
            </a:r>
          </a:p>
          <a:p>
            <a:r>
              <a:rPr lang="en-US" dirty="0" smtClean="0"/>
              <a:t>Epidemic history has been repeating itself for more than 2000 years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Thank you. 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What Movies Get Wrong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65237"/>
            <a:ext cx="8610600" cy="4525963"/>
          </a:xfrm>
        </p:spPr>
        <p:txBody>
          <a:bodyPr>
            <a:noAutofit/>
          </a:bodyPr>
          <a:lstStyle/>
          <a:p>
            <a:pPr marL="342900" lvl="1" indent="-342900"/>
            <a:r>
              <a:rPr lang="en-US" sz="2400" dirty="0" smtClean="0"/>
              <a:t>Do not show the importance of asymptomatic infection with transmission before illness onset </a:t>
            </a:r>
          </a:p>
          <a:p>
            <a:r>
              <a:rPr lang="en-US" sz="2400" dirty="0" smtClean="0"/>
              <a:t>Too long or too short an incubation period</a:t>
            </a:r>
          </a:p>
          <a:p>
            <a:r>
              <a:rPr lang="en-US" sz="2400" dirty="0" smtClean="0"/>
              <a:t>Simultaneous epidemics &amp; epizootics are uncommon</a:t>
            </a:r>
          </a:p>
          <a:p>
            <a:r>
              <a:rPr lang="en-US" sz="2400" dirty="0" smtClean="0"/>
              <a:t>Transmission through infectious bodily fluids (sweat, saliva, ??) unlikely to cause big epidemic</a:t>
            </a:r>
          </a:p>
          <a:p>
            <a:r>
              <a:rPr lang="en-US" sz="2400" dirty="0" smtClean="0"/>
              <a:t>Nothing suddenly goes to airborne transmission</a:t>
            </a:r>
          </a:p>
          <a:p>
            <a:r>
              <a:rPr lang="en-US" sz="2400" dirty="0" smtClean="0"/>
              <a:t>Bacteria kills millions over years not minutes or days</a:t>
            </a:r>
          </a:p>
          <a:p>
            <a:r>
              <a:rPr lang="en-US" sz="2400" dirty="0" smtClean="0"/>
              <a:t>Vector-borne diseases essentially ignored</a:t>
            </a:r>
          </a:p>
          <a:p>
            <a:r>
              <a:rPr lang="en-US" sz="2400" dirty="0" smtClean="0"/>
              <a:t>Most likely pandemic clinical syndromes are not ZLI or VLI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514600"/>
            <a:ext cx="9144000" cy="1143000"/>
          </a:xfrm>
        </p:spPr>
        <p:txBody>
          <a:bodyPr>
            <a:normAutofit/>
          </a:bodyPr>
          <a:lstStyle/>
          <a:p>
            <a:r>
              <a:rPr lang="en-US" sz="3100" dirty="0" smtClean="0"/>
              <a:t>History of Outbreaks, Epidemics, &amp; Pandemics </a:t>
            </a:r>
            <a:endParaRPr lang="en-US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toptenz.net/wp-content/uploads/2009/05/antonine-plague-300x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71416"/>
            <a:ext cx="3314700" cy="238658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032" name="Picture 8" descr="Picture 1-6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0"/>
            <a:ext cx="3810000" cy="272415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034" name="Picture 10" descr="Black-Death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4248149"/>
            <a:ext cx="3810000" cy="260985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036" name="Picture 12" descr="480520436 De3869E875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148780"/>
            <a:ext cx="4038600" cy="275634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0" y="0"/>
            <a:ext cx="176420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Plague of Athens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64284"/>
            <a:ext cx="172720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Antonine</a:t>
            </a:r>
            <a:r>
              <a:rPr lang="en-US" dirty="0" smtClean="0"/>
              <a:t> Plague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13022" y="0"/>
            <a:ext cx="19309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Plague of Justinian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6488668"/>
            <a:ext cx="129343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 Death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http://www.workingnurse.com/images/articles/big/Pandemic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4600" y="1981200"/>
            <a:ext cx="3760765" cy="269337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386962" y="4310400"/>
            <a:ext cx="195745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1918 Flu Pandemic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Historical Epi/Pandemics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839200" cy="4525963"/>
          </a:xfrm>
        </p:spPr>
        <p:txBody>
          <a:bodyPr>
            <a:noAutofit/>
          </a:bodyPr>
          <a:lstStyle/>
          <a:p>
            <a:pPr fontAlgn="base"/>
            <a:r>
              <a:rPr lang="it-IT" sz="2400" dirty="0" smtClean="0">
                <a:solidFill>
                  <a:schemeClr val="bg1"/>
                </a:solidFill>
              </a:rPr>
              <a:t>Antonine Plague</a:t>
            </a:r>
            <a:r>
              <a:rPr lang="it-IT" sz="2400" dirty="0" smtClean="0"/>
              <a:t> (165AD). ~5K/day die/Rome. Kills 5M/15 yrs. Agent: </a:t>
            </a:r>
            <a:r>
              <a:rPr lang="it-IT" sz="2400" dirty="0" smtClean="0">
                <a:solidFill>
                  <a:schemeClr val="bg1"/>
                </a:solidFill>
              </a:rPr>
              <a:t>Smallpox (measles?)</a:t>
            </a:r>
          </a:p>
          <a:p>
            <a:pPr fontAlgn="base"/>
            <a:r>
              <a:rPr lang="en-US" sz="2400" dirty="0" smtClean="0">
                <a:solidFill>
                  <a:schemeClr val="bg1"/>
                </a:solidFill>
              </a:rPr>
              <a:t>Plague of Justinian</a:t>
            </a:r>
            <a:r>
              <a:rPr lang="en-US" sz="2400" dirty="0" smtClean="0"/>
              <a:t> (541AD). ~10K/day die/Constantinople. Kills 100M/50 yrs. Agent: </a:t>
            </a:r>
            <a:r>
              <a:rPr lang="en-US" sz="2400" dirty="0" smtClean="0">
                <a:solidFill>
                  <a:schemeClr val="bg1"/>
                </a:solidFill>
              </a:rPr>
              <a:t>Plague</a:t>
            </a:r>
          </a:p>
          <a:p>
            <a:pPr fontAlgn="base"/>
            <a:r>
              <a:rPr lang="en-US" sz="2400" dirty="0" smtClean="0">
                <a:solidFill>
                  <a:schemeClr val="bg1"/>
                </a:solidFill>
              </a:rPr>
              <a:t>Black Death</a:t>
            </a:r>
            <a:r>
              <a:rPr lang="en-US" sz="2400" dirty="0" smtClean="0"/>
              <a:t> (1348). Kills 25M/4 yrs/W Europe. Agent: </a:t>
            </a:r>
            <a:r>
              <a:rPr lang="en-US" sz="2400" dirty="0" smtClean="0">
                <a:solidFill>
                  <a:schemeClr val="bg1"/>
                </a:solidFill>
              </a:rPr>
              <a:t>Plague</a:t>
            </a:r>
          </a:p>
          <a:p>
            <a:pPr fontAlgn="base"/>
            <a:r>
              <a:rPr lang="en-US" sz="2400" dirty="0" smtClean="0">
                <a:solidFill>
                  <a:schemeClr val="bg1"/>
                </a:solidFill>
              </a:rPr>
              <a:t>H1N1 Influenza Pandemic </a:t>
            </a:r>
            <a:r>
              <a:rPr lang="en-US" sz="2400" dirty="0" smtClean="0"/>
              <a:t>(1918). Kills 50-100M/2.5 yrs worldwide. Agent: </a:t>
            </a:r>
            <a:r>
              <a:rPr lang="en-US" sz="2400" dirty="0" smtClean="0">
                <a:solidFill>
                  <a:schemeClr val="bg1"/>
                </a:solidFill>
              </a:rPr>
              <a:t>H1N1 Influenza virus</a:t>
            </a:r>
            <a:endParaRPr lang="en-US" sz="2400" dirty="0" smtClean="0"/>
          </a:p>
          <a:p>
            <a:pPr fontAlgn="base"/>
            <a:r>
              <a:rPr lang="en-US" sz="2400" dirty="0" smtClean="0">
                <a:solidFill>
                  <a:schemeClr val="bg1"/>
                </a:solidFill>
              </a:rPr>
              <a:t>Louse-borne typhus (“Epidemic typhus”)</a:t>
            </a:r>
            <a:r>
              <a:rPr lang="en-US" sz="2400" dirty="0" smtClean="0"/>
              <a:t>(1918) Kills 3M/5 yrs./Russia. Agent: </a:t>
            </a:r>
            <a:r>
              <a:rPr lang="en-US" sz="2400" i="1" dirty="0" err="1" smtClean="0">
                <a:solidFill>
                  <a:schemeClr val="bg1"/>
                </a:solidFill>
              </a:rPr>
              <a:t>Rickettsia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prowazekii</a:t>
            </a:r>
            <a:endParaRPr lang="en-US" sz="2400" i="1" dirty="0" smtClean="0">
              <a:solidFill>
                <a:schemeClr val="bg1"/>
              </a:solidFill>
            </a:endParaRPr>
          </a:p>
          <a:p>
            <a:pPr fontAlgn="base"/>
            <a:r>
              <a:rPr lang="en-US" sz="2400" dirty="0" smtClean="0">
                <a:solidFill>
                  <a:schemeClr val="bg1"/>
                </a:solidFill>
              </a:rPr>
              <a:t>AIDS</a:t>
            </a:r>
            <a:r>
              <a:rPr lang="en-US" sz="2400" dirty="0" smtClean="0"/>
              <a:t> (1981) Kills 25M/30 yrs worldwide with greatest mortality in Africa. Agent: </a:t>
            </a:r>
            <a:r>
              <a:rPr lang="en-US" sz="2400" dirty="0" smtClean="0">
                <a:solidFill>
                  <a:schemeClr val="bg1"/>
                </a:solidFill>
              </a:rPr>
              <a:t>Human Immunodeficiency Virus</a:t>
            </a:r>
            <a:endParaRPr lang="en-US" sz="2400" dirty="0" smtClean="0"/>
          </a:p>
          <a:p>
            <a:pPr fontAlgn="base"/>
            <a:endParaRPr lang="it-IT" sz="2400" dirty="0" smtClean="0"/>
          </a:p>
          <a:p>
            <a:pPr fontAlgn="base"/>
            <a:endParaRPr lang="it-IT" sz="2400" dirty="0" smtClean="0"/>
          </a:p>
          <a:p>
            <a:pPr fontAlgn="base"/>
            <a:endParaRPr lang="it-IT" sz="2400" dirty="0" smtClean="0"/>
          </a:p>
          <a:p>
            <a:pPr fontAlgn="base"/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2441</TotalTime>
  <Words>1407</Words>
  <Application>Microsoft Office PowerPoint</Application>
  <PresentationFormat>On-screen Show (4:3)</PresentationFormat>
  <Paragraphs>237</Paragraphs>
  <Slides>51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Catastrophic Epidemics in Movies &amp; History: What Can We Learn for Preparedness?</vt:lpstr>
      <vt:lpstr>Goals</vt:lpstr>
      <vt:lpstr>Movies About Outbreaks, Epidemics, &amp; Pandemics </vt:lpstr>
      <vt:lpstr>Slide 4</vt:lpstr>
      <vt:lpstr>What the Movies Get Right</vt:lpstr>
      <vt:lpstr>What Movies Get Wrong</vt:lpstr>
      <vt:lpstr>History of Outbreaks, Epidemics, &amp; Pandemics </vt:lpstr>
      <vt:lpstr>Slide 8</vt:lpstr>
      <vt:lpstr>Historical Epi/Pandemics</vt:lpstr>
      <vt:lpstr>Timelines of Great Epidemics</vt:lpstr>
      <vt:lpstr>Transmission Modes for 27 “Great” Epidemics from 430 BC - 2002 </vt:lpstr>
      <vt:lpstr>Transmission Modes for 27 “Great” Epidemics from 430 BC - 2002 </vt:lpstr>
      <vt:lpstr>Transmission Modes for 27 “Great” Epidemics from 430 BC - 2002 </vt:lpstr>
      <vt:lpstr>Transmission Modes for 27 “Great” Epidemics from 430 BC - 2002 </vt:lpstr>
      <vt:lpstr>Transmission Modes for 27 “Great” Epidemics from 430 BC - 2002 </vt:lpstr>
      <vt:lpstr>Limited Number of Agents</vt:lpstr>
      <vt:lpstr>Potential Emerging Infectious Diseases</vt:lpstr>
      <vt:lpstr>Potential Emerging Infectious Diseases</vt:lpstr>
      <vt:lpstr>Biggest Potential Epi/Pandemic Threats (Naturally Occurring)</vt:lpstr>
      <vt:lpstr>Pandemic flu planning is not over</vt:lpstr>
      <vt:lpstr>Avian Influenza (H5N1) Cases, Worldwide, 2003-2010*</vt:lpstr>
      <vt:lpstr>Avian Influenza (H5N1) Cases, Worldwide, 2003-2010*</vt:lpstr>
      <vt:lpstr>Influenza viruses are constantly changing through mutation and recombination (“gene swapping”)</vt:lpstr>
      <vt:lpstr>Slide 24</vt:lpstr>
      <vt:lpstr>Is the Risk For Avian Influenza Increasing?</vt:lpstr>
      <vt:lpstr>Arboviral Diseases with Pandemic Potential</vt:lpstr>
      <vt:lpstr> “Human-to-Human” Arboviruses*</vt:lpstr>
      <vt:lpstr>Arboviruses (Human-to-Human)</vt:lpstr>
      <vt:lpstr>Rift Valley Fever Virus</vt:lpstr>
      <vt:lpstr>Slide 30</vt:lpstr>
      <vt:lpstr>Possible Sources of Introduction</vt:lpstr>
      <vt:lpstr>Dengue &amp; Yellow Fever</vt:lpstr>
      <vt:lpstr>Dengue</vt:lpstr>
      <vt:lpstr>Slide 34</vt:lpstr>
      <vt:lpstr>Yellow Fever</vt:lpstr>
      <vt:lpstr>Slide 36</vt:lpstr>
      <vt:lpstr>Slide 37</vt:lpstr>
      <vt:lpstr>Slide 38</vt:lpstr>
      <vt:lpstr>Slide 39</vt:lpstr>
      <vt:lpstr>Slide 40</vt:lpstr>
      <vt:lpstr>2009 National Resource Defense Fund  Fever Pitch: Mosquito-Borne Dengue Fever Threat Spreading in the Americas </vt:lpstr>
      <vt:lpstr>Slide 42</vt:lpstr>
      <vt:lpstr>Slide 43</vt:lpstr>
      <vt:lpstr>Chikungunya</vt:lpstr>
      <vt:lpstr>Chikungunya (Togaviridae)</vt:lpstr>
      <vt:lpstr>Slide 46</vt:lpstr>
      <vt:lpstr>Slide 47</vt:lpstr>
      <vt:lpstr>Why is CHIK Virus a Threat</vt:lpstr>
      <vt:lpstr>Fever-Rash Syndrome</vt:lpstr>
      <vt:lpstr>Summary</vt:lpstr>
      <vt:lpstr>Thank you. Questions?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Goals</dc:title>
  <dc:creator>Amy Bode</dc:creator>
  <cp:lastModifiedBy>tcasey</cp:lastModifiedBy>
  <cp:revision>87</cp:revision>
  <dcterms:created xsi:type="dcterms:W3CDTF">2010-09-16T11:18:24Z</dcterms:created>
  <dcterms:modified xsi:type="dcterms:W3CDTF">2010-10-05T19:31:04Z</dcterms:modified>
</cp:coreProperties>
</file>