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handoutMasterIdLst>
    <p:handoutMasterId r:id="rId26"/>
  </p:handoutMasterIdLst>
  <p:sldIdLst>
    <p:sldId id="444" r:id="rId2"/>
    <p:sldId id="422" r:id="rId3"/>
    <p:sldId id="443" r:id="rId4"/>
    <p:sldId id="442" r:id="rId5"/>
    <p:sldId id="424" r:id="rId6"/>
    <p:sldId id="425" r:id="rId7"/>
    <p:sldId id="426" r:id="rId8"/>
    <p:sldId id="427" r:id="rId9"/>
    <p:sldId id="429" r:id="rId10"/>
    <p:sldId id="430" r:id="rId11"/>
    <p:sldId id="428" r:id="rId12"/>
    <p:sldId id="431" r:id="rId13"/>
    <p:sldId id="432" r:id="rId14"/>
    <p:sldId id="440" r:id="rId15"/>
    <p:sldId id="434" r:id="rId16"/>
    <p:sldId id="435" r:id="rId17"/>
    <p:sldId id="436" r:id="rId18"/>
    <p:sldId id="437" r:id="rId19"/>
    <p:sldId id="441" r:id="rId20"/>
    <p:sldId id="445" r:id="rId21"/>
    <p:sldId id="446" r:id="rId22"/>
    <p:sldId id="447" r:id="rId23"/>
    <p:sldId id="448" r:id="rId24"/>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showPr>
  <p:clrMru>
    <a:srgbClr val="663300"/>
    <a:srgbClr val="993300"/>
    <a:srgbClr val="333333"/>
    <a:srgbClr val="CC9900"/>
    <a:srgbClr val="0033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86377" autoAdjust="0"/>
  </p:normalViewPr>
  <p:slideViewPr>
    <p:cSldViewPr>
      <p:cViewPr varScale="1">
        <p:scale>
          <a:sx n="91" d="100"/>
          <a:sy n="91" d="100"/>
        </p:scale>
        <p:origin x="-2124" y="-114"/>
      </p:cViewPr>
      <p:guideLst>
        <p:guide orient="horz" pos="2160"/>
        <p:guide pos="2880"/>
      </p:guideLst>
    </p:cSldViewPr>
  </p:slideViewPr>
  <p:outlineViewPr>
    <p:cViewPr>
      <p:scale>
        <a:sx n="33" d="100"/>
        <a:sy n="33" d="100"/>
      </p:scale>
      <p:origin x="246" y="26556"/>
    </p:cViewPr>
  </p:outlineViewPr>
  <p:notesTextViewPr>
    <p:cViewPr>
      <p:scale>
        <a:sx n="100" d="100"/>
        <a:sy n="100" d="100"/>
      </p:scale>
      <p:origin x="0" y="0"/>
    </p:cViewPr>
  </p:notesTextViewPr>
  <p:sorterViewPr>
    <p:cViewPr>
      <p:scale>
        <a:sx n="100" d="100"/>
        <a:sy n="100" d="100"/>
      </p:scale>
      <p:origin x="0" y="1074"/>
    </p:cViewPr>
  </p:sorterViewPr>
  <p:notesViewPr>
    <p:cSldViewPr>
      <p:cViewPr varScale="1">
        <p:scale>
          <a:sx n="80" d="100"/>
          <a:sy n="80" d="100"/>
        </p:scale>
        <p:origin x="-2016" y="-84"/>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3CBCB-FC71-450A-9FE5-BCE6CA2D37A0}" type="doc">
      <dgm:prSet loTypeId="urn:microsoft.com/office/officeart/2005/8/layout/target3" loCatId="relationship" qsTypeId="urn:microsoft.com/office/officeart/2005/8/quickstyle/3d5" qsCatId="3D" csTypeId="urn:microsoft.com/office/officeart/2005/8/colors/accent1_2" csCatId="accent1"/>
      <dgm:spPr/>
      <dgm:t>
        <a:bodyPr/>
        <a:lstStyle/>
        <a:p>
          <a:endParaRPr lang="en-US"/>
        </a:p>
      </dgm:t>
    </dgm:pt>
    <dgm:pt modelId="{3DE1BED8-5DB7-42E9-927F-82FBFF0A057B}">
      <dgm:prSet/>
      <dgm:spPr/>
      <dgm:t>
        <a:bodyPr/>
        <a:lstStyle/>
        <a:p>
          <a:pPr rtl="0"/>
          <a:r>
            <a:rPr lang="en-US" dirty="0" smtClean="0"/>
            <a:t>Help Tribal emergency mangers form state wide tribal organizations help foster stronger relationships with  Federal, State, Local emergency management stakeholders.</a:t>
          </a:r>
          <a:endParaRPr lang="en-US" dirty="0"/>
        </a:p>
      </dgm:t>
    </dgm:pt>
    <dgm:pt modelId="{177C5EDA-5096-4619-9C23-6DA4E628690A}" type="parTrans" cxnId="{5F70E5CD-7D7D-4A9E-B34E-24751D4389E2}">
      <dgm:prSet/>
      <dgm:spPr/>
      <dgm:t>
        <a:bodyPr/>
        <a:lstStyle/>
        <a:p>
          <a:endParaRPr lang="en-US"/>
        </a:p>
      </dgm:t>
    </dgm:pt>
    <dgm:pt modelId="{4F02F975-B0B4-4DFF-9338-FCF4D13002DD}" type="sibTrans" cxnId="{5F70E5CD-7D7D-4A9E-B34E-24751D4389E2}">
      <dgm:prSet/>
      <dgm:spPr/>
      <dgm:t>
        <a:bodyPr/>
        <a:lstStyle/>
        <a:p>
          <a:endParaRPr lang="en-US"/>
        </a:p>
      </dgm:t>
    </dgm:pt>
    <dgm:pt modelId="{B712C1A0-6994-4900-ADF1-E791E6B754EB}" type="pres">
      <dgm:prSet presAssocID="{7EF3CBCB-FC71-450A-9FE5-BCE6CA2D37A0}" presName="Name0" presStyleCnt="0">
        <dgm:presLayoutVars>
          <dgm:chMax val="7"/>
          <dgm:dir/>
          <dgm:animLvl val="lvl"/>
          <dgm:resizeHandles val="exact"/>
        </dgm:presLayoutVars>
      </dgm:prSet>
      <dgm:spPr/>
      <dgm:t>
        <a:bodyPr/>
        <a:lstStyle/>
        <a:p>
          <a:endParaRPr lang="en-US"/>
        </a:p>
      </dgm:t>
    </dgm:pt>
    <dgm:pt modelId="{8D454B5A-B5AD-48A5-8A7B-46F26B07D826}" type="pres">
      <dgm:prSet presAssocID="{3DE1BED8-5DB7-42E9-927F-82FBFF0A057B}" presName="circle1" presStyleLbl="node1" presStyleIdx="0" presStyleCnt="1"/>
      <dgm:spPr/>
    </dgm:pt>
    <dgm:pt modelId="{C0EBE09E-72EA-42BC-B03F-046FEB56DEB1}" type="pres">
      <dgm:prSet presAssocID="{3DE1BED8-5DB7-42E9-927F-82FBFF0A057B}" presName="space" presStyleCnt="0"/>
      <dgm:spPr/>
    </dgm:pt>
    <dgm:pt modelId="{09F28D35-0C41-4396-B35D-687B8E1DD15B}" type="pres">
      <dgm:prSet presAssocID="{3DE1BED8-5DB7-42E9-927F-82FBFF0A057B}" presName="rect1" presStyleLbl="alignAcc1" presStyleIdx="0" presStyleCnt="1"/>
      <dgm:spPr/>
      <dgm:t>
        <a:bodyPr/>
        <a:lstStyle/>
        <a:p>
          <a:endParaRPr lang="en-US"/>
        </a:p>
      </dgm:t>
    </dgm:pt>
    <dgm:pt modelId="{B1AD9AAE-ADE9-4ECE-A4B0-8ABBB4132486}" type="pres">
      <dgm:prSet presAssocID="{3DE1BED8-5DB7-42E9-927F-82FBFF0A057B}" presName="rect1ParTxNoCh" presStyleLbl="alignAcc1" presStyleIdx="0" presStyleCnt="1">
        <dgm:presLayoutVars>
          <dgm:chMax val="1"/>
          <dgm:bulletEnabled val="1"/>
        </dgm:presLayoutVars>
      </dgm:prSet>
      <dgm:spPr/>
      <dgm:t>
        <a:bodyPr/>
        <a:lstStyle/>
        <a:p>
          <a:endParaRPr lang="en-US"/>
        </a:p>
      </dgm:t>
    </dgm:pt>
  </dgm:ptLst>
  <dgm:cxnLst>
    <dgm:cxn modelId="{E71072C9-99BF-45B3-AFEE-FC483CC54F9C}" type="presOf" srcId="{7EF3CBCB-FC71-450A-9FE5-BCE6CA2D37A0}" destId="{B712C1A0-6994-4900-ADF1-E791E6B754EB}" srcOrd="0" destOrd="0" presId="urn:microsoft.com/office/officeart/2005/8/layout/target3"/>
    <dgm:cxn modelId="{5F70E5CD-7D7D-4A9E-B34E-24751D4389E2}" srcId="{7EF3CBCB-FC71-450A-9FE5-BCE6CA2D37A0}" destId="{3DE1BED8-5DB7-42E9-927F-82FBFF0A057B}" srcOrd="0" destOrd="0" parTransId="{177C5EDA-5096-4619-9C23-6DA4E628690A}" sibTransId="{4F02F975-B0B4-4DFF-9338-FCF4D13002DD}"/>
    <dgm:cxn modelId="{A8833301-F69F-4FE6-9111-F677FFD198C9}" type="presOf" srcId="{3DE1BED8-5DB7-42E9-927F-82FBFF0A057B}" destId="{09F28D35-0C41-4396-B35D-687B8E1DD15B}" srcOrd="0" destOrd="0" presId="urn:microsoft.com/office/officeart/2005/8/layout/target3"/>
    <dgm:cxn modelId="{9D7D365A-18CA-4FE3-BA5D-1FAB0E1682B9}" type="presOf" srcId="{3DE1BED8-5DB7-42E9-927F-82FBFF0A057B}" destId="{B1AD9AAE-ADE9-4ECE-A4B0-8ABBB4132486}" srcOrd="1" destOrd="0" presId="urn:microsoft.com/office/officeart/2005/8/layout/target3"/>
    <dgm:cxn modelId="{5E59D5F0-CBA1-4E09-A991-7137B2B11A26}" type="presParOf" srcId="{B712C1A0-6994-4900-ADF1-E791E6B754EB}" destId="{8D454B5A-B5AD-48A5-8A7B-46F26B07D826}" srcOrd="0" destOrd="0" presId="urn:microsoft.com/office/officeart/2005/8/layout/target3"/>
    <dgm:cxn modelId="{38993BBC-CA76-4AA8-B44F-2A27E68D70E4}" type="presParOf" srcId="{B712C1A0-6994-4900-ADF1-E791E6B754EB}" destId="{C0EBE09E-72EA-42BC-B03F-046FEB56DEB1}" srcOrd="1" destOrd="0" presId="urn:microsoft.com/office/officeart/2005/8/layout/target3"/>
    <dgm:cxn modelId="{847DC595-32FA-47D0-A836-5B1EF1E1D1DB}" type="presParOf" srcId="{B712C1A0-6994-4900-ADF1-E791E6B754EB}" destId="{09F28D35-0C41-4396-B35D-687B8E1DD15B}" srcOrd="2" destOrd="0" presId="urn:microsoft.com/office/officeart/2005/8/layout/target3"/>
    <dgm:cxn modelId="{765DABEB-A977-4AF8-B1CF-37270F733253}" type="presParOf" srcId="{B712C1A0-6994-4900-ADF1-E791E6B754EB}" destId="{B1AD9AAE-ADE9-4ECE-A4B0-8ABBB4132486}"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C326AA-CF48-4849-8EBC-AF32F4644227}" type="doc">
      <dgm:prSet loTypeId="urn:microsoft.com/office/officeart/2005/8/layout/venn1" loCatId="relationship" qsTypeId="urn:microsoft.com/office/officeart/2005/8/quickstyle/simple1" qsCatId="simple" csTypeId="urn:microsoft.com/office/officeart/2005/8/colors/accent0_1" csCatId="mainScheme"/>
      <dgm:spPr/>
      <dgm:t>
        <a:bodyPr/>
        <a:lstStyle/>
        <a:p>
          <a:endParaRPr lang="en-US"/>
        </a:p>
      </dgm:t>
    </dgm:pt>
    <dgm:pt modelId="{5F3F356D-82E7-47C7-A52B-5AE43CBB8E06}">
      <dgm:prSet/>
      <dgm:spPr/>
      <dgm:t>
        <a:bodyPr/>
        <a:lstStyle/>
        <a:p>
          <a:pPr rtl="0"/>
          <a:r>
            <a:rPr lang="en-US" dirty="0" smtClean="0"/>
            <a:t>Overview of the Inter Tribal Emergency Response Commission (ITERC) and its programs</a:t>
          </a:r>
          <a:endParaRPr lang="en-US" dirty="0"/>
        </a:p>
      </dgm:t>
    </dgm:pt>
    <dgm:pt modelId="{1DF94575-EF5B-4BDB-BF55-5797B05D9F72}" type="parTrans" cxnId="{FFA54153-070A-4D66-AEBA-2A2F401189BD}">
      <dgm:prSet/>
      <dgm:spPr/>
      <dgm:t>
        <a:bodyPr/>
        <a:lstStyle/>
        <a:p>
          <a:endParaRPr lang="en-US"/>
        </a:p>
      </dgm:t>
    </dgm:pt>
    <dgm:pt modelId="{F7BE6BCE-3A51-43B0-93FD-EB28AEBF16DE}" type="sibTrans" cxnId="{FFA54153-070A-4D66-AEBA-2A2F401189BD}">
      <dgm:prSet/>
      <dgm:spPr/>
      <dgm:t>
        <a:bodyPr/>
        <a:lstStyle/>
        <a:p>
          <a:endParaRPr lang="en-US"/>
        </a:p>
      </dgm:t>
    </dgm:pt>
    <dgm:pt modelId="{57EE4992-1395-40BE-9824-B73B6F56F603}">
      <dgm:prSet/>
      <dgm:spPr/>
      <dgm:t>
        <a:bodyPr/>
        <a:lstStyle/>
        <a:p>
          <a:pPr rtl="0"/>
          <a:r>
            <a:rPr lang="en-US" dirty="0" smtClean="0"/>
            <a:t>Overview of  grant opportunities and the grant process that we have used to obtain grant funding</a:t>
          </a:r>
          <a:endParaRPr lang="en-US" dirty="0"/>
        </a:p>
      </dgm:t>
    </dgm:pt>
    <dgm:pt modelId="{204E98DA-E4B5-4543-ADCC-FF5755105447}" type="parTrans" cxnId="{BB41F9A2-A79E-4458-ADD5-B7F6D1A596CB}">
      <dgm:prSet/>
      <dgm:spPr/>
      <dgm:t>
        <a:bodyPr/>
        <a:lstStyle/>
        <a:p>
          <a:endParaRPr lang="en-US"/>
        </a:p>
      </dgm:t>
    </dgm:pt>
    <dgm:pt modelId="{C3F29179-C875-410C-A385-6E588987A8FF}" type="sibTrans" cxnId="{BB41F9A2-A79E-4458-ADD5-B7F6D1A596CB}">
      <dgm:prSet/>
      <dgm:spPr/>
      <dgm:t>
        <a:bodyPr/>
        <a:lstStyle/>
        <a:p>
          <a:endParaRPr lang="en-US"/>
        </a:p>
      </dgm:t>
    </dgm:pt>
    <dgm:pt modelId="{91EC5781-3AC2-4BB7-9F50-5A23DB7ECFCE}" type="pres">
      <dgm:prSet presAssocID="{6CC326AA-CF48-4849-8EBC-AF32F4644227}" presName="compositeShape" presStyleCnt="0">
        <dgm:presLayoutVars>
          <dgm:chMax val="7"/>
          <dgm:dir/>
          <dgm:resizeHandles val="exact"/>
        </dgm:presLayoutVars>
      </dgm:prSet>
      <dgm:spPr/>
      <dgm:t>
        <a:bodyPr/>
        <a:lstStyle/>
        <a:p>
          <a:endParaRPr lang="en-US"/>
        </a:p>
      </dgm:t>
    </dgm:pt>
    <dgm:pt modelId="{28EACC0E-D9ED-46C8-9B58-A121D9040A77}" type="pres">
      <dgm:prSet presAssocID="{5F3F356D-82E7-47C7-A52B-5AE43CBB8E06}" presName="circ1" presStyleLbl="vennNode1" presStyleIdx="0" presStyleCnt="2"/>
      <dgm:spPr/>
      <dgm:t>
        <a:bodyPr/>
        <a:lstStyle/>
        <a:p>
          <a:endParaRPr lang="en-US"/>
        </a:p>
      </dgm:t>
    </dgm:pt>
    <dgm:pt modelId="{9E7EF297-8949-48A2-A29B-DF9EDB9833B6}" type="pres">
      <dgm:prSet presAssocID="{5F3F356D-82E7-47C7-A52B-5AE43CBB8E06}" presName="circ1Tx" presStyleLbl="revTx" presStyleIdx="0" presStyleCnt="0">
        <dgm:presLayoutVars>
          <dgm:chMax val="0"/>
          <dgm:chPref val="0"/>
          <dgm:bulletEnabled val="1"/>
        </dgm:presLayoutVars>
      </dgm:prSet>
      <dgm:spPr/>
      <dgm:t>
        <a:bodyPr/>
        <a:lstStyle/>
        <a:p>
          <a:endParaRPr lang="en-US"/>
        </a:p>
      </dgm:t>
    </dgm:pt>
    <dgm:pt modelId="{4C9BC97C-88EF-487C-9D72-14A0B8B733B6}" type="pres">
      <dgm:prSet presAssocID="{57EE4992-1395-40BE-9824-B73B6F56F603}" presName="circ2" presStyleLbl="vennNode1" presStyleIdx="1" presStyleCnt="2"/>
      <dgm:spPr/>
      <dgm:t>
        <a:bodyPr/>
        <a:lstStyle/>
        <a:p>
          <a:endParaRPr lang="en-US"/>
        </a:p>
      </dgm:t>
    </dgm:pt>
    <dgm:pt modelId="{3256D3C1-5A10-4A11-AC22-B69B3387AD8F}" type="pres">
      <dgm:prSet presAssocID="{57EE4992-1395-40BE-9824-B73B6F56F603}" presName="circ2Tx" presStyleLbl="revTx" presStyleIdx="0" presStyleCnt="0">
        <dgm:presLayoutVars>
          <dgm:chMax val="0"/>
          <dgm:chPref val="0"/>
          <dgm:bulletEnabled val="1"/>
        </dgm:presLayoutVars>
      </dgm:prSet>
      <dgm:spPr/>
      <dgm:t>
        <a:bodyPr/>
        <a:lstStyle/>
        <a:p>
          <a:endParaRPr lang="en-US"/>
        </a:p>
      </dgm:t>
    </dgm:pt>
  </dgm:ptLst>
  <dgm:cxnLst>
    <dgm:cxn modelId="{FFA54153-070A-4D66-AEBA-2A2F401189BD}" srcId="{6CC326AA-CF48-4849-8EBC-AF32F4644227}" destId="{5F3F356D-82E7-47C7-A52B-5AE43CBB8E06}" srcOrd="0" destOrd="0" parTransId="{1DF94575-EF5B-4BDB-BF55-5797B05D9F72}" sibTransId="{F7BE6BCE-3A51-43B0-93FD-EB28AEBF16DE}"/>
    <dgm:cxn modelId="{F2AC3362-4F4E-4211-8416-4D342B1B821B}" type="presOf" srcId="{5F3F356D-82E7-47C7-A52B-5AE43CBB8E06}" destId="{9E7EF297-8949-48A2-A29B-DF9EDB9833B6}" srcOrd="1" destOrd="0" presId="urn:microsoft.com/office/officeart/2005/8/layout/venn1"/>
    <dgm:cxn modelId="{7F0CE807-B978-4F7F-90F5-79B97CC9CCE8}" type="presOf" srcId="{6CC326AA-CF48-4849-8EBC-AF32F4644227}" destId="{91EC5781-3AC2-4BB7-9F50-5A23DB7ECFCE}" srcOrd="0" destOrd="0" presId="urn:microsoft.com/office/officeart/2005/8/layout/venn1"/>
    <dgm:cxn modelId="{BB41F9A2-A79E-4458-ADD5-B7F6D1A596CB}" srcId="{6CC326AA-CF48-4849-8EBC-AF32F4644227}" destId="{57EE4992-1395-40BE-9824-B73B6F56F603}" srcOrd="1" destOrd="0" parTransId="{204E98DA-E4B5-4543-ADCC-FF5755105447}" sibTransId="{C3F29179-C875-410C-A385-6E588987A8FF}"/>
    <dgm:cxn modelId="{DFF84E27-F489-4929-8C4F-9F2062AEF0CD}" type="presOf" srcId="{57EE4992-1395-40BE-9824-B73B6F56F603}" destId="{3256D3C1-5A10-4A11-AC22-B69B3387AD8F}" srcOrd="1" destOrd="0" presId="urn:microsoft.com/office/officeart/2005/8/layout/venn1"/>
    <dgm:cxn modelId="{490CB893-7005-4D96-96E7-CB4B42DE604F}" type="presOf" srcId="{57EE4992-1395-40BE-9824-B73B6F56F603}" destId="{4C9BC97C-88EF-487C-9D72-14A0B8B733B6}" srcOrd="0" destOrd="0" presId="urn:microsoft.com/office/officeart/2005/8/layout/venn1"/>
    <dgm:cxn modelId="{48DA8DC6-2BA1-4F2A-BADB-A114C1821998}" type="presOf" srcId="{5F3F356D-82E7-47C7-A52B-5AE43CBB8E06}" destId="{28EACC0E-D9ED-46C8-9B58-A121D9040A77}" srcOrd="0" destOrd="0" presId="urn:microsoft.com/office/officeart/2005/8/layout/venn1"/>
    <dgm:cxn modelId="{5B55B037-0798-444E-8528-D4B5DBC79E03}" type="presParOf" srcId="{91EC5781-3AC2-4BB7-9F50-5A23DB7ECFCE}" destId="{28EACC0E-D9ED-46C8-9B58-A121D9040A77}" srcOrd="0" destOrd="0" presId="urn:microsoft.com/office/officeart/2005/8/layout/venn1"/>
    <dgm:cxn modelId="{3A5F4C56-707D-4B1B-BBD2-957ADF216EAA}" type="presParOf" srcId="{91EC5781-3AC2-4BB7-9F50-5A23DB7ECFCE}" destId="{9E7EF297-8949-48A2-A29B-DF9EDB9833B6}" srcOrd="1" destOrd="0" presId="urn:microsoft.com/office/officeart/2005/8/layout/venn1"/>
    <dgm:cxn modelId="{91CA2154-90B5-4857-959F-D9CA728491FE}" type="presParOf" srcId="{91EC5781-3AC2-4BB7-9F50-5A23DB7ECFCE}" destId="{4C9BC97C-88EF-487C-9D72-14A0B8B733B6}" srcOrd="2" destOrd="0" presId="urn:microsoft.com/office/officeart/2005/8/layout/venn1"/>
    <dgm:cxn modelId="{249B41C8-0783-4BBA-BC83-4AC50957BE32}" type="presParOf" srcId="{91EC5781-3AC2-4BB7-9F50-5A23DB7ECFCE}" destId="{3256D3C1-5A10-4A11-AC22-B69B3387AD8F}"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0F24D9-698C-4259-BEAB-D7578748D561}" type="doc">
      <dgm:prSet loTypeId="urn:microsoft.com/office/officeart/2005/8/layout/vList2" loCatId="list" qsTypeId="urn:microsoft.com/office/officeart/2005/8/quickstyle/3d2" qsCatId="3D" csTypeId="urn:microsoft.com/office/officeart/2005/8/colors/accent0_1" csCatId="mainScheme"/>
      <dgm:spPr/>
      <dgm:t>
        <a:bodyPr/>
        <a:lstStyle/>
        <a:p>
          <a:endParaRPr lang="en-US"/>
        </a:p>
      </dgm:t>
    </dgm:pt>
    <dgm:pt modelId="{3B75EBBD-3932-424D-9C91-A361393A3921}">
      <dgm:prSet/>
      <dgm:spPr/>
      <dgm:t>
        <a:bodyPr/>
        <a:lstStyle/>
        <a:p>
          <a:pPr algn="ctr" rtl="0"/>
          <a:r>
            <a:rPr lang="en-US" dirty="0" smtClean="0"/>
            <a:t>Understand the unique emergency management challenges that face Tribal jurisdictions and how the ITERC has been able to work with or through these challenges.</a:t>
          </a:r>
          <a:endParaRPr lang="en-US" dirty="0"/>
        </a:p>
      </dgm:t>
    </dgm:pt>
    <dgm:pt modelId="{CB16004C-82A9-4015-9016-8F8523E188A9}" type="parTrans" cxnId="{E40881F4-5A89-4587-AD8B-D5EB4013CF21}">
      <dgm:prSet/>
      <dgm:spPr/>
      <dgm:t>
        <a:bodyPr/>
        <a:lstStyle/>
        <a:p>
          <a:endParaRPr lang="en-US"/>
        </a:p>
      </dgm:t>
    </dgm:pt>
    <dgm:pt modelId="{7A3CA832-5E68-4F48-9A47-85DC8FFD2357}" type="sibTrans" cxnId="{E40881F4-5A89-4587-AD8B-D5EB4013CF21}">
      <dgm:prSet/>
      <dgm:spPr/>
      <dgm:t>
        <a:bodyPr/>
        <a:lstStyle/>
        <a:p>
          <a:endParaRPr lang="en-US"/>
        </a:p>
      </dgm:t>
    </dgm:pt>
    <dgm:pt modelId="{6F90F9DB-F824-4FAF-9D33-5F67581F67F7}">
      <dgm:prSet/>
      <dgm:spPr/>
      <dgm:t>
        <a:bodyPr/>
        <a:lstStyle/>
        <a:p>
          <a:pPr rtl="0"/>
          <a:r>
            <a:rPr lang="en-US" dirty="0" smtClean="0"/>
            <a:t>Identify barriers that caused or created mistrust between the tribes and local, state and federal stakeholders.</a:t>
          </a:r>
          <a:endParaRPr lang="en-US" dirty="0"/>
        </a:p>
      </dgm:t>
    </dgm:pt>
    <dgm:pt modelId="{7B3CD6AD-AFF1-449E-9D1E-926492923274}" type="parTrans" cxnId="{3D68C654-AA6A-4C8F-A757-C5026D2B26F4}">
      <dgm:prSet/>
      <dgm:spPr/>
      <dgm:t>
        <a:bodyPr/>
        <a:lstStyle/>
        <a:p>
          <a:endParaRPr lang="en-US"/>
        </a:p>
      </dgm:t>
    </dgm:pt>
    <dgm:pt modelId="{0F6F18EF-2DB8-43E8-95A6-5715AEA7D8B2}" type="sibTrans" cxnId="{3D68C654-AA6A-4C8F-A757-C5026D2B26F4}">
      <dgm:prSet/>
      <dgm:spPr/>
      <dgm:t>
        <a:bodyPr/>
        <a:lstStyle/>
        <a:p>
          <a:endParaRPr lang="en-US"/>
        </a:p>
      </dgm:t>
    </dgm:pt>
    <dgm:pt modelId="{F5150BA1-1953-43B9-8EAF-821775920CD4}" type="pres">
      <dgm:prSet presAssocID="{3D0F24D9-698C-4259-BEAB-D7578748D561}" presName="linear" presStyleCnt="0">
        <dgm:presLayoutVars>
          <dgm:animLvl val="lvl"/>
          <dgm:resizeHandles val="exact"/>
        </dgm:presLayoutVars>
      </dgm:prSet>
      <dgm:spPr/>
      <dgm:t>
        <a:bodyPr/>
        <a:lstStyle/>
        <a:p>
          <a:endParaRPr lang="en-US"/>
        </a:p>
      </dgm:t>
    </dgm:pt>
    <dgm:pt modelId="{4C1EAC68-6D2F-4BD7-B5F3-A84B8A09DF6D}" type="pres">
      <dgm:prSet presAssocID="{3B75EBBD-3932-424D-9C91-A361393A3921}" presName="parentText" presStyleLbl="node1" presStyleIdx="0" presStyleCnt="2">
        <dgm:presLayoutVars>
          <dgm:chMax val="0"/>
          <dgm:bulletEnabled val="1"/>
        </dgm:presLayoutVars>
      </dgm:prSet>
      <dgm:spPr/>
      <dgm:t>
        <a:bodyPr/>
        <a:lstStyle/>
        <a:p>
          <a:endParaRPr lang="en-US"/>
        </a:p>
      </dgm:t>
    </dgm:pt>
    <dgm:pt modelId="{576733F1-3531-4640-BB00-06DD57DD4B51}" type="pres">
      <dgm:prSet presAssocID="{7A3CA832-5E68-4F48-9A47-85DC8FFD2357}" presName="spacer" presStyleCnt="0"/>
      <dgm:spPr/>
      <dgm:t>
        <a:bodyPr/>
        <a:lstStyle/>
        <a:p>
          <a:endParaRPr lang="en-US"/>
        </a:p>
      </dgm:t>
    </dgm:pt>
    <dgm:pt modelId="{A4499EC5-7427-4F33-928A-6F0D45AEE882}" type="pres">
      <dgm:prSet presAssocID="{6F90F9DB-F824-4FAF-9D33-5F67581F67F7}" presName="parentText" presStyleLbl="node1" presStyleIdx="1" presStyleCnt="2">
        <dgm:presLayoutVars>
          <dgm:chMax val="0"/>
          <dgm:bulletEnabled val="1"/>
        </dgm:presLayoutVars>
      </dgm:prSet>
      <dgm:spPr/>
      <dgm:t>
        <a:bodyPr/>
        <a:lstStyle/>
        <a:p>
          <a:endParaRPr lang="en-US"/>
        </a:p>
      </dgm:t>
    </dgm:pt>
  </dgm:ptLst>
  <dgm:cxnLst>
    <dgm:cxn modelId="{754632D7-3050-40D7-8BAF-07684F28E232}" type="presOf" srcId="{3D0F24D9-698C-4259-BEAB-D7578748D561}" destId="{F5150BA1-1953-43B9-8EAF-821775920CD4}" srcOrd="0" destOrd="0" presId="urn:microsoft.com/office/officeart/2005/8/layout/vList2"/>
    <dgm:cxn modelId="{133BE297-34A5-4F02-907E-B2F21482634A}" type="presOf" srcId="{6F90F9DB-F824-4FAF-9D33-5F67581F67F7}" destId="{A4499EC5-7427-4F33-928A-6F0D45AEE882}" srcOrd="0" destOrd="0" presId="urn:microsoft.com/office/officeart/2005/8/layout/vList2"/>
    <dgm:cxn modelId="{E40881F4-5A89-4587-AD8B-D5EB4013CF21}" srcId="{3D0F24D9-698C-4259-BEAB-D7578748D561}" destId="{3B75EBBD-3932-424D-9C91-A361393A3921}" srcOrd="0" destOrd="0" parTransId="{CB16004C-82A9-4015-9016-8F8523E188A9}" sibTransId="{7A3CA832-5E68-4F48-9A47-85DC8FFD2357}"/>
    <dgm:cxn modelId="{3D68C654-AA6A-4C8F-A757-C5026D2B26F4}" srcId="{3D0F24D9-698C-4259-BEAB-D7578748D561}" destId="{6F90F9DB-F824-4FAF-9D33-5F67581F67F7}" srcOrd="1" destOrd="0" parTransId="{7B3CD6AD-AFF1-449E-9D1E-926492923274}" sibTransId="{0F6F18EF-2DB8-43E8-95A6-5715AEA7D8B2}"/>
    <dgm:cxn modelId="{A6C09BAC-D9EA-421D-92C1-287E26BA437C}" type="presOf" srcId="{3B75EBBD-3932-424D-9C91-A361393A3921}" destId="{4C1EAC68-6D2F-4BD7-B5F3-A84B8A09DF6D}" srcOrd="0" destOrd="0" presId="urn:microsoft.com/office/officeart/2005/8/layout/vList2"/>
    <dgm:cxn modelId="{33F97669-7BD5-4714-9832-96BE47D3EF2A}" type="presParOf" srcId="{F5150BA1-1953-43B9-8EAF-821775920CD4}" destId="{4C1EAC68-6D2F-4BD7-B5F3-A84B8A09DF6D}" srcOrd="0" destOrd="0" presId="urn:microsoft.com/office/officeart/2005/8/layout/vList2"/>
    <dgm:cxn modelId="{B5C47941-6F4F-4A6D-BA67-7F8DD91BF0DF}" type="presParOf" srcId="{F5150BA1-1953-43B9-8EAF-821775920CD4}" destId="{576733F1-3531-4640-BB00-06DD57DD4B51}" srcOrd="1" destOrd="0" presId="urn:microsoft.com/office/officeart/2005/8/layout/vList2"/>
    <dgm:cxn modelId="{020F1154-2AFA-453E-829F-8110ADC91ADA}" type="presParOf" srcId="{F5150BA1-1953-43B9-8EAF-821775920CD4}" destId="{A4499EC5-7427-4F33-928A-6F0D45AEE882}"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644212-3E8B-4BC1-94B6-3802374809B6}"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en-US"/>
        </a:p>
      </dgm:t>
    </dgm:pt>
    <dgm:pt modelId="{E84879F2-66AB-4592-93FD-D886600ADA96}">
      <dgm:prSet/>
      <dgm:spPr/>
      <dgm:t>
        <a:bodyPr/>
        <a:lstStyle/>
        <a:p>
          <a:pPr rtl="0"/>
          <a:endParaRPr lang="en-US" dirty="0"/>
        </a:p>
      </dgm:t>
    </dgm:pt>
    <dgm:pt modelId="{4ECD4102-2A26-4A78-B7C4-5BC4220640E9}" type="parTrans" cxnId="{79A52442-B9E7-42A4-A2C8-449E5D248A67}">
      <dgm:prSet/>
      <dgm:spPr/>
      <dgm:t>
        <a:bodyPr/>
        <a:lstStyle/>
        <a:p>
          <a:endParaRPr lang="en-US"/>
        </a:p>
      </dgm:t>
    </dgm:pt>
    <dgm:pt modelId="{22D56560-5012-4513-B83C-71C0C318185E}" type="sibTrans" cxnId="{79A52442-B9E7-42A4-A2C8-449E5D248A67}">
      <dgm:prSet/>
      <dgm:spPr/>
      <dgm:t>
        <a:bodyPr/>
        <a:lstStyle/>
        <a:p>
          <a:endParaRPr lang="en-US"/>
        </a:p>
      </dgm:t>
    </dgm:pt>
    <dgm:pt modelId="{5CE287F3-4714-42E8-9834-E0CDBC327551}">
      <dgm:prSet custT="1"/>
      <dgm:spPr/>
      <dgm:t>
        <a:bodyPr/>
        <a:lstStyle/>
        <a:p>
          <a:pPr algn="ctr" rtl="0"/>
          <a:endParaRPr lang="en-US" sz="1800" dirty="0" smtClean="0"/>
        </a:p>
        <a:p>
          <a:pPr algn="ctr" rtl="0"/>
          <a:r>
            <a:rPr lang="en-US" sz="1800" dirty="0" smtClean="0"/>
            <a:t>materials related funding pursuant to Public Law 99-499 and Title I of Public Law 93-633Providing management and oversight of hazardous </a:t>
          </a:r>
          <a:endParaRPr lang="en-US" sz="1800" dirty="0"/>
        </a:p>
      </dgm:t>
    </dgm:pt>
    <dgm:pt modelId="{7E34E15A-796E-4973-811A-5CC53E2FBCD0}" type="parTrans" cxnId="{26715C4C-D50F-41F1-883A-C55FF048A738}">
      <dgm:prSet/>
      <dgm:spPr/>
      <dgm:t>
        <a:bodyPr/>
        <a:lstStyle/>
        <a:p>
          <a:endParaRPr lang="en-US"/>
        </a:p>
      </dgm:t>
    </dgm:pt>
    <dgm:pt modelId="{C670FEBA-EBDB-4675-AB50-E7DCA6F67E35}" type="sibTrans" cxnId="{26715C4C-D50F-41F1-883A-C55FF048A738}">
      <dgm:prSet/>
      <dgm:spPr/>
      <dgm:t>
        <a:bodyPr/>
        <a:lstStyle/>
        <a:p>
          <a:endParaRPr lang="en-US"/>
        </a:p>
      </dgm:t>
    </dgm:pt>
    <dgm:pt modelId="{4C56A412-5360-40BD-BA55-7C3DE6E8707C}">
      <dgm:prSet/>
      <dgm:spPr/>
      <dgm:t>
        <a:bodyPr/>
        <a:lstStyle/>
        <a:p>
          <a:pPr rtl="0"/>
          <a:endParaRPr lang="en-US" dirty="0"/>
        </a:p>
      </dgm:t>
    </dgm:pt>
    <dgm:pt modelId="{F91DBE9E-B5F6-4E3B-8B21-70CFD4C6F556}" type="parTrans" cxnId="{5F62F315-005F-4B51-83D7-92F9078FB294}">
      <dgm:prSet/>
      <dgm:spPr/>
      <dgm:t>
        <a:bodyPr/>
        <a:lstStyle/>
        <a:p>
          <a:endParaRPr lang="en-US"/>
        </a:p>
      </dgm:t>
    </dgm:pt>
    <dgm:pt modelId="{2F296FEE-34A4-4C89-8F0B-CA351565652D}" type="sibTrans" cxnId="{5F62F315-005F-4B51-83D7-92F9078FB294}">
      <dgm:prSet/>
      <dgm:spPr/>
      <dgm:t>
        <a:bodyPr/>
        <a:lstStyle/>
        <a:p>
          <a:endParaRPr lang="en-US"/>
        </a:p>
      </dgm:t>
    </dgm:pt>
    <dgm:pt modelId="{825F752F-9CFD-4DE6-897F-2C6D08E46C1A}">
      <dgm:prSet custT="1"/>
      <dgm:spPr/>
      <dgm:t>
        <a:bodyPr/>
        <a:lstStyle/>
        <a:p>
          <a:pPr algn="ctr" rtl="0"/>
          <a:endParaRPr lang="en-US" sz="1600" dirty="0" smtClean="0"/>
        </a:p>
        <a:p>
          <a:pPr algn="ctr" rtl="0"/>
          <a:r>
            <a:rPr lang="en-US" sz="1800" dirty="0" smtClean="0"/>
            <a:t>Obtaining, administering and providing grants to Tribal Emergency Response Committees to implement these acts and enhance public safety on Tribal </a:t>
          </a:r>
          <a:r>
            <a:rPr lang="en-US" sz="1600" dirty="0" smtClean="0"/>
            <a:t>Lands.</a:t>
          </a:r>
          <a:endParaRPr lang="en-US" sz="1600" dirty="0"/>
        </a:p>
      </dgm:t>
    </dgm:pt>
    <dgm:pt modelId="{8BF95368-6DA5-4119-ACF1-A918A45B341A}" type="parTrans" cxnId="{479C5F62-CC50-47CB-9969-D0404E2B5EA3}">
      <dgm:prSet/>
      <dgm:spPr/>
      <dgm:t>
        <a:bodyPr/>
        <a:lstStyle/>
        <a:p>
          <a:endParaRPr lang="en-US"/>
        </a:p>
      </dgm:t>
    </dgm:pt>
    <dgm:pt modelId="{ACBD270B-7BAA-4E3D-BD70-20405596852A}" type="sibTrans" cxnId="{479C5F62-CC50-47CB-9969-D0404E2B5EA3}">
      <dgm:prSet/>
      <dgm:spPr/>
      <dgm:t>
        <a:bodyPr/>
        <a:lstStyle/>
        <a:p>
          <a:endParaRPr lang="en-US"/>
        </a:p>
      </dgm:t>
    </dgm:pt>
    <dgm:pt modelId="{94B90B69-9A6A-4C9F-86E1-C817236E0195}">
      <dgm:prSet/>
      <dgm:spPr/>
      <dgm:t>
        <a:bodyPr/>
        <a:lstStyle/>
        <a:p>
          <a:pPr rtl="0"/>
          <a:endParaRPr lang="en-US" dirty="0"/>
        </a:p>
      </dgm:t>
    </dgm:pt>
    <dgm:pt modelId="{5F760E0E-BA4F-49E9-99AB-395826A309FD}" type="parTrans" cxnId="{AB893401-66D7-4A82-85A3-BB8BBC8E672C}">
      <dgm:prSet/>
      <dgm:spPr/>
      <dgm:t>
        <a:bodyPr/>
        <a:lstStyle/>
        <a:p>
          <a:endParaRPr lang="en-US"/>
        </a:p>
      </dgm:t>
    </dgm:pt>
    <dgm:pt modelId="{1E99BACE-89EE-467D-AEEF-B844A395665E}" type="sibTrans" cxnId="{AB893401-66D7-4A82-85A3-BB8BBC8E672C}">
      <dgm:prSet/>
      <dgm:spPr/>
      <dgm:t>
        <a:bodyPr/>
        <a:lstStyle/>
        <a:p>
          <a:endParaRPr lang="en-US"/>
        </a:p>
      </dgm:t>
    </dgm:pt>
    <dgm:pt modelId="{E38FA388-5EA5-4871-82CF-5B789EC577E0}">
      <dgm:prSet custT="1"/>
      <dgm:spPr/>
      <dgm:t>
        <a:bodyPr/>
        <a:lstStyle/>
        <a:p>
          <a:pPr algn="ctr" rtl="0"/>
          <a:r>
            <a:rPr lang="en-US" sz="1800" dirty="0" smtClean="0"/>
            <a:t>Carrying out tasks as assigned to the ITERC by acts of the United States Congress.</a:t>
          </a:r>
          <a:endParaRPr lang="en-US" sz="1800" dirty="0"/>
        </a:p>
      </dgm:t>
    </dgm:pt>
    <dgm:pt modelId="{2B78A3B9-27E7-4F24-AB07-DBAD6F3C0BD8}" type="parTrans" cxnId="{706E4895-DC47-471D-AD83-DE4DE81E12FD}">
      <dgm:prSet/>
      <dgm:spPr/>
      <dgm:t>
        <a:bodyPr/>
        <a:lstStyle/>
        <a:p>
          <a:endParaRPr lang="en-US"/>
        </a:p>
      </dgm:t>
    </dgm:pt>
    <dgm:pt modelId="{01BFC913-E827-4FFC-A94A-BEB8674213D6}" type="sibTrans" cxnId="{706E4895-DC47-471D-AD83-DE4DE81E12FD}">
      <dgm:prSet/>
      <dgm:spPr/>
      <dgm:t>
        <a:bodyPr/>
        <a:lstStyle/>
        <a:p>
          <a:endParaRPr lang="en-US"/>
        </a:p>
      </dgm:t>
    </dgm:pt>
    <dgm:pt modelId="{F72334A6-3701-4D2E-9F49-4EC0B3032941}" type="pres">
      <dgm:prSet presAssocID="{C5644212-3E8B-4BC1-94B6-3802374809B6}" presName="Name0" presStyleCnt="0">
        <dgm:presLayoutVars>
          <dgm:chMax val="7"/>
          <dgm:dir/>
          <dgm:animLvl val="lvl"/>
          <dgm:resizeHandles val="exact"/>
        </dgm:presLayoutVars>
      </dgm:prSet>
      <dgm:spPr/>
      <dgm:t>
        <a:bodyPr/>
        <a:lstStyle/>
        <a:p>
          <a:endParaRPr lang="en-US"/>
        </a:p>
      </dgm:t>
    </dgm:pt>
    <dgm:pt modelId="{48C1C6DF-D4F9-41F0-BA80-B7D83E49A4E7}" type="pres">
      <dgm:prSet presAssocID="{E84879F2-66AB-4592-93FD-D886600ADA96}" presName="circle1" presStyleLbl="node1" presStyleIdx="0" presStyleCnt="6"/>
      <dgm:spPr/>
    </dgm:pt>
    <dgm:pt modelId="{40283D5A-A11E-482E-963D-688F76372765}" type="pres">
      <dgm:prSet presAssocID="{E84879F2-66AB-4592-93FD-D886600ADA96}" presName="space" presStyleCnt="0"/>
      <dgm:spPr/>
    </dgm:pt>
    <dgm:pt modelId="{FB8FAD04-DD62-4A35-893B-F11A98FC70AE}" type="pres">
      <dgm:prSet presAssocID="{E84879F2-66AB-4592-93FD-D886600ADA96}" presName="rect1" presStyleLbl="alignAcc1" presStyleIdx="0" presStyleCnt="6" custLinFactNeighborX="0" custLinFactNeighborY="-589"/>
      <dgm:spPr/>
      <dgm:t>
        <a:bodyPr/>
        <a:lstStyle/>
        <a:p>
          <a:endParaRPr lang="en-US"/>
        </a:p>
      </dgm:t>
    </dgm:pt>
    <dgm:pt modelId="{73653080-5610-4ADC-965C-EB105F8FD9BB}" type="pres">
      <dgm:prSet presAssocID="{5CE287F3-4714-42E8-9834-E0CDBC327551}" presName="vertSpace2" presStyleLbl="node1" presStyleIdx="0" presStyleCnt="6"/>
      <dgm:spPr/>
    </dgm:pt>
    <dgm:pt modelId="{C7AD8033-F910-4A0D-BFDF-2FBDF5C9E135}" type="pres">
      <dgm:prSet presAssocID="{5CE287F3-4714-42E8-9834-E0CDBC327551}" presName="circle2" presStyleLbl="node1" presStyleIdx="1" presStyleCnt="6"/>
      <dgm:spPr/>
    </dgm:pt>
    <dgm:pt modelId="{B87874F8-C50A-4BFE-9C07-B345677B3C27}" type="pres">
      <dgm:prSet presAssocID="{5CE287F3-4714-42E8-9834-E0CDBC327551}" presName="rect2" presStyleLbl="alignAcc1" presStyleIdx="1" presStyleCnt="6" custLinFactNeighborX="0" custLinFactNeighborY="2159"/>
      <dgm:spPr/>
      <dgm:t>
        <a:bodyPr/>
        <a:lstStyle/>
        <a:p>
          <a:endParaRPr lang="en-US"/>
        </a:p>
      </dgm:t>
    </dgm:pt>
    <dgm:pt modelId="{8DAECAC1-9285-4BD5-B4A7-75CEAACFBD28}" type="pres">
      <dgm:prSet presAssocID="{4C56A412-5360-40BD-BA55-7C3DE6E8707C}" presName="vertSpace3" presStyleLbl="node1" presStyleIdx="1" presStyleCnt="6"/>
      <dgm:spPr/>
    </dgm:pt>
    <dgm:pt modelId="{EC95B557-194F-4B55-ABE4-2DE48A4A3879}" type="pres">
      <dgm:prSet presAssocID="{4C56A412-5360-40BD-BA55-7C3DE6E8707C}" presName="circle3" presStyleLbl="node1" presStyleIdx="2" presStyleCnt="6"/>
      <dgm:spPr/>
    </dgm:pt>
    <dgm:pt modelId="{9BCC06A2-D833-4F02-9F23-9D288AF67348}" type="pres">
      <dgm:prSet presAssocID="{4C56A412-5360-40BD-BA55-7C3DE6E8707C}" presName="rect3" presStyleLbl="alignAcc1" presStyleIdx="2" presStyleCnt="6" custLinFactNeighborX="0" custLinFactNeighborY="8674"/>
      <dgm:spPr/>
      <dgm:t>
        <a:bodyPr/>
        <a:lstStyle/>
        <a:p>
          <a:endParaRPr lang="en-US"/>
        </a:p>
      </dgm:t>
    </dgm:pt>
    <dgm:pt modelId="{93DF6437-62BB-4173-A2EC-2177C88E0F59}" type="pres">
      <dgm:prSet presAssocID="{825F752F-9CFD-4DE6-897F-2C6D08E46C1A}" presName="vertSpace4" presStyleLbl="node1" presStyleIdx="2" presStyleCnt="6"/>
      <dgm:spPr/>
    </dgm:pt>
    <dgm:pt modelId="{66EE2842-6C86-4993-A748-9518DB1E2A5C}" type="pres">
      <dgm:prSet presAssocID="{825F752F-9CFD-4DE6-897F-2C6D08E46C1A}" presName="circle4" presStyleLbl="node1" presStyleIdx="3" presStyleCnt="6"/>
      <dgm:spPr/>
    </dgm:pt>
    <dgm:pt modelId="{F289852C-6D8F-49C3-9900-BFCD0A7474D9}" type="pres">
      <dgm:prSet presAssocID="{825F752F-9CFD-4DE6-897F-2C6D08E46C1A}" presName="rect4" presStyleLbl="alignAcc1" presStyleIdx="3" presStyleCnt="6" custLinFactNeighborX="0" custLinFactNeighborY="-5054"/>
      <dgm:spPr/>
      <dgm:t>
        <a:bodyPr/>
        <a:lstStyle/>
        <a:p>
          <a:endParaRPr lang="en-US"/>
        </a:p>
      </dgm:t>
    </dgm:pt>
    <dgm:pt modelId="{9A627D4B-87D3-4C34-B7FC-9D1BBD9766A1}" type="pres">
      <dgm:prSet presAssocID="{94B90B69-9A6A-4C9F-86E1-C817236E0195}" presName="vertSpace5" presStyleLbl="node1" presStyleIdx="3" presStyleCnt="6"/>
      <dgm:spPr/>
    </dgm:pt>
    <dgm:pt modelId="{95F07768-84D1-40DB-B81E-4CF79EDE8D64}" type="pres">
      <dgm:prSet presAssocID="{94B90B69-9A6A-4C9F-86E1-C817236E0195}" presName="circle5" presStyleLbl="node1" presStyleIdx="4" presStyleCnt="6"/>
      <dgm:spPr/>
    </dgm:pt>
    <dgm:pt modelId="{2F7BA73A-FB18-4FC5-87A3-7ED0CED42C14}" type="pres">
      <dgm:prSet presAssocID="{94B90B69-9A6A-4C9F-86E1-C817236E0195}" presName="rect5" presStyleLbl="alignAcc1" presStyleIdx="4" presStyleCnt="6" custLinFactNeighborX="0" custLinFactNeighborY="24680"/>
      <dgm:spPr/>
      <dgm:t>
        <a:bodyPr/>
        <a:lstStyle/>
        <a:p>
          <a:endParaRPr lang="en-US"/>
        </a:p>
      </dgm:t>
    </dgm:pt>
    <dgm:pt modelId="{3E62BC50-A24D-4D96-ABC7-9A936174305D}" type="pres">
      <dgm:prSet presAssocID="{E38FA388-5EA5-4871-82CF-5B789EC577E0}" presName="vertSpace6" presStyleLbl="node1" presStyleIdx="4" presStyleCnt="6"/>
      <dgm:spPr/>
    </dgm:pt>
    <dgm:pt modelId="{68F98640-48D3-445D-B79C-B84572D04248}" type="pres">
      <dgm:prSet presAssocID="{E38FA388-5EA5-4871-82CF-5B789EC577E0}" presName="circle6" presStyleLbl="node1" presStyleIdx="5" presStyleCnt="6"/>
      <dgm:spPr/>
    </dgm:pt>
    <dgm:pt modelId="{8FDD092F-F954-4475-A688-32A54F7441A9}" type="pres">
      <dgm:prSet presAssocID="{E38FA388-5EA5-4871-82CF-5B789EC577E0}" presName="rect6" presStyleLbl="alignAcc1" presStyleIdx="5" presStyleCnt="6"/>
      <dgm:spPr/>
      <dgm:t>
        <a:bodyPr/>
        <a:lstStyle/>
        <a:p>
          <a:endParaRPr lang="en-US"/>
        </a:p>
      </dgm:t>
    </dgm:pt>
    <dgm:pt modelId="{1B23DA9E-C3FD-42B0-A309-AD5644E530CB}" type="pres">
      <dgm:prSet presAssocID="{E84879F2-66AB-4592-93FD-D886600ADA96}" presName="rect1ParTxNoCh" presStyleLbl="alignAcc1" presStyleIdx="5" presStyleCnt="6">
        <dgm:presLayoutVars>
          <dgm:chMax val="1"/>
          <dgm:bulletEnabled val="1"/>
        </dgm:presLayoutVars>
      </dgm:prSet>
      <dgm:spPr/>
      <dgm:t>
        <a:bodyPr/>
        <a:lstStyle/>
        <a:p>
          <a:endParaRPr lang="en-US"/>
        </a:p>
      </dgm:t>
    </dgm:pt>
    <dgm:pt modelId="{C511C411-7219-44B5-A299-2BDD417607D3}" type="pres">
      <dgm:prSet presAssocID="{5CE287F3-4714-42E8-9834-E0CDBC327551}" presName="rect2ParTxNoCh" presStyleLbl="alignAcc1" presStyleIdx="5" presStyleCnt="6">
        <dgm:presLayoutVars>
          <dgm:chMax val="1"/>
          <dgm:bulletEnabled val="1"/>
        </dgm:presLayoutVars>
      </dgm:prSet>
      <dgm:spPr/>
      <dgm:t>
        <a:bodyPr/>
        <a:lstStyle/>
        <a:p>
          <a:endParaRPr lang="en-US"/>
        </a:p>
      </dgm:t>
    </dgm:pt>
    <dgm:pt modelId="{DEFB0AB8-ABF8-4E14-BECF-237D4F6F7FF9}" type="pres">
      <dgm:prSet presAssocID="{4C56A412-5360-40BD-BA55-7C3DE6E8707C}" presName="rect3ParTxNoCh" presStyleLbl="alignAcc1" presStyleIdx="5" presStyleCnt="6">
        <dgm:presLayoutVars>
          <dgm:chMax val="1"/>
          <dgm:bulletEnabled val="1"/>
        </dgm:presLayoutVars>
      </dgm:prSet>
      <dgm:spPr/>
      <dgm:t>
        <a:bodyPr/>
        <a:lstStyle/>
        <a:p>
          <a:endParaRPr lang="en-US"/>
        </a:p>
      </dgm:t>
    </dgm:pt>
    <dgm:pt modelId="{DBF6A505-F79B-40A5-95F9-C62C9130B96C}" type="pres">
      <dgm:prSet presAssocID="{825F752F-9CFD-4DE6-897F-2C6D08E46C1A}" presName="rect4ParTxNoCh" presStyleLbl="alignAcc1" presStyleIdx="5" presStyleCnt="6">
        <dgm:presLayoutVars>
          <dgm:chMax val="1"/>
          <dgm:bulletEnabled val="1"/>
        </dgm:presLayoutVars>
      </dgm:prSet>
      <dgm:spPr/>
      <dgm:t>
        <a:bodyPr/>
        <a:lstStyle/>
        <a:p>
          <a:endParaRPr lang="en-US"/>
        </a:p>
      </dgm:t>
    </dgm:pt>
    <dgm:pt modelId="{F53EEA07-DF2D-4E3D-B827-4CD34F241FDE}" type="pres">
      <dgm:prSet presAssocID="{94B90B69-9A6A-4C9F-86E1-C817236E0195}" presName="rect5ParTxNoCh" presStyleLbl="alignAcc1" presStyleIdx="5" presStyleCnt="6">
        <dgm:presLayoutVars>
          <dgm:chMax val="1"/>
          <dgm:bulletEnabled val="1"/>
        </dgm:presLayoutVars>
      </dgm:prSet>
      <dgm:spPr/>
      <dgm:t>
        <a:bodyPr/>
        <a:lstStyle/>
        <a:p>
          <a:endParaRPr lang="en-US"/>
        </a:p>
      </dgm:t>
    </dgm:pt>
    <dgm:pt modelId="{D8766DC9-7496-4F52-8A9C-C4704EAE0627}" type="pres">
      <dgm:prSet presAssocID="{E38FA388-5EA5-4871-82CF-5B789EC577E0}" presName="rect6ParTxNoCh" presStyleLbl="alignAcc1" presStyleIdx="5" presStyleCnt="6">
        <dgm:presLayoutVars>
          <dgm:chMax val="1"/>
          <dgm:bulletEnabled val="1"/>
        </dgm:presLayoutVars>
      </dgm:prSet>
      <dgm:spPr/>
      <dgm:t>
        <a:bodyPr/>
        <a:lstStyle/>
        <a:p>
          <a:endParaRPr lang="en-US"/>
        </a:p>
      </dgm:t>
    </dgm:pt>
  </dgm:ptLst>
  <dgm:cxnLst>
    <dgm:cxn modelId="{79A52442-B9E7-42A4-A2C8-449E5D248A67}" srcId="{C5644212-3E8B-4BC1-94B6-3802374809B6}" destId="{E84879F2-66AB-4592-93FD-D886600ADA96}" srcOrd="0" destOrd="0" parTransId="{4ECD4102-2A26-4A78-B7C4-5BC4220640E9}" sibTransId="{22D56560-5012-4513-B83C-71C0C318185E}"/>
    <dgm:cxn modelId="{345275FF-F029-4119-9EA1-280EBFEDBBFF}" type="presOf" srcId="{4C56A412-5360-40BD-BA55-7C3DE6E8707C}" destId="{9BCC06A2-D833-4F02-9F23-9D288AF67348}" srcOrd="0" destOrd="0" presId="urn:microsoft.com/office/officeart/2005/8/layout/target3"/>
    <dgm:cxn modelId="{C0C97BA0-D6A1-4BDF-8A32-34C7547130B6}" type="presOf" srcId="{C5644212-3E8B-4BC1-94B6-3802374809B6}" destId="{F72334A6-3701-4D2E-9F49-4EC0B3032941}" srcOrd="0" destOrd="0" presId="urn:microsoft.com/office/officeart/2005/8/layout/target3"/>
    <dgm:cxn modelId="{837F525A-D20F-407D-A4F3-4691D05186BD}" type="presOf" srcId="{E38FA388-5EA5-4871-82CF-5B789EC577E0}" destId="{D8766DC9-7496-4F52-8A9C-C4704EAE0627}" srcOrd="1" destOrd="0" presId="urn:microsoft.com/office/officeart/2005/8/layout/target3"/>
    <dgm:cxn modelId="{706E4895-DC47-471D-AD83-DE4DE81E12FD}" srcId="{C5644212-3E8B-4BC1-94B6-3802374809B6}" destId="{E38FA388-5EA5-4871-82CF-5B789EC577E0}" srcOrd="5" destOrd="0" parTransId="{2B78A3B9-27E7-4F24-AB07-DBAD6F3C0BD8}" sibTransId="{01BFC913-E827-4FFC-A94A-BEB8674213D6}"/>
    <dgm:cxn modelId="{9B69E6BA-E27F-4E76-9570-7FC902240AE0}" type="presOf" srcId="{94B90B69-9A6A-4C9F-86E1-C817236E0195}" destId="{2F7BA73A-FB18-4FC5-87A3-7ED0CED42C14}" srcOrd="0" destOrd="0" presId="urn:microsoft.com/office/officeart/2005/8/layout/target3"/>
    <dgm:cxn modelId="{802079EF-A741-42B2-9516-D2412D5F29B9}" type="presOf" srcId="{825F752F-9CFD-4DE6-897F-2C6D08E46C1A}" destId="{F289852C-6D8F-49C3-9900-BFCD0A7474D9}" srcOrd="0" destOrd="0" presId="urn:microsoft.com/office/officeart/2005/8/layout/target3"/>
    <dgm:cxn modelId="{AB0EA95F-B762-40C7-965A-490336655F76}" type="presOf" srcId="{4C56A412-5360-40BD-BA55-7C3DE6E8707C}" destId="{DEFB0AB8-ABF8-4E14-BECF-237D4F6F7FF9}" srcOrd="1" destOrd="0" presId="urn:microsoft.com/office/officeart/2005/8/layout/target3"/>
    <dgm:cxn modelId="{EA875B6E-63FB-4402-9EA1-B690C4F26832}" type="presOf" srcId="{5CE287F3-4714-42E8-9834-E0CDBC327551}" destId="{C511C411-7219-44B5-A299-2BDD417607D3}" srcOrd="1" destOrd="0" presId="urn:microsoft.com/office/officeart/2005/8/layout/target3"/>
    <dgm:cxn modelId="{AB893401-66D7-4A82-85A3-BB8BBC8E672C}" srcId="{C5644212-3E8B-4BC1-94B6-3802374809B6}" destId="{94B90B69-9A6A-4C9F-86E1-C817236E0195}" srcOrd="4" destOrd="0" parTransId="{5F760E0E-BA4F-49E9-99AB-395826A309FD}" sibTransId="{1E99BACE-89EE-467D-AEEF-B844A395665E}"/>
    <dgm:cxn modelId="{669F4EA4-A7FB-4F87-B57C-8E5DE72CAF05}" type="presOf" srcId="{825F752F-9CFD-4DE6-897F-2C6D08E46C1A}" destId="{DBF6A505-F79B-40A5-95F9-C62C9130B96C}" srcOrd="1" destOrd="0" presId="urn:microsoft.com/office/officeart/2005/8/layout/target3"/>
    <dgm:cxn modelId="{26715C4C-D50F-41F1-883A-C55FF048A738}" srcId="{C5644212-3E8B-4BC1-94B6-3802374809B6}" destId="{5CE287F3-4714-42E8-9834-E0CDBC327551}" srcOrd="1" destOrd="0" parTransId="{7E34E15A-796E-4973-811A-5CC53E2FBCD0}" sibTransId="{C670FEBA-EBDB-4675-AB50-E7DCA6F67E35}"/>
    <dgm:cxn modelId="{479C5F62-CC50-47CB-9969-D0404E2B5EA3}" srcId="{C5644212-3E8B-4BC1-94B6-3802374809B6}" destId="{825F752F-9CFD-4DE6-897F-2C6D08E46C1A}" srcOrd="3" destOrd="0" parTransId="{8BF95368-6DA5-4119-ACF1-A918A45B341A}" sibTransId="{ACBD270B-7BAA-4E3D-BD70-20405596852A}"/>
    <dgm:cxn modelId="{ADE9844C-0237-4BBB-843C-2D52E16F92F8}" type="presOf" srcId="{E38FA388-5EA5-4871-82CF-5B789EC577E0}" destId="{8FDD092F-F954-4475-A688-32A54F7441A9}" srcOrd="0" destOrd="0" presId="urn:microsoft.com/office/officeart/2005/8/layout/target3"/>
    <dgm:cxn modelId="{5F62F315-005F-4B51-83D7-92F9078FB294}" srcId="{C5644212-3E8B-4BC1-94B6-3802374809B6}" destId="{4C56A412-5360-40BD-BA55-7C3DE6E8707C}" srcOrd="2" destOrd="0" parTransId="{F91DBE9E-B5F6-4E3B-8B21-70CFD4C6F556}" sibTransId="{2F296FEE-34A4-4C89-8F0B-CA351565652D}"/>
    <dgm:cxn modelId="{EE43A9B4-CC50-435A-A569-0C0C460412CD}" type="presOf" srcId="{94B90B69-9A6A-4C9F-86E1-C817236E0195}" destId="{F53EEA07-DF2D-4E3D-B827-4CD34F241FDE}" srcOrd="1" destOrd="0" presId="urn:microsoft.com/office/officeart/2005/8/layout/target3"/>
    <dgm:cxn modelId="{F55841C7-B2F3-4150-9AC0-3D5330754705}" type="presOf" srcId="{5CE287F3-4714-42E8-9834-E0CDBC327551}" destId="{B87874F8-C50A-4BFE-9C07-B345677B3C27}" srcOrd="0" destOrd="0" presId="urn:microsoft.com/office/officeart/2005/8/layout/target3"/>
    <dgm:cxn modelId="{8ADAADAC-4946-4C97-9F3D-7580CB1DC009}" type="presOf" srcId="{E84879F2-66AB-4592-93FD-D886600ADA96}" destId="{1B23DA9E-C3FD-42B0-A309-AD5644E530CB}" srcOrd="1" destOrd="0" presId="urn:microsoft.com/office/officeart/2005/8/layout/target3"/>
    <dgm:cxn modelId="{8D600474-4D2E-49A4-B885-84AECBDF0B7E}" type="presOf" srcId="{E84879F2-66AB-4592-93FD-D886600ADA96}" destId="{FB8FAD04-DD62-4A35-893B-F11A98FC70AE}" srcOrd="0" destOrd="0" presId="urn:microsoft.com/office/officeart/2005/8/layout/target3"/>
    <dgm:cxn modelId="{124ACE1C-7F1A-4BF3-B20B-8F4259A34B9D}" type="presParOf" srcId="{F72334A6-3701-4D2E-9F49-4EC0B3032941}" destId="{48C1C6DF-D4F9-41F0-BA80-B7D83E49A4E7}" srcOrd="0" destOrd="0" presId="urn:microsoft.com/office/officeart/2005/8/layout/target3"/>
    <dgm:cxn modelId="{8D70F469-A5B5-47C2-999D-503387F41C8D}" type="presParOf" srcId="{F72334A6-3701-4D2E-9F49-4EC0B3032941}" destId="{40283D5A-A11E-482E-963D-688F76372765}" srcOrd="1" destOrd="0" presId="urn:microsoft.com/office/officeart/2005/8/layout/target3"/>
    <dgm:cxn modelId="{0CEBD70D-3144-470D-87A2-2552238E3480}" type="presParOf" srcId="{F72334A6-3701-4D2E-9F49-4EC0B3032941}" destId="{FB8FAD04-DD62-4A35-893B-F11A98FC70AE}" srcOrd="2" destOrd="0" presId="urn:microsoft.com/office/officeart/2005/8/layout/target3"/>
    <dgm:cxn modelId="{00E833AE-D0C4-46FE-9982-CC722D2D874F}" type="presParOf" srcId="{F72334A6-3701-4D2E-9F49-4EC0B3032941}" destId="{73653080-5610-4ADC-965C-EB105F8FD9BB}" srcOrd="3" destOrd="0" presId="urn:microsoft.com/office/officeart/2005/8/layout/target3"/>
    <dgm:cxn modelId="{8822E905-490E-4BBC-9B97-C707B672D389}" type="presParOf" srcId="{F72334A6-3701-4D2E-9F49-4EC0B3032941}" destId="{C7AD8033-F910-4A0D-BFDF-2FBDF5C9E135}" srcOrd="4" destOrd="0" presId="urn:microsoft.com/office/officeart/2005/8/layout/target3"/>
    <dgm:cxn modelId="{6C078AB4-199A-4BEB-A676-F19ABCED86F5}" type="presParOf" srcId="{F72334A6-3701-4D2E-9F49-4EC0B3032941}" destId="{B87874F8-C50A-4BFE-9C07-B345677B3C27}" srcOrd="5" destOrd="0" presId="urn:microsoft.com/office/officeart/2005/8/layout/target3"/>
    <dgm:cxn modelId="{276D0F0A-BC92-4106-93BA-C86ADCA9E9F2}" type="presParOf" srcId="{F72334A6-3701-4D2E-9F49-4EC0B3032941}" destId="{8DAECAC1-9285-4BD5-B4A7-75CEAACFBD28}" srcOrd="6" destOrd="0" presId="urn:microsoft.com/office/officeart/2005/8/layout/target3"/>
    <dgm:cxn modelId="{6AD3C346-2CF5-4C84-B6C1-8EA64FFD2237}" type="presParOf" srcId="{F72334A6-3701-4D2E-9F49-4EC0B3032941}" destId="{EC95B557-194F-4B55-ABE4-2DE48A4A3879}" srcOrd="7" destOrd="0" presId="urn:microsoft.com/office/officeart/2005/8/layout/target3"/>
    <dgm:cxn modelId="{0AB3F2DC-7273-4C52-99CC-CB0190ED504B}" type="presParOf" srcId="{F72334A6-3701-4D2E-9F49-4EC0B3032941}" destId="{9BCC06A2-D833-4F02-9F23-9D288AF67348}" srcOrd="8" destOrd="0" presId="urn:microsoft.com/office/officeart/2005/8/layout/target3"/>
    <dgm:cxn modelId="{18FA9D9F-9D18-4707-8D8E-0E4832FB7087}" type="presParOf" srcId="{F72334A6-3701-4D2E-9F49-4EC0B3032941}" destId="{93DF6437-62BB-4173-A2EC-2177C88E0F59}" srcOrd="9" destOrd="0" presId="urn:microsoft.com/office/officeart/2005/8/layout/target3"/>
    <dgm:cxn modelId="{80A26E1D-9274-45C0-9DD7-446690290ADE}" type="presParOf" srcId="{F72334A6-3701-4D2E-9F49-4EC0B3032941}" destId="{66EE2842-6C86-4993-A748-9518DB1E2A5C}" srcOrd="10" destOrd="0" presId="urn:microsoft.com/office/officeart/2005/8/layout/target3"/>
    <dgm:cxn modelId="{FA31FD4D-3A11-4EC6-BD7E-58CA1451EDBC}" type="presParOf" srcId="{F72334A6-3701-4D2E-9F49-4EC0B3032941}" destId="{F289852C-6D8F-49C3-9900-BFCD0A7474D9}" srcOrd="11" destOrd="0" presId="urn:microsoft.com/office/officeart/2005/8/layout/target3"/>
    <dgm:cxn modelId="{8FD0A8C6-E2D8-45DF-8D7F-6446981840C5}" type="presParOf" srcId="{F72334A6-3701-4D2E-9F49-4EC0B3032941}" destId="{9A627D4B-87D3-4C34-B7FC-9D1BBD9766A1}" srcOrd="12" destOrd="0" presId="urn:microsoft.com/office/officeart/2005/8/layout/target3"/>
    <dgm:cxn modelId="{765CBC3B-E220-4640-A87B-AE0D738FF1BD}" type="presParOf" srcId="{F72334A6-3701-4D2E-9F49-4EC0B3032941}" destId="{95F07768-84D1-40DB-B81E-4CF79EDE8D64}" srcOrd="13" destOrd="0" presId="urn:microsoft.com/office/officeart/2005/8/layout/target3"/>
    <dgm:cxn modelId="{7FCDDDF1-062A-42C8-92D6-BB55C0D38880}" type="presParOf" srcId="{F72334A6-3701-4D2E-9F49-4EC0B3032941}" destId="{2F7BA73A-FB18-4FC5-87A3-7ED0CED42C14}" srcOrd="14" destOrd="0" presId="urn:microsoft.com/office/officeart/2005/8/layout/target3"/>
    <dgm:cxn modelId="{DC110A3D-D5CC-40D0-A2B6-C84413638738}" type="presParOf" srcId="{F72334A6-3701-4D2E-9F49-4EC0B3032941}" destId="{3E62BC50-A24D-4D96-ABC7-9A936174305D}" srcOrd="15" destOrd="0" presId="urn:microsoft.com/office/officeart/2005/8/layout/target3"/>
    <dgm:cxn modelId="{0A79C011-537D-40F9-A5C6-8AA79BC49E1A}" type="presParOf" srcId="{F72334A6-3701-4D2E-9F49-4EC0B3032941}" destId="{68F98640-48D3-445D-B79C-B84572D04248}" srcOrd="16" destOrd="0" presId="urn:microsoft.com/office/officeart/2005/8/layout/target3"/>
    <dgm:cxn modelId="{F2A0ECEA-8580-47CA-83F3-F77E497EC63E}" type="presParOf" srcId="{F72334A6-3701-4D2E-9F49-4EC0B3032941}" destId="{8FDD092F-F954-4475-A688-32A54F7441A9}" srcOrd="17" destOrd="0" presId="urn:microsoft.com/office/officeart/2005/8/layout/target3"/>
    <dgm:cxn modelId="{DBFDC0CF-42D4-4A01-8F02-89E65A6D5B67}" type="presParOf" srcId="{F72334A6-3701-4D2E-9F49-4EC0B3032941}" destId="{1B23DA9E-C3FD-42B0-A309-AD5644E530CB}" srcOrd="18" destOrd="0" presId="urn:microsoft.com/office/officeart/2005/8/layout/target3"/>
    <dgm:cxn modelId="{B8385595-B47F-48B7-AE32-0E0E55B31C6D}" type="presParOf" srcId="{F72334A6-3701-4D2E-9F49-4EC0B3032941}" destId="{C511C411-7219-44B5-A299-2BDD417607D3}" srcOrd="19" destOrd="0" presId="urn:microsoft.com/office/officeart/2005/8/layout/target3"/>
    <dgm:cxn modelId="{B235BB06-1C01-4432-94C5-8F6095659E49}" type="presParOf" srcId="{F72334A6-3701-4D2E-9F49-4EC0B3032941}" destId="{DEFB0AB8-ABF8-4E14-BECF-237D4F6F7FF9}" srcOrd="20" destOrd="0" presId="urn:microsoft.com/office/officeart/2005/8/layout/target3"/>
    <dgm:cxn modelId="{EC636AA2-7462-4970-A279-0E1029E66808}" type="presParOf" srcId="{F72334A6-3701-4D2E-9F49-4EC0B3032941}" destId="{DBF6A505-F79B-40A5-95F9-C62C9130B96C}" srcOrd="21" destOrd="0" presId="urn:microsoft.com/office/officeart/2005/8/layout/target3"/>
    <dgm:cxn modelId="{48FEC6B7-4848-4B73-8CCC-F1158A32AFA6}" type="presParOf" srcId="{F72334A6-3701-4D2E-9F49-4EC0B3032941}" destId="{F53EEA07-DF2D-4E3D-B827-4CD34F241FDE}" srcOrd="22" destOrd="0" presId="urn:microsoft.com/office/officeart/2005/8/layout/target3"/>
    <dgm:cxn modelId="{0FF08E83-069F-4A5F-9FF8-FA6A0236F80F}" type="presParOf" srcId="{F72334A6-3701-4D2E-9F49-4EC0B3032941}" destId="{D8766DC9-7496-4F52-8A9C-C4704EAE0627}" srcOrd="2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454B5A-B5AD-48A5-8A7B-46F26B07D826}">
      <dsp:nvSpPr>
        <dsp:cNvPr id="0" name=""/>
        <dsp:cNvSpPr/>
      </dsp:nvSpPr>
      <dsp:spPr>
        <a:xfrm>
          <a:off x="0" y="0"/>
          <a:ext cx="4389120" cy="4389120"/>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9F28D35-0C41-4396-B35D-687B8E1DD15B}">
      <dsp:nvSpPr>
        <dsp:cNvPr id="0" name=""/>
        <dsp:cNvSpPr/>
      </dsp:nvSpPr>
      <dsp:spPr>
        <a:xfrm>
          <a:off x="2194560" y="0"/>
          <a:ext cx="6035039" cy="438912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dirty="0" smtClean="0"/>
            <a:t>Help Tribal emergency mangers form state wide tribal organizations help foster stronger relationships with  Federal, State, Local emergency management stakeholders.</a:t>
          </a:r>
          <a:endParaRPr lang="en-US" sz="3800" kern="1200" dirty="0"/>
        </a:p>
      </dsp:txBody>
      <dsp:txXfrm>
        <a:off x="2194560" y="0"/>
        <a:ext cx="6035039" cy="43891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EACC0E-D9ED-46C8-9B58-A121D9040A77}">
      <dsp:nvSpPr>
        <dsp:cNvPr id="0" name=""/>
        <dsp:cNvSpPr/>
      </dsp:nvSpPr>
      <dsp:spPr>
        <a:xfrm>
          <a:off x="192166" y="411241"/>
          <a:ext cx="4740116" cy="4740116"/>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rtl="0">
            <a:lnSpc>
              <a:spcPct val="90000"/>
            </a:lnSpc>
            <a:spcBef>
              <a:spcPct val="0"/>
            </a:spcBef>
            <a:spcAft>
              <a:spcPct val="35000"/>
            </a:spcAft>
          </a:pPr>
          <a:r>
            <a:rPr lang="en-US" sz="3400" kern="1200" dirty="0" smtClean="0"/>
            <a:t>Overview of the Inter Tribal Emergency Response Commission (ITERC) and its programs</a:t>
          </a:r>
          <a:endParaRPr lang="en-US" sz="3400" kern="1200" dirty="0"/>
        </a:p>
      </dsp:txBody>
      <dsp:txXfrm>
        <a:off x="854074" y="970203"/>
        <a:ext cx="2733040" cy="3622193"/>
      </dsp:txXfrm>
    </dsp:sp>
    <dsp:sp modelId="{4C9BC97C-88EF-487C-9D72-14A0B8B733B6}">
      <dsp:nvSpPr>
        <dsp:cNvPr id="0" name=""/>
        <dsp:cNvSpPr/>
      </dsp:nvSpPr>
      <dsp:spPr>
        <a:xfrm>
          <a:off x="3608466" y="411241"/>
          <a:ext cx="4740116" cy="4740116"/>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rtl="0">
            <a:lnSpc>
              <a:spcPct val="90000"/>
            </a:lnSpc>
            <a:spcBef>
              <a:spcPct val="0"/>
            </a:spcBef>
            <a:spcAft>
              <a:spcPct val="35000"/>
            </a:spcAft>
          </a:pPr>
          <a:r>
            <a:rPr lang="en-US" sz="3400" kern="1200" dirty="0" smtClean="0"/>
            <a:t>Overview of  grant opportunities and the grant process that we have used to obtain grant funding</a:t>
          </a:r>
          <a:endParaRPr lang="en-US" sz="3400" kern="1200" dirty="0"/>
        </a:p>
      </dsp:txBody>
      <dsp:txXfrm>
        <a:off x="4953634" y="970203"/>
        <a:ext cx="2733040" cy="362219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1EAC68-6D2F-4BD7-B5F3-A84B8A09DF6D}">
      <dsp:nvSpPr>
        <dsp:cNvPr id="0" name=""/>
        <dsp:cNvSpPr/>
      </dsp:nvSpPr>
      <dsp:spPr>
        <a:xfrm>
          <a:off x="0" y="76320"/>
          <a:ext cx="8229600" cy="2620800"/>
        </a:xfrm>
        <a:prstGeom prst="roundRec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Understand the unique emergency management challenges that face Tribal jurisdictions and how the ITERC has been able to work with or through these challenges.</a:t>
          </a:r>
          <a:endParaRPr lang="en-US" sz="3200" kern="1200" dirty="0"/>
        </a:p>
      </dsp:txBody>
      <dsp:txXfrm>
        <a:off x="0" y="76320"/>
        <a:ext cx="8229600" cy="2620800"/>
      </dsp:txXfrm>
    </dsp:sp>
    <dsp:sp modelId="{A4499EC5-7427-4F33-928A-6F0D45AEE882}">
      <dsp:nvSpPr>
        <dsp:cNvPr id="0" name=""/>
        <dsp:cNvSpPr/>
      </dsp:nvSpPr>
      <dsp:spPr>
        <a:xfrm>
          <a:off x="0" y="2789280"/>
          <a:ext cx="8229600" cy="2620800"/>
        </a:xfrm>
        <a:prstGeom prst="roundRec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Identify barriers that caused or created mistrust between the tribes and local, state and federal stakeholders.</a:t>
          </a:r>
          <a:endParaRPr lang="en-US" sz="3200" kern="1200" dirty="0"/>
        </a:p>
      </dsp:txBody>
      <dsp:txXfrm>
        <a:off x="0" y="2789280"/>
        <a:ext cx="8229600" cy="26208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C1C6DF-D4F9-41F0-BA80-B7D83E49A4E7}">
      <dsp:nvSpPr>
        <dsp:cNvPr id="0" name=""/>
        <dsp:cNvSpPr/>
      </dsp:nvSpPr>
      <dsp:spPr>
        <a:xfrm>
          <a:off x="0" y="258762"/>
          <a:ext cx="5124450" cy="5124450"/>
        </a:xfrm>
        <a:prstGeom prst="pie">
          <a:avLst>
            <a:gd name="adj1" fmla="val 5400000"/>
            <a:gd name="adj2" fmla="val 1620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B8FAD04-DD62-4A35-893B-F11A98FC70AE}">
      <dsp:nvSpPr>
        <dsp:cNvPr id="0" name=""/>
        <dsp:cNvSpPr/>
      </dsp:nvSpPr>
      <dsp:spPr>
        <a:xfrm>
          <a:off x="2562225" y="228579"/>
          <a:ext cx="5978524" cy="51244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endParaRPr lang="en-US" sz="3000" kern="1200" dirty="0"/>
        </a:p>
      </dsp:txBody>
      <dsp:txXfrm>
        <a:off x="2562225" y="228579"/>
        <a:ext cx="5978524" cy="640557"/>
      </dsp:txXfrm>
    </dsp:sp>
    <dsp:sp modelId="{C7AD8033-F910-4A0D-BFDF-2FBDF5C9E135}">
      <dsp:nvSpPr>
        <dsp:cNvPr id="0" name=""/>
        <dsp:cNvSpPr/>
      </dsp:nvSpPr>
      <dsp:spPr>
        <a:xfrm>
          <a:off x="448390" y="899320"/>
          <a:ext cx="4227669" cy="4227669"/>
        </a:xfrm>
        <a:prstGeom prst="pie">
          <a:avLst>
            <a:gd name="adj1" fmla="val 5400000"/>
            <a:gd name="adj2" fmla="val 1620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87874F8-C50A-4BFE-9C07-B345677B3C27}">
      <dsp:nvSpPr>
        <dsp:cNvPr id="0" name=""/>
        <dsp:cNvSpPr/>
      </dsp:nvSpPr>
      <dsp:spPr>
        <a:xfrm>
          <a:off x="2562225" y="990595"/>
          <a:ext cx="5978524" cy="422766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n-US" sz="1800" kern="1200" dirty="0" smtClean="0"/>
        </a:p>
        <a:p>
          <a:pPr lvl="0" algn="ctr" defTabSz="800100" rtl="0">
            <a:lnSpc>
              <a:spcPct val="90000"/>
            </a:lnSpc>
            <a:spcBef>
              <a:spcPct val="0"/>
            </a:spcBef>
            <a:spcAft>
              <a:spcPct val="35000"/>
            </a:spcAft>
          </a:pPr>
          <a:r>
            <a:rPr lang="en-US" sz="1800" kern="1200" dirty="0" smtClean="0"/>
            <a:t>materials related funding pursuant to Public Law 99-499 and Title I of Public Law 93-633Providing management and oversight of hazardous </a:t>
          </a:r>
          <a:endParaRPr lang="en-US" sz="1800" kern="1200" dirty="0"/>
        </a:p>
      </dsp:txBody>
      <dsp:txXfrm>
        <a:off x="2562225" y="990595"/>
        <a:ext cx="5978524" cy="640558"/>
      </dsp:txXfrm>
    </dsp:sp>
    <dsp:sp modelId="{EC95B557-194F-4B55-ABE4-2DE48A4A3879}">
      <dsp:nvSpPr>
        <dsp:cNvPr id="0" name=""/>
        <dsp:cNvSpPr/>
      </dsp:nvSpPr>
      <dsp:spPr>
        <a:xfrm>
          <a:off x="896780" y="1539878"/>
          <a:ext cx="3330889" cy="3330889"/>
        </a:xfrm>
        <a:prstGeom prst="pie">
          <a:avLst>
            <a:gd name="adj1" fmla="val 5400000"/>
            <a:gd name="adj2" fmla="val 1620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CC06A2-D833-4F02-9F23-9D288AF67348}">
      <dsp:nvSpPr>
        <dsp:cNvPr id="0" name=""/>
        <dsp:cNvSpPr/>
      </dsp:nvSpPr>
      <dsp:spPr>
        <a:xfrm>
          <a:off x="2562225" y="1828799"/>
          <a:ext cx="5978524" cy="333088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endParaRPr lang="en-US" sz="3000" kern="1200" dirty="0"/>
        </a:p>
      </dsp:txBody>
      <dsp:txXfrm>
        <a:off x="2562225" y="1828799"/>
        <a:ext cx="5978524" cy="640552"/>
      </dsp:txXfrm>
    </dsp:sp>
    <dsp:sp modelId="{66EE2842-6C86-4993-A748-9518DB1E2A5C}">
      <dsp:nvSpPr>
        <dsp:cNvPr id="0" name=""/>
        <dsp:cNvSpPr/>
      </dsp:nvSpPr>
      <dsp:spPr>
        <a:xfrm>
          <a:off x="1345168" y="2180431"/>
          <a:ext cx="2434113" cy="2434113"/>
        </a:xfrm>
        <a:prstGeom prst="pie">
          <a:avLst>
            <a:gd name="adj1" fmla="val 5400000"/>
            <a:gd name="adj2" fmla="val 1620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289852C-6D8F-49C3-9900-BFCD0A7474D9}">
      <dsp:nvSpPr>
        <dsp:cNvPr id="0" name=""/>
        <dsp:cNvSpPr/>
      </dsp:nvSpPr>
      <dsp:spPr>
        <a:xfrm>
          <a:off x="2562225" y="2057411"/>
          <a:ext cx="5978524" cy="243411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endParaRPr lang="en-US" sz="1600" kern="1200" dirty="0" smtClean="0"/>
        </a:p>
        <a:p>
          <a:pPr lvl="0" algn="ctr" defTabSz="711200" rtl="0">
            <a:lnSpc>
              <a:spcPct val="90000"/>
            </a:lnSpc>
            <a:spcBef>
              <a:spcPct val="0"/>
            </a:spcBef>
            <a:spcAft>
              <a:spcPct val="35000"/>
            </a:spcAft>
          </a:pPr>
          <a:r>
            <a:rPr lang="en-US" sz="1800" kern="1200" dirty="0" smtClean="0"/>
            <a:t>Obtaining, administering and providing grants to Tribal Emergency Response Committees to implement these acts and enhance public safety on Tribal </a:t>
          </a:r>
          <a:r>
            <a:rPr lang="en-US" sz="1600" kern="1200" dirty="0" smtClean="0"/>
            <a:t>Lands.</a:t>
          </a:r>
          <a:endParaRPr lang="en-US" sz="1600" kern="1200" dirty="0"/>
        </a:p>
      </dsp:txBody>
      <dsp:txXfrm>
        <a:off x="2562225" y="2057411"/>
        <a:ext cx="5978524" cy="640557"/>
      </dsp:txXfrm>
    </dsp:sp>
    <dsp:sp modelId="{95F07768-84D1-40DB-B81E-4CF79EDE8D64}">
      <dsp:nvSpPr>
        <dsp:cNvPr id="0" name=""/>
        <dsp:cNvSpPr/>
      </dsp:nvSpPr>
      <dsp:spPr>
        <a:xfrm>
          <a:off x="1793558" y="2820989"/>
          <a:ext cx="1537333" cy="1537333"/>
        </a:xfrm>
        <a:prstGeom prst="pie">
          <a:avLst>
            <a:gd name="adj1" fmla="val 5400000"/>
            <a:gd name="adj2" fmla="val 1620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F7BA73A-FB18-4FC5-87A3-7ED0CED42C14}">
      <dsp:nvSpPr>
        <dsp:cNvPr id="0" name=""/>
        <dsp:cNvSpPr/>
      </dsp:nvSpPr>
      <dsp:spPr>
        <a:xfrm>
          <a:off x="2562225" y="3200402"/>
          <a:ext cx="5978524" cy="153733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endParaRPr lang="en-US" sz="3000" kern="1200" dirty="0"/>
        </a:p>
      </dsp:txBody>
      <dsp:txXfrm>
        <a:off x="2562225" y="3200402"/>
        <a:ext cx="5978524" cy="640558"/>
      </dsp:txXfrm>
    </dsp:sp>
    <dsp:sp modelId="{68F98640-48D3-445D-B79C-B84572D04248}">
      <dsp:nvSpPr>
        <dsp:cNvPr id="0" name=""/>
        <dsp:cNvSpPr/>
      </dsp:nvSpPr>
      <dsp:spPr>
        <a:xfrm>
          <a:off x="2241948" y="3461547"/>
          <a:ext cx="640552" cy="640552"/>
        </a:xfrm>
        <a:prstGeom prst="pie">
          <a:avLst>
            <a:gd name="adj1" fmla="val 5400000"/>
            <a:gd name="adj2" fmla="val 1620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FDD092F-F954-4475-A688-32A54F7441A9}">
      <dsp:nvSpPr>
        <dsp:cNvPr id="0" name=""/>
        <dsp:cNvSpPr/>
      </dsp:nvSpPr>
      <dsp:spPr>
        <a:xfrm>
          <a:off x="2562225" y="3461547"/>
          <a:ext cx="5978524" cy="64055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Carrying out tasks as assigned to the ITERC by acts of the United States Congress.</a:t>
          </a:r>
          <a:endParaRPr lang="en-US" sz="1800" kern="1200" dirty="0"/>
        </a:p>
      </dsp:txBody>
      <dsp:txXfrm>
        <a:off x="2562225" y="3461547"/>
        <a:ext cx="5978524" cy="64055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382588" y="220663"/>
            <a:ext cx="2982912" cy="465137"/>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000" i="1"/>
            </a:lvl1pPr>
          </a:lstStyle>
          <a:p>
            <a:r>
              <a:rPr lang="en-US"/>
              <a:t>Regional Tribal/Local Jurisdiction</a:t>
            </a:r>
          </a:p>
          <a:p>
            <a:r>
              <a:rPr lang="en-US"/>
              <a:t>Emergency Management Workshop</a:t>
            </a:r>
          </a:p>
        </p:txBody>
      </p:sp>
      <p:sp>
        <p:nvSpPr>
          <p:cNvPr id="157699" name="Rectangle 3"/>
          <p:cNvSpPr>
            <a:spLocks noGrp="1" noChangeArrowheads="1"/>
          </p:cNvSpPr>
          <p:nvPr>
            <p:ph type="dt" sz="quarter" idx="1"/>
          </p:nvPr>
        </p:nvSpPr>
        <p:spPr bwMode="auto">
          <a:xfrm>
            <a:off x="3517900" y="220663"/>
            <a:ext cx="2982913" cy="465137"/>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000" i="1"/>
            </a:lvl1pPr>
          </a:lstStyle>
          <a:p>
            <a:r>
              <a:rPr lang="en-US"/>
              <a:t>September 23, 2008</a:t>
            </a:r>
          </a:p>
        </p:txBody>
      </p:sp>
      <p:sp>
        <p:nvSpPr>
          <p:cNvPr id="157700"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Arial" charset="0"/>
              </a:defRPr>
            </a:lvl1pPr>
          </a:lstStyle>
          <a:p>
            <a:endParaRPr lang="en-US"/>
          </a:p>
        </p:txBody>
      </p:sp>
      <p:sp>
        <p:nvSpPr>
          <p:cNvPr id="157701" name="Rectangle 5"/>
          <p:cNvSpPr>
            <a:spLocks noGrp="1" noChangeArrowheads="1"/>
          </p:cNvSpPr>
          <p:nvPr>
            <p:ph type="sldNum" sz="quarter" idx="3"/>
          </p:nvPr>
        </p:nvSpPr>
        <p:spPr bwMode="auto">
          <a:xfrm>
            <a:off x="3517900" y="8610600"/>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000"/>
            </a:lvl1pPr>
          </a:lstStyle>
          <a:p>
            <a:fld id="{849B6D53-DA1C-4382-A943-4015A45A17B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Arial" charset="0"/>
              </a:defRPr>
            </a:lvl1pPr>
          </a:lstStyle>
          <a:p>
            <a:endParaRPr lang="en-US"/>
          </a:p>
        </p:txBody>
      </p:sp>
      <p:sp>
        <p:nvSpPr>
          <p:cNvPr id="18435"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Arial" charset="0"/>
              </a:defRPr>
            </a:lvl1pPr>
          </a:lstStyle>
          <a:p>
            <a:endParaRPr lang="en-US"/>
          </a:p>
        </p:txBody>
      </p:sp>
      <p:sp>
        <p:nvSpPr>
          <p:cNvPr id="18436"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Arial" charset="0"/>
              </a:defRPr>
            </a:lvl1pPr>
          </a:lstStyle>
          <a:p>
            <a:endParaRPr lang="en-US"/>
          </a:p>
        </p:txBody>
      </p:sp>
      <p:sp>
        <p:nvSpPr>
          <p:cNvPr id="18439"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atin typeface="Arial" charset="0"/>
              </a:defRPr>
            </a:lvl1pPr>
          </a:lstStyle>
          <a:p>
            <a:fld id="{9DCB91F4-9D06-4B36-9243-43AB23E4848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ITERC was</a:t>
            </a:r>
            <a:r>
              <a:rPr lang="en-US" baseline="0" dirty="0" smtClean="0"/>
              <a:t> formed to bring all the tribal emergency management personnel in the State of Nevada together into an organization that would represent them at the local, state and federal level.</a:t>
            </a:r>
            <a:endParaRPr lang="en-US" dirty="0"/>
          </a:p>
        </p:txBody>
      </p:sp>
      <p:sp>
        <p:nvSpPr>
          <p:cNvPr id="4" name="Slide Number Placeholder 3"/>
          <p:cNvSpPr>
            <a:spLocks noGrp="1"/>
          </p:cNvSpPr>
          <p:nvPr>
            <p:ph type="sldNum" sz="quarter" idx="10"/>
          </p:nvPr>
        </p:nvSpPr>
        <p:spPr/>
        <p:txBody>
          <a:bodyPr/>
          <a:lstStyle/>
          <a:p>
            <a:fld id="{9DCB91F4-9D06-4B36-9243-43AB23E4848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a:t>
            </a:r>
            <a:r>
              <a:rPr lang="en-US" baseline="0" dirty="0" smtClean="0"/>
              <a:t> these positions as </a:t>
            </a:r>
            <a:r>
              <a:rPr lang="en-US" baseline="0" smtClean="0"/>
              <a:t>the Executive Board</a:t>
            </a:r>
            <a:endParaRPr lang="en-US"/>
          </a:p>
        </p:txBody>
      </p:sp>
      <p:sp>
        <p:nvSpPr>
          <p:cNvPr id="4" name="Slide Number Placeholder 3"/>
          <p:cNvSpPr>
            <a:spLocks noGrp="1"/>
          </p:cNvSpPr>
          <p:nvPr>
            <p:ph type="sldNum" sz="quarter" idx="10"/>
          </p:nvPr>
        </p:nvSpPr>
        <p:spPr/>
        <p:txBody>
          <a:bodyPr/>
          <a:lstStyle/>
          <a:p>
            <a:fld id="{9DCB91F4-9D06-4B36-9243-43AB23E48483}"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a:t>
            </a:r>
            <a:r>
              <a:rPr lang="en-US" baseline="0" dirty="0" smtClean="0"/>
              <a:t> these positions as </a:t>
            </a:r>
            <a:r>
              <a:rPr lang="en-US" baseline="0" smtClean="0"/>
              <a:t>the Executive Board</a:t>
            </a:r>
            <a:endParaRPr lang="en-US"/>
          </a:p>
        </p:txBody>
      </p:sp>
      <p:sp>
        <p:nvSpPr>
          <p:cNvPr id="4" name="Slide Number Placeholder 3"/>
          <p:cNvSpPr>
            <a:spLocks noGrp="1"/>
          </p:cNvSpPr>
          <p:nvPr>
            <p:ph type="sldNum" sz="quarter" idx="10"/>
          </p:nvPr>
        </p:nvSpPr>
        <p:spPr/>
        <p:txBody>
          <a:bodyPr/>
          <a:lstStyle/>
          <a:p>
            <a:fld id="{9DCB91F4-9D06-4B36-9243-43AB23E4848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ITERC was</a:t>
            </a:r>
            <a:r>
              <a:rPr lang="en-US" baseline="0" dirty="0" smtClean="0"/>
              <a:t> formed to bring all the tribal emergency management personnel in the State of Nevada together into an organization that would represent them at the local, state and federal level.</a:t>
            </a:r>
            <a:endParaRPr lang="en-US" dirty="0"/>
          </a:p>
        </p:txBody>
      </p:sp>
      <p:sp>
        <p:nvSpPr>
          <p:cNvPr id="4" name="Slide Number Placeholder 3"/>
          <p:cNvSpPr>
            <a:spLocks noGrp="1"/>
          </p:cNvSpPr>
          <p:nvPr>
            <p:ph type="sldNum" sz="quarter" idx="10"/>
          </p:nvPr>
        </p:nvSpPr>
        <p:spPr/>
        <p:txBody>
          <a:bodyPr/>
          <a:lstStyle/>
          <a:p>
            <a:fld id="{9DCB91F4-9D06-4B36-9243-43AB23E4848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ITERC was</a:t>
            </a:r>
            <a:r>
              <a:rPr lang="en-US" baseline="0" dirty="0" smtClean="0"/>
              <a:t> formed to bring all the tribal emergency management personnel in the State of Nevada together into an organization that would represent them at the local, state and federal level.</a:t>
            </a:r>
            <a:endParaRPr lang="en-US" dirty="0"/>
          </a:p>
        </p:txBody>
      </p:sp>
      <p:sp>
        <p:nvSpPr>
          <p:cNvPr id="4" name="Slide Number Placeholder 3"/>
          <p:cNvSpPr>
            <a:spLocks noGrp="1"/>
          </p:cNvSpPr>
          <p:nvPr>
            <p:ph type="sldNum" sz="quarter" idx="10"/>
          </p:nvPr>
        </p:nvSpPr>
        <p:spPr/>
        <p:txBody>
          <a:bodyPr/>
          <a:lstStyle/>
          <a:p>
            <a:fld id="{9DCB91F4-9D06-4B36-9243-43AB23E4848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a:t>
            </a:r>
            <a:r>
              <a:rPr lang="en-US" baseline="0" dirty="0" smtClean="0"/>
              <a:t> these positions as the Executive Board</a:t>
            </a:r>
            <a:endParaRPr lang="en-US" dirty="0"/>
          </a:p>
        </p:txBody>
      </p:sp>
      <p:sp>
        <p:nvSpPr>
          <p:cNvPr id="4" name="Slide Number Placeholder 3"/>
          <p:cNvSpPr>
            <a:spLocks noGrp="1"/>
          </p:cNvSpPr>
          <p:nvPr>
            <p:ph type="sldNum" sz="quarter" idx="10"/>
          </p:nvPr>
        </p:nvSpPr>
        <p:spPr/>
        <p:txBody>
          <a:bodyPr/>
          <a:lstStyle/>
          <a:p>
            <a:fld id="{9DCB91F4-9D06-4B36-9243-43AB23E48483}"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a:t>
            </a:r>
            <a:r>
              <a:rPr lang="en-US" baseline="0" dirty="0" smtClean="0"/>
              <a:t> these positions as </a:t>
            </a:r>
            <a:r>
              <a:rPr lang="en-US" baseline="0" smtClean="0"/>
              <a:t>the Executive Board</a:t>
            </a:r>
            <a:endParaRPr lang="en-US"/>
          </a:p>
        </p:txBody>
      </p:sp>
      <p:sp>
        <p:nvSpPr>
          <p:cNvPr id="4" name="Slide Number Placeholder 3"/>
          <p:cNvSpPr>
            <a:spLocks noGrp="1"/>
          </p:cNvSpPr>
          <p:nvPr>
            <p:ph type="sldNum" sz="quarter" idx="10"/>
          </p:nvPr>
        </p:nvSpPr>
        <p:spPr/>
        <p:txBody>
          <a:bodyPr/>
          <a:lstStyle/>
          <a:p>
            <a:fld id="{9DCB91F4-9D06-4B36-9243-43AB23E48483}"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a:t>
            </a:r>
            <a:r>
              <a:rPr lang="en-US" baseline="0" dirty="0" smtClean="0"/>
              <a:t> these positions as </a:t>
            </a:r>
            <a:r>
              <a:rPr lang="en-US" baseline="0" smtClean="0"/>
              <a:t>the Executive Board</a:t>
            </a:r>
            <a:endParaRPr lang="en-US"/>
          </a:p>
        </p:txBody>
      </p:sp>
      <p:sp>
        <p:nvSpPr>
          <p:cNvPr id="4" name="Slide Number Placeholder 3"/>
          <p:cNvSpPr>
            <a:spLocks noGrp="1"/>
          </p:cNvSpPr>
          <p:nvPr>
            <p:ph type="sldNum" sz="quarter" idx="10"/>
          </p:nvPr>
        </p:nvSpPr>
        <p:spPr/>
        <p:txBody>
          <a:bodyPr/>
          <a:lstStyle/>
          <a:p>
            <a:fld id="{9DCB91F4-9D06-4B36-9243-43AB23E48483}"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a:t>
            </a:r>
            <a:r>
              <a:rPr lang="en-US" baseline="0" dirty="0" smtClean="0"/>
              <a:t> these positions as </a:t>
            </a:r>
            <a:r>
              <a:rPr lang="en-US" baseline="0" smtClean="0"/>
              <a:t>the Executive Board</a:t>
            </a:r>
            <a:endParaRPr lang="en-US"/>
          </a:p>
        </p:txBody>
      </p:sp>
      <p:sp>
        <p:nvSpPr>
          <p:cNvPr id="4" name="Slide Number Placeholder 3"/>
          <p:cNvSpPr>
            <a:spLocks noGrp="1"/>
          </p:cNvSpPr>
          <p:nvPr>
            <p:ph type="sldNum" sz="quarter" idx="10"/>
          </p:nvPr>
        </p:nvSpPr>
        <p:spPr/>
        <p:txBody>
          <a:bodyPr/>
          <a:lstStyle/>
          <a:p>
            <a:fld id="{9DCB91F4-9D06-4B36-9243-43AB23E48483}"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a:t>
            </a:r>
            <a:r>
              <a:rPr lang="en-US" baseline="0" dirty="0" smtClean="0"/>
              <a:t> these positions as </a:t>
            </a:r>
            <a:r>
              <a:rPr lang="en-US" baseline="0" smtClean="0"/>
              <a:t>the Executive Board</a:t>
            </a:r>
            <a:endParaRPr lang="en-US"/>
          </a:p>
        </p:txBody>
      </p:sp>
      <p:sp>
        <p:nvSpPr>
          <p:cNvPr id="4" name="Slide Number Placeholder 3"/>
          <p:cNvSpPr>
            <a:spLocks noGrp="1"/>
          </p:cNvSpPr>
          <p:nvPr>
            <p:ph type="sldNum" sz="quarter" idx="10"/>
          </p:nvPr>
        </p:nvSpPr>
        <p:spPr/>
        <p:txBody>
          <a:bodyPr/>
          <a:lstStyle/>
          <a:p>
            <a:fld id="{9DCB91F4-9D06-4B36-9243-43AB23E48483}"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a:t>
            </a:r>
            <a:r>
              <a:rPr lang="en-US" baseline="0" dirty="0" smtClean="0"/>
              <a:t> these positions as </a:t>
            </a:r>
            <a:r>
              <a:rPr lang="en-US" baseline="0" smtClean="0"/>
              <a:t>the Executive Board</a:t>
            </a:r>
            <a:endParaRPr lang="en-US"/>
          </a:p>
        </p:txBody>
      </p:sp>
      <p:sp>
        <p:nvSpPr>
          <p:cNvPr id="4" name="Slide Number Placeholder 3"/>
          <p:cNvSpPr>
            <a:spLocks noGrp="1"/>
          </p:cNvSpPr>
          <p:nvPr>
            <p:ph type="sldNum" sz="quarter" idx="10"/>
          </p:nvPr>
        </p:nvSpPr>
        <p:spPr/>
        <p:txBody>
          <a:bodyPr/>
          <a:lstStyle/>
          <a:p>
            <a:fld id="{9DCB91F4-9D06-4B36-9243-43AB23E48483}"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A015AF6-E2DD-4104-B32C-F5458351857A}"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2E12A-A5CC-44EC-A6CD-D33736A9625F}"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EBB9A-FE33-4A27-AC9D-261DE3342168}"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C428ED-4E4B-49E6-8D66-A871E50677AB}"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9734E-C1EC-4BD8-A3C3-10D8CE0D1BF7}"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CAE36-680C-4BA2-B03B-8ACAB938C2B2}"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BEC93F-4D53-4154-990D-BEEC9DDFD226}"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23779-1226-4ACE-B7C1-B6259C435687}"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339D1-73E6-4646-85B1-AD149E134E98}"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9F700-8FD4-46A7-A4CA-14A46DBBAE9D}" type="slidenum">
              <a:rPr lang="en-US" smtClean="0"/>
              <a:pPr/>
              <a:t>‹#›</a:t>
            </a:fld>
            <a:endParaRPr lang="en-US"/>
          </a:p>
        </p:txBody>
      </p:sp>
    </p:spTree>
  </p:cSld>
  <p:clrMapOvr>
    <a:masterClrMapping/>
  </p:clrMapOvr>
  <p:transition spd="med">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AEAA16D-8ED8-4557-968E-79954DBF513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E40486-1400-4687-8D8C-2749D445CB2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circle/>
  </p:transition>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hbn_web page.jpg"/>
          <p:cNvPicPr>
            <a:picLocks noGrp="1" noChangeAspect="1"/>
          </p:cNvPicPr>
          <p:nvPr>
            <p:ph idx="1"/>
          </p:nvPr>
        </p:nvPicPr>
        <p:blipFill>
          <a:blip r:embed="rId2" cstate="print"/>
          <a:stretch>
            <a:fillRect/>
          </a:stretch>
        </p:blipFill>
        <p:spPr>
          <a:xfrm>
            <a:off x="0" y="0"/>
            <a:ext cx="9107424" cy="8979408"/>
          </a:xfrm>
          <a:prstGeom prst="rect">
            <a:avLst/>
          </a:prstGeom>
          <a:noFill/>
          <a:ln>
            <a:noFill/>
          </a:ln>
        </p:spPr>
      </p:pic>
    </p:spTree>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603250" y="457200"/>
          <a:ext cx="8540750" cy="564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3250" y="457200"/>
            <a:ext cx="8540750" cy="564197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endParaRPr lang="en-US" dirty="0" smtClean="0"/>
          </a:p>
          <a:p>
            <a:r>
              <a:rPr lang="en-US" dirty="0" smtClean="0"/>
              <a:t>In addition to the lack of personnel to address the practical application of the needed scope of work, the</a:t>
            </a:r>
            <a:r>
              <a:rPr lang="en-US" baseline="0" dirty="0" smtClean="0"/>
              <a:t> tribes were at a disadvantage to apply for current as well as future grants.</a:t>
            </a:r>
          </a:p>
          <a:p>
            <a:endParaRPr lang="en-US" baseline="0" dirty="0" smtClean="0"/>
          </a:p>
          <a:p>
            <a:r>
              <a:rPr lang="en-US" dirty="0" smtClean="0"/>
              <a:t>NIMS and its mandatory implementation for future funding brought forward the severe consequences on tribes not being NIMS compliant.</a:t>
            </a:r>
          </a:p>
          <a:p>
            <a:endParaRPr lang="en-US" dirty="0" smtClean="0"/>
          </a:p>
          <a:p>
            <a:r>
              <a:rPr lang="en-US" dirty="0" smtClean="0"/>
              <a:t>The creation of the ITERC was Nevada’s way of addressing these </a:t>
            </a:r>
            <a:r>
              <a:rPr lang="en-US" dirty="0" smtClean="0">
                <a:solidFill>
                  <a:schemeClr val="bg2"/>
                </a:solidFill>
              </a:rPr>
              <a:t>critical issues.</a:t>
            </a:r>
            <a:endParaRPr lang="en-US" dirty="0">
              <a:solidFill>
                <a:schemeClr val="bg2"/>
              </a:solidFill>
            </a:endParaRPr>
          </a:p>
        </p:txBody>
      </p:sp>
    </p:spTree>
  </p:cSld>
  <p:clrMapOvr>
    <a:masterClrMapping/>
  </p:clrMapOvr>
  <p:transition spd="med">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3250" y="457200"/>
            <a:ext cx="8540750" cy="5943600"/>
          </a:xfrm>
        </p:spPr>
        <p:txBody>
          <a:bodyPr>
            <a:normAutofit/>
          </a:bodyPr>
          <a:lstStyle/>
          <a:p>
            <a:endParaRPr lang="en-US" dirty="0" smtClean="0"/>
          </a:p>
          <a:p>
            <a:r>
              <a:rPr lang="en-US" dirty="0" smtClean="0"/>
              <a:t>Promoting state-wide Tribal compliance with Homeland Security Presidential Directive -5, and the National Incident Management System.</a:t>
            </a:r>
          </a:p>
          <a:p>
            <a:endParaRPr lang="en-US" dirty="0" smtClean="0"/>
          </a:p>
          <a:p>
            <a:r>
              <a:rPr lang="en-US" dirty="0" smtClean="0"/>
              <a:t>ITERC Officers</a:t>
            </a:r>
          </a:p>
          <a:p>
            <a:endParaRPr lang="en-US" dirty="0" smtClean="0"/>
          </a:p>
          <a:p>
            <a:r>
              <a:rPr lang="en-US" dirty="0" smtClean="0"/>
              <a:t>Chairman</a:t>
            </a:r>
          </a:p>
          <a:p>
            <a:r>
              <a:rPr lang="en-US" dirty="0" smtClean="0"/>
              <a:t>Co-Chairman</a:t>
            </a:r>
          </a:p>
          <a:p>
            <a:r>
              <a:rPr lang="en-US" dirty="0" smtClean="0"/>
              <a:t>Sergeant at Arms</a:t>
            </a:r>
          </a:p>
          <a:p>
            <a:r>
              <a:rPr lang="en-US" dirty="0" smtClean="0"/>
              <a:t>Secretary</a:t>
            </a:r>
          </a:p>
          <a:p>
            <a:r>
              <a:rPr lang="en-US" dirty="0" smtClean="0"/>
              <a:t>Treasurer</a:t>
            </a:r>
          </a:p>
          <a:p>
            <a:endParaRPr lang="en-US" dirty="0" smtClean="0"/>
          </a:p>
          <a:p>
            <a:endParaRPr lang="en-US" dirty="0" smtClean="0"/>
          </a:p>
          <a:p>
            <a:endParaRPr lang="en-US" dirty="0" smtClean="0"/>
          </a:p>
        </p:txBody>
      </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3">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grpId="0" nodeType="clickEffect">
                                  <p:stCondLst>
                                    <p:cond delay="0"/>
                                  </p:stCondLst>
                                  <p:childTnLst>
                                    <p:anim calcmode="discrete" valueType="str">
                                      <p:cBhvr>
                                        <p:cTn id="10" dur="1000" fill="hold"/>
                                        <p:tgtEl>
                                          <p:spTgt spid="3">
                                            <p:txEl>
                                              <p:pRg st="3" end="3"/>
                                            </p:txEl>
                                          </p:spTgt>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grpId="0" nodeType="clickEffect">
                                  <p:stCondLst>
                                    <p:cond delay="0"/>
                                  </p:stCondLst>
                                  <p:childTnLst>
                                    <p:anim calcmode="discrete" valueType="str">
                                      <p:cBhvr>
                                        <p:cTn id="14" dur="1000" fill="hold"/>
                                        <p:tgtEl>
                                          <p:spTgt spid="3">
                                            <p:txEl>
                                              <p:pRg st="5" end="5"/>
                                            </p:txEl>
                                          </p:spTgt>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mph" presetSubtype="0" fill="hold" grpId="0" nodeType="clickEffect">
                                  <p:stCondLst>
                                    <p:cond delay="0"/>
                                  </p:stCondLst>
                                  <p:childTnLst>
                                    <p:anim calcmode="discrete" valueType="str">
                                      <p:cBhvr>
                                        <p:cTn id="18" dur="1000" fill="hold"/>
                                        <p:tgtEl>
                                          <p:spTgt spid="3">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mph" presetSubtype="0" fill="hold" grpId="0" nodeType="clickEffect">
                                  <p:stCondLst>
                                    <p:cond delay="0"/>
                                  </p:stCondLst>
                                  <p:childTnLst>
                                    <p:anim calcmode="discrete" valueType="str">
                                      <p:cBhvr>
                                        <p:cTn id="22" dur="1000" fill="hold"/>
                                        <p:tgtEl>
                                          <p:spTgt spid="3">
                                            <p:txEl>
                                              <p:pRg st="7" end="7"/>
                                            </p:txEl>
                                          </p:spTgt>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mph" presetSubtype="0" fill="hold" grpId="0" nodeType="clickEffect">
                                  <p:stCondLst>
                                    <p:cond delay="0"/>
                                  </p:stCondLst>
                                  <p:childTnLst>
                                    <p:anim calcmode="discrete" valueType="str">
                                      <p:cBhvr>
                                        <p:cTn id="26" dur="1000" fill="hold"/>
                                        <p:tgtEl>
                                          <p:spTgt spid="3">
                                            <p:txEl>
                                              <p:pRg st="8" end="8"/>
                                            </p:txEl>
                                          </p:spTgt>
                                        </p:tgtEl>
                                        <p:attrNameLst>
                                          <p:attrName>style.visibility</p:attrName>
                                        </p:attrNameLst>
                                      </p:cBhvr>
                                      <p:tavLst>
                                        <p:tav tm="0">
                                          <p:val>
                                            <p:strVal val="hidden"/>
                                          </p:val>
                                        </p:tav>
                                        <p:tav tm="50000">
                                          <p:val>
                                            <p:strVal val="visible"/>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mph" presetSubtype="0" fill="hold" grpId="0" nodeType="clickEffect">
                                  <p:stCondLst>
                                    <p:cond delay="0"/>
                                  </p:stCondLst>
                                  <p:childTnLst>
                                    <p:anim calcmode="discrete" valueType="str">
                                      <p:cBhvr>
                                        <p:cTn id="30" dur="1000" fill="hold"/>
                                        <p:tgtEl>
                                          <p:spTgt spid="3">
                                            <p:txEl>
                                              <p:pRg st="9" end="9"/>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066800"/>
          </a:xfrm>
        </p:spPr>
        <p:txBody>
          <a:bodyPr/>
          <a:lstStyle/>
          <a:p>
            <a:pPr algn="ctr"/>
            <a:r>
              <a:rPr lang="en-US" dirty="0" smtClean="0">
                <a:solidFill>
                  <a:schemeClr val="tx1"/>
                </a:solidFill>
              </a:rPr>
              <a:t>Development of ITERC </a:t>
            </a:r>
            <a:endParaRPr lang="en-US" dirty="0">
              <a:solidFill>
                <a:schemeClr val="tx1"/>
              </a:solidFill>
            </a:endParaRPr>
          </a:p>
        </p:txBody>
      </p:sp>
      <p:sp>
        <p:nvSpPr>
          <p:cNvPr id="5" name="Content Placeholder 4"/>
          <p:cNvSpPr>
            <a:spLocks noGrp="1"/>
          </p:cNvSpPr>
          <p:nvPr>
            <p:ph idx="1"/>
          </p:nvPr>
        </p:nvSpPr>
        <p:spPr/>
        <p:txBody>
          <a:bodyPr/>
          <a:lstStyle/>
          <a:p>
            <a:r>
              <a:rPr lang="en-US" dirty="0" smtClean="0"/>
              <a:t>The ITERC started out as the Emergency Managers group, with five tribes participating.</a:t>
            </a:r>
          </a:p>
          <a:p>
            <a:r>
              <a:rPr lang="en-US" dirty="0" smtClean="0"/>
              <a:t>I saw the potential of all of the tribes working together and started to contact each and every tribe in Nevada in an attempt to create a statewide organization.</a:t>
            </a:r>
          </a:p>
          <a:p>
            <a:r>
              <a:rPr lang="en-US" dirty="0" smtClean="0"/>
              <a:t>The first full year of the ITERC as an organization had fourteen active members</a:t>
            </a:r>
          </a:p>
          <a:p>
            <a:endParaRPr lang="en-US" dirty="0"/>
          </a:p>
        </p:txBody>
      </p:sp>
    </p:spTree>
  </p:cSld>
  <p:clrMapOvr>
    <a:masterClrMapping/>
  </p:clrMapOvr>
  <p:transition spd="med">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03250" y="457200"/>
            <a:ext cx="8540750" cy="5794375"/>
          </a:xfrm>
        </p:spPr>
        <p:txBody>
          <a:bodyPr/>
          <a:lstStyle/>
          <a:p>
            <a:endParaRPr lang="en-US" dirty="0" smtClean="0"/>
          </a:p>
          <a:p>
            <a:r>
              <a:rPr lang="en-US" dirty="0" smtClean="0"/>
              <a:t>The Indian Health Board of Nevada was a 501 C 3 non-profit corporation which would allow the ITERC to receive grants as a non profit organization.</a:t>
            </a:r>
          </a:p>
          <a:p>
            <a:endParaRPr lang="en-US" dirty="0" smtClean="0"/>
          </a:p>
          <a:p>
            <a:r>
              <a:rPr lang="en-US" dirty="0" smtClean="0"/>
              <a:t>The ITERC began looking for funding to support its mission and to hire a full time Director to promote and protect the ITERC interests.</a:t>
            </a:r>
          </a:p>
          <a:p>
            <a:endParaRPr lang="en-US" dirty="0" smtClean="0"/>
          </a:p>
          <a:p>
            <a:r>
              <a:rPr lang="en-US" dirty="0" smtClean="0"/>
              <a:t>The ITERC applied for and received its first grant in October 2009.</a:t>
            </a:r>
          </a:p>
          <a:p>
            <a:endParaRPr lang="en-US" dirty="0"/>
          </a:p>
        </p:txBody>
      </p:sp>
    </p:spTree>
  </p:cSld>
  <p:clrMapOvr>
    <a:masterClrMapping/>
  </p:clrMapOvr>
  <p:transition spd="med">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03250" y="457200"/>
            <a:ext cx="8540750" cy="5794375"/>
          </a:xfrm>
        </p:spPr>
        <p:txBody>
          <a:bodyPr/>
          <a:lstStyle/>
          <a:p>
            <a:endParaRPr lang="en-US" dirty="0" smtClean="0"/>
          </a:p>
          <a:p>
            <a:r>
              <a:rPr lang="en-US" dirty="0" smtClean="0"/>
              <a:t>We Contacted the tribes not actively participating</a:t>
            </a:r>
          </a:p>
          <a:p>
            <a:endParaRPr lang="en-US" dirty="0" smtClean="0"/>
          </a:p>
          <a:p>
            <a:r>
              <a:rPr lang="en-US" dirty="0" smtClean="0"/>
              <a:t>We were able to pull all the tribes in and the ITERC began writing its by-laws and Mission Statement.</a:t>
            </a:r>
          </a:p>
          <a:p>
            <a:r>
              <a:rPr lang="en-US" dirty="0" smtClean="0"/>
              <a:t>The ITERC was officially created and legally recognized in May of 2009.</a:t>
            </a:r>
          </a:p>
          <a:p>
            <a:endParaRPr lang="en-US" dirty="0" smtClean="0"/>
          </a:p>
          <a:p>
            <a:r>
              <a:rPr lang="en-US" dirty="0" smtClean="0"/>
              <a:t>In August of 2009 the ITERC was moved from under the Inter Tribal Council of Nevada, to the Indian Health Board of Nevada</a:t>
            </a:r>
          </a:p>
        </p:txBody>
      </p:sp>
    </p:spTree>
  </p:cSld>
  <p:clrMapOvr>
    <a:masterClrMapping/>
  </p:clrMapOvr>
  <p:transition spd="med">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03250" y="457200"/>
            <a:ext cx="8540750" cy="5794375"/>
          </a:xfrm>
        </p:spPr>
        <p:txBody>
          <a:bodyPr/>
          <a:lstStyle/>
          <a:p>
            <a:endParaRPr lang="en-US" dirty="0" smtClean="0"/>
          </a:p>
          <a:p>
            <a:r>
              <a:rPr lang="en-US" dirty="0" smtClean="0"/>
              <a:t>The grant was an interoperability gap analysis grant for $279,000 from Nevada State Homeland Security Program.</a:t>
            </a:r>
          </a:p>
          <a:p>
            <a:endParaRPr lang="en-US" dirty="0" smtClean="0"/>
          </a:p>
          <a:p>
            <a:r>
              <a:rPr lang="en-US" dirty="0" smtClean="0"/>
              <a:t>The ITERC received it’s second grant from the Nevada Division of Emergency Management in the amount of $55,000 to support the ITERC’s newly created Emergency Manager, Homeland Security Director.</a:t>
            </a:r>
          </a:p>
          <a:p>
            <a:endParaRPr lang="en-US" dirty="0" smtClean="0"/>
          </a:p>
          <a:p>
            <a:r>
              <a:rPr lang="en-US" dirty="0" smtClean="0"/>
              <a:t>ITERC received it’s third grant award from Region IX Homeland Security.</a:t>
            </a:r>
          </a:p>
        </p:txBody>
      </p:sp>
    </p:spTree>
  </p:cSld>
  <p:clrMapOvr>
    <a:masterClrMapping/>
  </p:clrMapOvr>
  <p:transition spd="med">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03250" y="457200"/>
            <a:ext cx="8540750" cy="5794375"/>
          </a:xfrm>
        </p:spPr>
        <p:txBody>
          <a:bodyPr/>
          <a:lstStyle/>
          <a:p>
            <a:endParaRPr lang="en-US" dirty="0" smtClean="0"/>
          </a:p>
          <a:p>
            <a:r>
              <a:rPr lang="en-US" dirty="0" smtClean="0"/>
              <a:t>This grant was in support of the overall functions of the ITERC in the amount of $50,000.</a:t>
            </a:r>
          </a:p>
          <a:p>
            <a:endParaRPr lang="en-US" dirty="0" smtClean="0"/>
          </a:p>
          <a:p>
            <a:r>
              <a:rPr lang="en-US" dirty="0" smtClean="0"/>
              <a:t>On Friday March 26</a:t>
            </a:r>
            <a:r>
              <a:rPr lang="en-US" baseline="30000" dirty="0" smtClean="0"/>
              <a:t>th</a:t>
            </a:r>
            <a:r>
              <a:rPr lang="en-US" dirty="0" smtClean="0"/>
              <a:t> the ITERC received it fourth grant from Nevada State Homeland Security Program. This grant was in support of a statewide tribal NIMS compliance program in the amount of $160,000</a:t>
            </a:r>
          </a:p>
          <a:p>
            <a:endParaRPr lang="en-US" dirty="0" smtClean="0"/>
          </a:p>
          <a:p>
            <a:r>
              <a:rPr lang="en-US" dirty="0" smtClean="0"/>
              <a:t>The ITERC has become not only a tribal emergency management organization, but has evolved into a political organization also</a:t>
            </a:r>
          </a:p>
          <a:p>
            <a:endParaRPr lang="en-US" dirty="0"/>
          </a:p>
          <a:p>
            <a:endParaRPr lang="en-US" dirty="0"/>
          </a:p>
        </p:txBody>
      </p:sp>
    </p:spTree>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990600"/>
          </a:xfrm>
        </p:spPr>
        <p:txBody>
          <a:bodyPr/>
          <a:lstStyle/>
          <a:p>
            <a:pPr algn="ctr"/>
            <a:r>
              <a:rPr lang="en-US" dirty="0" smtClean="0">
                <a:solidFill>
                  <a:schemeClr val="tx1"/>
                </a:solidFill>
              </a:rPr>
              <a:t>Current ITERC Programs</a:t>
            </a:r>
            <a:endParaRPr lang="en-US" dirty="0">
              <a:solidFill>
                <a:schemeClr val="tx1"/>
              </a:solidFill>
            </a:endParaRPr>
          </a:p>
        </p:txBody>
      </p:sp>
      <p:sp>
        <p:nvSpPr>
          <p:cNvPr id="4" name="Content Placeholder 3"/>
          <p:cNvSpPr>
            <a:spLocks noGrp="1"/>
          </p:cNvSpPr>
          <p:nvPr>
            <p:ph idx="1"/>
          </p:nvPr>
        </p:nvSpPr>
        <p:spPr>
          <a:xfrm>
            <a:off x="457200" y="1524000"/>
            <a:ext cx="8229600" cy="4800600"/>
          </a:xfrm>
        </p:spPr>
        <p:txBody>
          <a:bodyPr/>
          <a:lstStyle/>
          <a:p>
            <a:r>
              <a:rPr lang="en-US" dirty="0" smtClean="0"/>
              <a:t>The ITERC is currently working with one of Nevada’s Senators to address issues of inequality in grant funding.</a:t>
            </a:r>
          </a:p>
          <a:p>
            <a:endParaRPr lang="en-US" dirty="0" smtClean="0"/>
          </a:p>
          <a:p>
            <a:r>
              <a:rPr lang="en-US" dirty="0" smtClean="0"/>
              <a:t>We are reaching out to other states such as California, Oregon, Washington, Arizona and Oklahoma to help them create statewide tribal organizations.</a:t>
            </a:r>
          </a:p>
          <a:p>
            <a:endParaRPr lang="en-US" dirty="0" smtClean="0"/>
          </a:p>
          <a:p>
            <a:r>
              <a:rPr lang="en-US" dirty="0" smtClean="0"/>
              <a:t>Locating grants for future </a:t>
            </a:r>
            <a:r>
              <a:rPr lang="en-US" dirty="0" smtClean="0">
                <a:solidFill>
                  <a:schemeClr val="bg2"/>
                </a:solidFill>
              </a:rPr>
              <a:t>funding is critical.</a:t>
            </a:r>
          </a:p>
        </p:txBody>
      </p:sp>
    </p:spTree>
  </p:cSld>
  <p:clrMapOvr>
    <a:masterClrMapping/>
  </p:clrMapOvr>
  <p:transition spd="med">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603250" y="609600"/>
            <a:ext cx="8540750" cy="5565775"/>
          </a:xfrm>
        </p:spPr>
        <p:txBody>
          <a:bodyPr/>
          <a:lstStyle/>
          <a:p>
            <a:endParaRPr lang="en-US" dirty="0" smtClean="0">
              <a:solidFill>
                <a:srgbClr val="663300"/>
              </a:solidFill>
            </a:endParaRPr>
          </a:p>
          <a:p>
            <a:endParaRPr lang="en-US" dirty="0" smtClean="0">
              <a:solidFill>
                <a:srgbClr val="663300"/>
              </a:solidFill>
            </a:endParaRPr>
          </a:p>
          <a:p>
            <a:r>
              <a:rPr lang="en-US" dirty="0" smtClean="0"/>
              <a:t>Creation of a national ITERC consisting of one member from every participating state.</a:t>
            </a:r>
          </a:p>
          <a:p>
            <a:endParaRPr lang="en-US" dirty="0" smtClean="0"/>
          </a:p>
          <a:p>
            <a:endParaRPr lang="en-US" dirty="0" smtClean="0"/>
          </a:p>
          <a:p>
            <a:r>
              <a:rPr lang="en-US" dirty="0" smtClean="0"/>
              <a:t>Introduce legislation that adds state recognized ITERC’s into agencies that can apply for EMPG</a:t>
            </a:r>
            <a:r>
              <a:rPr lang="en-US" baseline="0" dirty="0" smtClean="0"/>
              <a:t> and Homeland Security grant funding.</a:t>
            </a:r>
            <a:endParaRPr lang="en-US" dirty="0" smtClean="0"/>
          </a:p>
        </p:txBody>
      </p:sp>
    </p:spTree>
  </p:cSld>
  <p:clrMapOvr>
    <a:masterClrMapping/>
  </p:clrMapOvr>
  <p:transition spd="med">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rrowheads="1"/>
          </p:cNvSpPr>
          <p:nvPr>
            <p:ph type="title"/>
          </p:nvPr>
        </p:nvSpPr>
        <p:spPr/>
        <p:txBody>
          <a:bodyPr/>
          <a:lstStyle/>
          <a:p>
            <a:r>
              <a:rPr lang="en-US" dirty="0" smtClean="0"/>
              <a:t>Objectives</a:t>
            </a:r>
            <a:endParaRPr lang="en-US" dirty="0"/>
          </a:p>
        </p:txBody>
      </p:sp>
      <p:graphicFrame>
        <p:nvGraphicFramePr>
          <p:cNvPr id="16" name="Content Placeholder 15"/>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2212848" cy="1582621"/>
          </a:xfrm>
        </p:spPr>
        <p:txBody>
          <a:bodyPr>
            <a:normAutofit fontScale="90000"/>
          </a:bodyPr>
          <a:lstStyle/>
          <a:p>
            <a:r>
              <a:rPr lang="en-US" dirty="0" smtClean="0">
                <a:solidFill>
                  <a:schemeClr val="tx1"/>
                </a:solidFill>
              </a:rPr>
              <a:t>Nevada Tribal Type III  All Hazards Incident Management Team</a:t>
            </a:r>
            <a:endParaRPr lang="en-US" dirty="0">
              <a:solidFill>
                <a:schemeClr val="tx1"/>
              </a:solidFill>
            </a:endParaRPr>
          </a:p>
        </p:txBody>
      </p:sp>
      <p:sp>
        <p:nvSpPr>
          <p:cNvPr id="7" name="Text Placeholder 6"/>
          <p:cNvSpPr>
            <a:spLocks noGrp="1"/>
          </p:cNvSpPr>
          <p:nvPr>
            <p:ph type="body" sz="half" idx="2"/>
          </p:nvPr>
        </p:nvSpPr>
        <p:spPr/>
        <p:txBody>
          <a:bodyPr>
            <a:normAutofit/>
          </a:bodyPr>
          <a:lstStyle/>
          <a:p>
            <a:r>
              <a:rPr lang="en-US" sz="1800" b="1" dirty="0" smtClean="0"/>
              <a:t>Building a Team to respond to and protect Nevada Tribal Members, our Lands and our Culture.</a:t>
            </a:r>
            <a:endParaRPr lang="en-US" sz="1800" b="1" dirty="0"/>
          </a:p>
        </p:txBody>
      </p:sp>
      <p:pic>
        <p:nvPicPr>
          <p:cNvPr id="8" name="Picture 4" descr="Picture2"/>
          <p:cNvPicPr>
            <a:picLocks noGrp="1" noChangeAspect="1" noChangeArrowheads="1"/>
          </p:cNvPicPr>
          <p:nvPr>
            <p:ph type="pic" idx="1"/>
          </p:nvPr>
        </p:nvPicPr>
        <p:blipFill>
          <a:blip r:embed="rId2" cstate="print"/>
          <a:srcRect l="5882" r="5882"/>
          <a:stretch>
            <a:fillRect/>
          </a:stretch>
        </p:blipFill>
        <p:spPr>
          <a:noFill/>
          <a:ln/>
        </p:spPr>
      </p:pic>
    </p:spTree>
  </p:cSld>
  <p:clrMapOvr>
    <a:masterClrMapping/>
  </p:clrMapOvr>
  <p:transition spd="med">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solidFill>
                  <a:schemeClr val="tx1"/>
                </a:solidFill>
              </a:rPr>
              <a:t>Flooding that affected one of Nevada’s Tribes 2007</a:t>
            </a:r>
            <a:endParaRPr lang="en-US" dirty="0">
              <a:solidFill>
                <a:schemeClr val="tx1"/>
              </a:solidFill>
            </a:endParaRPr>
          </a:p>
        </p:txBody>
      </p:sp>
      <p:pic>
        <p:nvPicPr>
          <p:cNvPr id="7" name="Picture 5" descr="Some of the rural area of Fernley flooded Saturday."/>
          <p:cNvPicPr>
            <a:picLocks noGrp="1" noChangeAspect="1" noChangeArrowheads="1"/>
          </p:cNvPicPr>
          <p:nvPr>
            <p:ph idx="1"/>
          </p:nvPr>
        </p:nvPicPr>
        <p:blipFill>
          <a:blip r:embed="rId2" cstate="print"/>
          <a:srcRect/>
          <a:stretch>
            <a:fillRect/>
          </a:stretch>
        </p:blipFill>
        <p:spPr>
          <a:xfrm>
            <a:off x="1264890" y="1935163"/>
            <a:ext cx="6614220" cy="4389437"/>
          </a:xfrm>
          <a:noFill/>
          <a:ln/>
        </p:spPr>
      </p:pic>
    </p:spTree>
  </p:cSld>
  <p:clrMapOvr>
    <a:masterClrMapping/>
  </p:clrMapOvr>
  <p:transition spd="med">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267200"/>
          </a:xfrm>
        </p:spPr>
        <p:txBody>
          <a:bodyPr>
            <a:normAutofit fontScale="90000"/>
          </a:bodyPr>
          <a:lstStyle/>
          <a:p>
            <a:pPr algn="ct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457200" y="381000"/>
            <a:ext cx="8229600" cy="5486400"/>
          </a:xfrm>
        </p:spPr>
        <p:txBody>
          <a:bodyPr>
            <a:normAutofit fontScale="70000" lnSpcReduction="20000"/>
          </a:bodyPr>
          <a:lstStyle/>
          <a:p>
            <a:endParaRPr lang="en-US" dirty="0" smtClean="0"/>
          </a:p>
          <a:p>
            <a:pPr algn="ctr">
              <a:buNone/>
            </a:pPr>
            <a:r>
              <a:rPr lang="en-US" sz="3200" b="1" dirty="0" smtClean="0"/>
              <a:t>Fire, Flood, Earthquakes, Whether related events. Type III All Hazards Incident Management Team type Events.</a:t>
            </a:r>
            <a:br>
              <a:rPr lang="en-US" sz="3200" b="1" dirty="0" smtClean="0"/>
            </a:br>
            <a:endParaRPr lang="en-US" sz="3200" b="1" dirty="0" smtClean="0"/>
          </a:p>
          <a:p>
            <a:pPr algn="ctr">
              <a:buNone/>
            </a:pPr>
            <a:endParaRPr lang="en-US" sz="3200" b="1" dirty="0" smtClean="0"/>
          </a:p>
          <a:p>
            <a:pPr algn="ctr">
              <a:buNone/>
            </a:pPr>
            <a:endParaRPr lang="en-US" sz="3200" b="1" dirty="0" smtClean="0"/>
          </a:p>
          <a:p>
            <a:pPr algn="ctr">
              <a:buNone/>
            </a:pPr>
            <a:endParaRPr lang="en-US" sz="3200" b="1" dirty="0" smtClean="0"/>
          </a:p>
          <a:p>
            <a:pPr algn="ctr">
              <a:buNone/>
            </a:pPr>
            <a:endParaRPr lang="en-US" sz="3200" b="1" dirty="0" smtClean="0"/>
          </a:p>
          <a:p>
            <a:pPr algn="ctr">
              <a:buNone/>
            </a:pPr>
            <a:endParaRPr lang="en-US" sz="3200" b="1" dirty="0" smtClean="0"/>
          </a:p>
          <a:p>
            <a:pPr algn="ctr">
              <a:buNone/>
            </a:pPr>
            <a:endParaRPr lang="en-US" sz="3200" b="1" dirty="0" smtClean="0"/>
          </a:p>
          <a:p>
            <a:pPr algn="ctr">
              <a:buNone/>
            </a:pPr>
            <a:endParaRPr lang="en-US" sz="3200" b="1" dirty="0" smtClean="0"/>
          </a:p>
          <a:p>
            <a:pPr algn="ctr">
              <a:buNone/>
            </a:pPr>
            <a:endParaRPr lang="en-US" sz="3200" b="1" dirty="0" smtClean="0"/>
          </a:p>
          <a:p>
            <a:r>
              <a:rPr lang="en-US" dirty="0" smtClean="0"/>
              <a:t>Nevada’s Tribal IMT team is just a phone call away for any tribe not only Nevada’s but also Washington, Oregon, Montana and Idaho. </a:t>
            </a:r>
          </a:p>
          <a:p>
            <a:endParaRPr lang="en-US" dirty="0" smtClean="0"/>
          </a:p>
          <a:p>
            <a:r>
              <a:rPr lang="en-US" dirty="0" smtClean="0"/>
              <a:t>If you have or are developing a team we hope to train with your team(s) or offer our assistance.</a:t>
            </a:r>
          </a:p>
          <a:p>
            <a:endParaRPr lang="en-US" dirty="0" smtClean="0"/>
          </a:p>
          <a:p>
            <a:endParaRPr lang="en-US" dirty="0"/>
          </a:p>
        </p:txBody>
      </p:sp>
      <p:pic>
        <p:nvPicPr>
          <p:cNvPr id="5" name="Picture 4" descr="front_image.jpg"/>
          <p:cNvPicPr>
            <a:picLocks noChangeAspect="1"/>
          </p:cNvPicPr>
          <p:nvPr/>
        </p:nvPicPr>
        <p:blipFill>
          <a:blip r:embed="rId2" cstate="print"/>
          <a:stretch>
            <a:fillRect/>
          </a:stretch>
        </p:blipFill>
        <p:spPr>
          <a:xfrm>
            <a:off x="2438400" y="1295400"/>
            <a:ext cx="4038600" cy="2667000"/>
          </a:xfrm>
          <a:prstGeom prst="rect">
            <a:avLst/>
          </a:prstGeom>
        </p:spPr>
      </p:pic>
    </p:spTree>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fontScale="90000"/>
          </a:bodyPr>
          <a:lstStyle/>
          <a:p>
            <a:pPr algn="ctr"/>
            <a:r>
              <a:rPr lang="en-US" dirty="0" smtClean="0">
                <a:solidFill>
                  <a:schemeClr val="tx1"/>
                </a:solidFill>
              </a:rPr>
              <a:t>All Hazards IMT Type III Team</a:t>
            </a:r>
            <a:endParaRPr lang="en-US" dirty="0">
              <a:solidFill>
                <a:schemeClr val="tx1"/>
              </a:solidFill>
            </a:endParaRPr>
          </a:p>
        </p:txBody>
      </p:sp>
      <p:pic>
        <p:nvPicPr>
          <p:cNvPr id="8" name="Content Placeholder 7" descr="MMC_Org_Chart_base_template.gif"/>
          <p:cNvPicPr>
            <a:picLocks noGrp="1" noChangeAspect="1"/>
          </p:cNvPicPr>
          <p:nvPr>
            <p:ph idx="1"/>
          </p:nvPr>
        </p:nvPicPr>
        <p:blipFill>
          <a:blip r:embed="rId2" cstate="print"/>
          <a:stretch>
            <a:fillRect/>
          </a:stretch>
        </p:blipFill>
        <p:spPr>
          <a:xfrm>
            <a:off x="1600200" y="1447800"/>
            <a:ext cx="6400800" cy="5075237"/>
          </a:xfrm>
        </p:spPr>
      </p:pic>
    </p:spTree>
  </p:cSld>
  <p:clrMapOvr>
    <a:masterClrMapping/>
  </p:clrMapOvr>
  <p:transition spd="med">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rrowheads="1"/>
          </p:cNvSpPr>
          <p:nvPr>
            <p:ph type="title"/>
          </p:nvPr>
        </p:nvSpPr>
        <p:spPr>
          <a:xfrm>
            <a:off x="381000" y="0"/>
            <a:ext cx="8510588" cy="1295400"/>
          </a:xfrm>
        </p:spPr>
        <p:txBody>
          <a:bodyPr/>
          <a:lstStyle/>
          <a:p>
            <a:endParaRPr lang="en-US" sz="6600" b="1" dirty="0">
              <a:solidFill>
                <a:srgbClr val="663300"/>
              </a:solidFill>
              <a:effectLst/>
              <a:latin typeface="Calibri" pitchFamily="34" charset="0"/>
            </a:endParaRPr>
          </a:p>
        </p:txBody>
      </p:sp>
      <p:graphicFrame>
        <p:nvGraphicFramePr>
          <p:cNvPr id="4" name="Content Placeholder 3"/>
          <p:cNvGraphicFramePr>
            <a:graphicFrameLocks noGrp="1"/>
          </p:cNvGraphicFramePr>
          <p:nvPr>
            <p:ph idx="1"/>
          </p:nvPr>
        </p:nvGraphicFramePr>
        <p:xfrm>
          <a:off x="304800" y="609600"/>
          <a:ext cx="854075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8382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algn="ctr"/>
            <a:r>
              <a:rPr lang="en-US" dirty="0" smtClean="0">
                <a:solidFill>
                  <a:schemeClr val="tx1"/>
                </a:solidFill>
              </a:rPr>
              <a:t>History</a:t>
            </a:r>
            <a:endParaRPr lang="en-US" dirty="0">
              <a:solidFill>
                <a:schemeClr val="tx1"/>
              </a:solidFill>
            </a:endParaRPr>
          </a:p>
        </p:txBody>
      </p:sp>
      <p:sp>
        <p:nvSpPr>
          <p:cNvPr id="3" name="Content Placeholder 2"/>
          <p:cNvSpPr>
            <a:spLocks noGrp="1"/>
          </p:cNvSpPr>
          <p:nvPr>
            <p:ph idx="1"/>
          </p:nvPr>
        </p:nvSpPr>
        <p:spPr>
          <a:xfrm>
            <a:off x="304800" y="1676400"/>
            <a:ext cx="8540750" cy="4422775"/>
          </a:xfrm>
        </p:spPr>
        <p:txBody>
          <a:bodyPr/>
          <a:lstStyle/>
          <a:p>
            <a:r>
              <a:rPr lang="en-US" dirty="0" smtClean="0"/>
              <a:t>There are 27 Tribes in the State of Nevada</a:t>
            </a:r>
          </a:p>
          <a:p>
            <a:endParaRPr lang="en-US" dirty="0" smtClean="0"/>
          </a:p>
          <a:p>
            <a:r>
              <a:rPr lang="en-US" dirty="0" smtClean="0"/>
              <a:t>These tribes are the second </a:t>
            </a:r>
            <a:r>
              <a:rPr lang="en-US" dirty="0" smtClean="0">
                <a:effectLst>
                  <a:outerShdw blurRad="38100" dist="38100" dir="2700000" algn="tl">
                    <a:srgbClr val="000000">
                      <a:alpha val="43137"/>
                    </a:srgbClr>
                  </a:outerShdw>
                </a:effectLst>
              </a:rPr>
              <a:t>largest</a:t>
            </a:r>
            <a:r>
              <a:rPr lang="en-US" dirty="0" smtClean="0"/>
              <a:t> land owners in the state second only to the BLM</a:t>
            </a:r>
          </a:p>
          <a:p>
            <a:endParaRPr lang="en-US" dirty="0" smtClean="0"/>
          </a:p>
          <a:p>
            <a:r>
              <a:rPr lang="en-US" dirty="0" smtClean="0"/>
              <a:t>Many tribal lands cross county and state lines , presenting a need for inter-jurisdictional communications and intelligence sharing between tribes and local, state and federal agencies</a:t>
            </a:r>
          </a:p>
          <a:p>
            <a:endParaRPr lang="en-US" dirty="0" smtClean="0"/>
          </a:p>
          <a:p>
            <a:endParaRPr lang="en-US" dirty="0"/>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HornSheep.jpg"/>
          <p:cNvPicPr>
            <a:picLocks noChangeAspect="1"/>
          </p:cNvPicPr>
          <p:nvPr/>
        </p:nvPicPr>
        <p:blipFill>
          <a:blip r:embed="rId2" cstate="print"/>
          <a:stretch>
            <a:fillRect/>
          </a:stretch>
        </p:blipFill>
        <p:spPr>
          <a:xfrm>
            <a:off x="1565753" y="0"/>
            <a:ext cx="6012493" cy="6858000"/>
          </a:xfrm>
          <a:prstGeom prst="rect">
            <a:avLst/>
          </a:prstGeom>
          <a:ln>
            <a:noFill/>
          </a:ln>
          <a:effectLst>
            <a:outerShdw blurRad="292100" dist="139700" dir="2700000" algn="tl" rotWithShape="0">
              <a:srgbClr val="333333">
                <a:alpha val="65000"/>
              </a:srgbClr>
            </a:outerShdw>
            <a:softEdge rad="635000"/>
          </a:effectLst>
        </p:spPr>
      </p:pic>
      <p:sp>
        <p:nvSpPr>
          <p:cNvPr id="3" name="Content Placeholder 2"/>
          <p:cNvSpPr>
            <a:spLocks noGrp="1"/>
          </p:cNvSpPr>
          <p:nvPr>
            <p:ph idx="4294967295"/>
          </p:nvPr>
        </p:nvSpPr>
        <p:spPr>
          <a:xfrm>
            <a:off x="0" y="914400"/>
            <a:ext cx="8540750" cy="5641975"/>
          </a:xfrm>
        </p:spPr>
        <p:txBody>
          <a:bodyPr>
            <a:normAutofit/>
          </a:bodyPr>
          <a:lstStyle/>
          <a:p>
            <a:endParaRPr lang="en-US" dirty="0" smtClean="0"/>
          </a:p>
          <a:p>
            <a:endParaRPr lang="en-US" dirty="0" smtClean="0"/>
          </a:p>
          <a:p>
            <a:r>
              <a:rPr lang="en-US" dirty="0" smtClean="0"/>
              <a:t>The Washoe tribe inhabited the Sierra Nevada Mountain Range that forms the border between present day Nevada and California.</a:t>
            </a:r>
          </a:p>
          <a:p>
            <a:endParaRPr lang="en-US" dirty="0" smtClean="0"/>
          </a:p>
          <a:p>
            <a:r>
              <a:rPr lang="en-US" dirty="0" smtClean="0"/>
              <a:t>The Paiute tribe lived in northern and southern Nevada.</a:t>
            </a:r>
          </a:p>
          <a:p>
            <a:endParaRPr lang="en-US" dirty="0" smtClean="0"/>
          </a:p>
          <a:p>
            <a:r>
              <a:rPr lang="en-US" dirty="0" smtClean="0"/>
              <a:t>The northeastern region was occupied by the Shoshone.</a:t>
            </a:r>
          </a:p>
          <a:p>
            <a:endParaRPr lang="en-US" dirty="0"/>
          </a:p>
          <a:p>
            <a:endParaRPr lang="en-US" dirty="0" smtClean="0"/>
          </a:p>
          <a:p>
            <a:endParaRPr lang="en-US" dirty="0" smtClean="0">
              <a:solidFill>
                <a:schemeClr val="bg2"/>
              </a:solidFill>
            </a:endParaRPr>
          </a:p>
          <a:p>
            <a:endParaRPr lang="en-US" dirty="0" smtClean="0">
              <a:solidFill>
                <a:schemeClr val="bg2"/>
              </a:solidFill>
            </a:endParaRPr>
          </a:p>
          <a:p>
            <a:endParaRPr lang="en-US" dirty="0">
              <a:solidFill>
                <a:schemeClr val="bg2"/>
              </a:solidFill>
            </a:endParaRPr>
          </a:p>
        </p:txBody>
      </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 to="" calcmode="lin" valueType="num">
                                      <p:cBhvr>
                                        <p:cTn id="10" dur="1" fill="hold"/>
                                        <p:tgtEl>
                                          <p:spTgt spid="3">
                                            <p:txEl>
                                              <p:pRg st="4" end="4"/>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to="" calcmode="lin" valueType="num">
                                      <p:cBhvr>
                                        <p:cTn id="13"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ptain%20Pete.jpg nevada.jpg"/>
          <p:cNvPicPr>
            <a:picLocks noChangeAspect="1"/>
          </p:cNvPicPr>
          <p:nvPr/>
        </p:nvPicPr>
        <p:blipFill>
          <a:blip r:embed="rId2" cstate="print"/>
          <a:stretch>
            <a:fillRect/>
          </a:stretch>
        </p:blipFill>
        <p:spPr>
          <a:xfrm>
            <a:off x="3079845" y="990600"/>
            <a:ext cx="2984309" cy="5257800"/>
          </a:xfrm>
          <a:prstGeom prst="rect">
            <a:avLst/>
          </a:prstGeom>
        </p:spPr>
      </p:pic>
      <p:sp>
        <p:nvSpPr>
          <p:cNvPr id="3" name="Content Placeholder 2"/>
          <p:cNvSpPr>
            <a:spLocks noGrp="1"/>
          </p:cNvSpPr>
          <p:nvPr>
            <p:ph idx="4294967295"/>
          </p:nvPr>
        </p:nvSpPr>
        <p:spPr>
          <a:xfrm>
            <a:off x="603250" y="762000"/>
            <a:ext cx="8540750" cy="5641975"/>
          </a:xfrm>
          <a:effectLst>
            <a:softEdge rad="635000"/>
          </a:effectLst>
        </p:spPr>
        <p:txBody>
          <a:bodyPr>
            <a:normAutofit/>
          </a:bodyPr>
          <a:lstStyle/>
          <a:p>
            <a:r>
              <a:rPr lang="en-US" dirty="0" smtClean="0"/>
              <a:t>Only three of the twenty seven tribes have full time emergency management, homeland security coordinators.</a:t>
            </a:r>
          </a:p>
          <a:p>
            <a:endParaRPr lang="en-US" dirty="0" smtClean="0"/>
          </a:p>
          <a:p>
            <a:r>
              <a:rPr lang="en-US" dirty="0" smtClean="0"/>
              <a:t>The other twenty four tribes have struggled with adding these duties to other already existing full time positions such as Environmental Directors, Natural Resource Directors to one tribe who has tasked the TERO and Safety Officer with these duties.</a:t>
            </a:r>
          </a:p>
          <a:p>
            <a:endParaRPr lang="en-US" dirty="0" smtClean="0"/>
          </a:p>
          <a:p>
            <a:r>
              <a:rPr lang="en-US" dirty="0" smtClean="0"/>
              <a:t>We were at a huge disadvantage from the beginning.</a:t>
            </a:r>
          </a:p>
          <a:p>
            <a:endParaRPr lang="en-US" dirty="0" smtClean="0"/>
          </a:p>
          <a:p>
            <a:endParaRPr lang="en-US" dirty="0">
              <a:solidFill>
                <a:schemeClr val="accent3">
                  <a:lumMod val="50000"/>
                </a:schemeClr>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umbnailCA9U9XUF.jpg"/>
          <p:cNvPicPr>
            <a:picLocks noChangeAspect="1"/>
          </p:cNvPicPr>
          <p:nvPr/>
        </p:nvPicPr>
        <p:blipFill>
          <a:blip r:embed="rId2" cstate="print"/>
          <a:stretch>
            <a:fillRect/>
          </a:stretch>
        </p:blipFill>
        <p:spPr>
          <a:xfrm>
            <a:off x="1133231" y="914400"/>
            <a:ext cx="6715369" cy="4910613"/>
          </a:xfrm>
          <a:prstGeom prst="rect">
            <a:avLst/>
          </a:prstGeom>
          <a:noFill/>
          <a:ln>
            <a:noFill/>
          </a:ln>
        </p:spPr>
      </p:pic>
      <p:sp>
        <p:nvSpPr>
          <p:cNvPr id="3" name="Content Placeholder 2"/>
          <p:cNvSpPr>
            <a:spLocks noGrp="1"/>
          </p:cNvSpPr>
          <p:nvPr>
            <p:ph idx="4294967295"/>
          </p:nvPr>
        </p:nvSpPr>
        <p:spPr>
          <a:xfrm>
            <a:off x="301625" y="457200"/>
            <a:ext cx="8540750" cy="5641975"/>
          </a:xfrm>
          <a:effectLst>
            <a:softEdge rad="635000"/>
          </a:effectLst>
        </p:spPr>
        <p:txBody>
          <a:bodyPr>
            <a:normAutofit/>
          </a:bodyPr>
          <a:lstStyle/>
          <a:p>
            <a:endParaRPr lang="en-US" dirty="0" smtClean="0"/>
          </a:p>
          <a:p>
            <a:r>
              <a:rPr lang="en-US" dirty="0" smtClean="0"/>
              <a:t>In 2002 when funding came down from the Federal government</a:t>
            </a:r>
            <a:r>
              <a:rPr lang="en-US" baseline="0" dirty="0" smtClean="0"/>
              <a:t> tribes were considered local governments and tribes had to request funding from the states.</a:t>
            </a:r>
          </a:p>
          <a:p>
            <a:endParaRPr lang="en-US" baseline="0" dirty="0" smtClean="0"/>
          </a:p>
          <a:p>
            <a:r>
              <a:rPr lang="en-US" baseline="0" dirty="0" smtClean="0"/>
              <a:t>Lack of experience in letting contracts between the states and tribes created the first obstacle. </a:t>
            </a:r>
          </a:p>
          <a:p>
            <a:endParaRPr lang="en-US" baseline="0" dirty="0" smtClean="0"/>
          </a:p>
          <a:p>
            <a:r>
              <a:rPr lang="en-US" baseline="0" dirty="0" smtClean="0"/>
              <a:t>Second, lack of funded personnel to perform emergency management, homeland security functions and being able to be an active participant in this process was and still is an obstacle.</a:t>
            </a:r>
          </a:p>
          <a:p>
            <a:pPr algn="ctr"/>
            <a:endParaRPr lang="en-US" dirty="0"/>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umbnailCA37KVWW.jpg"/>
          <p:cNvPicPr>
            <a:picLocks noChangeAspect="1"/>
          </p:cNvPicPr>
          <p:nvPr/>
        </p:nvPicPr>
        <p:blipFill>
          <a:blip r:embed="rId2" cstate="print"/>
          <a:stretch>
            <a:fillRect/>
          </a:stretch>
        </p:blipFill>
        <p:spPr>
          <a:xfrm>
            <a:off x="1524000" y="1276351"/>
            <a:ext cx="6400800" cy="4520564"/>
          </a:xfrm>
          <a:prstGeom prst="rect">
            <a:avLst/>
          </a:prstGeom>
          <a:effectLst>
            <a:softEdge rad="635000"/>
          </a:effectLst>
        </p:spPr>
      </p:pic>
      <p:sp>
        <p:nvSpPr>
          <p:cNvPr id="4" name="Title 3"/>
          <p:cNvSpPr>
            <a:spLocks noGrp="1"/>
          </p:cNvSpPr>
          <p:nvPr>
            <p:ph type="title"/>
          </p:nvPr>
        </p:nvSpPr>
        <p:spPr>
          <a:xfrm>
            <a:off x="457200" y="457200"/>
            <a:ext cx="8229600" cy="914400"/>
          </a:xfrm>
        </p:spPr>
        <p:txBody>
          <a:bodyPr/>
          <a:lstStyle/>
          <a:p>
            <a:pPr algn="ctr"/>
            <a:r>
              <a:rPr lang="en-US" dirty="0" smtClean="0">
                <a:solidFill>
                  <a:schemeClr val="tx1"/>
                </a:solidFill>
              </a:rPr>
              <a:t>ITERC</a:t>
            </a:r>
            <a:endParaRPr lang="en-US" dirty="0">
              <a:solidFill>
                <a:schemeClr val="tx1"/>
              </a:solidFill>
            </a:endParaRPr>
          </a:p>
        </p:txBody>
      </p:sp>
      <p:sp>
        <p:nvSpPr>
          <p:cNvPr id="3" name="Content Placeholder 2"/>
          <p:cNvSpPr>
            <a:spLocks noGrp="1"/>
          </p:cNvSpPr>
          <p:nvPr>
            <p:ph idx="1"/>
          </p:nvPr>
        </p:nvSpPr>
        <p:spPr>
          <a:xfrm>
            <a:off x="301625" y="1524000"/>
            <a:ext cx="8540750" cy="4724400"/>
          </a:xfrm>
        </p:spPr>
        <p:txBody>
          <a:bodyPr>
            <a:normAutofit/>
          </a:bodyPr>
          <a:lstStyle/>
          <a:p>
            <a:r>
              <a:rPr lang="en-US" dirty="0" smtClean="0"/>
              <a:t>The ITERC consist of one representative from each of the 27 tribes</a:t>
            </a:r>
          </a:p>
          <a:p>
            <a:r>
              <a:rPr lang="en-US" dirty="0" smtClean="0"/>
              <a:t>The bylaws of the ITERC allow for no more than  twenty one voting members.</a:t>
            </a:r>
          </a:p>
          <a:p>
            <a:r>
              <a:rPr lang="en-US" dirty="0" smtClean="0"/>
              <a:t>Each member  is appointed either by the Tribal Chairman or by resolution.</a:t>
            </a:r>
          </a:p>
          <a:p>
            <a:r>
              <a:rPr lang="en-US" dirty="0" smtClean="0"/>
              <a:t>The ITERC’s mission is governed by SARA Title III and the Emergency Preparedness and Community Right –To- Know Act of 1986</a:t>
            </a:r>
          </a:p>
          <a:p>
            <a:pPr>
              <a:buNone/>
            </a:pPr>
            <a:r>
              <a:rPr lang="en-US" dirty="0" smtClean="0"/>
              <a:t> </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path" presetSubtype="0" accel="50000" decel="50000" fill="hold" grpId="0" nodeType="clickEffect">
                                  <p:stCondLst>
                                    <p:cond delay="0"/>
                                  </p:stCondLst>
                                  <p:childTnLst>
                                    <p:animMotion origin="layout" path="M 0 0  C 0 0  0.017 -0.08661  0.017 -0.08661  C 0.034 -0.15722  0.061 -0.1852  0.1 -0.1852  C 0.12 -0.1852  0.138 -0.17455  0.152 -0.15722  C 0.162 -0.14523  0.174 -0.13857  0.187 -0.13857  C 0.212 -0.13857  0.233 -0.16255  0.241 -0.1972  C 0.241 -0.1972  0.25 -0.2385  0.25 -0.2385  C 0.25 -0.2385  0.232 -0.15056  0.232 -0.15056  C 0.215 -0.08128  0.188 -0.0533  0.15 -0.0533  C 0.13 -0.0533  0.111 -0.06396  0.096 -0.08261  C 0.087 -0.09327  0.075 -0.09993  0.063 -0.09993  C 0.038 -0.09993  0.017 -0.07595  0.009 -0.0413  C 0.009 -0.0413  0 0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0" presetClass="path" presetSubtype="0" accel="50000" decel="50000" fill="hold" grpId="0" nodeType="clickEffect">
                                  <p:stCondLst>
                                    <p:cond delay="0"/>
                                  </p:stCondLst>
                                  <p:childTnLst>
                                    <p:animMotion origin="layout" path="M 0 0  C 0 0  0.017 -0.08661  0.017 -0.08661  C 0.034 -0.15722  0.061 -0.1852  0.1 -0.1852  C 0.12 -0.1852  0.138 -0.17455  0.152 -0.15722  C 0.162 -0.14523  0.174 -0.13857  0.187 -0.13857  C 0.212 -0.13857  0.233 -0.16255  0.241 -0.1972  C 0.241 -0.1972  0.25 -0.2385  0.25 -0.2385  C 0.25 -0.2385  0.232 -0.15056  0.232 -0.15056  C 0.215 -0.08128  0.188 -0.0533  0.15 -0.0533  C 0.13 -0.0533  0.111 -0.06396  0.096 -0.08261  C 0.087 -0.09327  0.075 -0.09993  0.063 -0.09993  C 0.038 -0.09993  0.017 -0.07595  0.009 -0.0413  C 0.009 -0.0413  0 0  0 0  Z" pathEditMode="relative" ptsTypes="">
                                      <p:cBhvr>
                                        <p:cTn id="10" dur="2000" fill="hold"/>
                                        <p:tgtEl>
                                          <p:spTgt spid="3">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30" presetClass="path" presetSubtype="0" accel="50000" decel="50000" fill="hold" grpId="0" nodeType="clickEffect">
                                  <p:stCondLst>
                                    <p:cond delay="0"/>
                                  </p:stCondLst>
                                  <p:childTnLst>
                                    <p:animMotion origin="layout" path="M 0 0  C 0 0  0.017 -0.08661  0.017 -0.08661  C 0.034 -0.15722  0.061 -0.1852  0.1 -0.1852  C 0.12 -0.1852  0.138 -0.17455  0.152 -0.15722  C 0.162 -0.14523  0.174 -0.13857  0.187 -0.13857  C 0.212 -0.13857  0.233 -0.16255  0.241 -0.1972  C 0.241 -0.1972  0.25 -0.2385  0.25 -0.2385  C 0.25 -0.2385  0.232 -0.15056  0.232 -0.15056  C 0.215 -0.08128  0.188 -0.0533  0.15 -0.0533  C 0.13 -0.0533  0.111 -0.06396  0.096 -0.08261  C 0.087 -0.09327  0.075 -0.09993  0.063 -0.09993  C 0.038 -0.09993  0.017 -0.07595  0.009 -0.0413  C 0.009 -0.0413  0 0  0 0  Z" pathEditMode="relative" ptsTypes="">
                                      <p:cBhvr>
                                        <p:cTn id="14" dur="2000" fill="hold"/>
                                        <p:tgtEl>
                                          <p:spTgt spid="3">
                                            <p:txEl>
                                              <p:pRg st="2" end="2"/>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30" presetClass="path" presetSubtype="0" accel="50000" decel="50000" fill="hold" grpId="0" nodeType="clickEffect">
                                  <p:stCondLst>
                                    <p:cond delay="0"/>
                                  </p:stCondLst>
                                  <p:childTnLst>
                                    <p:animMotion origin="layout" path="M 0 0  C 0 0  0.017 -0.08661  0.017 -0.08661  C 0.034 -0.15722  0.061 -0.1852  0.1 -0.1852  C 0.12 -0.1852  0.138 -0.17455  0.152 -0.15722  C 0.162 -0.14523  0.174 -0.13857  0.187 -0.13857  C 0.212 -0.13857  0.233 -0.16255  0.241 -0.1972  C 0.241 -0.1972  0.25 -0.2385  0.25 -0.2385  C 0.25 -0.2385  0.232 -0.15056  0.232 -0.15056  C 0.215 -0.08128  0.188 -0.0533  0.15 -0.0533  C 0.13 -0.0533  0.111 -0.06396  0.096 -0.08261  C 0.087 -0.09327  0.075 -0.09993  0.063 -0.09993  C 0.038 -0.09993  0.017 -0.07595  0.009 -0.0413  C 0.009 -0.0413  0 0  0 0  Z" pathEditMode="relative" ptsTypes="">
                                      <p:cBhvr>
                                        <p:cTn id="18" dur="2000" fill="hold"/>
                                        <p:tgtEl>
                                          <p:spTgt spid="3">
                                            <p:txEl>
                                              <p:pRg st="3" end="3"/>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30" presetClass="path" presetSubtype="0" accel="50000" decel="50000" fill="hold" grpId="0" nodeType="clickEffect">
                                  <p:stCondLst>
                                    <p:cond delay="0"/>
                                  </p:stCondLst>
                                  <p:childTnLst>
                                    <p:animMotion origin="layout" path="M 0 0  C 0 0  0.017 -0.08661  0.017 -0.08661  C 0.034 -0.15722  0.061 -0.1852  0.1 -0.1852  C 0.12 -0.1852  0.138 -0.17455  0.152 -0.15722  C 0.162 -0.14523  0.174 -0.13857  0.187 -0.13857  C 0.212 -0.13857  0.233 -0.16255  0.241 -0.1972  C 0.241 -0.1972  0.25 -0.2385  0.25 -0.2385  C 0.25 -0.2385  0.232 -0.15056  0.232 -0.15056  C 0.215 -0.08128  0.188 -0.0533  0.15 -0.0533  C 0.13 -0.0533  0.111 -0.06396  0.096 -0.08261  C 0.087 -0.09327  0.075 -0.09993  0.063 -0.09993  C 0.038 -0.09993  0.017 -0.07595  0.009 -0.0413  C 0.009 -0.0413  0 0  0 0  Z" pathEditMode="relative" ptsTypes="">
                                      <p:cBhvr>
                                        <p:cTn id="22" dur="2000" fill="hold"/>
                                        <p:tgtEl>
                                          <p:spTgt spid="3">
                                            <p:txEl>
                                              <p:pRg st="4" end="4"/>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3129</TotalTime>
  <Words>1197</Words>
  <Application>Microsoft Office PowerPoint</Application>
  <PresentationFormat>On-screen Show (4:3)</PresentationFormat>
  <Paragraphs>142</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Slide 1</vt:lpstr>
      <vt:lpstr>Objectives</vt:lpstr>
      <vt:lpstr>Slide 3</vt:lpstr>
      <vt:lpstr>Slide 4</vt:lpstr>
      <vt:lpstr>History</vt:lpstr>
      <vt:lpstr>Slide 6</vt:lpstr>
      <vt:lpstr>Slide 7</vt:lpstr>
      <vt:lpstr>Slide 8</vt:lpstr>
      <vt:lpstr>ITERC</vt:lpstr>
      <vt:lpstr>Slide 10</vt:lpstr>
      <vt:lpstr>Slide 11</vt:lpstr>
      <vt:lpstr>Slide 12</vt:lpstr>
      <vt:lpstr>Development of ITERC </vt:lpstr>
      <vt:lpstr>Slide 14</vt:lpstr>
      <vt:lpstr>Slide 15</vt:lpstr>
      <vt:lpstr>Slide 16</vt:lpstr>
      <vt:lpstr>Slide 17</vt:lpstr>
      <vt:lpstr>Current ITERC Programs</vt:lpstr>
      <vt:lpstr>Slide 19</vt:lpstr>
      <vt:lpstr>Nevada Tribal Type III  All Hazards Incident Management Team</vt:lpstr>
      <vt:lpstr>Flooding that affected one of Nevada’s Tribes 2007</vt:lpstr>
      <vt:lpstr>                  </vt:lpstr>
      <vt:lpstr>All Hazards IMT Type III Team</vt:lpstr>
    </vt:vector>
  </TitlesOfParts>
  <Company>DEM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NVDEM TRIBAL WS</dc:title>
  <dc:creator>Jeffrey D. Basa</dc:creator>
  <dc:description>Compiled for final production</dc:description>
  <cp:lastModifiedBy>terry</cp:lastModifiedBy>
  <cp:revision>214</cp:revision>
  <dcterms:created xsi:type="dcterms:W3CDTF">2004-03-26T22:10:21Z</dcterms:created>
  <dcterms:modified xsi:type="dcterms:W3CDTF">2010-09-29T18:03:53Z</dcterms:modified>
</cp:coreProperties>
</file>