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7" r:id="rId3"/>
    <p:sldId id="272" r:id="rId4"/>
    <p:sldId id="273" r:id="rId5"/>
    <p:sldId id="283" r:id="rId6"/>
    <p:sldId id="263" r:id="rId7"/>
    <p:sldId id="313" r:id="rId8"/>
    <p:sldId id="314" r:id="rId9"/>
    <p:sldId id="315" r:id="rId10"/>
    <p:sldId id="316" r:id="rId11"/>
    <p:sldId id="317" r:id="rId12"/>
    <p:sldId id="319" r:id="rId13"/>
    <p:sldId id="320" r:id="rId14"/>
    <p:sldId id="318" r:id="rId15"/>
    <p:sldId id="321" r:id="rId16"/>
    <p:sldId id="322" r:id="rId17"/>
    <p:sldId id="262"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164" autoAdjust="0"/>
  </p:normalViewPr>
  <p:slideViewPr>
    <p:cSldViewPr>
      <p:cViewPr varScale="1">
        <p:scale>
          <a:sx n="90" d="100"/>
          <a:sy n="90" d="100"/>
        </p:scale>
        <p:origin x="-160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smtClean="0"/>
            </a:lvl1pPr>
          </a:lstStyle>
          <a:p>
            <a:pPr>
              <a:defRPr/>
            </a:pPr>
            <a:endParaRPr lang="en-US"/>
          </a:p>
        </p:txBody>
      </p:sp>
      <p:sp>
        <p:nvSpPr>
          <p:cNvPr id="2150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151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smtClean="0"/>
            </a:lvl1pPr>
          </a:lstStyle>
          <a:p>
            <a:pPr>
              <a:defRPr/>
            </a:pPr>
            <a:endParaRPr lang="en-US"/>
          </a:p>
        </p:txBody>
      </p:sp>
      <p:sp>
        <p:nvSpPr>
          <p:cNvPr id="2151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vl1pPr>
          </a:lstStyle>
          <a:p>
            <a:pPr>
              <a:defRPr/>
            </a:pPr>
            <a:fld id="{1D30B740-8B6A-4D84-B72A-F459FB4388B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9FF45CD1-D20B-452E-871F-F6E31F98C6C0}" type="slidenum">
              <a:rPr lang="en-US"/>
              <a:pPr/>
              <a:t>2</a:t>
            </a:fld>
            <a:endParaRPr 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r>
              <a:rPr lang="en-US" smtClean="0"/>
              <a:t>If you can, hire a full-time outreach person who has a strong background in marketing, public relations, legislative affairs and technology. </a:t>
            </a:r>
          </a:p>
          <a:p>
            <a:pPr eaLnBrk="1" hangingPunct="1"/>
            <a:endParaRPr lang="en-US" smtClean="0"/>
          </a:p>
          <a:p>
            <a:pPr eaLnBrk="1" hangingPunct="1"/>
            <a:r>
              <a:rPr lang="en-US" smtClean="0"/>
              <a:t>Planning is very important. The Outreach and Public Affairs plan as approved by the SIEC is reprinted in it’s entirety in Appendix F of our SCIP.</a:t>
            </a:r>
          </a:p>
          <a:p>
            <a:pPr eaLnBrk="1" hangingPunct="1"/>
            <a:endParaRPr lang="en-US" smtClean="0"/>
          </a:p>
          <a:p>
            <a:pPr eaLnBrk="1" hangingPunct="1"/>
            <a:r>
              <a:rPr lang="en-US" smtClean="0"/>
              <a:t>Messaging is also very important.</a:t>
            </a:r>
          </a:p>
          <a:p>
            <a:pPr eaLnBrk="1" hangingPunct="1"/>
            <a:r>
              <a:rPr lang="en-US" smtClean="0"/>
              <a:t>Having key messages and helping others understand how and when to use them. Your stakeholders are you ambassadors.</a:t>
            </a:r>
          </a:p>
          <a:p>
            <a:pPr eaLnBrk="1" hangingPunct="1"/>
            <a:r>
              <a:rPr lang="en-US" smtClean="0"/>
              <a:t>Reiterating the basics is what helps them sink in. </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11</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t>Advertising firms do this for every product. Your “product” is no different.</a:t>
            </a:r>
            <a:r>
              <a:rPr lang="en-US" baseline="0" dirty="0" smtClean="0"/>
              <a:t> </a:t>
            </a:r>
            <a:r>
              <a:rPr lang="en-US" dirty="0" smtClean="0"/>
              <a:t>(Examples</a:t>
            </a:r>
            <a:r>
              <a:rPr lang="en-US" baseline="0" dirty="0" smtClean="0"/>
              <a:t> are given in parenthesis). Answer these questions before you write your first communications plan.</a:t>
            </a:r>
            <a:endParaRPr lang="en-US" dirty="0" smtClean="0"/>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12</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t>Advertising firms do this for every product. Your “product” is no different.</a:t>
            </a:r>
            <a:r>
              <a:rPr lang="en-US" baseline="0" dirty="0" smtClean="0"/>
              <a:t> </a:t>
            </a:r>
            <a:r>
              <a:rPr lang="en-US" dirty="0" smtClean="0"/>
              <a:t>(Examples</a:t>
            </a:r>
            <a:r>
              <a:rPr lang="en-US" baseline="0" dirty="0" smtClean="0"/>
              <a:t> are given in parenthesis). Answer these questions before you write your first communications plan.</a:t>
            </a:r>
            <a:endParaRPr lang="en-US" dirty="0" smtClean="0"/>
          </a:p>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13</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t>Being really honest will</a:t>
            </a:r>
            <a:r>
              <a:rPr lang="en-US" baseline="0" dirty="0" smtClean="0"/>
              <a:t> pay dividends.</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14</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t>Change is bad until it succeeds.</a:t>
            </a:r>
          </a:p>
          <a:p>
            <a:pPr eaLnBrk="1" hangingPunct="1"/>
            <a:endParaRPr lang="en-US" dirty="0" smtClean="0"/>
          </a:p>
          <a:p>
            <a:pPr eaLnBrk="1" hangingPunct="1"/>
            <a:r>
              <a:rPr lang="en-US" dirty="0" smtClean="0"/>
              <a:t>Great Outreach plans have established parts. You must define each part. – use the information</a:t>
            </a:r>
            <a:r>
              <a:rPr lang="en-US" baseline="0" dirty="0" smtClean="0"/>
              <a:t> from the Creative Brief to create your plan. </a:t>
            </a:r>
            <a:endParaRPr lang="en-US" dirty="0" smtClean="0"/>
          </a:p>
          <a:p>
            <a:pPr eaLnBrk="1" hangingPunct="1"/>
            <a:endParaRPr lang="en-US" dirty="0" smtClean="0"/>
          </a:p>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15</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t>SIEC Key</a:t>
            </a:r>
            <a:r>
              <a:rPr lang="en-US" baseline="0" dirty="0" smtClean="0"/>
              <a:t> Messages – </a:t>
            </a:r>
          </a:p>
          <a:p>
            <a:pPr eaLnBrk="1" hangingPunct="1"/>
            <a:endParaRPr lang="en-US" baseline="0" dirty="0" smtClean="0"/>
          </a:p>
          <a:p>
            <a:pPr eaLnBrk="1" hangingPunct="1"/>
            <a:r>
              <a:rPr lang="en-US" sz="1000" b="0" kern="1200" dirty="0" smtClean="0">
                <a:solidFill>
                  <a:schemeClr val="tx1"/>
                </a:solidFill>
                <a:latin typeface="Arial" charset="0"/>
                <a:ea typeface="+mn-ea"/>
                <a:cs typeface="+mn-cs"/>
              </a:rPr>
              <a:t>Our emergency responders cannot always talk to each other in crisis situations.</a:t>
            </a:r>
          </a:p>
          <a:p>
            <a:pPr eaLnBrk="1" hangingPunct="1"/>
            <a:r>
              <a:rPr lang="en-US" sz="1200" b="0" kern="1200" dirty="0" smtClean="0">
                <a:solidFill>
                  <a:schemeClr val="tx1"/>
                </a:solidFill>
                <a:latin typeface="Arial" charset="0"/>
                <a:ea typeface="+mn-ea"/>
                <a:cs typeface="+mn-cs"/>
              </a:rPr>
              <a:t>We can solve this problem with a collaborative approach, saving time, money and most importantly – lives.  </a:t>
            </a:r>
          </a:p>
          <a:p>
            <a:pPr eaLnBrk="1" hangingPunct="1"/>
            <a:r>
              <a:rPr lang="en-US" sz="1200" b="0" kern="1200" dirty="0" smtClean="0">
                <a:solidFill>
                  <a:schemeClr val="tx1"/>
                </a:solidFill>
                <a:latin typeface="Arial" charset="0"/>
                <a:ea typeface="+mn-ea"/>
                <a:cs typeface="+mn-cs"/>
              </a:rPr>
              <a:t>This is an investment in public safety.</a:t>
            </a:r>
            <a:endParaRPr lang="en-US" sz="1000" b="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16</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z="1000" b="0" dirty="0" smtClean="0"/>
              <a:t>Once the plan is complete, review and adjust as needed.</a:t>
            </a:r>
            <a:r>
              <a:rPr lang="en-US" sz="1000" b="0" baseline="0" dirty="0" smtClean="0"/>
              <a:t> Your Outreach Plan is designed to be a living, fluid document.</a:t>
            </a:r>
          </a:p>
          <a:p>
            <a:pPr eaLnBrk="1" hangingPunct="1"/>
            <a:endParaRPr lang="en-US" sz="1000" b="0" baseline="0" dirty="0" smtClean="0"/>
          </a:p>
          <a:p>
            <a:pPr eaLnBrk="1" hangingPunct="1"/>
            <a:r>
              <a:rPr lang="en-US" sz="1000" b="0" baseline="0" dirty="0" smtClean="0"/>
              <a:t>Enjoy your success!</a:t>
            </a:r>
            <a:endParaRPr lang="en-US" sz="1000" b="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10382DB6-9396-4401-8704-B4790B99D17D}" type="slidenum">
              <a:rPr lang="en-US"/>
              <a:pPr/>
              <a:t>3</a:t>
            </a:fld>
            <a:endParaRPr 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r>
              <a:rPr lang="en-US" b="1" smtClean="0"/>
              <a:t>Any community/Any day:</a:t>
            </a:r>
            <a:r>
              <a:rPr lang="en-US" smtClean="0"/>
              <a:t> School shootings, fires (urban and rural), hazmat incident, chemical spill and/or fire, flooding, crime, earthquakes, volcanoes, and tsunamis.</a:t>
            </a:r>
          </a:p>
          <a:p>
            <a:pPr eaLnBrk="1" hangingPunct="1"/>
            <a:r>
              <a:rPr lang="en-US" smtClean="0"/>
              <a:t>All levels of government: Federal, state, tribal, county, city, and municipalities.</a:t>
            </a:r>
          </a:p>
          <a:p>
            <a:pPr eaLnBrk="1" hangingPunct="1"/>
            <a:r>
              <a:rPr lang="en-US" b="1" smtClean="0"/>
              <a:t>Emergency responder agencies/teams:</a:t>
            </a:r>
            <a:r>
              <a:rPr lang="en-US" smtClean="0"/>
              <a:t> Law Enforcement, Fire and Emergency Medical Response, Utilities, transportation and transit agencies, schools, Red Cross, hospitals, ambulance companies, hazmat, ecology, public health, public works, ports, marine services, bomb squads, tactical teams, volunteer organizations, telephone companies, and amateur radio operators.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85BC607E-F92F-4440-8BA7-C6CC4AAAFE99}" type="slidenum">
              <a:rPr lang="en-US"/>
              <a:pPr/>
              <a:t>4</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sz="1600" smtClean="0"/>
              <a:t>We learned after 9/11 that governance, protocols and planning are even more important than money and technology. Significant progress can be made in lieu of both.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4382E77-8E51-485F-AFC3-B0A9B9855453}" type="slidenum">
              <a:rPr lang="en-US"/>
              <a:pPr/>
              <a:t>5</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935038" y="4416425"/>
            <a:ext cx="5140325" cy="4183063"/>
          </a:xfrm>
          <a:noFill/>
          <a:ln/>
        </p:spPr>
        <p:txBody>
          <a:bodyPr/>
          <a:lstStyle/>
          <a:p>
            <a:pPr eaLnBrk="1" hangingPunct="1"/>
            <a:r>
              <a:rPr lang="en-US" dirty="0" smtClean="0"/>
              <a:t>Homeland Security’s SAFECOM Continuum illustrates the five areas of concentration. Much can be done to establish governance, protocols and planning. Then when money for equipment</a:t>
            </a:r>
            <a:r>
              <a:rPr lang="en-US" baseline="0" dirty="0" smtClean="0"/>
              <a:t> becomes available you are ready.</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6</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smtClean="0"/>
              <a:t>Policymakers are any elected/appointed officials – they can help by bringing the right people together, establishing protocols, supporting training and cooperation. No technical experience is needed to make significant progress.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0D66947-00E2-4798-9CC2-1F57BF54745E}" type="slidenum">
              <a:rPr lang="en-US" smtClean="0"/>
              <a:pPr/>
              <a:t>7</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Handout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8DC2BAC4-B853-40C9-992D-3E0CC78F0592}" type="slidenum">
              <a:rPr lang="en-US" smtClean="0"/>
              <a:pPr/>
              <a:t>8</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smtClean="0"/>
              <a:t>Handout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9</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45DDF98-C09A-47B9-B1CE-DB3B5AFBE25D}" type="slidenum">
              <a:rPr lang="en-US"/>
              <a:pPr/>
              <a:t>10</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r>
              <a:rPr lang="en-US" dirty="0" smtClean="0"/>
              <a:t>With a clear, well-thought</a:t>
            </a:r>
            <a:r>
              <a:rPr lang="en-US" baseline="0" dirty="0" smtClean="0"/>
              <a:t>-out strategically-driven  outreach plan, target audiences will know what your message is, what further information they need, how they will benefit from listening to you, and how to get additional information.</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6851B6-5DD7-4ED1-BFD1-6E14A631B7A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DE2EEB-EAEB-413F-8D55-70E3261666C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B9FA83-B10F-42A0-BF76-8E81091988B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9D7839-F448-49C5-8BC8-415379B154E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6E41A6-5D8C-44CA-9E9D-52D80E22267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805390-22E8-4D5E-BF89-70665A1B084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F3AACC5-AB09-4763-A672-378E0F01D91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3D13522-3EAB-473D-9552-1EE7C578B4C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6E45B23-5BED-4B26-A2FC-7AFA79D79D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53B22A-D19E-4C60-A99E-07B9994BA71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D187066-BACE-441B-9800-2C1B3DE4A5B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BF40E93-F240-4987-B514-3415B435E0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p>
            <a:fld id="{1A3A02C8-7196-413B-95DE-5C2833A0C0FE}" type="slidenum">
              <a:rPr lang="en-US"/>
              <a:pPr/>
              <a:t>1</a:t>
            </a:fld>
            <a:endParaRPr lang="en-US"/>
          </a:p>
        </p:txBody>
      </p:sp>
      <p:sp>
        <p:nvSpPr>
          <p:cNvPr id="2051" name="Rectangle 2"/>
          <p:cNvSpPr>
            <a:spLocks noGrp="1" noChangeArrowheads="1"/>
          </p:cNvSpPr>
          <p:nvPr>
            <p:ph type="ctrTitle"/>
          </p:nvPr>
        </p:nvSpPr>
        <p:spPr>
          <a:xfrm>
            <a:off x="685800" y="1752600"/>
            <a:ext cx="7772400" cy="2133600"/>
          </a:xfrm>
        </p:spPr>
        <p:txBody>
          <a:bodyPr/>
          <a:lstStyle/>
          <a:p>
            <a:pPr eaLnBrk="1" hangingPunct="1"/>
            <a:r>
              <a:rPr lang="en-US" sz="3600" dirty="0" smtClean="0"/>
              <a:t>NWTEMC </a:t>
            </a:r>
            <a:br>
              <a:rPr lang="en-US" sz="3600" dirty="0" smtClean="0"/>
            </a:br>
            <a:r>
              <a:rPr lang="en-US" sz="3600" dirty="0" smtClean="0"/>
              <a:t>Annual Conference</a:t>
            </a:r>
            <a:br>
              <a:rPr lang="en-US" sz="3600" dirty="0" smtClean="0"/>
            </a:br>
            <a:r>
              <a:rPr lang="en-US" sz="2000" i="1" dirty="0" smtClean="0"/>
              <a:t>Maximizing Interoperable Communications: how to determine which strategies yield the highest benefit</a:t>
            </a:r>
            <a:endParaRPr lang="en-US" sz="3600" dirty="0" smtClean="0"/>
          </a:p>
        </p:txBody>
      </p:sp>
      <p:sp>
        <p:nvSpPr>
          <p:cNvPr id="2052" name="Rectangle 3"/>
          <p:cNvSpPr>
            <a:spLocks noGrp="1" noChangeArrowheads="1"/>
          </p:cNvSpPr>
          <p:nvPr>
            <p:ph type="subTitle" idx="1"/>
          </p:nvPr>
        </p:nvSpPr>
        <p:spPr>
          <a:xfrm>
            <a:off x="1371600" y="4419600"/>
            <a:ext cx="6400800" cy="1752600"/>
          </a:xfrm>
        </p:spPr>
        <p:txBody>
          <a:bodyPr/>
          <a:lstStyle/>
          <a:p>
            <a:pPr eaLnBrk="1" hangingPunct="1"/>
            <a:endParaRPr lang="en-US" sz="2000" dirty="0" smtClean="0"/>
          </a:p>
          <a:p>
            <a:pPr eaLnBrk="1" hangingPunct="1"/>
            <a:r>
              <a:rPr lang="en-US" sz="2000" dirty="0" smtClean="0"/>
              <a:t>~ Laura Kingman ~</a:t>
            </a:r>
          </a:p>
          <a:p>
            <a:pPr eaLnBrk="1" hangingPunct="1"/>
            <a:r>
              <a:rPr lang="en-US" sz="2000" dirty="0" smtClean="0"/>
              <a:t>Washington State Patrol/SIEC</a:t>
            </a:r>
          </a:p>
          <a:p>
            <a:pPr eaLnBrk="1" hangingPunct="1"/>
            <a:r>
              <a:rPr lang="en-US" sz="2000" dirty="0" smtClean="0"/>
              <a:t>September 29, 2010</a:t>
            </a:r>
          </a:p>
          <a:p>
            <a:pPr eaLnBrk="1" hangingPunct="1"/>
            <a:endParaRPr lang="en-US" sz="2000" dirty="0" smtClean="0"/>
          </a:p>
          <a:p>
            <a:pPr eaLnBrk="1" hangingPunct="1"/>
            <a:endParaRPr lang="en-US" sz="2000" dirty="0" smtClean="0"/>
          </a:p>
        </p:txBody>
      </p:sp>
      <p:pic>
        <p:nvPicPr>
          <p:cNvPr id="2053" name="Picture 4" descr="a siec_banner_docheader"/>
          <p:cNvPicPr>
            <a:picLocks noChangeAspect="1" noChangeArrowheads="1"/>
          </p:cNvPicPr>
          <p:nvPr/>
        </p:nvPicPr>
        <p:blipFill>
          <a:blip r:embed="rId2" cstate="print"/>
          <a:srcRect/>
          <a:stretch>
            <a:fillRect/>
          </a:stretch>
        </p:blipFill>
        <p:spPr bwMode="auto">
          <a:xfrm>
            <a:off x="1828800" y="304800"/>
            <a:ext cx="5562600" cy="1476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10</a:t>
            </a:fld>
            <a:endParaRPr lang="en-US"/>
          </a:p>
        </p:txBody>
      </p:sp>
      <p:sp>
        <p:nvSpPr>
          <p:cNvPr id="9219" name="Rectangle 2"/>
          <p:cNvSpPr>
            <a:spLocks noGrp="1" noChangeArrowheads="1"/>
          </p:cNvSpPr>
          <p:nvPr>
            <p:ph type="title"/>
          </p:nvPr>
        </p:nvSpPr>
        <p:spPr/>
        <p:txBody>
          <a:bodyPr/>
          <a:lstStyle/>
          <a:p>
            <a:pPr algn="l" eaLnBrk="1" hangingPunct="1"/>
            <a:r>
              <a:rPr lang="en-US" dirty="0" smtClean="0"/>
              <a:t>Planning</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dirty="0" smtClean="0"/>
              <a:t>Plan your internal and external communications (rather than react) :</a:t>
            </a:r>
          </a:p>
          <a:p>
            <a:pPr eaLnBrk="1" hangingPunct="1">
              <a:lnSpc>
                <a:spcPct val="80000"/>
              </a:lnSpc>
            </a:pPr>
            <a:r>
              <a:rPr lang="en-US" dirty="0" smtClean="0"/>
              <a:t>To raise awareness</a:t>
            </a:r>
          </a:p>
          <a:p>
            <a:pPr eaLnBrk="1" hangingPunct="1">
              <a:lnSpc>
                <a:spcPct val="80000"/>
              </a:lnSpc>
            </a:pPr>
            <a:r>
              <a:rPr lang="en-US" dirty="0" smtClean="0"/>
              <a:t>To generate a positive image of what you are trying to accomplish</a:t>
            </a:r>
          </a:p>
          <a:p>
            <a:pPr eaLnBrk="1" hangingPunct="1">
              <a:lnSpc>
                <a:spcPct val="80000"/>
              </a:lnSpc>
            </a:pPr>
            <a:r>
              <a:rPr lang="en-US" dirty="0" smtClean="0"/>
              <a:t>To communicate specific messages</a:t>
            </a:r>
          </a:p>
          <a:p>
            <a:pPr eaLnBrk="1" hangingPunct="1">
              <a:lnSpc>
                <a:spcPct val="80000"/>
              </a:lnSpc>
            </a:pPr>
            <a:r>
              <a:rPr lang="en-US" dirty="0" smtClean="0"/>
              <a:t>To educate and provide information</a:t>
            </a:r>
          </a:p>
          <a:p>
            <a:pPr eaLnBrk="1" hangingPunct="1">
              <a:lnSpc>
                <a:spcPct val="80000"/>
              </a:lnSpc>
            </a:pPr>
            <a:r>
              <a:rPr lang="en-US" dirty="0" smtClean="0"/>
              <a:t>To provoke thought and reinforce opinions</a:t>
            </a:r>
          </a:p>
          <a:p>
            <a:pPr eaLnBrk="1" hangingPunct="1">
              <a:lnSpc>
                <a:spcPct val="80000"/>
              </a:lnSpc>
            </a:pPr>
            <a:r>
              <a:rPr lang="en-US" dirty="0" smtClean="0"/>
              <a:t>To alter behavior</a:t>
            </a:r>
          </a:p>
          <a:p>
            <a:pPr eaLnBrk="1" hangingPunct="1">
              <a:lnSpc>
                <a:spcPct val="80000"/>
              </a:lnSpc>
            </a:pPr>
            <a:endParaRPr lang="en-US" dirty="0" smtClean="0"/>
          </a:p>
          <a:p>
            <a:pPr eaLnBrk="1" hangingPunct="1">
              <a:lnSpc>
                <a:spcPct val="80000"/>
              </a:lnSpc>
            </a:pPr>
            <a:endParaRPr lang="en-US" dirty="0" smtClean="0"/>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11</a:t>
            </a:fld>
            <a:endParaRPr lang="en-US"/>
          </a:p>
        </p:txBody>
      </p:sp>
      <p:sp>
        <p:nvSpPr>
          <p:cNvPr id="9219" name="Rectangle 2"/>
          <p:cNvSpPr>
            <a:spLocks noGrp="1" noChangeArrowheads="1"/>
          </p:cNvSpPr>
          <p:nvPr>
            <p:ph type="title"/>
          </p:nvPr>
        </p:nvSpPr>
        <p:spPr/>
        <p:txBody>
          <a:bodyPr/>
          <a:lstStyle/>
          <a:p>
            <a:pPr algn="l" eaLnBrk="1" hangingPunct="1"/>
            <a:r>
              <a:rPr lang="en-US" dirty="0" smtClean="0"/>
              <a:t>Creative </a:t>
            </a:r>
            <a:br>
              <a:rPr lang="en-US" dirty="0" smtClean="0"/>
            </a:br>
            <a:r>
              <a:rPr lang="en-US" dirty="0" smtClean="0"/>
              <a:t>Brief</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dirty="0" smtClean="0"/>
              <a:t>Bring together a small group to answer:</a:t>
            </a:r>
          </a:p>
          <a:p>
            <a:pPr marL="514350" indent="-514350" eaLnBrk="1" hangingPunct="1">
              <a:lnSpc>
                <a:spcPct val="80000"/>
              </a:lnSpc>
              <a:buFont typeface="+mj-lt"/>
              <a:buAutoNum type="arabicPeriod"/>
            </a:pPr>
            <a:r>
              <a:rPr lang="en-US" sz="2800" dirty="0" smtClean="0"/>
              <a:t>What is the assignment? </a:t>
            </a:r>
            <a:r>
              <a:rPr lang="en-US" sz="2800" i="1" dirty="0" smtClean="0"/>
              <a:t>(Develop a strategic outreach plan for XYZ Tribe)</a:t>
            </a:r>
          </a:p>
          <a:p>
            <a:pPr marL="514350" indent="-514350" eaLnBrk="1" hangingPunct="1">
              <a:lnSpc>
                <a:spcPct val="80000"/>
              </a:lnSpc>
              <a:buFont typeface="+mj-lt"/>
              <a:buAutoNum type="arabicPeriod"/>
            </a:pPr>
            <a:r>
              <a:rPr lang="en-US" sz="2800" dirty="0" smtClean="0"/>
              <a:t>What do you want this plan to accomplish? </a:t>
            </a:r>
            <a:r>
              <a:rPr lang="en-US" sz="2800" i="1" dirty="0" smtClean="0"/>
              <a:t>(Heighten awareness about interoperability – what does our tribe need?)</a:t>
            </a:r>
          </a:p>
          <a:p>
            <a:pPr marL="514350" indent="-514350" eaLnBrk="1" hangingPunct="1">
              <a:lnSpc>
                <a:spcPct val="80000"/>
              </a:lnSpc>
              <a:buFont typeface="+mj-lt"/>
              <a:buAutoNum type="arabicPeriod"/>
            </a:pPr>
            <a:r>
              <a:rPr lang="en-US" sz="2800" dirty="0" smtClean="0"/>
              <a:t>Who is your target audience? </a:t>
            </a:r>
            <a:r>
              <a:rPr lang="en-US" sz="2800" i="1" dirty="0" smtClean="0"/>
              <a:t>(Describe each group separately with as much detail as possible – Adults 25-45, household income range; good voters; male skew; live in x area; education level)</a:t>
            </a:r>
          </a:p>
          <a:p>
            <a:pPr eaLnBrk="1" hangingPunct="1">
              <a:lnSpc>
                <a:spcPct val="80000"/>
              </a:lnSpc>
            </a:pPr>
            <a:endParaRPr lang="en-US" dirty="0" smtClean="0"/>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12</a:t>
            </a:fld>
            <a:endParaRPr lang="en-US"/>
          </a:p>
        </p:txBody>
      </p:sp>
      <p:sp>
        <p:nvSpPr>
          <p:cNvPr id="9219" name="Rectangle 2"/>
          <p:cNvSpPr>
            <a:spLocks noGrp="1" noChangeArrowheads="1"/>
          </p:cNvSpPr>
          <p:nvPr>
            <p:ph type="title"/>
          </p:nvPr>
        </p:nvSpPr>
        <p:spPr/>
        <p:txBody>
          <a:bodyPr/>
          <a:lstStyle/>
          <a:p>
            <a:pPr algn="l" eaLnBrk="1" hangingPunct="1"/>
            <a:r>
              <a:rPr lang="en-US" dirty="0" smtClean="0"/>
              <a:t>Creative </a:t>
            </a:r>
            <a:br>
              <a:rPr lang="en-US" dirty="0" smtClean="0"/>
            </a:br>
            <a:r>
              <a:rPr lang="en-US" dirty="0" smtClean="0"/>
              <a:t>Brief</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marL="514350" indent="-514350" eaLnBrk="1" hangingPunct="1">
              <a:lnSpc>
                <a:spcPct val="80000"/>
              </a:lnSpc>
              <a:buFont typeface="+mj-lt"/>
              <a:buAutoNum type="arabicParenR" startAt="4"/>
            </a:pPr>
            <a:r>
              <a:rPr lang="en-US" sz="3000" dirty="0" smtClean="0"/>
              <a:t>What does the target audience think now? </a:t>
            </a:r>
            <a:r>
              <a:rPr lang="en-US" sz="3000" i="1" dirty="0" smtClean="0"/>
              <a:t>(Do this for each target audience. You can use a quote, “I have no idea what my tribe is doing to prepare for emergencies.”)</a:t>
            </a:r>
          </a:p>
          <a:p>
            <a:pPr marL="514350" indent="-514350" eaLnBrk="1" hangingPunct="1">
              <a:lnSpc>
                <a:spcPct val="80000"/>
              </a:lnSpc>
              <a:buFont typeface="+mj-lt"/>
              <a:buAutoNum type="arabicParenR" startAt="4"/>
            </a:pPr>
            <a:r>
              <a:rPr lang="en-US" sz="3000" dirty="0" smtClean="0"/>
              <a:t>What do you want them to think? </a:t>
            </a:r>
            <a:r>
              <a:rPr lang="en-US" sz="3000" i="1" dirty="0" smtClean="0"/>
              <a:t>(What do you want to happen when the plan is complete?)</a:t>
            </a:r>
          </a:p>
          <a:p>
            <a:pPr marL="514350" indent="-514350" eaLnBrk="1" hangingPunct="1">
              <a:lnSpc>
                <a:spcPct val="80000"/>
              </a:lnSpc>
              <a:buFont typeface="+mj-lt"/>
              <a:buAutoNum type="arabicParenR" startAt="4"/>
            </a:pPr>
            <a:r>
              <a:rPr lang="en-US" sz="3000" dirty="0" smtClean="0"/>
              <a:t>What are the main messages you plan to communicate? </a:t>
            </a:r>
          </a:p>
          <a:p>
            <a:pPr marL="514350" indent="-514350" eaLnBrk="1" hangingPunct="1">
              <a:lnSpc>
                <a:spcPct val="80000"/>
              </a:lnSpc>
              <a:buFont typeface="+mj-lt"/>
              <a:buAutoNum type="arabicParenR" startAt="4"/>
            </a:pPr>
            <a:r>
              <a:rPr lang="en-US" sz="3000" dirty="0" smtClean="0"/>
              <a:t>Why should the target audience believe this? </a:t>
            </a:r>
            <a:r>
              <a:rPr lang="en-US" sz="3000" i="1" dirty="0" smtClean="0"/>
              <a:t>(What supporting information do you have?)</a:t>
            </a:r>
          </a:p>
          <a:p>
            <a:pPr eaLnBrk="1" hangingPunct="1">
              <a:lnSpc>
                <a:spcPct val="80000"/>
              </a:lnSpc>
              <a:buNone/>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13</a:t>
            </a:fld>
            <a:endParaRPr lang="en-US"/>
          </a:p>
        </p:txBody>
      </p:sp>
      <p:sp>
        <p:nvSpPr>
          <p:cNvPr id="9219" name="Rectangle 2"/>
          <p:cNvSpPr>
            <a:spLocks noGrp="1" noChangeArrowheads="1"/>
          </p:cNvSpPr>
          <p:nvPr>
            <p:ph type="title"/>
          </p:nvPr>
        </p:nvSpPr>
        <p:spPr/>
        <p:txBody>
          <a:bodyPr/>
          <a:lstStyle/>
          <a:p>
            <a:pPr algn="l" eaLnBrk="1" hangingPunct="1"/>
            <a:r>
              <a:rPr lang="en-US" dirty="0" smtClean="0"/>
              <a:t>Creative </a:t>
            </a:r>
            <a:br>
              <a:rPr lang="en-US" dirty="0" smtClean="0"/>
            </a:br>
            <a:r>
              <a:rPr lang="en-US" dirty="0" smtClean="0"/>
              <a:t>Brief</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marL="514350" indent="-514350" eaLnBrk="1" hangingPunct="1">
              <a:lnSpc>
                <a:spcPct val="80000"/>
              </a:lnSpc>
              <a:buFont typeface="+mj-lt"/>
              <a:buAutoNum type="arabicParenR" startAt="8"/>
            </a:pPr>
            <a:r>
              <a:rPr lang="en-US" sz="3000" dirty="0" smtClean="0"/>
              <a:t>Is there anything else that is important? </a:t>
            </a:r>
            <a:r>
              <a:rPr lang="en-US" sz="3000" i="1" dirty="0" smtClean="0"/>
              <a:t>(This is bare your soul time)</a:t>
            </a:r>
            <a:br>
              <a:rPr lang="en-US" sz="3000" i="1" dirty="0" smtClean="0"/>
            </a:br>
            <a:endParaRPr lang="en-US" sz="3000" i="1" dirty="0" smtClean="0"/>
          </a:p>
          <a:p>
            <a:pPr marL="514350" indent="-514350" eaLnBrk="1" hangingPunct="1">
              <a:lnSpc>
                <a:spcPct val="80000"/>
              </a:lnSpc>
              <a:buFont typeface="+mj-lt"/>
              <a:buAutoNum type="arabicParenR" startAt="8"/>
            </a:pPr>
            <a:r>
              <a:rPr lang="en-US" sz="3000" dirty="0" smtClean="0"/>
              <a:t>Decision/input Timeline</a:t>
            </a:r>
            <a:br>
              <a:rPr lang="en-US" sz="3000" dirty="0" smtClean="0"/>
            </a:br>
            <a:endParaRPr lang="en-US" sz="3000" dirty="0" smtClean="0"/>
          </a:p>
          <a:p>
            <a:pPr marL="514350" indent="-514350" eaLnBrk="1" hangingPunct="1">
              <a:lnSpc>
                <a:spcPct val="80000"/>
              </a:lnSpc>
              <a:buFont typeface="+mj-lt"/>
              <a:buAutoNum type="arabicParenR" startAt="8"/>
            </a:pPr>
            <a:r>
              <a:rPr lang="en-US" sz="3000" dirty="0" smtClean="0"/>
              <a:t>  Date Due</a:t>
            </a:r>
          </a:p>
          <a:p>
            <a:pPr eaLnBrk="1" hangingPunct="1">
              <a:lnSpc>
                <a:spcPct val="80000"/>
              </a:lnSpc>
              <a:buNone/>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14</a:t>
            </a:fld>
            <a:endParaRPr lang="en-US"/>
          </a:p>
        </p:txBody>
      </p:sp>
      <p:sp>
        <p:nvSpPr>
          <p:cNvPr id="9219" name="Rectangle 2"/>
          <p:cNvSpPr>
            <a:spLocks noGrp="1" noChangeArrowheads="1"/>
          </p:cNvSpPr>
          <p:nvPr>
            <p:ph type="title"/>
          </p:nvPr>
        </p:nvSpPr>
        <p:spPr/>
        <p:txBody>
          <a:bodyPr/>
          <a:lstStyle/>
          <a:p>
            <a:pPr algn="l" eaLnBrk="1" hangingPunct="1"/>
            <a:r>
              <a:rPr lang="en-US" dirty="0" smtClean="0"/>
              <a:t>Outreach </a:t>
            </a:r>
            <a:br>
              <a:rPr lang="en-US" dirty="0" smtClean="0"/>
            </a:br>
            <a:r>
              <a:rPr lang="en-US" dirty="0" smtClean="0"/>
              <a:t>Plan</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dirty="0" smtClean="0"/>
              <a:t>Goal – This is the thing you want to do. (Could be to increase awareness or gain support)</a:t>
            </a:r>
          </a:p>
          <a:p>
            <a:pPr eaLnBrk="1" hangingPunct="1">
              <a:lnSpc>
                <a:spcPct val="80000"/>
              </a:lnSpc>
              <a:buFontTx/>
              <a:buNone/>
            </a:pPr>
            <a:endParaRPr lang="en-US" dirty="0" smtClean="0"/>
          </a:p>
          <a:p>
            <a:pPr eaLnBrk="1" hangingPunct="1">
              <a:lnSpc>
                <a:spcPct val="80000"/>
              </a:lnSpc>
              <a:buFontTx/>
              <a:buNone/>
            </a:pPr>
            <a:r>
              <a:rPr lang="en-US" dirty="0" smtClean="0"/>
              <a:t>Objectives – These are broad ideas of how you will achieve your goal and measure your success – objectives must be quantifiable and specific. Use beginning words like: develop, position, build, determine, help, assist…</a:t>
            </a:r>
          </a:p>
          <a:p>
            <a:pPr eaLnBrk="1" hangingPunct="1">
              <a:lnSpc>
                <a:spcPct val="80000"/>
              </a:lnSpc>
              <a:buFontTx/>
              <a:buNone/>
            </a:pPr>
            <a:endParaRPr lang="en-US" dirty="0" smtClean="0"/>
          </a:p>
          <a:p>
            <a:pPr eaLnBrk="1" hangingPunct="1">
              <a:lnSpc>
                <a:spcPct val="80000"/>
              </a:lnSpc>
            </a:pPr>
            <a:endParaRPr lang="en-US" dirty="0" smtClean="0"/>
          </a:p>
          <a:p>
            <a:pPr eaLnBrk="1" hangingPunct="1">
              <a:lnSpc>
                <a:spcPct val="80000"/>
              </a:lnSpc>
              <a:buNone/>
            </a:pPr>
            <a:endParaRPr lang="en-US" dirty="0" smtClean="0"/>
          </a:p>
          <a:p>
            <a:pPr eaLnBrk="1" hangingPunct="1">
              <a:lnSpc>
                <a:spcPct val="80000"/>
              </a:lnSpc>
            </a:pPr>
            <a:endParaRPr lang="en-US" dirty="0" smtClean="0"/>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15</a:t>
            </a:fld>
            <a:endParaRPr lang="en-US"/>
          </a:p>
        </p:txBody>
      </p:sp>
      <p:sp>
        <p:nvSpPr>
          <p:cNvPr id="9219" name="Rectangle 2"/>
          <p:cNvSpPr>
            <a:spLocks noGrp="1" noChangeArrowheads="1"/>
          </p:cNvSpPr>
          <p:nvPr>
            <p:ph type="title"/>
          </p:nvPr>
        </p:nvSpPr>
        <p:spPr/>
        <p:txBody>
          <a:bodyPr/>
          <a:lstStyle/>
          <a:p>
            <a:pPr algn="l" eaLnBrk="1" hangingPunct="1"/>
            <a:r>
              <a:rPr lang="en-US" dirty="0" smtClean="0"/>
              <a:t>Outreach </a:t>
            </a:r>
            <a:br>
              <a:rPr lang="en-US" dirty="0" smtClean="0"/>
            </a:br>
            <a:r>
              <a:rPr lang="en-US" dirty="0" smtClean="0"/>
              <a:t>Plan</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dirty="0" smtClean="0"/>
              <a:t>Target Audience – use your descriptions from your Creative Brief. Address primary, secondary audiences and influencers.</a:t>
            </a:r>
          </a:p>
          <a:p>
            <a:pPr eaLnBrk="1" hangingPunct="1">
              <a:lnSpc>
                <a:spcPct val="80000"/>
              </a:lnSpc>
              <a:buFontTx/>
              <a:buNone/>
            </a:pPr>
            <a:endParaRPr lang="en-US" dirty="0" smtClean="0"/>
          </a:p>
          <a:p>
            <a:pPr eaLnBrk="1" hangingPunct="1">
              <a:lnSpc>
                <a:spcPct val="80000"/>
              </a:lnSpc>
              <a:buFontTx/>
              <a:buNone/>
            </a:pPr>
            <a:r>
              <a:rPr lang="en-US" dirty="0" smtClean="0"/>
              <a:t>Key message – be concise! (not more than three)</a:t>
            </a:r>
          </a:p>
          <a:p>
            <a:pPr eaLnBrk="1" hangingPunct="1">
              <a:lnSpc>
                <a:spcPct val="80000"/>
              </a:lnSpc>
              <a:buFontTx/>
              <a:buNone/>
            </a:pPr>
            <a:endParaRPr lang="en-US" dirty="0" smtClean="0"/>
          </a:p>
          <a:p>
            <a:pPr eaLnBrk="1" hangingPunct="1">
              <a:lnSpc>
                <a:spcPct val="80000"/>
              </a:lnSpc>
              <a:buFontTx/>
              <a:buNone/>
            </a:pPr>
            <a:r>
              <a:rPr lang="en-US" dirty="0" smtClean="0"/>
              <a:t>Strategies – These are a little more specific than objectives. Use words like utilize, produce, concentrate…</a:t>
            </a:r>
          </a:p>
          <a:p>
            <a:pPr eaLnBrk="1" hangingPunct="1">
              <a:lnSpc>
                <a:spcPct val="80000"/>
              </a:lnSpc>
            </a:pPr>
            <a:endParaRPr lang="en-US" dirty="0" smtClean="0"/>
          </a:p>
          <a:p>
            <a:pPr eaLnBrk="1" hangingPunct="1">
              <a:lnSpc>
                <a:spcPct val="80000"/>
              </a:lnSpc>
              <a:buNone/>
            </a:pPr>
            <a:endParaRPr lang="en-US" dirty="0" smtClean="0"/>
          </a:p>
          <a:p>
            <a:pPr eaLnBrk="1" hangingPunct="1">
              <a:lnSpc>
                <a:spcPct val="80000"/>
              </a:lnSpc>
            </a:pPr>
            <a:endParaRPr lang="en-US" dirty="0" smtClean="0"/>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16</a:t>
            </a:fld>
            <a:endParaRPr lang="en-US"/>
          </a:p>
        </p:txBody>
      </p:sp>
      <p:sp>
        <p:nvSpPr>
          <p:cNvPr id="9219" name="Rectangle 2"/>
          <p:cNvSpPr>
            <a:spLocks noGrp="1" noChangeArrowheads="1"/>
          </p:cNvSpPr>
          <p:nvPr>
            <p:ph type="title"/>
          </p:nvPr>
        </p:nvSpPr>
        <p:spPr/>
        <p:txBody>
          <a:bodyPr/>
          <a:lstStyle/>
          <a:p>
            <a:pPr algn="l" eaLnBrk="1" hangingPunct="1"/>
            <a:r>
              <a:rPr lang="en-US" dirty="0" smtClean="0"/>
              <a:t>Outreach </a:t>
            </a:r>
            <a:br>
              <a:rPr lang="en-US" dirty="0" smtClean="0"/>
            </a:br>
            <a:r>
              <a:rPr lang="en-US" dirty="0" smtClean="0"/>
              <a:t>Plan</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dirty="0" smtClean="0"/>
              <a:t>Tactics – be very specific. These are actual actions that will achieve your goal. These are assignable tasks and deliverables.</a:t>
            </a:r>
          </a:p>
          <a:p>
            <a:pPr eaLnBrk="1" hangingPunct="1">
              <a:lnSpc>
                <a:spcPct val="80000"/>
              </a:lnSpc>
              <a:buFontTx/>
              <a:buNone/>
            </a:pPr>
            <a:endParaRPr lang="en-US" dirty="0" smtClean="0"/>
          </a:p>
          <a:p>
            <a:pPr eaLnBrk="1" hangingPunct="1">
              <a:lnSpc>
                <a:spcPct val="80000"/>
              </a:lnSpc>
              <a:buFontTx/>
              <a:buNone/>
            </a:pPr>
            <a:r>
              <a:rPr lang="en-US" dirty="0" smtClean="0"/>
              <a:t>Budgets – be realistic</a:t>
            </a:r>
          </a:p>
          <a:p>
            <a:pPr eaLnBrk="1" hangingPunct="1">
              <a:lnSpc>
                <a:spcPct val="80000"/>
              </a:lnSpc>
              <a:buFontTx/>
              <a:buNone/>
            </a:pPr>
            <a:endParaRPr lang="en-US" dirty="0" smtClean="0"/>
          </a:p>
          <a:p>
            <a:pPr eaLnBrk="1" hangingPunct="1">
              <a:lnSpc>
                <a:spcPct val="80000"/>
              </a:lnSpc>
              <a:buFontTx/>
              <a:buNone/>
            </a:pPr>
            <a:r>
              <a:rPr lang="en-US" dirty="0" smtClean="0"/>
              <a:t>Timelines – start at the end of your planning cycle and plan backward. Be realistic about how much time you’ll need – review and adjust as needed. </a:t>
            </a:r>
          </a:p>
          <a:p>
            <a:pPr eaLnBrk="1" hangingPunct="1">
              <a:lnSpc>
                <a:spcPct val="80000"/>
              </a:lnSpc>
            </a:pPr>
            <a:endParaRPr lang="en-US" dirty="0" smtClean="0"/>
          </a:p>
          <a:p>
            <a:pPr eaLnBrk="1" hangingPunct="1">
              <a:lnSpc>
                <a:spcPct val="80000"/>
              </a:lnSpc>
              <a:buNone/>
            </a:pPr>
            <a:endParaRPr lang="en-US" dirty="0" smtClean="0"/>
          </a:p>
          <a:p>
            <a:pPr eaLnBrk="1" hangingPunct="1">
              <a:lnSpc>
                <a:spcPct val="80000"/>
              </a:lnSpc>
            </a:pPr>
            <a:endParaRPr lang="en-US" dirty="0" smtClean="0"/>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6"/>
          <p:cNvSpPr>
            <a:spLocks noGrp="1"/>
          </p:cNvSpPr>
          <p:nvPr>
            <p:ph type="sldNum" sz="quarter" idx="12"/>
          </p:nvPr>
        </p:nvSpPr>
        <p:spPr>
          <a:noFill/>
        </p:spPr>
        <p:txBody>
          <a:bodyPr/>
          <a:lstStyle/>
          <a:p>
            <a:fld id="{FA08AF0E-10D7-424A-ABC6-47E7F941E2F2}" type="slidenum">
              <a:rPr lang="en-US"/>
              <a:pPr/>
              <a:t>17</a:t>
            </a:fld>
            <a:endParaRPr lang="en-US"/>
          </a:p>
        </p:txBody>
      </p:sp>
      <p:sp>
        <p:nvSpPr>
          <p:cNvPr id="12291" name="Rectangle 2"/>
          <p:cNvSpPr>
            <a:spLocks noGrp="1" noChangeArrowheads="1"/>
          </p:cNvSpPr>
          <p:nvPr>
            <p:ph type="title"/>
          </p:nvPr>
        </p:nvSpPr>
        <p:spPr/>
        <p:txBody>
          <a:bodyPr/>
          <a:lstStyle/>
          <a:p>
            <a:pPr algn="l" eaLnBrk="1" hangingPunct="1"/>
            <a:r>
              <a:rPr lang="en-US" smtClean="0"/>
              <a:t>SIEC</a:t>
            </a:r>
          </a:p>
        </p:txBody>
      </p:sp>
      <p:sp>
        <p:nvSpPr>
          <p:cNvPr id="12292" name="Rectangle 3"/>
          <p:cNvSpPr>
            <a:spLocks noGrp="1" noChangeArrowheads="1"/>
          </p:cNvSpPr>
          <p:nvPr>
            <p:ph type="body" sz="half" idx="1"/>
          </p:nvPr>
        </p:nvSpPr>
        <p:spPr/>
        <p:txBody>
          <a:bodyPr/>
          <a:lstStyle/>
          <a:p>
            <a:pPr algn="ctr" eaLnBrk="1" hangingPunct="1">
              <a:lnSpc>
                <a:spcPct val="80000"/>
              </a:lnSpc>
            </a:pPr>
            <a:endParaRPr lang="en-US" sz="2000" smtClean="0"/>
          </a:p>
          <a:p>
            <a:pPr algn="ctr" eaLnBrk="1" hangingPunct="1">
              <a:lnSpc>
                <a:spcPct val="80000"/>
              </a:lnSpc>
            </a:pPr>
            <a:endParaRPr lang="en-US" sz="2000" smtClean="0"/>
          </a:p>
          <a:p>
            <a:pPr algn="ctr" eaLnBrk="1" hangingPunct="1">
              <a:lnSpc>
                <a:spcPct val="80000"/>
              </a:lnSpc>
            </a:pPr>
            <a:endParaRPr lang="en-US" sz="2000" smtClean="0"/>
          </a:p>
          <a:p>
            <a:pPr algn="ctr" eaLnBrk="1" hangingPunct="1">
              <a:lnSpc>
                <a:spcPct val="80000"/>
              </a:lnSpc>
            </a:pPr>
            <a:endParaRPr lang="en-US" sz="2000" smtClean="0"/>
          </a:p>
          <a:p>
            <a:pPr algn="ctr" eaLnBrk="1" hangingPunct="1">
              <a:lnSpc>
                <a:spcPct val="80000"/>
              </a:lnSpc>
              <a:buFontTx/>
              <a:buNone/>
            </a:pPr>
            <a:r>
              <a:rPr lang="en-US" sz="2000" smtClean="0"/>
              <a:t>Questions?</a:t>
            </a:r>
          </a:p>
        </p:txBody>
      </p:sp>
      <p:sp>
        <p:nvSpPr>
          <p:cNvPr id="12293" name="Rectangle 6"/>
          <p:cNvSpPr>
            <a:spLocks noGrp="1" noChangeArrowheads="1"/>
          </p:cNvSpPr>
          <p:nvPr>
            <p:ph type="body" sz="half" idx="2"/>
          </p:nvPr>
        </p:nvSpPr>
        <p:spPr>
          <a:xfrm>
            <a:off x="4648200" y="1752600"/>
            <a:ext cx="4038600" cy="4525963"/>
          </a:xfrm>
          <a:noFill/>
        </p:spPr>
        <p:txBody>
          <a:bodyPr/>
          <a:lstStyle/>
          <a:p>
            <a:pPr eaLnBrk="1" hangingPunct="1">
              <a:lnSpc>
                <a:spcPct val="80000"/>
              </a:lnSpc>
              <a:buFontTx/>
              <a:buNone/>
            </a:pPr>
            <a:r>
              <a:rPr lang="en-US" sz="2000" b="1" smtClean="0"/>
              <a:t>	Interoperability is an investment in Public Safety and Emergency Preparedness</a:t>
            </a:r>
          </a:p>
          <a:p>
            <a:pPr eaLnBrk="1" hangingPunct="1">
              <a:lnSpc>
                <a:spcPct val="80000"/>
              </a:lnSpc>
              <a:buFontTx/>
              <a:buNone/>
            </a:pPr>
            <a:endParaRPr lang="en-US" sz="2000" b="1" smtClean="0"/>
          </a:p>
          <a:p>
            <a:pPr eaLnBrk="1" hangingPunct="1">
              <a:lnSpc>
                <a:spcPct val="80000"/>
              </a:lnSpc>
              <a:buFontTx/>
              <a:buNone/>
            </a:pPr>
            <a:endParaRPr lang="en-US" sz="2400" smtClean="0"/>
          </a:p>
          <a:p>
            <a:pPr eaLnBrk="1" hangingPunct="1">
              <a:lnSpc>
                <a:spcPct val="80000"/>
              </a:lnSpc>
              <a:buFontTx/>
              <a:buNone/>
            </a:pPr>
            <a:endParaRPr lang="en-US" sz="2400" smtClean="0"/>
          </a:p>
          <a:p>
            <a:pPr algn="ctr" eaLnBrk="1" hangingPunct="1">
              <a:lnSpc>
                <a:spcPct val="80000"/>
              </a:lnSpc>
              <a:buFontTx/>
              <a:buNone/>
            </a:pPr>
            <a:r>
              <a:rPr lang="en-US" sz="2400" smtClean="0"/>
              <a:t>www.siec.wa.gov </a:t>
            </a:r>
          </a:p>
          <a:p>
            <a:pPr eaLnBrk="1" hangingPunct="1">
              <a:lnSpc>
                <a:spcPct val="80000"/>
              </a:lnSpc>
              <a:buFontTx/>
              <a:buNone/>
            </a:pPr>
            <a:endParaRPr lang="en-US" sz="2000" smtClean="0"/>
          </a:p>
          <a:p>
            <a:pPr eaLnBrk="1" hangingPunct="1">
              <a:lnSpc>
                <a:spcPct val="80000"/>
              </a:lnSpc>
              <a:buFontTx/>
              <a:buNone/>
            </a:pPr>
            <a:endParaRPr lang="en-US" sz="2000" smtClean="0"/>
          </a:p>
          <a:p>
            <a:pPr eaLnBrk="1" hangingPunct="1">
              <a:lnSpc>
                <a:spcPct val="80000"/>
              </a:lnSpc>
              <a:buFontTx/>
              <a:buNone/>
            </a:pPr>
            <a:endParaRPr lang="en-US" sz="2000" smtClean="0"/>
          </a:p>
          <a:p>
            <a:pPr eaLnBrk="1" hangingPunct="1">
              <a:lnSpc>
                <a:spcPct val="80000"/>
              </a:lnSpc>
              <a:buFontTx/>
              <a:buNone/>
            </a:pPr>
            <a:r>
              <a:rPr lang="en-US" sz="1400" smtClean="0"/>
              <a:t>Laura Kingman</a:t>
            </a:r>
          </a:p>
          <a:p>
            <a:pPr eaLnBrk="1" hangingPunct="1">
              <a:lnSpc>
                <a:spcPct val="80000"/>
              </a:lnSpc>
              <a:buFontTx/>
              <a:buNone/>
            </a:pPr>
            <a:r>
              <a:rPr lang="en-US" sz="1400" smtClean="0"/>
              <a:t>Washington State Patrol </a:t>
            </a:r>
          </a:p>
          <a:p>
            <a:pPr eaLnBrk="1" hangingPunct="1">
              <a:lnSpc>
                <a:spcPct val="80000"/>
              </a:lnSpc>
              <a:buFontTx/>
              <a:buNone/>
            </a:pPr>
            <a:r>
              <a:rPr lang="en-US" sz="1400" smtClean="0"/>
              <a:t>360-507-3881</a:t>
            </a:r>
          </a:p>
          <a:p>
            <a:pPr eaLnBrk="1" hangingPunct="1">
              <a:lnSpc>
                <a:spcPct val="80000"/>
              </a:lnSpc>
              <a:buFontTx/>
              <a:buNone/>
            </a:pPr>
            <a:r>
              <a:rPr lang="en-US" sz="1400" smtClean="0"/>
              <a:t>Laura.Kingman@wsp.wa.gov</a:t>
            </a:r>
          </a:p>
          <a:p>
            <a:pPr eaLnBrk="1" hangingPunct="1">
              <a:lnSpc>
                <a:spcPct val="80000"/>
              </a:lnSpc>
              <a:buFontTx/>
              <a:buNone/>
            </a:pPr>
            <a:endParaRPr lang="en-US" sz="1400" smtClean="0"/>
          </a:p>
          <a:p>
            <a:pPr eaLnBrk="1" hangingPunct="1">
              <a:lnSpc>
                <a:spcPct val="80000"/>
              </a:lnSpc>
            </a:pPr>
            <a:endParaRPr lang="en-US" sz="1600" smtClean="0"/>
          </a:p>
        </p:txBody>
      </p:sp>
      <p:pic>
        <p:nvPicPr>
          <p:cNvPr id="12294" name="Picture 4" descr="a siec_banner_docheader"/>
          <p:cNvPicPr>
            <a:picLocks noChangeAspect="1" noChangeArrowheads="1"/>
          </p:cNvPicPr>
          <p:nvPr/>
        </p:nvPicPr>
        <p:blipFill>
          <a:blip r:embed="rId2" cstate="print"/>
          <a:srcRect/>
          <a:stretch>
            <a:fillRect/>
          </a:stretch>
        </p:blipFill>
        <p:spPr bwMode="auto">
          <a:xfrm>
            <a:off x="3124200" y="304800"/>
            <a:ext cx="5562600" cy="1476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p>
            <a:fld id="{8EB62A0D-AA9B-4471-A63C-0129FC7BDEA6}" type="slidenum">
              <a:rPr lang="en-US"/>
              <a:pPr/>
              <a:t>2</a:t>
            </a:fld>
            <a:endParaRPr lang="en-US"/>
          </a:p>
        </p:txBody>
      </p:sp>
      <p:sp>
        <p:nvSpPr>
          <p:cNvPr id="3075" name="Rectangle 2"/>
          <p:cNvSpPr>
            <a:spLocks noGrp="1" noChangeArrowheads="1"/>
          </p:cNvSpPr>
          <p:nvPr>
            <p:ph type="title"/>
          </p:nvPr>
        </p:nvSpPr>
        <p:spPr/>
        <p:txBody>
          <a:bodyPr/>
          <a:lstStyle/>
          <a:p>
            <a:pPr algn="l" eaLnBrk="1" hangingPunct="1"/>
            <a:r>
              <a:rPr lang="en-US" smtClean="0"/>
              <a:t>SIEC</a:t>
            </a:r>
          </a:p>
        </p:txBody>
      </p:sp>
      <p:sp>
        <p:nvSpPr>
          <p:cNvPr id="3076" name="Rectangle 3"/>
          <p:cNvSpPr>
            <a:spLocks noGrp="1" noChangeArrowheads="1"/>
          </p:cNvSpPr>
          <p:nvPr>
            <p:ph type="body" idx="1"/>
          </p:nvPr>
        </p:nvSpPr>
        <p:spPr>
          <a:xfrm>
            <a:off x="457200" y="1447800"/>
            <a:ext cx="8229600" cy="4876800"/>
          </a:xfrm>
        </p:spPr>
        <p:txBody>
          <a:bodyPr/>
          <a:lstStyle/>
          <a:p>
            <a:pPr eaLnBrk="1" hangingPunct="1">
              <a:lnSpc>
                <a:spcPct val="90000"/>
              </a:lnSpc>
              <a:buFontTx/>
              <a:buNone/>
            </a:pPr>
            <a:endParaRPr lang="en-US" smtClean="0"/>
          </a:p>
          <a:p>
            <a:pPr eaLnBrk="1" hangingPunct="1">
              <a:lnSpc>
                <a:spcPct val="90000"/>
              </a:lnSpc>
              <a:buFontTx/>
              <a:buNone/>
            </a:pPr>
            <a:r>
              <a:rPr lang="en-US" smtClean="0"/>
              <a:t>The problem: Our first responders cannot always talk to each other in crisis situations.</a:t>
            </a:r>
            <a:br>
              <a:rPr lang="en-US" smtClean="0"/>
            </a:br>
            <a:endParaRPr lang="en-US" sz="1600" smtClean="0"/>
          </a:p>
          <a:p>
            <a:pPr eaLnBrk="1" hangingPunct="1">
              <a:lnSpc>
                <a:spcPct val="90000"/>
              </a:lnSpc>
              <a:buFontTx/>
              <a:buNone/>
            </a:pPr>
            <a:r>
              <a:rPr lang="en-US" smtClean="0"/>
              <a:t>Interoperability ensures emergency responders can talk and share data:</a:t>
            </a:r>
          </a:p>
          <a:p>
            <a:pPr eaLnBrk="1" hangingPunct="1">
              <a:lnSpc>
                <a:spcPct val="90000"/>
              </a:lnSpc>
              <a:buFontTx/>
              <a:buNone/>
            </a:pPr>
            <a:r>
              <a:rPr lang="en-US" smtClean="0"/>
              <a:t>		- on demand</a:t>
            </a:r>
          </a:p>
          <a:p>
            <a:pPr eaLnBrk="1" hangingPunct="1">
              <a:lnSpc>
                <a:spcPct val="90000"/>
              </a:lnSpc>
              <a:buFontTx/>
              <a:buNone/>
            </a:pPr>
            <a:r>
              <a:rPr lang="en-US" smtClean="0"/>
              <a:t>		- as needed</a:t>
            </a:r>
          </a:p>
          <a:p>
            <a:pPr eaLnBrk="1" hangingPunct="1">
              <a:lnSpc>
                <a:spcPct val="90000"/>
              </a:lnSpc>
              <a:buFontTx/>
              <a:buNone/>
            </a:pPr>
            <a:r>
              <a:rPr lang="en-US" smtClean="0"/>
              <a:t>		- as authorized</a:t>
            </a:r>
          </a:p>
        </p:txBody>
      </p:sp>
      <p:pic>
        <p:nvPicPr>
          <p:cNvPr id="3077"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p:spPr>
        <p:txBody>
          <a:bodyPr/>
          <a:lstStyle/>
          <a:p>
            <a:fld id="{64F5132F-5117-4A1B-A206-F1633AA07845}" type="slidenum">
              <a:rPr lang="en-US"/>
              <a:pPr/>
              <a:t>3</a:t>
            </a:fld>
            <a:endParaRPr lang="en-US"/>
          </a:p>
        </p:txBody>
      </p:sp>
      <p:sp>
        <p:nvSpPr>
          <p:cNvPr id="4099" name="Rectangle 2"/>
          <p:cNvSpPr>
            <a:spLocks noGrp="1" noChangeArrowheads="1"/>
          </p:cNvSpPr>
          <p:nvPr>
            <p:ph type="title"/>
          </p:nvPr>
        </p:nvSpPr>
        <p:spPr/>
        <p:txBody>
          <a:bodyPr/>
          <a:lstStyle/>
          <a:p>
            <a:pPr algn="l" eaLnBrk="1" hangingPunct="1"/>
            <a:r>
              <a:rPr lang="en-US" smtClean="0"/>
              <a:t>SIEC</a:t>
            </a:r>
          </a:p>
        </p:txBody>
      </p:sp>
      <p:sp>
        <p:nvSpPr>
          <p:cNvPr id="4100" name="Rectangle 3"/>
          <p:cNvSpPr>
            <a:spLocks noGrp="1" noChangeArrowheads="1"/>
          </p:cNvSpPr>
          <p:nvPr>
            <p:ph type="body" idx="1"/>
          </p:nvPr>
        </p:nvSpPr>
        <p:spPr/>
        <p:txBody>
          <a:bodyPr/>
          <a:lstStyle/>
          <a:p>
            <a:pPr eaLnBrk="1" hangingPunct="1"/>
            <a:endParaRPr lang="en-US" sz="1000" smtClean="0"/>
          </a:p>
          <a:p>
            <a:pPr eaLnBrk="1" hangingPunct="1"/>
            <a:r>
              <a:rPr lang="en-US" smtClean="0"/>
              <a:t>Interoperability is essential for large disasters and for incidents that can happen in </a:t>
            </a:r>
            <a:r>
              <a:rPr lang="en-US" u="sng" smtClean="0"/>
              <a:t>any community</a:t>
            </a:r>
            <a:r>
              <a:rPr lang="en-US" smtClean="0"/>
              <a:t> on </a:t>
            </a:r>
            <a:r>
              <a:rPr lang="en-US" u="sng" smtClean="0"/>
              <a:t>any day</a:t>
            </a:r>
          </a:p>
          <a:p>
            <a:pPr eaLnBrk="1" hangingPunct="1"/>
            <a:endParaRPr lang="en-US" smtClean="0"/>
          </a:p>
          <a:p>
            <a:pPr eaLnBrk="1" hangingPunct="1"/>
            <a:r>
              <a:rPr lang="en-US" smtClean="0"/>
              <a:t>Interoperability is essential:</a:t>
            </a:r>
          </a:p>
          <a:p>
            <a:pPr lvl="1" eaLnBrk="1" hangingPunct="1"/>
            <a:r>
              <a:rPr lang="en-US" smtClean="0"/>
              <a:t>across all levels of government</a:t>
            </a:r>
          </a:p>
          <a:p>
            <a:pPr lvl="1" eaLnBrk="1" hangingPunct="1"/>
            <a:r>
              <a:rPr lang="en-US" smtClean="0"/>
              <a:t>across all agency boundaries</a:t>
            </a:r>
          </a:p>
          <a:p>
            <a:pPr eaLnBrk="1" hangingPunct="1"/>
            <a:endParaRPr lang="en-US" smtClean="0"/>
          </a:p>
        </p:txBody>
      </p:sp>
      <p:pic>
        <p:nvPicPr>
          <p:cNvPr id="410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p>
            <a:fld id="{E9072F3A-AA2B-4986-8600-D3E675EC1DD2}" type="slidenum">
              <a:rPr lang="en-US"/>
              <a:pPr/>
              <a:t>4</a:t>
            </a:fld>
            <a:endParaRPr lang="en-US"/>
          </a:p>
        </p:txBody>
      </p:sp>
      <p:sp>
        <p:nvSpPr>
          <p:cNvPr id="5123" name="Rectangle 2"/>
          <p:cNvSpPr>
            <a:spLocks noGrp="1" noChangeArrowheads="1"/>
          </p:cNvSpPr>
          <p:nvPr>
            <p:ph type="title"/>
          </p:nvPr>
        </p:nvSpPr>
        <p:spPr/>
        <p:txBody>
          <a:bodyPr/>
          <a:lstStyle/>
          <a:p>
            <a:pPr algn="l" eaLnBrk="1" hangingPunct="1"/>
            <a:r>
              <a:rPr lang="en-US" smtClean="0"/>
              <a:t>SIEC</a:t>
            </a:r>
          </a:p>
        </p:txBody>
      </p:sp>
      <p:sp>
        <p:nvSpPr>
          <p:cNvPr id="5124" name="Rectangle 3"/>
          <p:cNvSpPr>
            <a:spLocks noGrp="1" noChangeArrowheads="1"/>
          </p:cNvSpPr>
          <p:nvPr>
            <p:ph type="body" idx="1"/>
          </p:nvPr>
        </p:nvSpPr>
        <p:spPr/>
        <p:txBody>
          <a:bodyPr/>
          <a:lstStyle/>
          <a:p>
            <a:pPr eaLnBrk="1" hangingPunct="1">
              <a:buFontTx/>
              <a:buNone/>
            </a:pPr>
            <a:endParaRPr lang="en-US" sz="900" smtClean="0"/>
          </a:p>
          <a:p>
            <a:pPr eaLnBrk="1" hangingPunct="1">
              <a:buFontTx/>
              <a:buNone/>
            </a:pPr>
            <a:r>
              <a:rPr lang="en-US" sz="3600" smtClean="0"/>
              <a:t>Outreach is the key to success:</a:t>
            </a:r>
          </a:p>
          <a:p>
            <a:pPr eaLnBrk="1" hangingPunct="1"/>
            <a:endParaRPr lang="en-US" sz="2000" smtClean="0"/>
          </a:p>
          <a:p>
            <a:pPr eaLnBrk="1" hangingPunct="1">
              <a:buFontTx/>
              <a:buNone/>
            </a:pPr>
            <a:r>
              <a:rPr lang="en-US" smtClean="0"/>
              <a:t>The SIEC’s approach empowers and assists emergency responder agencies to work together at the local level to develop interoperability from the ground up (rather than state down).</a:t>
            </a:r>
          </a:p>
          <a:p>
            <a:pPr eaLnBrk="1" hangingPunct="1"/>
            <a:endParaRPr lang="en-US" smtClean="0"/>
          </a:p>
        </p:txBody>
      </p:sp>
      <p:pic>
        <p:nvPicPr>
          <p:cNvPr id="5125" name="Picture 4" descr="a siec_banner_docheader"/>
          <p:cNvPicPr>
            <a:picLocks noChangeAspect="1" noChangeArrowheads="1"/>
          </p:cNvPicPr>
          <p:nvPr/>
        </p:nvPicPr>
        <p:blipFill>
          <a:blip r:embed="rId3" cstate="print"/>
          <a:srcRect/>
          <a:stretch>
            <a:fillRect/>
          </a:stretch>
        </p:blipFill>
        <p:spPr bwMode="auto">
          <a:xfrm>
            <a:off x="3276600" y="2286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p>
            <a:fld id="{A9D91276-156A-4C23-B62C-8D7F3A91A3DF}" type="slidenum">
              <a:rPr lang="en-US"/>
              <a:pPr/>
              <a:t>5</a:t>
            </a:fld>
            <a:endParaRPr lang="en-US"/>
          </a:p>
        </p:txBody>
      </p:sp>
      <p:sp>
        <p:nvSpPr>
          <p:cNvPr id="8195" name="Rectangle 2"/>
          <p:cNvSpPr>
            <a:spLocks noGrp="1" noChangeArrowheads="1"/>
          </p:cNvSpPr>
          <p:nvPr>
            <p:ph type="title"/>
          </p:nvPr>
        </p:nvSpPr>
        <p:spPr/>
        <p:txBody>
          <a:bodyPr/>
          <a:lstStyle/>
          <a:p>
            <a:pPr eaLnBrk="1" hangingPunct="1"/>
            <a:endParaRPr lang="en-US" smtClean="0"/>
          </a:p>
        </p:txBody>
      </p:sp>
      <p:sp>
        <p:nvSpPr>
          <p:cNvPr id="8196" name="Rectangle 3"/>
          <p:cNvSpPr>
            <a:spLocks noGrp="1" noChangeArrowheads="1"/>
          </p:cNvSpPr>
          <p:nvPr>
            <p:ph type="body" idx="1"/>
          </p:nvPr>
        </p:nvSpPr>
        <p:spPr/>
        <p:txBody>
          <a:bodyPr/>
          <a:lstStyle/>
          <a:p>
            <a:pPr eaLnBrk="1" hangingPunct="1"/>
            <a:endParaRPr lang="en-US" smtClean="0"/>
          </a:p>
        </p:txBody>
      </p:sp>
      <p:pic>
        <p:nvPicPr>
          <p:cNvPr id="8197" name="Picture 4" descr="InteroperabilityContinuumGraphic (2)"/>
          <p:cNvPicPr>
            <a:picLocks noChangeAspect="1" noChangeArrowheads="1"/>
          </p:cNvPicPr>
          <p:nvPr/>
        </p:nvPicPr>
        <p:blipFill>
          <a:blip r:embed="rId3" cstate="print"/>
          <a:srcRect/>
          <a:stretch>
            <a:fillRect/>
          </a:stretch>
        </p:blipFill>
        <p:spPr bwMode="auto">
          <a:xfrm>
            <a:off x="-457200" y="-457200"/>
            <a:ext cx="10058400" cy="7772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6</a:t>
            </a:fld>
            <a:endParaRPr lang="en-US"/>
          </a:p>
        </p:txBody>
      </p:sp>
      <p:sp>
        <p:nvSpPr>
          <p:cNvPr id="9219" name="Rectangle 2"/>
          <p:cNvSpPr>
            <a:spLocks noGrp="1" noChangeArrowheads="1"/>
          </p:cNvSpPr>
          <p:nvPr>
            <p:ph type="title"/>
          </p:nvPr>
        </p:nvSpPr>
        <p:spPr/>
        <p:txBody>
          <a:bodyPr/>
          <a:lstStyle/>
          <a:p>
            <a:pPr algn="l" eaLnBrk="1" hangingPunct="1"/>
            <a:r>
              <a:rPr lang="en-US" smtClean="0"/>
              <a:t>SIEC</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sz="2400" dirty="0" smtClean="0"/>
              <a:t>TOGETHER – Seven Steps to Achieve Interoperability</a:t>
            </a:r>
          </a:p>
          <a:p>
            <a:pPr eaLnBrk="1" hangingPunct="1">
              <a:lnSpc>
                <a:spcPct val="80000"/>
              </a:lnSpc>
            </a:pPr>
            <a:endParaRPr lang="en-US" dirty="0" smtClean="0"/>
          </a:p>
          <a:p>
            <a:pPr eaLnBrk="1" hangingPunct="1">
              <a:lnSpc>
                <a:spcPct val="80000"/>
              </a:lnSpc>
            </a:pPr>
            <a:r>
              <a:rPr lang="en-US" dirty="0" smtClean="0"/>
              <a:t>Works off the Business Case Scenario from software development</a:t>
            </a:r>
          </a:p>
          <a:p>
            <a:pPr eaLnBrk="1" hangingPunct="1">
              <a:lnSpc>
                <a:spcPct val="80000"/>
              </a:lnSpc>
            </a:pPr>
            <a:r>
              <a:rPr lang="en-US" dirty="0" smtClean="0"/>
              <a:t>Helps policymakers understand</a:t>
            </a:r>
          </a:p>
          <a:p>
            <a:pPr eaLnBrk="1" hangingPunct="1">
              <a:lnSpc>
                <a:spcPct val="80000"/>
              </a:lnSpc>
            </a:pPr>
            <a:r>
              <a:rPr lang="en-US" dirty="0" smtClean="0"/>
              <a:t>Keeps policymakers and key stakeholders engaged and supportive</a:t>
            </a:r>
          </a:p>
          <a:p>
            <a:pPr eaLnBrk="1" hangingPunct="1">
              <a:lnSpc>
                <a:spcPct val="80000"/>
              </a:lnSpc>
            </a:pPr>
            <a:r>
              <a:rPr lang="en-US" dirty="0" smtClean="0"/>
              <a:t>Tribes/Agencies move right on the Continuum</a:t>
            </a:r>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p>
            <a:fld id="{97DD78E5-6FCE-4E87-88DC-253BD459C259}" type="slidenum">
              <a:rPr lang="en-US" smtClean="0"/>
              <a:pPr/>
              <a:t>7</a:t>
            </a:fld>
            <a:endParaRPr lang="en-US" smtClean="0"/>
          </a:p>
        </p:txBody>
      </p:sp>
      <p:sp>
        <p:nvSpPr>
          <p:cNvPr id="18435" name="Rectangle 2"/>
          <p:cNvSpPr>
            <a:spLocks noGrp="1" noChangeArrowheads="1"/>
          </p:cNvSpPr>
          <p:nvPr>
            <p:ph type="title"/>
          </p:nvPr>
        </p:nvSpPr>
        <p:spPr/>
        <p:txBody>
          <a:bodyPr/>
          <a:lstStyle/>
          <a:p>
            <a:pPr algn="l" eaLnBrk="1" hangingPunct="1"/>
            <a:r>
              <a:rPr lang="en-US" smtClean="0"/>
              <a:t>7 Steps</a:t>
            </a:r>
          </a:p>
        </p:txBody>
      </p:sp>
      <p:sp>
        <p:nvSpPr>
          <p:cNvPr id="18436" name="Rectangle 3"/>
          <p:cNvSpPr>
            <a:spLocks noGrp="1" noChangeArrowheads="1"/>
          </p:cNvSpPr>
          <p:nvPr>
            <p:ph type="body" idx="1"/>
          </p:nvPr>
        </p:nvSpPr>
        <p:spPr/>
        <p:txBody>
          <a:bodyPr/>
          <a:lstStyle/>
          <a:p>
            <a:pPr eaLnBrk="1" hangingPunct="1">
              <a:lnSpc>
                <a:spcPct val="80000"/>
              </a:lnSpc>
            </a:pPr>
            <a:endParaRPr lang="en-US" sz="2400" smtClean="0"/>
          </a:p>
          <a:p>
            <a:pPr lvl="1" eaLnBrk="1" hangingPunct="1">
              <a:lnSpc>
                <a:spcPct val="80000"/>
              </a:lnSpc>
              <a:buFontTx/>
              <a:buNone/>
            </a:pPr>
            <a:endParaRPr lang="en-US" sz="2400" smtClean="0"/>
          </a:p>
          <a:p>
            <a:pPr lvl="1" eaLnBrk="1" hangingPunct="1">
              <a:lnSpc>
                <a:spcPct val="80000"/>
              </a:lnSpc>
              <a:buFontTx/>
              <a:buNone/>
            </a:pPr>
            <a:endParaRPr lang="en-US" sz="2400" smtClean="0"/>
          </a:p>
        </p:txBody>
      </p:sp>
      <p:pic>
        <p:nvPicPr>
          <p:cNvPr id="18437" name="Picture 4" descr="a siec_banner_docheader"/>
          <p:cNvPicPr>
            <a:picLocks noChangeAspect="1" noChangeArrowheads="1"/>
          </p:cNvPicPr>
          <p:nvPr/>
        </p:nvPicPr>
        <p:blipFill>
          <a:blip r:embed="rId3" cstate="print"/>
          <a:srcRect/>
          <a:stretch>
            <a:fillRect/>
          </a:stretch>
        </p:blipFill>
        <p:spPr bwMode="auto">
          <a:xfrm>
            <a:off x="3276600" y="152400"/>
            <a:ext cx="5410200" cy="1436688"/>
          </a:xfrm>
          <a:prstGeom prst="rect">
            <a:avLst/>
          </a:prstGeom>
          <a:noFill/>
          <a:ln w="9525">
            <a:noFill/>
            <a:miter lim="800000"/>
            <a:headEnd/>
            <a:tailEnd/>
          </a:ln>
        </p:spPr>
      </p:pic>
      <p:pic>
        <p:nvPicPr>
          <p:cNvPr id="18438" name="Picture 5" descr="7 Steps - 1st 4.jpg"/>
          <p:cNvPicPr>
            <a:picLocks noChangeAspect="1"/>
          </p:cNvPicPr>
          <p:nvPr/>
        </p:nvPicPr>
        <p:blipFill>
          <a:blip r:embed="rId4" cstate="print"/>
          <a:srcRect/>
          <a:stretch>
            <a:fillRect/>
          </a:stretch>
        </p:blipFill>
        <p:spPr bwMode="auto">
          <a:xfrm>
            <a:off x="1600200" y="2057400"/>
            <a:ext cx="48768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p>
            <a:fld id="{9D7D4EA6-899C-4DFD-945E-510803058103}" type="slidenum">
              <a:rPr lang="en-US" smtClean="0"/>
              <a:pPr/>
              <a:t>8</a:t>
            </a:fld>
            <a:endParaRPr lang="en-US" smtClean="0"/>
          </a:p>
        </p:txBody>
      </p:sp>
      <p:sp>
        <p:nvSpPr>
          <p:cNvPr id="19459" name="Rectangle 2"/>
          <p:cNvSpPr>
            <a:spLocks noGrp="1" noChangeArrowheads="1"/>
          </p:cNvSpPr>
          <p:nvPr>
            <p:ph type="title"/>
          </p:nvPr>
        </p:nvSpPr>
        <p:spPr/>
        <p:txBody>
          <a:bodyPr/>
          <a:lstStyle/>
          <a:p>
            <a:pPr algn="l" eaLnBrk="1" hangingPunct="1"/>
            <a:r>
              <a:rPr lang="en-US" smtClean="0"/>
              <a:t>7 Steps</a:t>
            </a:r>
          </a:p>
        </p:txBody>
      </p:sp>
      <p:sp>
        <p:nvSpPr>
          <p:cNvPr id="19460" name="Rectangle 3"/>
          <p:cNvSpPr>
            <a:spLocks noGrp="1" noChangeArrowheads="1"/>
          </p:cNvSpPr>
          <p:nvPr>
            <p:ph type="body" idx="1"/>
          </p:nvPr>
        </p:nvSpPr>
        <p:spPr>
          <a:xfrm>
            <a:off x="457200" y="1600200"/>
            <a:ext cx="7467600" cy="4114800"/>
          </a:xfrm>
        </p:spPr>
        <p:txBody>
          <a:bodyPr/>
          <a:lstStyle/>
          <a:p>
            <a:pPr eaLnBrk="1" hangingPunct="1">
              <a:lnSpc>
                <a:spcPct val="80000"/>
              </a:lnSpc>
            </a:pPr>
            <a:endParaRPr lang="en-US" sz="2800" smtClean="0"/>
          </a:p>
          <a:p>
            <a:pPr lvl="1" eaLnBrk="1" hangingPunct="1">
              <a:lnSpc>
                <a:spcPct val="80000"/>
              </a:lnSpc>
              <a:buFontTx/>
              <a:buNone/>
            </a:pPr>
            <a:endParaRPr lang="en-US" smtClean="0"/>
          </a:p>
          <a:p>
            <a:pPr lvl="1" eaLnBrk="1" hangingPunct="1">
              <a:lnSpc>
                <a:spcPct val="80000"/>
              </a:lnSpc>
              <a:buFontTx/>
              <a:buNone/>
            </a:pPr>
            <a:endParaRPr lang="en-US" smtClean="0"/>
          </a:p>
        </p:txBody>
      </p:sp>
      <p:pic>
        <p:nvPicPr>
          <p:cNvPr id="19461" name="Picture 4" descr="a siec_banner_docheader"/>
          <p:cNvPicPr>
            <a:picLocks noChangeAspect="1" noChangeArrowheads="1"/>
          </p:cNvPicPr>
          <p:nvPr/>
        </p:nvPicPr>
        <p:blipFill>
          <a:blip r:embed="rId3" cstate="print"/>
          <a:srcRect/>
          <a:stretch>
            <a:fillRect/>
          </a:stretch>
        </p:blipFill>
        <p:spPr bwMode="auto">
          <a:xfrm>
            <a:off x="3276600" y="152400"/>
            <a:ext cx="5410200" cy="1436688"/>
          </a:xfrm>
          <a:prstGeom prst="rect">
            <a:avLst/>
          </a:prstGeom>
          <a:noFill/>
          <a:ln w="9525">
            <a:noFill/>
            <a:miter lim="800000"/>
            <a:headEnd/>
            <a:tailEnd/>
          </a:ln>
        </p:spPr>
      </p:pic>
      <p:pic>
        <p:nvPicPr>
          <p:cNvPr id="19462" name="Picture 6" descr="7 Steps - last 3.jpg"/>
          <p:cNvPicPr>
            <a:picLocks noChangeAspect="1"/>
          </p:cNvPicPr>
          <p:nvPr/>
        </p:nvPicPr>
        <p:blipFill>
          <a:blip r:embed="rId4" cstate="print"/>
          <a:srcRect/>
          <a:stretch>
            <a:fillRect/>
          </a:stretch>
        </p:blipFill>
        <p:spPr bwMode="auto">
          <a:xfrm>
            <a:off x="1676400" y="2286000"/>
            <a:ext cx="4876800" cy="3657600"/>
          </a:xfrm>
          <a:prstGeom prst="rect">
            <a:avLst/>
          </a:prstGeom>
          <a:noFill/>
          <a:ln w="9525">
            <a:noFill/>
            <a:miter lim="800000"/>
            <a:headEnd/>
            <a:tailEnd/>
          </a:ln>
        </p:spPr>
      </p:pic>
      <p:sp>
        <p:nvSpPr>
          <p:cNvPr id="19463" name="TextBox 7"/>
          <p:cNvSpPr txBox="1">
            <a:spLocks noChangeArrowheads="1"/>
          </p:cNvSpPr>
          <p:nvPr/>
        </p:nvSpPr>
        <p:spPr bwMode="auto">
          <a:xfrm>
            <a:off x="4876800" y="5867400"/>
            <a:ext cx="2867025" cy="584200"/>
          </a:xfrm>
          <a:prstGeom prst="rect">
            <a:avLst/>
          </a:prstGeom>
          <a:noFill/>
          <a:ln w="9525">
            <a:noFill/>
            <a:miter lim="800000"/>
            <a:headEnd/>
            <a:tailEnd/>
          </a:ln>
        </p:spPr>
        <p:txBody>
          <a:bodyPr wrap="none">
            <a:spAutoFit/>
          </a:bodyPr>
          <a:lstStyle/>
          <a:p>
            <a:r>
              <a:rPr lang="en-US" sz="3200"/>
              <a:t>…TOGETHER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p:spPr>
        <p:txBody>
          <a:bodyPr/>
          <a:lstStyle/>
          <a:p>
            <a:fld id="{9F1140AD-0380-4043-8DB1-FDF1E8FA7A42}" type="slidenum">
              <a:rPr lang="en-US"/>
              <a:pPr/>
              <a:t>9</a:t>
            </a:fld>
            <a:endParaRPr lang="en-US"/>
          </a:p>
        </p:txBody>
      </p:sp>
      <p:sp>
        <p:nvSpPr>
          <p:cNvPr id="9219" name="Rectangle 2"/>
          <p:cNvSpPr>
            <a:spLocks noGrp="1" noChangeArrowheads="1"/>
          </p:cNvSpPr>
          <p:nvPr>
            <p:ph type="title"/>
          </p:nvPr>
        </p:nvSpPr>
        <p:spPr/>
        <p:txBody>
          <a:bodyPr/>
          <a:lstStyle/>
          <a:p>
            <a:pPr algn="l" eaLnBrk="1" hangingPunct="1"/>
            <a:r>
              <a:rPr lang="en-US" dirty="0" smtClean="0"/>
              <a:t>Planning</a:t>
            </a:r>
          </a:p>
        </p:txBody>
      </p:sp>
      <p:sp>
        <p:nvSpPr>
          <p:cNvPr id="9220" name="Rectangle 3"/>
          <p:cNvSpPr>
            <a:spLocks noGrp="1" noChangeArrowheads="1"/>
          </p:cNvSpPr>
          <p:nvPr>
            <p:ph type="body" idx="1"/>
          </p:nvPr>
        </p:nvSpPr>
        <p:spPr/>
        <p:txBody>
          <a:bodyPr/>
          <a:lstStyle/>
          <a:p>
            <a:pPr eaLnBrk="1" hangingPunct="1">
              <a:lnSpc>
                <a:spcPct val="80000"/>
              </a:lnSpc>
              <a:buFontTx/>
              <a:buNone/>
            </a:pPr>
            <a:endParaRPr lang="en-US" sz="1800" dirty="0" smtClean="0"/>
          </a:p>
          <a:p>
            <a:pPr eaLnBrk="1" hangingPunct="1">
              <a:lnSpc>
                <a:spcPct val="80000"/>
              </a:lnSpc>
              <a:buFontTx/>
              <a:buNone/>
            </a:pPr>
            <a:r>
              <a:rPr lang="en-US" dirty="0" smtClean="0"/>
              <a:t>Without an outreach plan, you risk:</a:t>
            </a:r>
          </a:p>
          <a:p>
            <a:pPr eaLnBrk="1" hangingPunct="1">
              <a:lnSpc>
                <a:spcPct val="80000"/>
              </a:lnSpc>
              <a:buFontTx/>
              <a:buNone/>
            </a:pPr>
            <a:endParaRPr lang="en-US" dirty="0" smtClean="0"/>
          </a:p>
          <a:p>
            <a:pPr eaLnBrk="1" hangingPunct="1">
              <a:lnSpc>
                <a:spcPct val="80000"/>
              </a:lnSpc>
            </a:pPr>
            <a:r>
              <a:rPr lang="en-US" dirty="0" smtClean="0"/>
              <a:t>Trying to do everything</a:t>
            </a:r>
          </a:p>
          <a:p>
            <a:pPr eaLnBrk="1" hangingPunct="1">
              <a:lnSpc>
                <a:spcPct val="80000"/>
              </a:lnSpc>
            </a:pPr>
            <a:r>
              <a:rPr lang="en-US" dirty="0" smtClean="0"/>
              <a:t>Priorities getting lost</a:t>
            </a:r>
          </a:p>
          <a:p>
            <a:pPr eaLnBrk="1" hangingPunct="1">
              <a:lnSpc>
                <a:spcPct val="80000"/>
              </a:lnSpc>
            </a:pPr>
            <a:r>
              <a:rPr lang="en-US" dirty="0" smtClean="0"/>
              <a:t>Getting taken off task by anyone with a loud voice and a “good idea”</a:t>
            </a:r>
          </a:p>
          <a:p>
            <a:pPr eaLnBrk="1" hangingPunct="1">
              <a:lnSpc>
                <a:spcPct val="80000"/>
              </a:lnSpc>
            </a:pPr>
            <a:endParaRPr lang="en-US" dirty="0" smtClean="0"/>
          </a:p>
          <a:p>
            <a:pPr eaLnBrk="1" hangingPunct="1">
              <a:lnSpc>
                <a:spcPct val="80000"/>
              </a:lnSpc>
              <a:buNone/>
            </a:pPr>
            <a:r>
              <a:rPr lang="en-US" dirty="0" smtClean="0"/>
              <a:t>A solid outreach plan is your road map to success</a:t>
            </a:r>
          </a:p>
          <a:p>
            <a:pPr eaLnBrk="1" hangingPunct="1">
              <a:lnSpc>
                <a:spcPct val="80000"/>
              </a:lnSpc>
            </a:pPr>
            <a:endParaRPr lang="en-US" dirty="0" smtClean="0"/>
          </a:p>
          <a:p>
            <a:pPr eaLnBrk="1" hangingPunct="1">
              <a:lnSpc>
                <a:spcPct val="80000"/>
              </a:lnSpc>
            </a:pPr>
            <a:endParaRPr lang="en-US" sz="1800" dirty="0" smtClean="0"/>
          </a:p>
        </p:txBody>
      </p:sp>
      <p:pic>
        <p:nvPicPr>
          <p:cNvPr id="9221" name="Picture 4" descr="a siec_banner_docheader"/>
          <p:cNvPicPr>
            <a:picLocks noChangeAspect="1" noChangeArrowheads="1"/>
          </p:cNvPicPr>
          <p:nvPr/>
        </p:nvPicPr>
        <p:blipFill>
          <a:blip r:embed="rId3" cstate="print"/>
          <a:srcRect/>
          <a:stretch>
            <a:fillRect/>
          </a:stretch>
        </p:blipFill>
        <p:spPr bwMode="auto">
          <a:xfrm>
            <a:off x="3276600" y="304800"/>
            <a:ext cx="5410200" cy="1436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5334</TotalTime>
  <Words>1134</Words>
  <Application>Microsoft Office PowerPoint</Application>
  <PresentationFormat>On-screen Show (4:3)</PresentationFormat>
  <Paragraphs>179</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NWTEMC  Annual Conference Maximizing Interoperable Communications: how to determine which strategies yield the highest benefit</vt:lpstr>
      <vt:lpstr>SIEC</vt:lpstr>
      <vt:lpstr>SIEC</vt:lpstr>
      <vt:lpstr>SIEC</vt:lpstr>
      <vt:lpstr>Slide 5</vt:lpstr>
      <vt:lpstr>SIEC</vt:lpstr>
      <vt:lpstr>7 Steps</vt:lpstr>
      <vt:lpstr>7 Steps</vt:lpstr>
      <vt:lpstr>Planning</vt:lpstr>
      <vt:lpstr>Planning</vt:lpstr>
      <vt:lpstr>Creative  Brief</vt:lpstr>
      <vt:lpstr>Creative  Brief</vt:lpstr>
      <vt:lpstr>Creative  Brief</vt:lpstr>
      <vt:lpstr>Outreach  Plan</vt:lpstr>
      <vt:lpstr>Outreach  Plan</vt:lpstr>
      <vt:lpstr>Outreach  Plan</vt:lpstr>
      <vt:lpstr>SIEC</vt:lpstr>
    </vt:vector>
  </TitlesOfParts>
  <Company>Washington State Patrol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tcasey</cp:lastModifiedBy>
  <cp:revision>323</cp:revision>
  <dcterms:created xsi:type="dcterms:W3CDTF">2009-02-17T18:58:12Z</dcterms:created>
  <dcterms:modified xsi:type="dcterms:W3CDTF">2010-09-17T17:50:19Z</dcterms:modified>
</cp:coreProperties>
</file>