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4"/>
  </p:notesMasterIdLst>
  <p:handoutMasterIdLst>
    <p:handoutMasterId r:id="rId15"/>
  </p:handoutMasterIdLst>
  <p:sldIdLst>
    <p:sldId id="301" r:id="rId2"/>
    <p:sldId id="310" r:id="rId3"/>
    <p:sldId id="311" r:id="rId4"/>
    <p:sldId id="312" r:id="rId5"/>
    <p:sldId id="302" r:id="rId6"/>
    <p:sldId id="303" r:id="rId7"/>
    <p:sldId id="307" r:id="rId8"/>
    <p:sldId id="304" r:id="rId9"/>
    <p:sldId id="305" r:id="rId10"/>
    <p:sldId id="306" r:id="rId11"/>
    <p:sldId id="309" r:id="rId12"/>
    <p:sldId id="308" r:id="rId13"/>
  </p:sldIdLst>
  <p:sldSz cx="9144000" cy="6858000" type="screen4x3"/>
  <p:notesSz cx="68580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ECFF"/>
    <a:srgbClr val="FFFF99"/>
    <a:srgbClr val="FFCC99"/>
    <a:srgbClr val="99FF66"/>
    <a:srgbClr val="66CCFF"/>
    <a:srgbClr val="9999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3412" autoAdjust="0"/>
  </p:normalViewPr>
  <p:slideViewPr>
    <p:cSldViewPr snapToGrid="0"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2088" y="-96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275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pPr>
              <a:defRPr/>
            </a:pPr>
            <a:r>
              <a:rPr lang="en-US" dirty="0"/>
              <a:t>Washington State Emergency Management Division</a:t>
            </a:r>
          </a:p>
          <a:p>
            <a:pPr>
              <a:defRPr/>
            </a:pPr>
            <a:r>
              <a:rPr lang="en-US" dirty="0" smtClean="0"/>
              <a:t>Planning, Analysis and Logistics Section</a:t>
            </a:r>
            <a:endParaRPr lang="en-US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r>
              <a:rPr lang="en-US"/>
              <a:t>Lit Dudley</a:t>
            </a:r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7DAB0EAE-8818-4D7A-A01E-8CDCF07F8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E95E9B-8AAD-4EE4-B0E9-2BAD9DD32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5780088" y="0"/>
            <a:ext cx="33639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Planning, Analysis &amp; Logistics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3050" y="1035050"/>
            <a:ext cx="1949450" cy="54721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3113" y="1035050"/>
            <a:ext cx="5697537" cy="54721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7400" y="2106613"/>
            <a:ext cx="381635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6150" y="2106613"/>
            <a:ext cx="381635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Text Box 4"/>
          <p:cNvSpPr txBox="1">
            <a:spLocks noChangeArrowheads="1"/>
          </p:cNvSpPr>
          <p:nvPr userDrawn="1"/>
        </p:nvSpPr>
        <p:spPr bwMode="auto">
          <a:xfrm>
            <a:off x="5753100" y="0"/>
            <a:ext cx="3390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Planning, Analysis &amp; Logistics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73113" y="1035050"/>
            <a:ext cx="7773987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7400" y="2106613"/>
            <a:ext cx="77851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FFFF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FFFF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FFFF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FFFF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CCFF"/>
        </a:buClr>
        <a:buFont typeface="Wingdings" pitchFamily="2" charset="2"/>
        <a:buChar char="w"/>
        <a:defRPr sz="20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pptemplate.com/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Emergency Operations Planning Template</a:t>
            </a:r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NWTEMC/NPAIHB</a:t>
            </a:r>
            <a:r>
              <a:rPr lang="en-US" dirty="0" smtClean="0"/>
              <a:t> </a:t>
            </a:r>
            <a:r>
              <a:rPr lang="en-US" dirty="0" smtClean="0"/>
              <a:t>Conference</a:t>
            </a:r>
          </a:p>
          <a:p>
            <a:pPr eaLnBrk="1" hangingPunct="1">
              <a:defRPr/>
            </a:pPr>
            <a:r>
              <a:rPr lang="en-US" dirty="0" smtClean="0"/>
              <a:t>September </a:t>
            </a:r>
            <a:r>
              <a:rPr lang="en-US" dirty="0" smtClean="0"/>
              <a:t>29, </a:t>
            </a:r>
            <a:r>
              <a:rPr lang="en-US" dirty="0" smtClean="0"/>
              <a:t>2010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Dave Hall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Demonstration</a:t>
            </a:r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1360488" y="6273800"/>
            <a:ext cx="614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bg1"/>
                </a:solidFill>
                <a:hlinkClick r:id="rId2"/>
              </a:rPr>
              <a:t>http://www.csepptemplate.com</a:t>
            </a:r>
            <a:endParaRPr lang="en-US" sz="3200">
              <a:solidFill>
                <a:schemeClr val="bg1"/>
              </a:solidFill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735013" y="1798638"/>
            <a:ext cx="7785100" cy="4400550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rgbClr val="99CCFF"/>
              </a:buClr>
              <a:buFont typeface="Wingdings" pitchFamily="2" charset="2"/>
              <a:buChar char="w"/>
              <a:defRPr/>
            </a:pPr>
            <a:r>
              <a:rPr lang="en-US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Three formats</a:t>
            </a:r>
          </a:p>
          <a:p>
            <a:pPr marL="342900" indent="-342900" algn="l">
              <a:spcBef>
                <a:spcPct val="20000"/>
              </a:spcBef>
              <a:buClr>
                <a:srgbClr val="99CCFF"/>
              </a:buClr>
              <a:buFont typeface="Wingdings" pitchFamily="2" charset="2"/>
              <a:buChar char="w"/>
              <a:defRPr/>
            </a:pPr>
            <a:r>
              <a:rPr lang="en-US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Create plans</a:t>
            </a:r>
          </a:p>
          <a:p>
            <a:pPr marL="342900" indent="-342900" algn="l">
              <a:spcBef>
                <a:spcPct val="20000"/>
              </a:spcBef>
              <a:buClr>
                <a:srgbClr val="99CCFF"/>
              </a:buClr>
              <a:buFont typeface="Wingdings" pitchFamily="2" charset="2"/>
              <a:buChar char="w"/>
              <a:defRPr/>
            </a:pPr>
            <a:r>
              <a:rPr lang="en-US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Create users and assign responsibilities</a:t>
            </a:r>
          </a:p>
          <a:p>
            <a:pPr marL="800100" lvl="1" indent="-342900" algn="l">
              <a:spcBef>
                <a:spcPct val="20000"/>
              </a:spcBef>
              <a:buClr>
                <a:srgbClr val="99CCFF"/>
              </a:buClr>
              <a:buFont typeface="Wingdings" pitchFamily="2" charset="2"/>
              <a:buChar char="w"/>
              <a:defRPr/>
            </a:pPr>
            <a:r>
              <a:rPr lang="en-US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Plan Administrator</a:t>
            </a:r>
          </a:p>
          <a:p>
            <a:pPr marL="800100" lvl="1" indent="-342900" algn="l">
              <a:spcBef>
                <a:spcPct val="20000"/>
              </a:spcBef>
              <a:buClr>
                <a:srgbClr val="99CCFF"/>
              </a:buClr>
              <a:buFont typeface="Wingdings" pitchFamily="2" charset="2"/>
              <a:buChar char="w"/>
              <a:defRPr/>
            </a:pPr>
            <a:r>
              <a:rPr lang="en-US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Plan Manager</a:t>
            </a:r>
          </a:p>
          <a:p>
            <a:pPr marL="800100" lvl="1" indent="-342900" algn="l">
              <a:spcBef>
                <a:spcPct val="20000"/>
              </a:spcBef>
              <a:buClr>
                <a:srgbClr val="99CCFF"/>
              </a:buClr>
              <a:buFont typeface="Wingdings" pitchFamily="2" charset="2"/>
              <a:buChar char="w"/>
              <a:defRPr/>
            </a:pPr>
            <a:r>
              <a:rPr lang="en-US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Team Leader</a:t>
            </a:r>
          </a:p>
          <a:p>
            <a:pPr marL="800100" lvl="1" indent="-342900" algn="l">
              <a:spcBef>
                <a:spcPct val="20000"/>
              </a:spcBef>
              <a:buClr>
                <a:srgbClr val="99CCFF"/>
              </a:buClr>
              <a:buFont typeface="Wingdings" pitchFamily="2" charset="2"/>
              <a:buChar char="w"/>
              <a:defRPr/>
            </a:pPr>
            <a:r>
              <a:rPr lang="en-US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Planner</a:t>
            </a:r>
          </a:p>
          <a:p>
            <a:pPr marL="342900" indent="-342900" algn="l">
              <a:spcBef>
                <a:spcPct val="20000"/>
              </a:spcBef>
              <a:buClr>
                <a:srgbClr val="99CCFF"/>
              </a:buClr>
              <a:buFont typeface="Wingdings" pitchFamily="2" charset="2"/>
              <a:buChar char="w"/>
              <a:defRPr/>
            </a:pPr>
            <a:r>
              <a:rPr lang="en-US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Manage plan development</a:t>
            </a:r>
          </a:p>
          <a:p>
            <a:pPr marL="342900" indent="-342900" algn="l">
              <a:spcBef>
                <a:spcPct val="20000"/>
              </a:spcBef>
              <a:buClr>
                <a:srgbClr val="99CCFF"/>
              </a:buClr>
              <a:buFont typeface="Wingdings" pitchFamily="2" charset="2"/>
              <a:buChar char="w"/>
              <a:defRPr/>
            </a:pPr>
            <a:endParaRPr lang="en-US" sz="2000" b="1" kern="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IEM Contact Information</a:t>
            </a:r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468313" y="2732088"/>
            <a:ext cx="76866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	Gary Hilbert - IEM</a:t>
            </a:r>
          </a:p>
          <a:p>
            <a:r>
              <a:rPr lang="en-US" sz="3600">
                <a:solidFill>
                  <a:schemeClr val="bg1"/>
                </a:solidFill>
              </a:rPr>
              <a:t>	703-560-1650</a:t>
            </a:r>
          </a:p>
          <a:p>
            <a:r>
              <a:rPr lang="en-US" sz="3600">
                <a:solidFill>
                  <a:schemeClr val="bg1"/>
                </a:solidFill>
              </a:rPr>
              <a:t>	Gary.Hilbert@iem.com</a:t>
            </a:r>
          </a:p>
          <a:p>
            <a:r>
              <a:rPr lang="en-US" sz="3600">
                <a:solidFill>
                  <a:schemeClr val="bg1"/>
                </a:solidFill>
              </a:rPr>
              <a:t>	www.csepptemplate.com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Dave Hall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WA </a:t>
            </a:r>
            <a:r>
              <a:rPr lang="en-US" dirty="0" smtClean="0"/>
              <a:t>EMD Emergency Planning</a:t>
            </a:r>
            <a:r>
              <a:rPr lang="en-US" dirty="0" smtClean="0"/>
              <a:t> </a:t>
            </a:r>
            <a:r>
              <a:rPr lang="en-US" dirty="0" smtClean="0"/>
              <a:t>Program Coordinator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253 </a:t>
            </a:r>
            <a:r>
              <a:rPr lang="en-US" dirty="0" smtClean="0"/>
              <a:t>512-7057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d.hall</a:t>
            </a:r>
            <a:r>
              <a:rPr lang="en-US" dirty="0" smtClean="0"/>
              <a:t>@emd.wa.gov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FFFF00"/>
                </a:solidFill>
              </a:rPr>
              <a:t>Most Common Question to Experienced Planners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4000" dirty="0" smtClean="0">
                <a:solidFill>
                  <a:srgbClr val="FFFF00"/>
                </a:solidFill>
              </a:rPr>
              <a:t>Do you have a template?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2651" y="1521822"/>
            <a:ext cx="8296053" cy="440055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sz="4000" dirty="0" smtClean="0">
                <a:solidFill>
                  <a:srgbClr val="FFFF00"/>
                </a:solidFill>
              </a:rPr>
              <a:t>We </a:t>
            </a:r>
            <a:r>
              <a:rPr lang="en-US" sz="4000" dirty="0" smtClean="0">
                <a:solidFill>
                  <a:srgbClr val="FFFF00"/>
                </a:solidFill>
              </a:rPr>
              <a:t>used to say “NO” – now </a:t>
            </a:r>
            <a:r>
              <a:rPr lang="en-US" sz="4000" dirty="0" smtClean="0">
                <a:solidFill>
                  <a:srgbClr val="FFFF00"/>
                </a:solidFill>
              </a:rPr>
              <a:t>we </a:t>
            </a:r>
            <a:r>
              <a:rPr lang="en-US" sz="4000" dirty="0" smtClean="0">
                <a:solidFill>
                  <a:srgbClr val="FFFF00"/>
                </a:solidFill>
              </a:rPr>
              <a:t>say</a:t>
            </a:r>
          </a:p>
          <a:p>
            <a:pPr algn="ctr">
              <a:buNone/>
            </a:pPr>
            <a:r>
              <a:rPr lang="en-US" sz="6600" dirty="0" smtClean="0">
                <a:solidFill>
                  <a:srgbClr val="FFFF00"/>
                </a:solidFill>
              </a:rPr>
              <a:t>“YES”</a:t>
            </a:r>
          </a:p>
          <a:p>
            <a:r>
              <a:rPr lang="en-US" sz="4000" dirty="0" smtClean="0">
                <a:solidFill>
                  <a:srgbClr val="FFFF00"/>
                </a:solidFill>
              </a:rPr>
              <a:t>The EOPT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Overview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Application Overview</a:t>
            </a:r>
          </a:p>
          <a:p>
            <a:pPr lvl="1" eaLnBrk="1" hangingPunct="1">
              <a:defRPr/>
            </a:pPr>
            <a:r>
              <a:rPr lang="en-US" sz="2400" dirty="0" smtClean="0"/>
              <a:t>Development Objectives</a:t>
            </a:r>
          </a:p>
          <a:p>
            <a:pPr lvl="1" eaLnBrk="1" hangingPunct="1">
              <a:defRPr/>
            </a:pPr>
            <a:r>
              <a:rPr lang="en-US" sz="2400" dirty="0" smtClean="0"/>
              <a:t>Background</a:t>
            </a:r>
          </a:p>
          <a:p>
            <a:pPr lvl="1" eaLnBrk="1" hangingPunct="1">
              <a:defRPr/>
            </a:pPr>
            <a:r>
              <a:rPr lang="en-US" sz="2400" dirty="0" smtClean="0"/>
              <a:t>Recent Activity</a:t>
            </a:r>
          </a:p>
          <a:p>
            <a:pPr eaLnBrk="1" hangingPunct="1">
              <a:defRPr/>
            </a:pPr>
            <a:r>
              <a:rPr lang="en-US" sz="2800" dirty="0" smtClean="0"/>
              <a:t>Demonstration via Internet  </a:t>
            </a:r>
          </a:p>
          <a:p>
            <a:pPr lvl="1" eaLnBrk="1" hangingPunct="1">
              <a:lnSpc>
                <a:spcPct val="80000"/>
              </a:lnSpc>
              <a:buClr>
                <a:srgbClr val="FFFF00"/>
              </a:buClr>
              <a:buFont typeface="Wingdings" pitchFamily="2" charset="2"/>
              <a:buChar char="Ø"/>
              <a:defRPr/>
            </a:pPr>
            <a:endParaRPr lang="en-US" sz="16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Development Objectives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NIMS and other requirements requires the overhaul of existing plans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en-US" sz="2800" dirty="0" smtClean="0"/>
              <a:t>The software template: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en-US" sz="2400" dirty="0" smtClean="0"/>
              <a:t>Helps users migrate existing plans into a NIMS-compliant format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en-US" sz="2400" dirty="0" smtClean="0"/>
              <a:t>Standardizes CSEPP and other plans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defRPr/>
            </a:pPr>
            <a:r>
              <a:rPr lang="en-US" sz="2800" dirty="0" smtClean="0"/>
              <a:t>Implement CSEPP Planning Guidance from 2006 and forward</a:t>
            </a:r>
          </a:p>
          <a:p>
            <a:pPr eaLnBrk="1" hangingPunct="1">
              <a:buClr>
                <a:schemeClr val="tx1"/>
              </a:buClr>
              <a:defRPr/>
            </a:pPr>
            <a:r>
              <a:rPr lang="en-US" sz="2800" dirty="0" smtClean="0"/>
              <a:t>Provide a model EOP template that is: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en-US" sz="2600" dirty="0" smtClean="0"/>
              <a:t>NIMS compliant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en-US" sz="2600" dirty="0" smtClean="0"/>
              <a:t>Mirrors NRF construct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en-US" sz="2600" dirty="0" smtClean="0"/>
              <a:t>All-hazards inclusive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en-US" sz="2600" dirty="0" smtClean="0"/>
              <a:t>Web-based for easy updating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en-US" sz="2600" dirty="0" smtClean="0"/>
              <a:t>Based on CPG-101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Development Objectives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Clr>
                <a:schemeClr val="tx1"/>
              </a:buClr>
              <a:defRPr/>
            </a:pPr>
            <a:r>
              <a:rPr lang="en-US" sz="2800" dirty="0" smtClean="0"/>
              <a:t>Extensive input from state &amp; local planners </a:t>
            </a:r>
          </a:p>
          <a:p>
            <a:pPr lvl="2" eaLnBrk="1" hangingPunct="1">
              <a:lnSpc>
                <a:spcPct val="110000"/>
              </a:lnSpc>
              <a:buClr>
                <a:schemeClr val="tx1"/>
              </a:buClr>
              <a:defRPr/>
            </a:pPr>
            <a:r>
              <a:rPr lang="en-US" dirty="0" smtClean="0"/>
              <a:t>(AL, AR, CO, IN, OR, UT, WA)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  <a:defRPr/>
            </a:pPr>
            <a:r>
              <a:rPr lang="en-US" sz="2800" dirty="0" smtClean="0"/>
              <a:t>Collaboration with NIMS Integration Center and Grants &amp; Training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  <a:defRPr/>
            </a:pPr>
            <a:r>
              <a:rPr lang="en-US" sz="2800" dirty="0" smtClean="0"/>
              <a:t>Ongoing coordination with NEMA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  <a:defRPr/>
            </a:pPr>
            <a:r>
              <a:rPr lang="en-US" sz="2800" dirty="0" smtClean="0"/>
              <a:t>Version 2.0 released 12/31/2006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  <a:defRPr/>
            </a:pPr>
            <a:r>
              <a:rPr lang="en-US" sz="2800" dirty="0" smtClean="0"/>
              <a:t>Version 2.01 released 4/30/2007</a:t>
            </a:r>
          </a:p>
          <a:p>
            <a:pPr eaLnBrk="1" hangingPunct="1">
              <a:lnSpc>
                <a:spcPct val="110000"/>
              </a:lnSpc>
              <a:buClr>
                <a:schemeClr val="tx1"/>
              </a:buClr>
              <a:defRPr/>
            </a:pPr>
            <a:r>
              <a:rPr lang="en-US" sz="2800" dirty="0" smtClean="0"/>
              <a:t>Current operational version is 2.2 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Background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Consistency in plans throughout </a:t>
            </a:r>
            <a:r>
              <a:rPr lang="en-US" sz="2800" dirty="0" smtClean="0"/>
              <a:t>region</a:t>
            </a:r>
            <a:endParaRPr lang="en-US" sz="2800" dirty="0" smtClean="0"/>
          </a:p>
          <a:p>
            <a:pPr lvl="1" eaLnBrk="1" hangingPunct="1">
              <a:defRPr/>
            </a:pPr>
            <a:r>
              <a:rPr lang="en-US" sz="2400" dirty="0" smtClean="0"/>
              <a:t>Addresses all plan components</a:t>
            </a:r>
          </a:p>
          <a:p>
            <a:pPr lvl="1" eaLnBrk="1" hangingPunct="1">
              <a:defRPr/>
            </a:pPr>
            <a:r>
              <a:rPr lang="en-US" sz="2400" dirty="0" smtClean="0"/>
              <a:t>Useable for “any” plan (All Hazard)</a:t>
            </a:r>
          </a:p>
          <a:p>
            <a:pPr eaLnBrk="1" hangingPunct="1">
              <a:defRPr/>
            </a:pPr>
            <a:r>
              <a:rPr lang="en-US" sz="2800" dirty="0" smtClean="0"/>
              <a:t>Streamlines format issues</a:t>
            </a:r>
          </a:p>
          <a:p>
            <a:pPr eaLnBrk="1" hangingPunct="1">
              <a:defRPr/>
            </a:pPr>
            <a:r>
              <a:rPr lang="en-US" sz="2800" dirty="0" smtClean="0"/>
              <a:t>NIMS and NRF consistency</a:t>
            </a:r>
          </a:p>
          <a:p>
            <a:pPr eaLnBrk="1" hangingPunct="1">
              <a:defRPr/>
            </a:pPr>
            <a:r>
              <a:rPr lang="en-US" sz="2800" dirty="0" smtClean="0"/>
              <a:t>Supports State CEMP or EOP model</a:t>
            </a:r>
          </a:p>
          <a:p>
            <a:pPr eaLnBrk="1" hangingPunct="1">
              <a:defRPr/>
            </a:pPr>
            <a:r>
              <a:rPr lang="en-US" sz="2800" dirty="0" smtClean="0"/>
              <a:t>Supports CSEPP, USDOE, FNF Programs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Benefits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&amp;T Background">
  <a:themeElements>
    <a:clrScheme name="E&amp;T Backgroun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&amp;T Backgrou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&amp;T Backgrou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&amp;T Backgrou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&amp;T Backgrou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&amp;T Backgrou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&amp;T Backgrou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&amp;T Backgrou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&amp;T Backgrou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&amp;T Backgrou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&amp;T Backgrou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&amp;T Backgrou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&amp;T Backgrou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&amp;T Backgrou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1827</TotalTime>
  <Words>241</Words>
  <Application>Microsoft Office PowerPoint</Application>
  <PresentationFormat>On-screen Show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E&amp;T Background</vt:lpstr>
      <vt:lpstr>Emergency Operations Planning Template</vt:lpstr>
      <vt:lpstr>Slide 2</vt:lpstr>
      <vt:lpstr>Slide 3</vt:lpstr>
      <vt:lpstr>Slide 4</vt:lpstr>
      <vt:lpstr>Overview</vt:lpstr>
      <vt:lpstr>Development Objectives</vt:lpstr>
      <vt:lpstr>Development Objectives</vt:lpstr>
      <vt:lpstr>Background</vt:lpstr>
      <vt:lpstr>Benefits</vt:lpstr>
      <vt:lpstr>Demonstration</vt:lpstr>
      <vt:lpstr>IEM Contact Information</vt:lpstr>
      <vt:lpstr>Questions?</vt:lpstr>
    </vt:vector>
  </TitlesOfParts>
  <Company>Military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sjc245</dc:creator>
  <cp:lastModifiedBy>Dave Hall</cp:lastModifiedBy>
  <cp:revision>92</cp:revision>
  <dcterms:created xsi:type="dcterms:W3CDTF">2008-09-15T20:08:14Z</dcterms:created>
  <dcterms:modified xsi:type="dcterms:W3CDTF">2010-09-29T15:00:11Z</dcterms:modified>
</cp:coreProperties>
</file>