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5"/>
  </p:notesMasterIdLst>
  <p:handoutMasterIdLst>
    <p:handoutMasterId r:id="rId36"/>
  </p:handoutMasterIdLst>
  <p:sldIdLst>
    <p:sldId id="315" r:id="rId2"/>
    <p:sldId id="316" r:id="rId3"/>
    <p:sldId id="317" r:id="rId4"/>
    <p:sldId id="318" r:id="rId5"/>
    <p:sldId id="25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4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290" r:id="rId3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55" autoAdjust="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214" y="-7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John%20Redd&#8217;s%20iPod:Chart%20of%20national%20ILI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50800"/>
          </c:spPr>
          <c:marker>
            <c:symbol val="circle"/>
            <c:size val="8"/>
          </c:marker>
          <c:xVal>
            <c:numRef>
              <c:f>Sheet1!$A$3:$A$30</c:f>
              <c:numCache>
                <c:formatCode>General</c:formatCode>
                <c:ptCount val="2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28</c:v>
                </c:pt>
                <c:pt idx="17">
                  <c:v>29</c:v>
                </c:pt>
                <c:pt idx="18">
                  <c:v>30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35</c:v>
                </c:pt>
                <c:pt idx="24">
                  <c:v>36</c:v>
                </c:pt>
                <c:pt idx="25">
                  <c:v>37</c:v>
                </c:pt>
                <c:pt idx="26">
                  <c:v>38</c:v>
                </c:pt>
                <c:pt idx="27">
                  <c:v>39</c:v>
                </c:pt>
              </c:numCache>
            </c:numRef>
          </c:xVal>
          <c:yVal>
            <c:numRef>
              <c:f>Sheet1!$B$3:$B$30</c:f>
              <c:numCache>
                <c:formatCode>General</c:formatCode>
                <c:ptCount val="28"/>
                <c:pt idx="0">
                  <c:v>2.6377952755905598</c:v>
                </c:pt>
                <c:pt idx="1">
                  <c:v>2.9921259842519667</c:v>
                </c:pt>
                <c:pt idx="2">
                  <c:v>2.6771653543307088</c:v>
                </c:pt>
                <c:pt idx="3">
                  <c:v>2.3622047244094477</c:v>
                </c:pt>
                <c:pt idx="4">
                  <c:v>2.4803149606299288</c:v>
                </c:pt>
                <c:pt idx="5">
                  <c:v>2.4803149606299288</c:v>
                </c:pt>
                <c:pt idx="6">
                  <c:v>2.401574803149606</c:v>
                </c:pt>
                <c:pt idx="7">
                  <c:v>2.401574803149606</c:v>
                </c:pt>
                <c:pt idx="8">
                  <c:v>2.165354330708662</c:v>
                </c:pt>
                <c:pt idx="9">
                  <c:v>2.598425196850394</c:v>
                </c:pt>
                <c:pt idx="10">
                  <c:v>2.007874015748031</c:v>
                </c:pt>
                <c:pt idx="11">
                  <c:v>1.8110236220472438</c:v>
                </c:pt>
                <c:pt idx="12">
                  <c:v>1.8110236220472438</c:v>
                </c:pt>
                <c:pt idx="13">
                  <c:v>1.8110236220472438</c:v>
                </c:pt>
                <c:pt idx="14">
                  <c:v>2.0472440944881867</c:v>
                </c:pt>
                <c:pt idx="15">
                  <c:v>1.6929133858267755</c:v>
                </c:pt>
                <c:pt idx="16">
                  <c:v>1.7322834645669372</c:v>
                </c:pt>
                <c:pt idx="17">
                  <c:v>1.614173228346456</c:v>
                </c:pt>
                <c:pt idx="18">
                  <c:v>1.614173228346456</c:v>
                </c:pt>
                <c:pt idx="19">
                  <c:v>1.614173228346456</c:v>
                </c:pt>
                <c:pt idx="20">
                  <c:v>1.6929133858267755</c:v>
                </c:pt>
                <c:pt idx="21">
                  <c:v>2.204724409448819</c:v>
                </c:pt>
                <c:pt idx="22">
                  <c:v>2.7165354330708493</c:v>
                </c:pt>
                <c:pt idx="23">
                  <c:v>3.3070866141732167</c:v>
                </c:pt>
                <c:pt idx="24">
                  <c:v>4.2519685039370083</c:v>
                </c:pt>
                <c:pt idx="25">
                  <c:v>4.0551181102361982</c:v>
                </c:pt>
                <c:pt idx="26">
                  <c:v>3.9370078740157477</c:v>
                </c:pt>
                <c:pt idx="27">
                  <c:v>6.2992125984251972</c:v>
                </c:pt>
              </c:numCache>
            </c:numRef>
          </c:yVal>
        </c:ser>
        <c:axId val="54355456"/>
        <c:axId val="54437376"/>
      </c:scatterChart>
      <c:valAx>
        <c:axId val="54355456"/>
        <c:scaling>
          <c:orientation val="minMax"/>
          <c:max val="40"/>
          <c:min val="10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437376"/>
        <c:crosses val="autoZero"/>
        <c:crossBetween val="midCat"/>
      </c:valAx>
      <c:valAx>
        <c:axId val="544373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4355456"/>
        <c:crosses val="autoZero"/>
        <c:crossBetween val="midCat"/>
      </c:valAx>
    </c:plotArea>
    <c:plotVisOnly val="1"/>
  </c:chart>
  <c:spPr>
    <a:solidFill>
      <a:sysClr val="window" lastClr="FFFFFF">
        <a:lumMod val="50000"/>
      </a:sysClr>
    </a:solidFill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0.20578</cdr:x>
      <cdr:y>0.33353</cdr:y>
    </cdr:from>
    <cdr:to>
      <cdr:x>0.20598</cdr:x>
      <cdr:y>0.50019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5400000">
          <a:off x="1599406" y="1372394"/>
          <a:ext cx="1588" cy="6858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0.16667</cdr:x>
      <cdr:y>0.14815</cdr:y>
    </cdr:from>
    <cdr:to>
      <cdr:x>0.35294</cdr:x>
      <cdr:y>0.35185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5400" y="609600"/>
          <a:ext cx="1447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First cases reported in </a:t>
          </a:r>
          <a:r>
            <a:rPr lang="en-US" sz="1600" b="1" dirty="0">
              <a:solidFill>
                <a:schemeClr val="tx1"/>
              </a:solidFill>
            </a:rPr>
            <a:t>M</a:t>
          </a:r>
          <a:r>
            <a:rPr lang="en-US" sz="1600" b="1" dirty="0" smtClean="0">
              <a:solidFill>
                <a:schemeClr val="tx1"/>
              </a:solidFill>
            </a:rPr>
            <a:t>MWR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F7260E98-AF8C-4400-A89A-EFDD4853DDD3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841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BC559ED4-5070-4C6F-965A-6711FCEC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D23E0-3DBD-47AC-B6A7-044C6B542FA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3" tIns="46472" rIns="92943" bIns="464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43" tIns="46472" rIns="92943" bIns="4647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1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D478BF-B10D-49A0-A3E1-005EADFA5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D8978-3BDB-4A43-A4BE-35EF7F4FCC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532" y="4403725"/>
            <a:ext cx="6280111" cy="30903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/>
              <a:t>Of 800+ treaties, the U.S. Senate ratified approximately 372 treaties. </a:t>
            </a:r>
          </a:p>
          <a:p>
            <a:pPr eaLnBrk="1" hangingPunct="1"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spcBef>
                <a:spcPct val="0"/>
              </a:spcBef>
            </a:pPr>
            <a:r>
              <a:rPr lang="en-US" sz="1600" dirty="0" smtClean="0"/>
              <a:t>Statement by the President on the Reauthorization of the Indian Health Care Improvement Act…”Our responsibility to provide health services to American Indians and Alaska Natives derives from the nation-to-nation relationship between the federal and tribal governments.” 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535C6-436D-430E-89D4-317D2E3F4A1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50" tIns="46475" rIns="92950" bIns="46475"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Under the CSTE Tribal Epidemiology Subcommittee during the midst of the H1N1 pandemic, CDC, State, TEC, and IHS officials came together to address an important AI/AN health disparity…. in this case that  AI/AN had a mortality rate 4 times higher than other racial groups combined.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October, two U.S. states (Arizona and New Mexico) observed a disproportionate number of deaths related to H1N1 among American Indian/Alaska Natives (AI/ANs). These observations, plus incomplete reporting of race/ethnicity at the national level, led to formation of a multidisciplinary workgroup comprised of representatives from </a:t>
            </a:r>
            <a:r>
              <a:rPr lang="en-US" b="1" smtClean="0"/>
              <a:t>12 state health departments</a:t>
            </a:r>
            <a:r>
              <a:rPr lang="en-US" smtClean="0"/>
              <a:t>, the Council of State and Territorial Epidemiologists, </a:t>
            </a:r>
            <a:r>
              <a:rPr lang="en-US" b="1" smtClean="0"/>
              <a:t>tribal epidemiology centers</a:t>
            </a:r>
            <a:r>
              <a:rPr lang="en-US" smtClean="0"/>
              <a:t>, the Indian Health Service, and CDC. The workgroup assessed the burden of H1N1 influenza deaths in the AI/AN population by compiling surveillance data from the states and comparing death rates. The results indicated that, during April 15--November 13, </a:t>
            </a:r>
            <a:r>
              <a:rPr lang="en-US" b="1" smtClean="0"/>
              <a:t>AI/ANs in the 12 participating states had an H1N1 mortality rate four times higher than persons in all other racial/ethnic populations combined. 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D09A7-2133-4709-B184-E52CAA7416B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7665" y="4413090"/>
            <a:ext cx="4868089" cy="638535"/>
          </a:xfrm>
          <a:noFill/>
          <a:ln/>
        </p:spPr>
        <p:txBody>
          <a:bodyPr>
            <a:spAutoFit/>
          </a:bodyPr>
          <a:lstStyle/>
          <a:p>
            <a:pPr marL="196965" indent="-196965" eaLnBrk="1">
              <a:lnSpc>
                <a:spcPct val="97000"/>
              </a:lnSpc>
              <a:spcBef>
                <a:spcPct val="0"/>
              </a:spcBef>
              <a:buSzPct val="45000"/>
              <a:tabLst>
                <a:tab pos="660412" algn="l"/>
                <a:tab pos="1320824" algn="l"/>
                <a:tab pos="1981235" algn="l"/>
                <a:tab pos="2641646" algn="l"/>
                <a:tab pos="3302058" algn="l"/>
                <a:tab pos="3962470" algn="l"/>
                <a:tab pos="4622882" algn="l"/>
              </a:tabLst>
            </a:pP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Table 4. Characteristics of Hospitalized Patients Who Were Not Admitted to an Intensive Care Unit (ICU) and Survived and Patients Who Were Admitted to an ICU or Died.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Oregon PHD maintains a position dedicated to tribal preparedness liaison work to facilitate communication with tribes, the Northwest Portland Area Indian Health Board, and agencies working with Urban Indians.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PHD established a Tribal epidemiology liaison position to coordinate efforts to respond to H1N1, other public health issues, and to improve data quality.</a:t>
            </a:r>
          </a:p>
          <a:p>
            <a:r>
              <a:rPr lang="en-US" dirty="0" smtClean="0"/>
              <a:t>Tribes, local health departments, and PHD held weekly conference calls to review unfolding H1N1-related developments and share issues requiring coordinated action.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Tribal representatives and the PHD tribal preparedness coordinator held a separate, weekly conference call to share information and problem solve.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Provided direct allocation of PPE, antiviral medications, and 2009 H1N1 vaccine to tribes.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Provided direct allocation of vaccine to the Native American Rehabilitation Association, an Urban Indian clinic.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A9865-E233-43F9-98ED-7B3C8E38E5B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478BF-B10D-49A0-A3E1-005EADFA538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478BF-B10D-49A0-A3E1-005EADFA538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478BF-B10D-49A0-A3E1-005EADFA538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4E0-0D7F-45C9-9493-57C8C4528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D71B-2F99-41D6-90F7-741E8675A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0ECE-F504-4DBB-AA9C-ECE8AE038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BC6E-477A-4617-AE0E-4C01A9144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96CF-1019-4AA4-978D-F3198B99D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F4A2-43CD-4A0F-B422-CDA0C58C5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487E-6904-4D16-8778-E610EE9E4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83FE3-2D5C-4B44-BB90-60C49C9D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AD2-548B-4FC1-8BB3-FF4C77461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7943-0D00-4E46-9B26-6D393E13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FA29-113F-4E38-ABD5-8E1C5BCB5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veamericanhm_pg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166965FD-4C50-4DDE-BD75-848958C8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u.gov/storybook/stories/will/will_shortbull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1n1flu/recommendations.htm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365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Impact of Pandemic H1N1 on American Indians and Alaska Natives: Federal, State and Tribal Collaborative Responses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Thomas Weiser, MD, MPH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Medical Epidemiologist, Portland Area Indian Health Service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Northwest Tribal Epicenter</a:t>
            </a:r>
          </a:p>
        </p:txBody>
      </p:sp>
      <p:pic>
        <p:nvPicPr>
          <p:cNvPr id="4" name="Picture 3" descr="ihslog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1143000" cy="112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4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Reflect for a Moment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resources did you turn to?</a:t>
            </a:r>
          </a:p>
          <a:p>
            <a:r>
              <a:rPr lang="en-US" b="1" dirty="0" smtClean="0"/>
              <a:t>What plans did you have in place?</a:t>
            </a:r>
          </a:p>
          <a:p>
            <a:r>
              <a:rPr lang="en-US" b="1" dirty="0" smtClean="0"/>
              <a:t>How did the Pandemic we were </a:t>
            </a:r>
            <a:r>
              <a:rPr lang="en-US" b="1" u="sng" dirty="0" smtClean="0"/>
              <a:t>dealt</a:t>
            </a:r>
            <a:r>
              <a:rPr lang="en-US" b="1" dirty="0" smtClean="0"/>
              <a:t> fit with the Pandemic for which we </a:t>
            </a:r>
            <a:r>
              <a:rPr lang="en-US" b="1" u="sng" dirty="0" smtClean="0"/>
              <a:t>planned</a:t>
            </a:r>
            <a:r>
              <a:rPr lang="en-US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Pillars of the Federal Response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Surveillance</a:t>
            </a:r>
          </a:p>
          <a:p>
            <a:r>
              <a:rPr lang="en-US" b="1" dirty="0" smtClean="0"/>
              <a:t>Community Mitigation</a:t>
            </a:r>
          </a:p>
          <a:p>
            <a:r>
              <a:rPr lang="en-US" b="1" dirty="0" smtClean="0"/>
              <a:t>Vaccination</a:t>
            </a:r>
          </a:p>
          <a:p>
            <a:r>
              <a:rPr lang="en-US" b="1" dirty="0" smtClean="0"/>
              <a:t>Communication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Indian Health Service  Response to H1N1 Pandemic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National level EOC coordinated efforts with each Area</a:t>
            </a:r>
          </a:p>
          <a:p>
            <a:pPr lvl="1"/>
            <a:r>
              <a:rPr lang="en-US" b="1" dirty="0" smtClean="0"/>
              <a:t>Identified national resources and made these available- PPE, </a:t>
            </a:r>
            <a:r>
              <a:rPr lang="en-US" b="1" dirty="0" err="1" smtClean="0"/>
              <a:t>antivirals</a:t>
            </a:r>
            <a:r>
              <a:rPr lang="en-US" b="1" dirty="0" smtClean="0"/>
              <a:t> and, when available, H1N1 vaccine for Health Care Personnel (HCP)</a:t>
            </a:r>
          </a:p>
          <a:p>
            <a:pPr lvl="1"/>
            <a:r>
              <a:rPr lang="en-US" b="1" dirty="0" smtClean="0"/>
              <a:t>Weekly calls with Area leaders</a:t>
            </a:r>
          </a:p>
          <a:p>
            <a:pPr lvl="1"/>
            <a:r>
              <a:rPr lang="en-US" b="1" dirty="0" smtClean="0"/>
              <a:t>Division of Epidemiology and Disease Prevention  (DEDP, Albuquerque) developed automated ILI surveillance from RPMS, assisted with outbreak investigation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/>
                <a:cs typeface="ＭＳ Ｐゴシック"/>
              </a:rPr>
              <a:t>IHS H1N1 </a:t>
            </a:r>
            <a:br>
              <a:rPr lang="en-US" b="1" smtClean="0">
                <a:ea typeface="ＭＳ Ｐゴシック"/>
                <a:cs typeface="ＭＳ Ｐゴシック"/>
              </a:rPr>
            </a:br>
            <a:r>
              <a:rPr lang="en-US" b="1" smtClean="0">
                <a:ea typeface="ＭＳ Ｐゴシック"/>
                <a:cs typeface="ＭＳ Ｐゴシック"/>
              </a:rPr>
              <a:t>Surveillance System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/>
                <a:cs typeface="ＭＳ Ｐゴシック"/>
              </a:rPr>
              <a:t>4/25: Active surveillance (Sells, AZ)</a:t>
            </a:r>
          </a:p>
          <a:p>
            <a:r>
              <a:rPr lang="en-US" b="1" smtClean="0">
                <a:ea typeface="ＭＳ Ｐゴシック"/>
                <a:cs typeface="ＭＳ Ｐゴシック"/>
              </a:rPr>
              <a:t>Syndromic surveillance system conceived same weekend</a:t>
            </a:r>
          </a:p>
          <a:p>
            <a:r>
              <a:rPr lang="en-US" b="1" smtClean="0">
                <a:ea typeface="ＭＳ Ｐゴシック"/>
                <a:cs typeface="ＭＳ Ｐゴシック"/>
              </a:rPr>
              <a:t>Support/permission obtained from IHS CMO and Area CMOs</a:t>
            </a:r>
          </a:p>
          <a:p>
            <a:r>
              <a:rPr lang="en-US" b="1" smtClean="0">
                <a:ea typeface="ＭＳ Ｐゴシック"/>
                <a:cs typeface="ＭＳ Ｐゴシック"/>
              </a:rPr>
              <a:t>Programming began quickly; multiple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ea typeface="ＭＳ Ｐゴシック"/>
              <a:cs typeface="ＭＳ Ｐゴシック"/>
            </a:endParaRPr>
          </a:p>
          <a:p>
            <a:r>
              <a:rPr lang="en-US" b="1" dirty="0" smtClean="0">
                <a:ea typeface="ＭＳ Ｐゴシック"/>
                <a:cs typeface="ＭＳ Ｐゴシック"/>
              </a:rPr>
              <a:t>Individual patient data stored at facility level in Resource Patient Management System (RPMS)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Electronic data uploaded automatically to Albuquerque nightly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Aggregated and analyzed in SAS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b="1" dirty="0">
                <a:latin typeface="+mn-lt"/>
              </a:rPr>
              <a:t>Data Flow </a:t>
            </a:r>
            <a:r>
              <a:rPr lang="en-US" sz="4000" b="1" kern="0" dirty="0">
                <a:latin typeface="+mn-lt"/>
              </a:rPr>
              <a:t>IHS H1N1 </a:t>
            </a:r>
            <a:br>
              <a:rPr lang="en-US" sz="4000" b="1" kern="0" dirty="0">
                <a:latin typeface="+mn-lt"/>
              </a:rPr>
            </a:br>
            <a:r>
              <a:rPr lang="en-US" sz="4000" b="1" kern="0" dirty="0">
                <a:latin typeface="+mn-lt"/>
              </a:rPr>
              <a:t>Surveillance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ea typeface="ＭＳ Ｐゴシック"/>
                <a:cs typeface="ＭＳ Ｐゴシック"/>
              </a:rPr>
              <a:t>Percent ILI by Week</a:t>
            </a:r>
            <a:br>
              <a:rPr lang="en-US" sz="4000" b="1" smtClean="0">
                <a:ea typeface="ＭＳ Ｐゴシック"/>
                <a:cs typeface="ＭＳ Ｐゴシック"/>
              </a:rPr>
            </a:br>
            <a:r>
              <a:rPr lang="en-US" sz="4000" b="1" smtClean="0">
                <a:ea typeface="ＭＳ Ｐゴシック"/>
                <a:cs typeface="ＭＳ Ｐゴシック"/>
              </a:rPr>
              <a:t>IHS National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198938" y="6015038"/>
            <a:ext cx="982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352800"/>
            <a:ext cx="553998" cy="81052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/>
                <a:ea typeface="ＭＳ Ｐゴシック" pitchFamily="-116" charset="-128"/>
                <a:cs typeface="ＭＳ Ｐゴシック" pitchFamily="-116" charset="-128"/>
              </a:rPr>
              <a:t>% 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340100" y="5700713"/>
            <a:ext cx="1930400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>
                <a:latin typeface="Helvetica" charset="0"/>
              </a:rPr>
              <a:t>Albuquerque</a:t>
            </a:r>
          </a:p>
          <a:p>
            <a:pPr algn="ctr" eaLnBrk="0" hangingPunct="0"/>
            <a:r>
              <a:rPr lang="en-US">
                <a:latin typeface="Helvetica" charset="0"/>
              </a:rPr>
              <a:t>11%</a:t>
            </a:r>
          </a:p>
          <a:p>
            <a:pPr algn="ctr" eaLnBrk="0" hangingPunct="0"/>
            <a:endParaRPr lang="en-US" sz="1400" b="1">
              <a:latin typeface="Helvetica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95400"/>
            <a:ext cx="8597900" cy="5562600"/>
            <a:chOff x="-52" y="269"/>
            <a:chExt cx="5588" cy="396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10" y="897"/>
              <a:ext cx="1075" cy="747"/>
              <a:chOff x="3110" y="897"/>
              <a:chExt cx="1075" cy="747"/>
            </a:xfrm>
          </p:grpSpPr>
          <p:sp>
            <p:nvSpPr>
              <p:cNvPr id="14438" name="Freeform 6"/>
              <p:cNvSpPr>
                <a:spLocks/>
              </p:cNvSpPr>
              <p:nvPr/>
            </p:nvSpPr>
            <p:spPr bwMode="auto">
              <a:xfrm>
                <a:off x="3110" y="897"/>
                <a:ext cx="482" cy="573"/>
              </a:xfrm>
              <a:custGeom>
                <a:avLst/>
                <a:gdLst>
                  <a:gd name="T0" fmla="*/ 0 w 482"/>
                  <a:gd name="T1" fmla="*/ 0 h 573"/>
                  <a:gd name="T2" fmla="*/ 163 w 482"/>
                  <a:gd name="T3" fmla="*/ 0 h 573"/>
                  <a:gd name="T4" fmla="*/ 481 w 482"/>
                  <a:gd name="T5" fmla="*/ 74 h 573"/>
                  <a:gd name="T6" fmla="*/ 369 w 482"/>
                  <a:gd name="T7" fmla="*/ 185 h 573"/>
                  <a:gd name="T8" fmla="*/ 326 w 482"/>
                  <a:gd name="T9" fmla="*/ 351 h 573"/>
                  <a:gd name="T10" fmla="*/ 326 w 482"/>
                  <a:gd name="T11" fmla="*/ 443 h 573"/>
                  <a:gd name="T12" fmla="*/ 438 w 482"/>
                  <a:gd name="T13" fmla="*/ 526 h 573"/>
                  <a:gd name="T14" fmla="*/ 447 w 482"/>
                  <a:gd name="T15" fmla="*/ 572 h 573"/>
                  <a:gd name="T16" fmla="*/ 60 w 482"/>
                  <a:gd name="T17" fmla="*/ 572 h 573"/>
                  <a:gd name="T18" fmla="*/ 60 w 482"/>
                  <a:gd name="T19" fmla="*/ 406 h 573"/>
                  <a:gd name="T20" fmla="*/ 34 w 482"/>
                  <a:gd name="T21" fmla="*/ 369 h 573"/>
                  <a:gd name="T22" fmla="*/ 52 w 482"/>
                  <a:gd name="T23" fmla="*/ 341 h 573"/>
                  <a:gd name="T24" fmla="*/ 52 w 482"/>
                  <a:gd name="T25" fmla="*/ 304 h 573"/>
                  <a:gd name="T26" fmla="*/ 43 w 482"/>
                  <a:gd name="T27" fmla="*/ 203 h 573"/>
                  <a:gd name="T28" fmla="*/ 0 w 482"/>
                  <a:gd name="T29" fmla="*/ 0 h 5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2"/>
                  <a:gd name="T46" fmla="*/ 0 h 573"/>
                  <a:gd name="T47" fmla="*/ 482 w 482"/>
                  <a:gd name="T48" fmla="*/ 573 h 5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2" h="573">
                    <a:moveTo>
                      <a:pt x="0" y="0"/>
                    </a:moveTo>
                    <a:lnTo>
                      <a:pt x="163" y="0"/>
                    </a:lnTo>
                    <a:lnTo>
                      <a:pt x="481" y="74"/>
                    </a:lnTo>
                    <a:lnTo>
                      <a:pt x="369" y="185"/>
                    </a:lnTo>
                    <a:lnTo>
                      <a:pt x="326" y="351"/>
                    </a:lnTo>
                    <a:lnTo>
                      <a:pt x="326" y="443"/>
                    </a:lnTo>
                    <a:lnTo>
                      <a:pt x="438" y="526"/>
                    </a:lnTo>
                    <a:lnTo>
                      <a:pt x="447" y="572"/>
                    </a:lnTo>
                    <a:lnTo>
                      <a:pt x="60" y="572"/>
                    </a:lnTo>
                    <a:lnTo>
                      <a:pt x="60" y="406"/>
                    </a:lnTo>
                    <a:lnTo>
                      <a:pt x="34" y="369"/>
                    </a:lnTo>
                    <a:lnTo>
                      <a:pt x="52" y="341"/>
                    </a:lnTo>
                    <a:lnTo>
                      <a:pt x="52" y="304"/>
                    </a:lnTo>
                    <a:lnTo>
                      <a:pt x="43" y="20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7"/>
              <p:cNvSpPr>
                <a:spLocks/>
              </p:cNvSpPr>
              <p:nvPr/>
            </p:nvSpPr>
            <p:spPr bwMode="auto">
              <a:xfrm>
                <a:off x="3437" y="1109"/>
                <a:ext cx="421" cy="461"/>
              </a:xfrm>
              <a:custGeom>
                <a:avLst/>
                <a:gdLst>
                  <a:gd name="T0" fmla="*/ 26 w 421"/>
                  <a:gd name="T1" fmla="*/ 37 h 461"/>
                  <a:gd name="T2" fmla="*/ 129 w 421"/>
                  <a:gd name="T3" fmla="*/ 0 h 461"/>
                  <a:gd name="T4" fmla="*/ 154 w 421"/>
                  <a:gd name="T5" fmla="*/ 46 h 461"/>
                  <a:gd name="T6" fmla="*/ 300 w 421"/>
                  <a:gd name="T7" fmla="*/ 120 h 461"/>
                  <a:gd name="T8" fmla="*/ 334 w 421"/>
                  <a:gd name="T9" fmla="*/ 166 h 461"/>
                  <a:gd name="T10" fmla="*/ 343 w 421"/>
                  <a:gd name="T11" fmla="*/ 212 h 461"/>
                  <a:gd name="T12" fmla="*/ 394 w 421"/>
                  <a:gd name="T13" fmla="*/ 193 h 461"/>
                  <a:gd name="T14" fmla="*/ 420 w 421"/>
                  <a:gd name="T15" fmla="*/ 221 h 461"/>
                  <a:gd name="T16" fmla="*/ 369 w 421"/>
                  <a:gd name="T17" fmla="*/ 294 h 461"/>
                  <a:gd name="T18" fmla="*/ 351 w 421"/>
                  <a:gd name="T19" fmla="*/ 460 h 461"/>
                  <a:gd name="T20" fmla="*/ 163 w 421"/>
                  <a:gd name="T21" fmla="*/ 460 h 461"/>
                  <a:gd name="T22" fmla="*/ 129 w 421"/>
                  <a:gd name="T23" fmla="*/ 432 h 461"/>
                  <a:gd name="T24" fmla="*/ 129 w 421"/>
                  <a:gd name="T25" fmla="*/ 386 h 461"/>
                  <a:gd name="T26" fmla="*/ 111 w 421"/>
                  <a:gd name="T27" fmla="*/ 350 h 461"/>
                  <a:gd name="T28" fmla="*/ 111 w 421"/>
                  <a:gd name="T29" fmla="*/ 313 h 461"/>
                  <a:gd name="T30" fmla="*/ 0 w 421"/>
                  <a:gd name="T31" fmla="*/ 230 h 461"/>
                  <a:gd name="T32" fmla="*/ 0 w 421"/>
                  <a:gd name="T33" fmla="*/ 138 h 461"/>
                  <a:gd name="T34" fmla="*/ 26 w 421"/>
                  <a:gd name="T35" fmla="*/ 37 h 4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1"/>
                  <a:gd name="T56" fmla="*/ 421 w 421"/>
                  <a:gd name="T57" fmla="*/ 461 h 4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1">
                    <a:moveTo>
                      <a:pt x="26" y="37"/>
                    </a:moveTo>
                    <a:lnTo>
                      <a:pt x="129" y="0"/>
                    </a:lnTo>
                    <a:lnTo>
                      <a:pt x="154" y="46"/>
                    </a:lnTo>
                    <a:lnTo>
                      <a:pt x="300" y="120"/>
                    </a:lnTo>
                    <a:lnTo>
                      <a:pt x="334" y="166"/>
                    </a:lnTo>
                    <a:lnTo>
                      <a:pt x="343" y="212"/>
                    </a:lnTo>
                    <a:lnTo>
                      <a:pt x="394" y="193"/>
                    </a:lnTo>
                    <a:lnTo>
                      <a:pt x="420" y="221"/>
                    </a:lnTo>
                    <a:lnTo>
                      <a:pt x="369" y="294"/>
                    </a:lnTo>
                    <a:lnTo>
                      <a:pt x="351" y="460"/>
                    </a:lnTo>
                    <a:lnTo>
                      <a:pt x="163" y="460"/>
                    </a:lnTo>
                    <a:lnTo>
                      <a:pt x="129" y="432"/>
                    </a:lnTo>
                    <a:lnTo>
                      <a:pt x="129" y="386"/>
                    </a:lnTo>
                    <a:lnTo>
                      <a:pt x="111" y="350"/>
                    </a:lnTo>
                    <a:lnTo>
                      <a:pt x="111" y="313"/>
                    </a:lnTo>
                    <a:lnTo>
                      <a:pt x="0" y="230"/>
                    </a:lnTo>
                    <a:lnTo>
                      <a:pt x="0" y="138"/>
                    </a:lnTo>
                    <a:lnTo>
                      <a:pt x="26" y="37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8"/>
              <p:cNvSpPr>
                <a:spLocks/>
              </p:cNvSpPr>
              <p:nvPr/>
            </p:nvSpPr>
            <p:spPr bwMode="auto">
              <a:xfrm>
                <a:off x="3591" y="1063"/>
                <a:ext cx="482" cy="250"/>
              </a:xfrm>
              <a:custGeom>
                <a:avLst/>
                <a:gdLst>
                  <a:gd name="T0" fmla="*/ 0 w 482"/>
                  <a:gd name="T1" fmla="*/ 83 h 250"/>
                  <a:gd name="T2" fmla="*/ 146 w 482"/>
                  <a:gd name="T3" fmla="*/ 175 h 250"/>
                  <a:gd name="T4" fmla="*/ 180 w 482"/>
                  <a:gd name="T5" fmla="*/ 212 h 250"/>
                  <a:gd name="T6" fmla="*/ 189 w 482"/>
                  <a:gd name="T7" fmla="*/ 249 h 250"/>
                  <a:gd name="T8" fmla="*/ 275 w 482"/>
                  <a:gd name="T9" fmla="*/ 166 h 250"/>
                  <a:gd name="T10" fmla="*/ 481 w 482"/>
                  <a:gd name="T11" fmla="*/ 129 h 250"/>
                  <a:gd name="T12" fmla="*/ 387 w 482"/>
                  <a:gd name="T13" fmla="*/ 65 h 250"/>
                  <a:gd name="T14" fmla="*/ 266 w 482"/>
                  <a:gd name="T15" fmla="*/ 120 h 250"/>
                  <a:gd name="T16" fmla="*/ 146 w 482"/>
                  <a:gd name="T17" fmla="*/ 74 h 250"/>
                  <a:gd name="T18" fmla="*/ 215 w 482"/>
                  <a:gd name="T19" fmla="*/ 9 h 250"/>
                  <a:gd name="T20" fmla="*/ 155 w 482"/>
                  <a:gd name="T21" fmla="*/ 0 h 250"/>
                  <a:gd name="T22" fmla="*/ 0 w 482"/>
                  <a:gd name="T23" fmla="*/ 83 h 2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2"/>
                  <a:gd name="T37" fmla="*/ 0 h 250"/>
                  <a:gd name="T38" fmla="*/ 482 w 482"/>
                  <a:gd name="T39" fmla="*/ 250 h 2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2" h="250">
                    <a:moveTo>
                      <a:pt x="0" y="83"/>
                    </a:moveTo>
                    <a:lnTo>
                      <a:pt x="146" y="175"/>
                    </a:lnTo>
                    <a:lnTo>
                      <a:pt x="180" y="212"/>
                    </a:lnTo>
                    <a:lnTo>
                      <a:pt x="189" y="249"/>
                    </a:lnTo>
                    <a:lnTo>
                      <a:pt x="275" y="166"/>
                    </a:lnTo>
                    <a:lnTo>
                      <a:pt x="481" y="129"/>
                    </a:lnTo>
                    <a:lnTo>
                      <a:pt x="387" y="65"/>
                    </a:lnTo>
                    <a:lnTo>
                      <a:pt x="266" y="120"/>
                    </a:lnTo>
                    <a:lnTo>
                      <a:pt x="146" y="74"/>
                    </a:lnTo>
                    <a:lnTo>
                      <a:pt x="215" y="9"/>
                    </a:lnTo>
                    <a:lnTo>
                      <a:pt x="155" y="0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9"/>
              <p:cNvSpPr>
                <a:spLocks/>
              </p:cNvSpPr>
              <p:nvPr/>
            </p:nvSpPr>
            <p:spPr bwMode="auto">
              <a:xfrm>
                <a:off x="3866" y="1256"/>
                <a:ext cx="319" cy="388"/>
              </a:xfrm>
              <a:custGeom>
                <a:avLst/>
                <a:gdLst>
                  <a:gd name="T0" fmla="*/ 155 w 319"/>
                  <a:gd name="T1" fmla="*/ 0 h 388"/>
                  <a:gd name="T2" fmla="*/ 249 w 319"/>
                  <a:gd name="T3" fmla="*/ 28 h 388"/>
                  <a:gd name="T4" fmla="*/ 275 w 319"/>
                  <a:gd name="T5" fmla="*/ 111 h 388"/>
                  <a:gd name="T6" fmla="*/ 215 w 319"/>
                  <a:gd name="T7" fmla="*/ 175 h 388"/>
                  <a:gd name="T8" fmla="*/ 232 w 319"/>
                  <a:gd name="T9" fmla="*/ 203 h 388"/>
                  <a:gd name="T10" fmla="*/ 284 w 319"/>
                  <a:gd name="T11" fmla="*/ 166 h 388"/>
                  <a:gd name="T12" fmla="*/ 309 w 319"/>
                  <a:gd name="T13" fmla="*/ 175 h 388"/>
                  <a:gd name="T14" fmla="*/ 318 w 319"/>
                  <a:gd name="T15" fmla="*/ 276 h 388"/>
                  <a:gd name="T16" fmla="*/ 258 w 319"/>
                  <a:gd name="T17" fmla="*/ 369 h 388"/>
                  <a:gd name="T18" fmla="*/ 258 w 319"/>
                  <a:gd name="T19" fmla="*/ 387 h 388"/>
                  <a:gd name="T20" fmla="*/ 0 w 319"/>
                  <a:gd name="T21" fmla="*/ 387 h 388"/>
                  <a:gd name="T22" fmla="*/ 34 w 319"/>
                  <a:gd name="T23" fmla="*/ 276 h 388"/>
                  <a:gd name="T24" fmla="*/ 17 w 319"/>
                  <a:gd name="T25" fmla="*/ 194 h 388"/>
                  <a:gd name="T26" fmla="*/ 52 w 319"/>
                  <a:gd name="T27" fmla="*/ 101 h 388"/>
                  <a:gd name="T28" fmla="*/ 155 w 319"/>
                  <a:gd name="T29" fmla="*/ 0 h 3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9"/>
                  <a:gd name="T46" fmla="*/ 0 h 388"/>
                  <a:gd name="T47" fmla="*/ 319 w 319"/>
                  <a:gd name="T48" fmla="*/ 388 h 3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9" h="388">
                    <a:moveTo>
                      <a:pt x="155" y="0"/>
                    </a:moveTo>
                    <a:lnTo>
                      <a:pt x="249" y="28"/>
                    </a:lnTo>
                    <a:lnTo>
                      <a:pt x="275" y="111"/>
                    </a:lnTo>
                    <a:lnTo>
                      <a:pt x="215" y="175"/>
                    </a:lnTo>
                    <a:lnTo>
                      <a:pt x="232" y="203"/>
                    </a:lnTo>
                    <a:lnTo>
                      <a:pt x="284" y="166"/>
                    </a:lnTo>
                    <a:lnTo>
                      <a:pt x="309" y="175"/>
                    </a:lnTo>
                    <a:lnTo>
                      <a:pt x="318" y="276"/>
                    </a:lnTo>
                    <a:lnTo>
                      <a:pt x="258" y="369"/>
                    </a:lnTo>
                    <a:lnTo>
                      <a:pt x="258" y="387"/>
                    </a:lnTo>
                    <a:lnTo>
                      <a:pt x="0" y="387"/>
                    </a:lnTo>
                    <a:lnTo>
                      <a:pt x="34" y="276"/>
                    </a:lnTo>
                    <a:lnTo>
                      <a:pt x="17" y="194"/>
                    </a:lnTo>
                    <a:lnTo>
                      <a:pt x="52" y="101"/>
                    </a:lnTo>
                    <a:lnTo>
                      <a:pt x="155" y="0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625" y="943"/>
              <a:ext cx="851" cy="820"/>
              <a:chOff x="1625" y="943"/>
              <a:chExt cx="851" cy="820"/>
            </a:xfrm>
          </p:grpSpPr>
          <p:sp>
            <p:nvSpPr>
              <p:cNvPr id="14436" name="Freeform 11"/>
              <p:cNvSpPr>
                <a:spLocks/>
              </p:cNvSpPr>
              <p:nvPr/>
            </p:nvSpPr>
            <p:spPr bwMode="auto">
              <a:xfrm>
                <a:off x="1625" y="943"/>
                <a:ext cx="851" cy="480"/>
              </a:xfrm>
              <a:custGeom>
                <a:avLst/>
                <a:gdLst>
                  <a:gd name="T0" fmla="*/ 0 w 851"/>
                  <a:gd name="T1" fmla="*/ 0 h 480"/>
                  <a:gd name="T2" fmla="*/ 850 w 851"/>
                  <a:gd name="T3" fmla="*/ 0 h 480"/>
                  <a:gd name="T4" fmla="*/ 850 w 851"/>
                  <a:gd name="T5" fmla="*/ 415 h 480"/>
                  <a:gd name="T6" fmla="*/ 352 w 851"/>
                  <a:gd name="T7" fmla="*/ 415 h 480"/>
                  <a:gd name="T8" fmla="*/ 352 w 851"/>
                  <a:gd name="T9" fmla="*/ 442 h 480"/>
                  <a:gd name="T10" fmla="*/ 232 w 851"/>
                  <a:gd name="T11" fmla="*/ 479 h 480"/>
                  <a:gd name="T12" fmla="*/ 155 w 851"/>
                  <a:gd name="T13" fmla="*/ 341 h 480"/>
                  <a:gd name="T14" fmla="*/ 112 w 851"/>
                  <a:gd name="T15" fmla="*/ 359 h 480"/>
                  <a:gd name="T16" fmla="*/ 103 w 851"/>
                  <a:gd name="T17" fmla="*/ 341 h 480"/>
                  <a:gd name="T18" fmla="*/ 129 w 851"/>
                  <a:gd name="T19" fmla="*/ 267 h 480"/>
                  <a:gd name="T20" fmla="*/ 0 w 851"/>
                  <a:gd name="T21" fmla="*/ 120 h 480"/>
                  <a:gd name="T22" fmla="*/ 0 w 851"/>
                  <a:gd name="T23" fmla="*/ 0 h 4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480"/>
                  <a:gd name="T38" fmla="*/ 851 w 851"/>
                  <a:gd name="T39" fmla="*/ 480 h 4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480">
                    <a:moveTo>
                      <a:pt x="0" y="0"/>
                    </a:moveTo>
                    <a:lnTo>
                      <a:pt x="850" y="0"/>
                    </a:lnTo>
                    <a:lnTo>
                      <a:pt x="850" y="415"/>
                    </a:lnTo>
                    <a:lnTo>
                      <a:pt x="352" y="415"/>
                    </a:lnTo>
                    <a:lnTo>
                      <a:pt x="352" y="442"/>
                    </a:lnTo>
                    <a:lnTo>
                      <a:pt x="232" y="479"/>
                    </a:lnTo>
                    <a:lnTo>
                      <a:pt x="155" y="341"/>
                    </a:lnTo>
                    <a:lnTo>
                      <a:pt x="112" y="359"/>
                    </a:lnTo>
                    <a:lnTo>
                      <a:pt x="103" y="341"/>
                    </a:lnTo>
                    <a:lnTo>
                      <a:pt x="129" y="267"/>
                    </a:ln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2"/>
              <p:cNvSpPr>
                <a:spLocks/>
              </p:cNvSpPr>
              <p:nvPr/>
            </p:nvSpPr>
            <p:spPr bwMode="auto">
              <a:xfrm>
                <a:off x="1977" y="1358"/>
                <a:ext cx="499" cy="405"/>
              </a:xfrm>
              <a:custGeom>
                <a:avLst/>
                <a:gdLst>
                  <a:gd name="T0" fmla="*/ 0 w 499"/>
                  <a:gd name="T1" fmla="*/ 0 h 405"/>
                  <a:gd name="T2" fmla="*/ 498 w 499"/>
                  <a:gd name="T3" fmla="*/ 0 h 405"/>
                  <a:gd name="T4" fmla="*/ 498 w 499"/>
                  <a:gd name="T5" fmla="*/ 404 h 405"/>
                  <a:gd name="T6" fmla="*/ 0 w 499"/>
                  <a:gd name="T7" fmla="*/ 404 h 405"/>
                  <a:gd name="T8" fmla="*/ 0 w 499"/>
                  <a:gd name="T9" fmla="*/ 0 h 4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405"/>
                  <a:gd name="T17" fmla="*/ 499 w 499"/>
                  <a:gd name="T18" fmla="*/ 405 h 4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405">
                    <a:moveTo>
                      <a:pt x="0" y="0"/>
                    </a:moveTo>
                    <a:lnTo>
                      <a:pt x="498" y="0"/>
                    </a:lnTo>
                    <a:lnTo>
                      <a:pt x="498" y="404"/>
                    </a:lnTo>
                    <a:lnTo>
                      <a:pt x="0" y="40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35" y="953"/>
              <a:ext cx="997" cy="921"/>
              <a:chOff x="2535" y="953"/>
              <a:chExt cx="997" cy="921"/>
            </a:xfrm>
          </p:grpSpPr>
          <p:sp>
            <p:nvSpPr>
              <p:cNvPr id="14432" name="Freeform 14"/>
              <p:cNvSpPr>
                <a:spLocks/>
              </p:cNvSpPr>
              <p:nvPr/>
            </p:nvSpPr>
            <p:spPr bwMode="auto">
              <a:xfrm>
                <a:off x="2535" y="1256"/>
                <a:ext cx="542" cy="370"/>
              </a:xfrm>
              <a:custGeom>
                <a:avLst/>
                <a:gdLst>
                  <a:gd name="T0" fmla="*/ 0 w 542"/>
                  <a:gd name="T1" fmla="*/ 0 h 370"/>
                  <a:gd name="T2" fmla="*/ 532 w 542"/>
                  <a:gd name="T3" fmla="*/ 0 h 370"/>
                  <a:gd name="T4" fmla="*/ 532 w 542"/>
                  <a:gd name="T5" fmla="*/ 28 h 370"/>
                  <a:gd name="T6" fmla="*/ 507 w 542"/>
                  <a:gd name="T7" fmla="*/ 65 h 370"/>
                  <a:gd name="T8" fmla="*/ 541 w 542"/>
                  <a:gd name="T9" fmla="*/ 101 h 370"/>
                  <a:gd name="T10" fmla="*/ 541 w 542"/>
                  <a:gd name="T11" fmla="*/ 268 h 370"/>
                  <a:gd name="T12" fmla="*/ 524 w 542"/>
                  <a:gd name="T13" fmla="*/ 268 h 370"/>
                  <a:gd name="T14" fmla="*/ 524 w 542"/>
                  <a:gd name="T15" fmla="*/ 369 h 370"/>
                  <a:gd name="T16" fmla="*/ 429 w 542"/>
                  <a:gd name="T17" fmla="*/ 341 h 370"/>
                  <a:gd name="T18" fmla="*/ 395 w 542"/>
                  <a:gd name="T19" fmla="*/ 314 h 370"/>
                  <a:gd name="T20" fmla="*/ 0 w 542"/>
                  <a:gd name="T21" fmla="*/ 314 h 370"/>
                  <a:gd name="T22" fmla="*/ 0 w 542"/>
                  <a:gd name="T23" fmla="*/ 0 h 3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2"/>
                  <a:gd name="T37" fmla="*/ 0 h 370"/>
                  <a:gd name="T38" fmla="*/ 542 w 542"/>
                  <a:gd name="T39" fmla="*/ 370 h 3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2" h="370">
                    <a:moveTo>
                      <a:pt x="0" y="0"/>
                    </a:moveTo>
                    <a:lnTo>
                      <a:pt x="532" y="0"/>
                    </a:lnTo>
                    <a:lnTo>
                      <a:pt x="532" y="28"/>
                    </a:lnTo>
                    <a:lnTo>
                      <a:pt x="507" y="65"/>
                    </a:lnTo>
                    <a:lnTo>
                      <a:pt x="541" y="101"/>
                    </a:lnTo>
                    <a:lnTo>
                      <a:pt x="541" y="268"/>
                    </a:lnTo>
                    <a:lnTo>
                      <a:pt x="524" y="268"/>
                    </a:lnTo>
                    <a:lnTo>
                      <a:pt x="524" y="369"/>
                    </a:lnTo>
                    <a:lnTo>
                      <a:pt x="429" y="341"/>
                    </a:lnTo>
                    <a:lnTo>
                      <a:pt x="395" y="314"/>
                    </a:lnTo>
                    <a:lnTo>
                      <a:pt x="0" y="3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15"/>
              <p:cNvSpPr>
                <a:spLocks/>
              </p:cNvSpPr>
              <p:nvPr/>
            </p:nvSpPr>
            <p:spPr bwMode="auto">
              <a:xfrm>
                <a:off x="3059" y="1523"/>
                <a:ext cx="473" cy="286"/>
              </a:xfrm>
              <a:custGeom>
                <a:avLst/>
                <a:gdLst>
                  <a:gd name="T0" fmla="*/ 0 w 473"/>
                  <a:gd name="T1" fmla="*/ 0 h 286"/>
                  <a:gd name="T2" fmla="*/ 395 w 473"/>
                  <a:gd name="T3" fmla="*/ 0 h 286"/>
                  <a:gd name="T4" fmla="*/ 412 w 473"/>
                  <a:gd name="T5" fmla="*/ 28 h 286"/>
                  <a:gd name="T6" fmla="*/ 412 w 473"/>
                  <a:gd name="T7" fmla="*/ 64 h 286"/>
                  <a:gd name="T8" fmla="*/ 446 w 473"/>
                  <a:gd name="T9" fmla="*/ 110 h 286"/>
                  <a:gd name="T10" fmla="*/ 472 w 473"/>
                  <a:gd name="T11" fmla="*/ 156 h 286"/>
                  <a:gd name="T12" fmla="*/ 412 w 473"/>
                  <a:gd name="T13" fmla="*/ 202 h 286"/>
                  <a:gd name="T14" fmla="*/ 421 w 473"/>
                  <a:gd name="T15" fmla="*/ 230 h 286"/>
                  <a:gd name="T16" fmla="*/ 378 w 473"/>
                  <a:gd name="T17" fmla="*/ 285 h 286"/>
                  <a:gd name="T18" fmla="*/ 51 w 473"/>
                  <a:gd name="T19" fmla="*/ 285 h 286"/>
                  <a:gd name="T20" fmla="*/ 0 w 473"/>
                  <a:gd name="T21" fmla="*/ 101 h 286"/>
                  <a:gd name="T22" fmla="*/ 0 w 473"/>
                  <a:gd name="T23" fmla="*/ 0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3"/>
                  <a:gd name="T37" fmla="*/ 0 h 286"/>
                  <a:gd name="T38" fmla="*/ 473 w 473"/>
                  <a:gd name="T39" fmla="*/ 286 h 2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3" h="286">
                    <a:moveTo>
                      <a:pt x="0" y="0"/>
                    </a:moveTo>
                    <a:lnTo>
                      <a:pt x="395" y="0"/>
                    </a:lnTo>
                    <a:lnTo>
                      <a:pt x="412" y="28"/>
                    </a:lnTo>
                    <a:lnTo>
                      <a:pt x="412" y="64"/>
                    </a:lnTo>
                    <a:lnTo>
                      <a:pt x="446" y="110"/>
                    </a:lnTo>
                    <a:lnTo>
                      <a:pt x="472" y="156"/>
                    </a:lnTo>
                    <a:lnTo>
                      <a:pt x="412" y="202"/>
                    </a:lnTo>
                    <a:lnTo>
                      <a:pt x="421" y="230"/>
                    </a:lnTo>
                    <a:lnTo>
                      <a:pt x="378" y="285"/>
                    </a:lnTo>
                    <a:lnTo>
                      <a:pt x="51" y="285"/>
                    </a:lnTo>
                    <a:lnTo>
                      <a:pt x="0" y="1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16"/>
              <p:cNvSpPr>
                <a:spLocks/>
              </p:cNvSpPr>
              <p:nvPr/>
            </p:nvSpPr>
            <p:spPr bwMode="auto">
              <a:xfrm>
                <a:off x="2535" y="953"/>
                <a:ext cx="534" cy="304"/>
              </a:xfrm>
              <a:custGeom>
                <a:avLst/>
                <a:gdLst>
                  <a:gd name="T0" fmla="*/ 0 w 534"/>
                  <a:gd name="T1" fmla="*/ 0 h 304"/>
                  <a:gd name="T2" fmla="*/ 481 w 534"/>
                  <a:gd name="T3" fmla="*/ 0 h 304"/>
                  <a:gd name="T4" fmla="*/ 524 w 534"/>
                  <a:gd name="T5" fmla="*/ 230 h 304"/>
                  <a:gd name="T6" fmla="*/ 533 w 534"/>
                  <a:gd name="T7" fmla="*/ 303 h 304"/>
                  <a:gd name="T8" fmla="*/ 0 w 534"/>
                  <a:gd name="T9" fmla="*/ 303 h 304"/>
                  <a:gd name="T10" fmla="*/ 0 w 534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304"/>
                  <a:gd name="T20" fmla="*/ 534 w 534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304">
                    <a:moveTo>
                      <a:pt x="0" y="0"/>
                    </a:moveTo>
                    <a:lnTo>
                      <a:pt x="481" y="0"/>
                    </a:lnTo>
                    <a:lnTo>
                      <a:pt x="524" y="230"/>
                    </a:lnTo>
                    <a:lnTo>
                      <a:pt x="533" y="303"/>
                    </a:lnTo>
                    <a:lnTo>
                      <a:pt x="0" y="3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17"/>
              <p:cNvSpPr>
                <a:spLocks/>
              </p:cNvSpPr>
              <p:nvPr/>
            </p:nvSpPr>
            <p:spPr bwMode="auto">
              <a:xfrm>
                <a:off x="2535" y="1569"/>
                <a:ext cx="628" cy="305"/>
              </a:xfrm>
              <a:custGeom>
                <a:avLst/>
                <a:gdLst>
                  <a:gd name="T0" fmla="*/ 0 w 628"/>
                  <a:gd name="T1" fmla="*/ 0 h 305"/>
                  <a:gd name="T2" fmla="*/ 395 w 628"/>
                  <a:gd name="T3" fmla="*/ 0 h 305"/>
                  <a:gd name="T4" fmla="*/ 429 w 628"/>
                  <a:gd name="T5" fmla="*/ 28 h 305"/>
                  <a:gd name="T6" fmla="*/ 524 w 628"/>
                  <a:gd name="T7" fmla="*/ 55 h 305"/>
                  <a:gd name="T8" fmla="*/ 575 w 628"/>
                  <a:gd name="T9" fmla="*/ 240 h 305"/>
                  <a:gd name="T10" fmla="*/ 627 w 628"/>
                  <a:gd name="T11" fmla="*/ 304 h 305"/>
                  <a:gd name="T12" fmla="*/ 137 w 628"/>
                  <a:gd name="T13" fmla="*/ 304 h 305"/>
                  <a:gd name="T14" fmla="*/ 137 w 628"/>
                  <a:gd name="T15" fmla="*/ 203 h 305"/>
                  <a:gd name="T16" fmla="*/ 0 w 628"/>
                  <a:gd name="T17" fmla="*/ 203 h 305"/>
                  <a:gd name="T18" fmla="*/ 0 w 628"/>
                  <a:gd name="T19" fmla="*/ 0 h 3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8"/>
                  <a:gd name="T31" fmla="*/ 0 h 305"/>
                  <a:gd name="T32" fmla="*/ 628 w 628"/>
                  <a:gd name="T33" fmla="*/ 305 h 3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8" h="305">
                    <a:moveTo>
                      <a:pt x="0" y="0"/>
                    </a:moveTo>
                    <a:lnTo>
                      <a:pt x="395" y="0"/>
                    </a:lnTo>
                    <a:lnTo>
                      <a:pt x="429" y="28"/>
                    </a:lnTo>
                    <a:lnTo>
                      <a:pt x="524" y="55"/>
                    </a:lnTo>
                    <a:lnTo>
                      <a:pt x="575" y="240"/>
                    </a:lnTo>
                    <a:lnTo>
                      <a:pt x="627" y="304"/>
                    </a:lnTo>
                    <a:lnTo>
                      <a:pt x="137" y="304"/>
                    </a:lnTo>
                    <a:lnTo>
                      <a:pt x="137" y="203"/>
                    </a:lnTo>
                    <a:lnTo>
                      <a:pt x="0" y="20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524" y="1337"/>
              <a:ext cx="1332" cy="1798"/>
              <a:chOff x="3524" y="1337"/>
              <a:chExt cx="1332" cy="1798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3820" y="1337"/>
                <a:ext cx="963" cy="764"/>
                <a:chOff x="3820" y="1337"/>
                <a:chExt cx="963" cy="764"/>
              </a:xfrm>
            </p:grpSpPr>
            <p:sp>
              <p:nvSpPr>
                <p:cNvPr id="14420" name="Freeform 20"/>
                <p:cNvSpPr>
                  <a:spLocks/>
                </p:cNvSpPr>
                <p:nvPr/>
              </p:nvSpPr>
              <p:spPr bwMode="auto">
                <a:xfrm>
                  <a:off x="4218" y="1754"/>
                  <a:ext cx="405" cy="258"/>
                </a:xfrm>
                <a:custGeom>
                  <a:avLst/>
                  <a:gdLst>
                    <a:gd name="T0" fmla="*/ 0 w 405"/>
                    <a:gd name="T1" fmla="*/ 46 h 258"/>
                    <a:gd name="T2" fmla="*/ 60 w 405"/>
                    <a:gd name="T3" fmla="*/ 0 h 258"/>
                    <a:gd name="T4" fmla="*/ 60 w 405"/>
                    <a:gd name="T5" fmla="*/ 46 h 258"/>
                    <a:gd name="T6" fmla="*/ 361 w 405"/>
                    <a:gd name="T7" fmla="*/ 46 h 258"/>
                    <a:gd name="T8" fmla="*/ 404 w 405"/>
                    <a:gd name="T9" fmla="*/ 119 h 258"/>
                    <a:gd name="T10" fmla="*/ 378 w 405"/>
                    <a:gd name="T11" fmla="*/ 147 h 258"/>
                    <a:gd name="T12" fmla="*/ 395 w 405"/>
                    <a:gd name="T13" fmla="*/ 211 h 258"/>
                    <a:gd name="T14" fmla="*/ 378 w 405"/>
                    <a:gd name="T15" fmla="*/ 239 h 258"/>
                    <a:gd name="T16" fmla="*/ 309 w 405"/>
                    <a:gd name="T17" fmla="*/ 239 h 258"/>
                    <a:gd name="T18" fmla="*/ 309 w 405"/>
                    <a:gd name="T19" fmla="*/ 257 h 258"/>
                    <a:gd name="T20" fmla="*/ 0 w 405"/>
                    <a:gd name="T21" fmla="*/ 257 h 258"/>
                    <a:gd name="T22" fmla="*/ 0 w 405"/>
                    <a:gd name="T23" fmla="*/ 46 h 2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5"/>
                    <a:gd name="T37" fmla="*/ 0 h 258"/>
                    <a:gd name="T38" fmla="*/ 405 w 405"/>
                    <a:gd name="T39" fmla="*/ 258 h 2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5" h="258">
                      <a:moveTo>
                        <a:pt x="0" y="46"/>
                      </a:moveTo>
                      <a:lnTo>
                        <a:pt x="60" y="0"/>
                      </a:lnTo>
                      <a:lnTo>
                        <a:pt x="60" y="46"/>
                      </a:lnTo>
                      <a:lnTo>
                        <a:pt x="361" y="46"/>
                      </a:lnTo>
                      <a:lnTo>
                        <a:pt x="404" y="119"/>
                      </a:lnTo>
                      <a:lnTo>
                        <a:pt x="378" y="147"/>
                      </a:lnTo>
                      <a:lnTo>
                        <a:pt x="395" y="211"/>
                      </a:lnTo>
                      <a:lnTo>
                        <a:pt x="378" y="239"/>
                      </a:lnTo>
                      <a:lnTo>
                        <a:pt x="309" y="239"/>
                      </a:lnTo>
                      <a:lnTo>
                        <a:pt x="309" y="257"/>
                      </a:lnTo>
                      <a:lnTo>
                        <a:pt x="0" y="257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6" name="Freeform 20"/>
                <p:cNvSpPr>
                  <a:spLocks/>
                </p:cNvSpPr>
                <p:nvPr/>
              </p:nvSpPr>
              <p:spPr bwMode="auto">
                <a:xfrm>
                  <a:off x="3820" y="1843"/>
                  <a:ext cx="405" cy="258"/>
                </a:xfrm>
                <a:custGeom>
                  <a:avLst/>
                  <a:gdLst>
                    <a:gd name="T0" fmla="*/ 0 w 405"/>
                    <a:gd name="T1" fmla="*/ 46 h 258"/>
                    <a:gd name="T2" fmla="*/ 60 w 405"/>
                    <a:gd name="T3" fmla="*/ 0 h 258"/>
                    <a:gd name="T4" fmla="*/ 60 w 405"/>
                    <a:gd name="T5" fmla="*/ 46 h 258"/>
                    <a:gd name="T6" fmla="*/ 361 w 405"/>
                    <a:gd name="T7" fmla="*/ 46 h 258"/>
                    <a:gd name="T8" fmla="*/ 404 w 405"/>
                    <a:gd name="T9" fmla="*/ 119 h 258"/>
                    <a:gd name="T10" fmla="*/ 378 w 405"/>
                    <a:gd name="T11" fmla="*/ 147 h 258"/>
                    <a:gd name="T12" fmla="*/ 395 w 405"/>
                    <a:gd name="T13" fmla="*/ 211 h 258"/>
                    <a:gd name="T14" fmla="*/ 378 w 405"/>
                    <a:gd name="T15" fmla="*/ 239 h 258"/>
                    <a:gd name="T16" fmla="*/ 309 w 405"/>
                    <a:gd name="T17" fmla="*/ 239 h 258"/>
                    <a:gd name="T18" fmla="*/ 309 w 405"/>
                    <a:gd name="T19" fmla="*/ 257 h 258"/>
                    <a:gd name="T20" fmla="*/ 0 w 405"/>
                    <a:gd name="T21" fmla="*/ 257 h 258"/>
                    <a:gd name="T22" fmla="*/ 0 w 405"/>
                    <a:gd name="T23" fmla="*/ 46 h 2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5"/>
                    <a:gd name="T37" fmla="*/ 0 h 258"/>
                    <a:gd name="T38" fmla="*/ 405 w 405"/>
                    <a:gd name="T39" fmla="*/ 258 h 2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5" h="258">
                      <a:moveTo>
                        <a:pt x="0" y="46"/>
                      </a:moveTo>
                      <a:lnTo>
                        <a:pt x="60" y="0"/>
                      </a:lnTo>
                      <a:lnTo>
                        <a:pt x="60" y="46"/>
                      </a:lnTo>
                      <a:lnTo>
                        <a:pt x="361" y="46"/>
                      </a:lnTo>
                      <a:lnTo>
                        <a:pt x="404" y="119"/>
                      </a:lnTo>
                      <a:lnTo>
                        <a:pt x="378" y="147"/>
                      </a:lnTo>
                      <a:lnTo>
                        <a:pt x="395" y="211"/>
                      </a:lnTo>
                      <a:lnTo>
                        <a:pt x="378" y="239"/>
                      </a:lnTo>
                      <a:lnTo>
                        <a:pt x="309" y="239"/>
                      </a:lnTo>
                      <a:lnTo>
                        <a:pt x="309" y="257"/>
                      </a:lnTo>
                      <a:lnTo>
                        <a:pt x="0" y="257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7" name="Freeform 21"/>
                <p:cNvSpPr>
                  <a:spLocks/>
                </p:cNvSpPr>
                <p:nvPr/>
              </p:nvSpPr>
              <p:spPr bwMode="auto">
                <a:xfrm>
                  <a:off x="3880" y="1566"/>
                  <a:ext cx="448" cy="434"/>
                </a:xfrm>
                <a:custGeom>
                  <a:avLst/>
                  <a:gdLst>
                    <a:gd name="T0" fmla="*/ 0 w 448"/>
                    <a:gd name="T1" fmla="*/ 276 h 434"/>
                    <a:gd name="T2" fmla="*/ 0 w 448"/>
                    <a:gd name="T3" fmla="*/ 322 h 434"/>
                    <a:gd name="T4" fmla="*/ 292 w 448"/>
                    <a:gd name="T5" fmla="*/ 322 h 434"/>
                    <a:gd name="T6" fmla="*/ 344 w 448"/>
                    <a:gd name="T7" fmla="*/ 396 h 434"/>
                    <a:gd name="T8" fmla="*/ 395 w 448"/>
                    <a:gd name="T9" fmla="*/ 405 h 434"/>
                    <a:gd name="T10" fmla="*/ 395 w 448"/>
                    <a:gd name="T11" fmla="*/ 433 h 434"/>
                    <a:gd name="T12" fmla="*/ 438 w 448"/>
                    <a:gd name="T13" fmla="*/ 396 h 434"/>
                    <a:gd name="T14" fmla="*/ 447 w 448"/>
                    <a:gd name="T15" fmla="*/ 258 h 434"/>
                    <a:gd name="T16" fmla="*/ 447 w 448"/>
                    <a:gd name="T17" fmla="*/ 157 h 434"/>
                    <a:gd name="T18" fmla="*/ 430 w 448"/>
                    <a:gd name="T19" fmla="*/ 138 h 434"/>
                    <a:gd name="T20" fmla="*/ 438 w 448"/>
                    <a:gd name="T21" fmla="*/ 0 h 434"/>
                    <a:gd name="T22" fmla="*/ 344 w 448"/>
                    <a:gd name="T23" fmla="*/ 0 h 434"/>
                    <a:gd name="T24" fmla="*/ 241 w 448"/>
                    <a:gd name="T25" fmla="*/ 111 h 434"/>
                    <a:gd name="T26" fmla="*/ 258 w 448"/>
                    <a:gd name="T27" fmla="*/ 147 h 434"/>
                    <a:gd name="T28" fmla="*/ 198 w 448"/>
                    <a:gd name="T29" fmla="*/ 203 h 434"/>
                    <a:gd name="T30" fmla="*/ 112 w 448"/>
                    <a:gd name="T31" fmla="*/ 184 h 434"/>
                    <a:gd name="T32" fmla="*/ 43 w 448"/>
                    <a:gd name="T33" fmla="*/ 184 h 434"/>
                    <a:gd name="T34" fmla="*/ 26 w 448"/>
                    <a:gd name="T35" fmla="*/ 240 h 434"/>
                    <a:gd name="T36" fmla="*/ 0 w 448"/>
                    <a:gd name="T37" fmla="*/ 276 h 43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8"/>
                    <a:gd name="T58" fmla="*/ 0 h 434"/>
                    <a:gd name="T59" fmla="*/ 448 w 448"/>
                    <a:gd name="T60" fmla="*/ 434 h 43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8" h="434">
                      <a:moveTo>
                        <a:pt x="0" y="276"/>
                      </a:moveTo>
                      <a:lnTo>
                        <a:pt x="0" y="322"/>
                      </a:lnTo>
                      <a:lnTo>
                        <a:pt x="292" y="322"/>
                      </a:lnTo>
                      <a:lnTo>
                        <a:pt x="344" y="396"/>
                      </a:lnTo>
                      <a:lnTo>
                        <a:pt x="395" y="405"/>
                      </a:lnTo>
                      <a:lnTo>
                        <a:pt x="395" y="433"/>
                      </a:lnTo>
                      <a:lnTo>
                        <a:pt x="438" y="396"/>
                      </a:lnTo>
                      <a:lnTo>
                        <a:pt x="447" y="258"/>
                      </a:lnTo>
                      <a:lnTo>
                        <a:pt x="447" y="157"/>
                      </a:lnTo>
                      <a:lnTo>
                        <a:pt x="430" y="138"/>
                      </a:lnTo>
                      <a:lnTo>
                        <a:pt x="438" y="0"/>
                      </a:lnTo>
                      <a:lnTo>
                        <a:pt x="344" y="0"/>
                      </a:lnTo>
                      <a:lnTo>
                        <a:pt x="241" y="111"/>
                      </a:lnTo>
                      <a:lnTo>
                        <a:pt x="258" y="147"/>
                      </a:lnTo>
                      <a:lnTo>
                        <a:pt x="198" y="203"/>
                      </a:lnTo>
                      <a:lnTo>
                        <a:pt x="112" y="184"/>
                      </a:lnTo>
                      <a:lnTo>
                        <a:pt x="43" y="184"/>
                      </a:lnTo>
                      <a:lnTo>
                        <a:pt x="26" y="240"/>
                      </a:lnTo>
                      <a:lnTo>
                        <a:pt x="0" y="276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8" name="Freeform 22"/>
                <p:cNvSpPr>
                  <a:spLocks/>
                </p:cNvSpPr>
                <p:nvPr/>
              </p:nvSpPr>
              <p:spPr bwMode="auto">
                <a:xfrm>
                  <a:off x="4524" y="1337"/>
                  <a:ext cx="259" cy="424"/>
                </a:xfrm>
                <a:custGeom>
                  <a:avLst/>
                  <a:gdLst>
                    <a:gd name="T0" fmla="*/ 0 w 259"/>
                    <a:gd name="T1" fmla="*/ 166 h 424"/>
                    <a:gd name="T2" fmla="*/ 0 w 259"/>
                    <a:gd name="T3" fmla="*/ 423 h 424"/>
                    <a:gd name="T4" fmla="*/ 60 w 259"/>
                    <a:gd name="T5" fmla="*/ 386 h 424"/>
                    <a:gd name="T6" fmla="*/ 60 w 259"/>
                    <a:gd name="T7" fmla="*/ 359 h 424"/>
                    <a:gd name="T8" fmla="*/ 258 w 259"/>
                    <a:gd name="T9" fmla="*/ 202 h 424"/>
                    <a:gd name="T10" fmla="*/ 249 w 259"/>
                    <a:gd name="T11" fmla="*/ 147 h 424"/>
                    <a:gd name="T12" fmla="*/ 215 w 259"/>
                    <a:gd name="T13" fmla="*/ 129 h 424"/>
                    <a:gd name="T14" fmla="*/ 189 w 259"/>
                    <a:gd name="T15" fmla="*/ 9 h 424"/>
                    <a:gd name="T16" fmla="*/ 138 w 259"/>
                    <a:gd name="T17" fmla="*/ 18 h 424"/>
                    <a:gd name="T18" fmla="*/ 112 w 259"/>
                    <a:gd name="T19" fmla="*/ 0 h 424"/>
                    <a:gd name="T20" fmla="*/ 60 w 259"/>
                    <a:gd name="T21" fmla="*/ 46 h 424"/>
                    <a:gd name="T22" fmla="*/ 0 w 259"/>
                    <a:gd name="T23" fmla="*/ 166 h 4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9"/>
                    <a:gd name="T37" fmla="*/ 0 h 424"/>
                    <a:gd name="T38" fmla="*/ 259 w 259"/>
                    <a:gd name="T39" fmla="*/ 424 h 4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9" h="424">
                      <a:moveTo>
                        <a:pt x="0" y="166"/>
                      </a:moveTo>
                      <a:lnTo>
                        <a:pt x="0" y="423"/>
                      </a:lnTo>
                      <a:lnTo>
                        <a:pt x="60" y="386"/>
                      </a:lnTo>
                      <a:lnTo>
                        <a:pt x="60" y="359"/>
                      </a:lnTo>
                      <a:lnTo>
                        <a:pt x="258" y="202"/>
                      </a:lnTo>
                      <a:lnTo>
                        <a:pt x="249" y="147"/>
                      </a:lnTo>
                      <a:lnTo>
                        <a:pt x="215" y="129"/>
                      </a:lnTo>
                      <a:lnTo>
                        <a:pt x="189" y="9"/>
                      </a:lnTo>
                      <a:lnTo>
                        <a:pt x="138" y="18"/>
                      </a:lnTo>
                      <a:lnTo>
                        <a:pt x="112" y="0"/>
                      </a:lnTo>
                      <a:lnTo>
                        <a:pt x="60" y="46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9" name="Freeform 23"/>
                <p:cNvSpPr>
                  <a:spLocks/>
                </p:cNvSpPr>
                <p:nvPr/>
              </p:nvSpPr>
              <p:spPr bwMode="auto">
                <a:xfrm>
                  <a:off x="4318" y="1769"/>
                  <a:ext cx="259" cy="157"/>
                </a:xfrm>
                <a:custGeom>
                  <a:avLst/>
                  <a:gdLst>
                    <a:gd name="T0" fmla="*/ 9 w 259"/>
                    <a:gd name="T1" fmla="*/ 18 h 157"/>
                    <a:gd name="T2" fmla="*/ 155 w 259"/>
                    <a:gd name="T3" fmla="*/ 18 h 157"/>
                    <a:gd name="T4" fmla="*/ 198 w 259"/>
                    <a:gd name="T5" fmla="*/ 0 h 157"/>
                    <a:gd name="T6" fmla="*/ 215 w 259"/>
                    <a:gd name="T7" fmla="*/ 46 h 157"/>
                    <a:gd name="T8" fmla="*/ 189 w 259"/>
                    <a:gd name="T9" fmla="*/ 73 h 157"/>
                    <a:gd name="T10" fmla="*/ 224 w 259"/>
                    <a:gd name="T11" fmla="*/ 138 h 157"/>
                    <a:gd name="T12" fmla="*/ 258 w 259"/>
                    <a:gd name="T13" fmla="*/ 138 h 157"/>
                    <a:gd name="T14" fmla="*/ 206 w 259"/>
                    <a:gd name="T15" fmla="*/ 156 h 157"/>
                    <a:gd name="T16" fmla="*/ 155 w 259"/>
                    <a:gd name="T17" fmla="*/ 110 h 157"/>
                    <a:gd name="T18" fmla="*/ 0 w 259"/>
                    <a:gd name="T19" fmla="*/ 110 h 157"/>
                    <a:gd name="T20" fmla="*/ 9 w 259"/>
                    <a:gd name="T21" fmla="*/ 18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9"/>
                    <a:gd name="T34" fmla="*/ 0 h 157"/>
                    <a:gd name="T35" fmla="*/ 259 w 259"/>
                    <a:gd name="T36" fmla="*/ 157 h 1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9" h="157">
                      <a:moveTo>
                        <a:pt x="9" y="18"/>
                      </a:moveTo>
                      <a:lnTo>
                        <a:pt x="155" y="18"/>
                      </a:lnTo>
                      <a:lnTo>
                        <a:pt x="198" y="0"/>
                      </a:lnTo>
                      <a:lnTo>
                        <a:pt x="215" y="46"/>
                      </a:lnTo>
                      <a:lnTo>
                        <a:pt x="189" y="73"/>
                      </a:lnTo>
                      <a:lnTo>
                        <a:pt x="224" y="138"/>
                      </a:lnTo>
                      <a:lnTo>
                        <a:pt x="258" y="138"/>
                      </a:lnTo>
                      <a:lnTo>
                        <a:pt x="206" y="156"/>
                      </a:lnTo>
                      <a:lnTo>
                        <a:pt x="155" y="110"/>
                      </a:lnTo>
                      <a:lnTo>
                        <a:pt x="0" y="110"/>
                      </a:lnTo>
                      <a:lnTo>
                        <a:pt x="9" y="18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Freeform 24"/>
                <p:cNvSpPr>
                  <a:spLocks/>
                </p:cNvSpPr>
                <p:nvPr/>
              </p:nvSpPr>
              <p:spPr bwMode="auto">
                <a:xfrm>
                  <a:off x="4438" y="1879"/>
                  <a:ext cx="53" cy="65"/>
                </a:xfrm>
                <a:custGeom>
                  <a:avLst/>
                  <a:gdLst>
                    <a:gd name="T0" fmla="*/ 0 w 53"/>
                    <a:gd name="T1" fmla="*/ 0 h 65"/>
                    <a:gd name="T2" fmla="*/ 35 w 53"/>
                    <a:gd name="T3" fmla="*/ 0 h 65"/>
                    <a:gd name="T4" fmla="*/ 52 w 53"/>
                    <a:gd name="T5" fmla="*/ 18 h 65"/>
                    <a:gd name="T6" fmla="*/ 35 w 53"/>
                    <a:gd name="T7" fmla="*/ 64 h 65"/>
                    <a:gd name="T8" fmla="*/ 0 w 53"/>
                    <a:gd name="T9" fmla="*/ 64 h 65"/>
                    <a:gd name="T10" fmla="*/ 0 w 53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65"/>
                    <a:gd name="T20" fmla="*/ 53 w 53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65"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52" y="18"/>
                      </a:lnTo>
                      <a:lnTo>
                        <a:pt x="35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1" name="Freeform 25"/>
                <p:cNvSpPr>
                  <a:spLocks/>
                </p:cNvSpPr>
                <p:nvPr/>
              </p:nvSpPr>
              <p:spPr bwMode="auto">
                <a:xfrm>
                  <a:off x="4318" y="1879"/>
                  <a:ext cx="121" cy="84"/>
                </a:xfrm>
                <a:custGeom>
                  <a:avLst/>
                  <a:gdLst>
                    <a:gd name="T0" fmla="*/ 0 w 121"/>
                    <a:gd name="T1" fmla="*/ 0 h 84"/>
                    <a:gd name="T2" fmla="*/ 120 w 121"/>
                    <a:gd name="T3" fmla="*/ 0 h 84"/>
                    <a:gd name="T4" fmla="*/ 120 w 121"/>
                    <a:gd name="T5" fmla="*/ 65 h 84"/>
                    <a:gd name="T6" fmla="*/ 0 w 121"/>
                    <a:gd name="T7" fmla="*/ 83 h 84"/>
                    <a:gd name="T8" fmla="*/ 0 w 121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84"/>
                    <a:gd name="T17" fmla="*/ 121 w 121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84">
                      <a:moveTo>
                        <a:pt x="0" y="0"/>
                      </a:moveTo>
                      <a:lnTo>
                        <a:pt x="120" y="0"/>
                      </a:lnTo>
                      <a:lnTo>
                        <a:pt x="120" y="65"/>
                      </a:lnTo>
                      <a:lnTo>
                        <a:pt x="0" y="8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3524" y="2057"/>
                <a:ext cx="1332" cy="1078"/>
                <a:chOff x="3524" y="2057"/>
                <a:chExt cx="1332" cy="1078"/>
              </a:xfrm>
            </p:grpSpPr>
            <p:sp>
              <p:nvSpPr>
                <p:cNvPr id="14414" name="Freeform 27"/>
                <p:cNvSpPr>
                  <a:spLocks/>
                </p:cNvSpPr>
                <p:nvPr/>
              </p:nvSpPr>
              <p:spPr bwMode="auto">
                <a:xfrm>
                  <a:off x="3799" y="2057"/>
                  <a:ext cx="619" cy="167"/>
                </a:xfrm>
                <a:custGeom>
                  <a:avLst/>
                  <a:gdLst>
                    <a:gd name="T0" fmla="*/ 60 w 619"/>
                    <a:gd name="T1" fmla="*/ 18 h 167"/>
                    <a:gd name="T2" fmla="*/ 163 w 619"/>
                    <a:gd name="T3" fmla="*/ 18 h 167"/>
                    <a:gd name="T4" fmla="*/ 163 w 619"/>
                    <a:gd name="T5" fmla="*/ 0 h 167"/>
                    <a:gd name="T6" fmla="*/ 618 w 619"/>
                    <a:gd name="T7" fmla="*/ 0 h 167"/>
                    <a:gd name="T8" fmla="*/ 609 w 619"/>
                    <a:gd name="T9" fmla="*/ 37 h 167"/>
                    <a:gd name="T10" fmla="*/ 429 w 619"/>
                    <a:gd name="T11" fmla="*/ 120 h 167"/>
                    <a:gd name="T12" fmla="*/ 412 w 619"/>
                    <a:gd name="T13" fmla="*/ 166 h 167"/>
                    <a:gd name="T14" fmla="*/ 0 w 619"/>
                    <a:gd name="T15" fmla="*/ 166 h 167"/>
                    <a:gd name="T16" fmla="*/ 60 w 619"/>
                    <a:gd name="T17" fmla="*/ 18 h 1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9"/>
                    <a:gd name="T28" fmla="*/ 0 h 167"/>
                    <a:gd name="T29" fmla="*/ 619 w 619"/>
                    <a:gd name="T30" fmla="*/ 167 h 1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9" h="167">
                      <a:moveTo>
                        <a:pt x="60" y="18"/>
                      </a:moveTo>
                      <a:lnTo>
                        <a:pt x="163" y="18"/>
                      </a:lnTo>
                      <a:lnTo>
                        <a:pt x="163" y="0"/>
                      </a:lnTo>
                      <a:lnTo>
                        <a:pt x="618" y="0"/>
                      </a:lnTo>
                      <a:lnTo>
                        <a:pt x="609" y="37"/>
                      </a:lnTo>
                      <a:lnTo>
                        <a:pt x="429" y="120"/>
                      </a:lnTo>
                      <a:lnTo>
                        <a:pt x="412" y="166"/>
                      </a:lnTo>
                      <a:lnTo>
                        <a:pt x="0" y="166"/>
                      </a:lnTo>
                      <a:lnTo>
                        <a:pt x="60" y="18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5" name="Freeform 28"/>
                <p:cNvSpPr>
                  <a:spLocks/>
                </p:cNvSpPr>
                <p:nvPr/>
              </p:nvSpPr>
              <p:spPr bwMode="auto">
                <a:xfrm>
                  <a:off x="4211" y="2057"/>
                  <a:ext cx="645" cy="268"/>
                </a:xfrm>
                <a:custGeom>
                  <a:avLst/>
                  <a:gdLst>
                    <a:gd name="T0" fmla="*/ 206 w 645"/>
                    <a:gd name="T1" fmla="*/ 0 h 268"/>
                    <a:gd name="T2" fmla="*/ 618 w 645"/>
                    <a:gd name="T3" fmla="*/ 0 h 268"/>
                    <a:gd name="T4" fmla="*/ 644 w 645"/>
                    <a:gd name="T5" fmla="*/ 83 h 268"/>
                    <a:gd name="T6" fmla="*/ 575 w 645"/>
                    <a:gd name="T7" fmla="*/ 166 h 268"/>
                    <a:gd name="T8" fmla="*/ 472 w 645"/>
                    <a:gd name="T9" fmla="*/ 203 h 268"/>
                    <a:gd name="T10" fmla="*/ 429 w 645"/>
                    <a:gd name="T11" fmla="*/ 267 h 268"/>
                    <a:gd name="T12" fmla="*/ 326 w 645"/>
                    <a:gd name="T13" fmla="*/ 157 h 268"/>
                    <a:gd name="T14" fmla="*/ 249 w 645"/>
                    <a:gd name="T15" fmla="*/ 157 h 268"/>
                    <a:gd name="T16" fmla="*/ 240 w 645"/>
                    <a:gd name="T17" fmla="*/ 129 h 268"/>
                    <a:gd name="T18" fmla="*/ 129 w 645"/>
                    <a:gd name="T19" fmla="*/ 129 h 268"/>
                    <a:gd name="T20" fmla="*/ 86 w 645"/>
                    <a:gd name="T21" fmla="*/ 166 h 268"/>
                    <a:gd name="T22" fmla="*/ 0 w 645"/>
                    <a:gd name="T23" fmla="*/ 166 h 268"/>
                    <a:gd name="T24" fmla="*/ 17 w 645"/>
                    <a:gd name="T25" fmla="*/ 120 h 268"/>
                    <a:gd name="T26" fmla="*/ 197 w 645"/>
                    <a:gd name="T27" fmla="*/ 37 h 268"/>
                    <a:gd name="T28" fmla="*/ 206 w 645"/>
                    <a:gd name="T29" fmla="*/ 0 h 26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45"/>
                    <a:gd name="T46" fmla="*/ 0 h 268"/>
                    <a:gd name="T47" fmla="*/ 645 w 645"/>
                    <a:gd name="T48" fmla="*/ 268 h 26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45" h="268">
                      <a:moveTo>
                        <a:pt x="206" y="0"/>
                      </a:moveTo>
                      <a:lnTo>
                        <a:pt x="618" y="0"/>
                      </a:lnTo>
                      <a:lnTo>
                        <a:pt x="644" y="83"/>
                      </a:lnTo>
                      <a:lnTo>
                        <a:pt x="575" y="166"/>
                      </a:lnTo>
                      <a:lnTo>
                        <a:pt x="472" y="203"/>
                      </a:lnTo>
                      <a:lnTo>
                        <a:pt x="429" y="267"/>
                      </a:lnTo>
                      <a:lnTo>
                        <a:pt x="326" y="157"/>
                      </a:lnTo>
                      <a:lnTo>
                        <a:pt x="249" y="157"/>
                      </a:lnTo>
                      <a:lnTo>
                        <a:pt x="240" y="129"/>
                      </a:lnTo>
                      <a:lnTo>
                        <a:pt x="129" y="129"/>
                      </a:lnTo>
                      <a:lnTo>
                        <a:pt x="86" y="166"/>
                      </a:lnTo>
                      <a:lnTo>
                        <a:pt x="0" y="166"/>
                      </a:lnTo>
                      <a:lnTo>
                        <a:pt x="17" y="120"/>
                      </a:lnTo>
                      <a:lnTo>
                        <a:pt x="197" y="37"/>
                      </a:lnTo>
                      <a:lnTo>
                        <a:pt x="206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6" name="Freeform 29"/>
                <p:cNvSpPr>
                  <a:spLocks/>
                </p:cNvSpPr>
                <p:nvPr/>
              </p:nvSpPr>
              <p:spPr bwMode="auto">
                <a:xfrm>
                  <a:off x="3910" y="2223"/>
                  <a:ext cx="276" cy="433"/>
                </a:xfrm>
                <a:custGeom>
                  <a:avLst/>
                  <a:gdLst>
                    <a:gd name="T0" fmla="*/ 52 w 276"/>
                    <a:gd name="T1" fmla="*/ 0 h 433"/>
                    <a:gd name="T2" fmla="*/ 223 w 276"/>
                    <a:gd name="T3" fmla="*/ 0 h 433"/>
                    <a:gd name="T4" fmla="*/ 275 w 276"/>
                    <a:gd name="T5" fmla="*/ 267 h 433"/>
                    <a:gd name="T6" fmla="*/ 249 w 276"/>
                    <a:gd name="T7" fmla="*/ 294 h 433"/>
                    <a:gd name="T8" fmla="*/ 258 w 276"/>
                    <a:gd name="T9" fmla="*/ 358 h 433"/>
                    <a:gd name="T10" fmla="*/ 69 w 276"/>
                    <a:gd name="T11" fmla="*/ 358 h 433"/>
                    <a:gd name="T12" fmla="*/ 69 w 276"/>
                    <a:gd name="T13" fmla="*/ 423 h 433"/>
                    <a:gd name="T14" fmla="*/ 0 w 276"/>
                    <a:gd name="T15" fmla="*/ 432 h 433"/>
                    <a:gd name="T16" fmla="*/ 0 w 276"/>
                    <a:gd name="T17" fmla="*/ 313 h 433"/>
                    <a:gd name="T18" fmla="*/ 52 w 276"/>
                    <a:gd name="T19" fmla="*/ 0 h 4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6"/>
                    <a:gd name="T31" fmla="*/ 0 h 433"/>
                    <a:gd name="T32" fmla="*/ 276 w 276"/>
                    <a:gd name="T33" fmla="*/ 433 h 4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6" h="433">
                      <a:moveTo>
                        <a:pt x="52" y="0"/>
                      </a:moveTo>
                      <a:lnTo>
                        <a:pt x="223" y="0"/>
                      </a:lnTo>
                      <a:lnTo>
                        <a:pt x="275" y="267"/>
                      </a:lnTo>
                      <a:lnTo>
                        <a:pt x="249" y="294"/>
                      </a:lnTo>
                      <a:lnTo>
                        <a:pt x="258" y="358"/>
                      </a:lnTo>
                      <a:lnTo>
                        <a:pt x="69" y="358"/>
                      </a:lnTo>
                      <a:lnTo>
                        <a:pt x="69" y="423"/>
                      </a:lnTo>
                      <a:lnTo>
                        <a:pt x="0" y="432"/>
                      </a:lnTo>
                      <a:lnTo>
                        <a:pt x="0" y="31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7" name="Freeform 30"/>
                <p:cNvSpPr>
                  <a:spLocks/>
                </p:cNvSpPr>
                <p:nvPr/>
              </p:nvSpPr>
              <p:spPr bwMode="auto">
                <a:xfrm>
                  <a:off x="3721" y="2223"/>
                  <a:ext cx="242" cy="461"/>
                </a:xfrm>
                <a:custGeom>
                  <a:avLst/>
                  <a:gdLst>
                    <a:gd name="T0" fmla="*/ 77 w 242"/>
                    <a:gd name="T1" fmla="*/ 0 h 461"/>
                    <a:gd name="T2" fmla="*/ 241 w 242"/>
                    <a:gd name="T3" fmla="*/ 0 h 461"/>
                    <a:gd name="T4" fmla="*/ 189 w 242"/>
                    <a:gd name="T5" fmla="*/ 313 h 461"/>
                    <a:gd name="T6" fmla="*/ 189 w 242"/>
                    <a:gd name="T7" fmla="*/ 432 h 461"/>
                    <a:gd name="T8" fmla="*/ 138 w 242"/>
                    <a:gd name="T9" fmla="*/ 460 h 461"/>
                    <a:gd name="T10" fmla="*/ 112 w 242"/>
                    <a:gd name="T11" fmla="*/ 386 h 461"/>
                    <a:gd name="T12" fmla="*/ 0 w 242"/>
                    <a:gd name="T13" fmla="*/ 386 h 461"/>
                    <a:gd name="T14" fmla="*/ 34 w 242"/>
                    <a:gd name="T15" fmla="*/ 248 h 461"/>
                    <a:gd name="T16" fmla="*/ 0 w 242"/>
                    <a:gd name="T17" fmla="*/ 184 h 461"/>
                    <a:gd name="T18" fmla="*/ 34 w 242"/>
                    <a:gd name="T19" fmla="*/ 74 h 461"/>
                    <a:gd name="T20" fmla="*/ 77 w 242"/>
                    <a:gd name="T21" fmla="*/ 0 h 4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2"/>
                    <a:gd name="T34" fmla="*/ 0 h 461"/>
                    <a:gd name="T35" fmla="*/ 242 w 242"/>
                    <a:gd name="T36" fmla="*/ 461 h 4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2" h="461">
                      <a:moveTo>
                        <a:pt x="77" y="0"/>
                      </a:moveTo>
                      <a:lnTo>
                        <a:pt x="241" y="0"/>
                      </a:lnTo>
                      <a:lnTo>
                        <a:pt x="189" y="313"/>
                      </a:lnTo>
                      <a:lnTo>
                        <a:pt x="189" y="432"/>
                      </a:lnTo>
                      <a:lnTo>
                        <a:pt x="138" y="460"/>
                      </a:lnTo>
                      <a:lnTo>
                        <a:pt x="112" y="386"/>
                      </a:lnTo>
                      <a:lnTo>
                        <a:pt x="0" y="386"/>
                      </a:lnTo>
                      <a:lnTo>
                        <a:pt x="34" y="248"/>
                      </a:lnTo>
                      <a:lnTo>
                        <a:pt x="0" y="184"/>
                      </a:lnTo>
                      <a:lnTo>
                        <a:pt x="34" y="74"/>
                      </a:lnTo>
                      <a:lnTo>
                        <a:pt x="77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8" name="Freeform 31"/>
                <p:cNvSpPr>
                  <a:spLocks/>
                </p:cNvSpPr>
                <p:nvPr/>
              </p:nvSpPr>
              <p:spPr bwMode="auto">
                <a:xfrm>
                  <a:off x="3979" y="2582"/>
                  <a:ext cx="585" cy="553"/>
                </a:xfrm>
                <a:custGeom>
                  <a:avLst/>
                  <a:gdLst>
                    <a:gd name="T0" fmla="*/ 0 w 585"/>
                    <a:gd name="T1" fmla="*/ 0 h 553"/>
                    <a:gd name="T2" fmla="*/ 189 w 585"/>
                    <a:gd name="T3" fmla="*/ 0 h 553"/>
                    <a:gd name="T4" fmla="*/ 215 w 585"/>
                    <a:gd name="T5" fmla="*/ 55 h 553"/>
                    <a:gd name="T6" fmla="*/ 455 w 585"/>
                    <a:gd name="T7" fmla="*/ 55 h 553"/>
                    <a:gd name="T8" fmla="*/ 455 w 585"/>
                    <a:gd name="T9" fmla="*/ 101 h 553"/>
                    <a:gd name="T10" fmla="*/ 541 w 585"/>
                    <a:gd name="T11" fmla="*/ 267 h 553"/>
                    <a:gd name="T12" fmla="*/ 575 w 585"/>
                    <a:gd name="T13" fmla="*/ 377 h 553"/>
                    <a:gd name="T14" fmla="*/ 584 w 585"/>
                    <a:gd name="T15" fmla="*/ 460 h 553"/>
                    <a:gd name="T16" fmla="*/ 498 w 585"/>
                    <a:gd name="T17" fmla="*/ 543 h 553"/>
                    <a:gd name="T18" fmla="*/ 438 w 585"/>
                    <a:gd name="T19" fmla="*/ 552 h 553"/>
                    <a:gd name="T20" fmla="*/ 412 w 585"/>
                    <a:gd name="T21" fmla="*/ 386 h 553"/>
                    <a:gd name="T22" fmla="*/ 395 w 585"/>
                    <a:gd name="T23" fmla="*/ 386 h 553"/>
                    <a:gd name="T24" fmla="*/ 326 w 585"/>
                    <a:gd name="T25" fmla="*/ 285 h 553"/>
                    <a:gd name="T26" fmla="*/ 344 w 585"/>
                    <a:gd name="T27" fmla="*/ 202 h 553"/>
                    <a:gd name="T28" fmla="*/ 266 w 585"/>
                    <a:gd name="T29" fmla="*/ 110 h 553"/>
                    <a:gd name="T30" fmla="*/ 172 w 585"/>
                    <a:gd name="T31" fmla="*/ 138 h 553"/>
                    <a:gd name="T32" fmla="*/ 94 w 585"/>
                    <a:gd name="T33" fmla="*/ 64 h 553"/>
                    <a:gd name="T34" fmla="*/ 0 w 585"/>
                    <a:gd name="T35" fmla="*/ 64 h 553"/>
                    <a:gd name="T36" fmla="*/ 0 w 585"/>
                    <a:gd name="T37" fmla="*/ 0 h 5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5"/>
                    <a:gd name="T58" fmla="*/ 0 h 553"/>
                    <a:gd name="T59" fmla="*/ 585 w 585"/>
                    <a:gd name="T60" fmla="*/ 553 h 55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5" h="553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215" y="55"/>
                      </a:lnTo>
                      <a:lnTo>
                        <a:pt x="455" y="55"/>
                      </a:lnTo>
                      <a:lnTo>
                        <a:pt x="455" y="101"/>
                      </a:lnTo>
                      <a:lnTo>
                        <a:pt x="541" y="267"/>
                      </a:lnTo>
                      <a:lnTo>
                        <a:pt x="575" y="377"/>
                      </a:lnTo>
                      <a:lnTo>
                        <a:pt x="584" y="460"/>
                      </a:lnTo>
                      <a:lnTo>
                        <a:pt x="498" y="543"/>
                      </a:lnTo>
                      <a:lnTo>
                        <a:pt x="438" y="552"/>
                      </a:lnTo>
                      <a:lnTo>
                        <a:pt x="412" y="386"/>
                      </a:lnTo>
                      <a:lnTo>
                        <a:pt x="395" y="386"/>
                      </a:lnTo>
                      <a:lnTo>
                        <a:pt x="326" y="285"/>
                      </a:lnTo>
                      <a:lnTo>
                        <a:pt x="344" y="202"/>
                      </a:lnTo>
                      <a:lnTo>
                        <a:pt x="266" y="110"/>
                      </a:lnTo>
                      <a:lnTo>
                        <a:pt x="172" y="138"/>
                      </a:lnTo>
                      <a:lnTo>
                        <a:pt x="94" y="64"/>
                      </a:lnTo>
                      <a:lnTo>
                        <a:pt x="0" y="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Freeform 32"/>
                <p:cNvSpPr>
                  <a:spLocks/>
                </p:cNvSpPr>
                <p:nvPr/>
              </p:nvSpPr>
              <p:spPr bwMode="auto">
                <a:xfrm>
                  <a:off x="3524" y="2398"/>
                  <a:ext cx="362" cy="368"/>
                </a:xfrm>
                <a:custGeom>
                  <a:avLst/>
                  <a:gdLst>
                    <a:gd name="T0" fmla="*/ 9 w 362"/>
                    <a:gd name="T1" fmla="*/ 0 h 368"/>
                    <a:gd name="T2" fmla="*/ 198 w 362"/>
                    <a:gd name="T3" fmla="*/ 0 h 368"/>
                    <a:gd name="T4" fmla="*/ 232 w 362"/>
                    <a:gd name="T5" fmla="*/ 73 h 368"/>
                    <a:gd name="T6" fmla="*/ 198 w 362"/>
                    <a:gd name="T7" fmla="*/ 202 h 368"/>
                    <a:gd name="T8" fmla="*/ 309 w 362"/>
                    <a:gd name="T9" fmla="*/ 202 h 368"/>
                    <a:gd name="T10" fmla="*/ 335 w 362"/>
                    <a:gd name="T11" fmla="*/ 284 h 368"/>
                    <a:gd name="T12" fmla="*/ 361 w 362"/>
                    <a:gd name="T13" fmla="*/ 367 h 368"/>
                    <a:gd name="T14" fmla="*/ 206 w 362"/>
                    <a:gd name="T15" fmla="*/ 358 h 368"/>
                    <a:gd name="T16" fmla="*/ 26 w 362"/>
                    <a:gd name="T17" fmla="*/ 284 h 368"/>
                    <a:gd name="T18" fmla="*/ 52 w 362"/>
                    <a:gd name="T19" fmla="*/ 229 h 368"/>
                    <a:gd name="T20" fmla="*/ 0 w 362"/>
                    <a:gd name="T21" fmla="*/ 110 h 368"/>
                    <a:gd name="T22" fmla="*/ 9 w 362"/>
                    <a:gd name="T23" fmla="*/ 0 h 3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2"/>
                    <a:gd name="T37" fmla="*/ 0 h 368"/>
                    <a:gd name="T38" fmla="*/ 362 w 362"/>
                    <a:gd name="T39" fmla="*/ 368 h 36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2" h="368">
                      <a:moveTo>
                        <a:pt x="9" y="0"/>
                      </a:moveTo>
                      <a:lnTo>
                        <a:pt x="198" y="0"/>
                      </a:lnTo>
                      <a:lnTo>
                        <a:pt x="232" y="73"/>
                      </a:lnTo>
                      <a:lnTo>
                        <a:pt x="198" y="202"/>
                      </a:lnTo>
                      <a:lnTo>
                        <a:pt x="309" y="202"/>
                      </a:lnTo>
                      <a:lnTo>
                        <a:pt x="335" y="284"/>
                      </a:lnTo>
                      <a:lnTo>
                        <a:pt x="361" y="367"/>
                      </a:lnTo>
                      <a:lnTo>
                        <a:pt x="206" y="358"/>
                      </a:lnTo>
                      <a:lnTo>
                        <a:pt x="26" y="284"/>
                      </a:lnTo>
                      <a:lnTo>
                        <a:pt x="52" y="229"/>
                      </a:lnTo>
                      <a:lnTo>
                        <a:pt x="0" y="11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592" y="2079"/>
              <a:ext cx="971" cy="1317"/>
              <a:chOff x="2592" y="2079"/>
              <a:chExt cx="971" cy="1317"/>
            </a:xfrm>
          </p:grpSpPr>
          <p:sp>
            <p:nvSpPr>
              <p:cNvPr id="14409" name="Freeform 34"/>
              <p:cNvSpPr>
                <a:spLocks/>
              </p:cNvSpPr>
              <p:nvPr/>
            </p:nvSpPr>
            <p:spPr bwMode="auto">
              <a:xfrm>
                <a:off x="2935" y="2079"/>
                <a:ext cx="516" cy="296"/>
              </a:xfrm>
              <a:custGeom>
                <a:avLst/>
                <a:gdLst>
                  <a:gd name="T0" fmla="*/ 0 w 516"/>
                  <a:gd name="T1" fmla="*/ 0 h 296"/>
                  <a:gd name="T2" fmla="*/ 489 w 516"/>
                  <a:gd name="T3" fmla="*/ 0 h 296"/>
                  <a:gd name="T4" fmla="*/ 506 w 516"/>
                  <a:gd name="T5" fmla="*/ 18 h 296"/>
                  <a:gd name="T6" fmla="*/ 481 w 516"/>
                  <a:gd name="T7" fmla="*/ 46 h 296"/>
                  <a:gd name="T8" fmla="*/ 515 w 516"/>
                  <a:gd name="T9" fmla="*/ 83 h 296"/>
                  <a:gd name="T10" fmla="*/ 515 w 516"/>
                  <a:gd name="T11" fmla="*/ 295 h 296"/>
                  <a:gd name="T12" fmla="*/ 0 w 516"/>
                  <a:gd name="T13" fmla="*/ 295 h 296"/>
                  <a:gd name="T14" fmla="*/ 0 w 516"/>
                  <a:gd name="T15" fmla="*/ 0 h 2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296"/>
                  <a:gd name="T26" fmla="*/ 516 w 516"/>
                  <a:gd name="T27" fmla="*/ 296 h 2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296">
                    <a:moveTo>
                      <a:pt x="0" y="0"/>
                    </a:moveTo>
                    <a:lnTo>
                      <a:pt x="489" y="0"/>
                    </a:lnTo>
                    <a:lnTo>
                      <a:pt x="506" y="18"/>
                    </a:lnTo>
                    <a:lnTo>
                      <a:pt x="481" y="46"/>
                    </a:lnTo>
                    <a:lnTo>
                      <a:pt x="515" y="83"/>
                    </a:lnTo>
                    <a:lnTo>
                      <a:pt x="515" y="295"/>
                    </a:lnTo>
                    <a:lnTo>
                      <a:pt x="0" y="2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35"/>
              <p:cNvSpPr>
                <a:spLocks/>
              </p:cNvSpPr>
              <p:nvPr/>
            </p:nvSpPr>
            <p:spPr bwMode="auto">
              <a:xfrm>
                <a:off x="2858" y="2374"/>
                <a:ext cx="619" cy="341"/>
              </a:xfrm>
              <a:custGeom>
                <a:avLst/>
                <a:gdLst>
                  <a:gd name="T0" fmla="*/ 0 w 619"/>
                  <a:gd name="T1" fmla="*/ 0 h 341"/>
                  <a:gd name="T2" fmla="*/ 592 w 619"/>
                  <a:gd name="T3" fmla="*/ 0 h 341"/>
                  <a:gd name="T4" fmla="*/ 609 w 619"/>
                  <a:gd name="T5" fmla="*/ 55 h 341"/>
                  <a:gd name="T6" fmla="*/ 618 w 619"/>
                  <a:gd name="T7" fmla="*/ 129 h 341"/>
                  <a:gd name="T8" fmla="*/ 618 w 619"/>
                  <a:gd name="T9" fmla="*/ 340 h 341"/>
                  <a:gd name="T10" fmla="*/ 515 w 619"/>
                  <a:gd name="T11" fmla="*/ 312 h 341"/>
                  <a:gd name="T12" fmla="*/ 472 w 619"/>
                  <a:gd name="T13" fmla="*/ 322 h 341"/>
                  <a:gd name="T14" fmla="*/ 215 w 619"/>
                  <a:gd name="T15" fmla="*/ 257 h 341"/>
                  <a:gd name="T16" fmla="*/ 215 w 619"/>
                  <a:gd name="T17" fmla="*/ 92 h 341"/>
                  <a:gd name="T18" fmla="*/ 0 w 619"/>
                  <a:gd name="T19" fmla="*/ 92 h 341"/>
                  <a:gd name="T20" fmla="*/ 0 w 619"/>
                  <a:gd name="T21" fmla="*/ 0 h 3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9"/>
                  <a:gd name="T34" fmla="*/ 0 h 341"/>
                  <a:gd name="T35" fmla="*/ 619 w 619"/>
                  <a:gd name="T36" fmla="*/ 341 h 3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9" h="341">
                    <a:moveTo>
                      <a:pt x="0" y="0"/>
                    </a:moveTo>
                    <a:lnTo>
                      <a:pt x="592" y="0"/>
                    </a:lnTo>
                    <a:lnTo>
                      <a:pt x="609" y="55"/>
                    </a:lnTo>
                    <a:lnTo>
                      <a:pt x="618" y="129"/>
                    </a:lnTo>
                    <a:lnTo>
                      <a:pt x="618" y="340"/>
                    </a:lnTo>
                    <a:lnTo>
                      <a:pt x="515" y="312"/>
                    </a:lnTo>
                    <a:lnTo>
                      <a:pt x="472" y="322"/>
                    </a:lnTo>
                    <a:lnTo>
                      <a:pt x="215" y="257"/>
                    </a:lnTo>
                    <a:lnTo>
                      <a:pt x="215" y="92"/>
                    </a:lnTo>
                    <a:lnTo>
                      <a:pt x="0" y="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36"/>
              <p:cNvSpPr>
                <a:spLocks/>
              </p:cNvSpPr>
              <p:nvPr/>
            </p:nvSpPr>
            <p:spPr bwMode="auto">
              <a:xfrm>
                <a:off x="2592" y="2466"/>
                <a:ext cx="971" cy="930"/>
              </a:xfrm>
              <a:custGeom>
                <a:avLst/>
                <a:gdLst>
                  <a:gd name="T0" fmla="*/ 266 w 971"/>
                  <a:gd name="T1" fmla="*/ 0 h 930"/>
                  <a:gd name="T2" fmla="*/ 481 w 971"/>
                  <a:gd name="T3" fmla="*/ 0 h 930"/>
                  <a:gd name="T4" fmla="*/ 481 w 971"/>
                  <a:gd name="T5" fmla="*/ 166 h 930"/>
                  <a:gd name="T6" fmla="*/ 738 w 971"/>
                  <a:gd name="T7" fmla="*/ 230 h 930"/>
                  <a:gd name="T8" fmla="*/ 781 w 971"/>
                  <a:gd name="T9" fmla="*/ 221 h 930"/>
                  <a:gd name="T10" fmla="*/ 884 w 971"/>
                  <a:gd name="T11" fmla="*/ 248 h 930"/>
                  <a:gd name="T12" fmla="*/ 927 w 971"/>
                  <a:gd name="T13" fmla="*/ 248 h 930"/>
                  <a:gd name="T14" fmla="*/ 918 w 971"/>
                  <a:gd name="T15" fmla="*/ 414 h 930"/>
                  <a:gd name="T16" fmla="*/ 970 w 971"/>
                  <a:gd name="T17" fmla="*/ 533 h 930"/>
                  <a:gd name="T18" fmla="*/ 944 w 971"/>
                  <a:gd name="T19" fmla="*/ 589 h 930"/>
                  <a:gd name="T20" fmla="*/ 850 w 971"/>
                  <a:gd name="T21" fmla="*/ 607 h 930"/>
                  <a:gd name="T22" fmla="*/ 721 w 971"/>
                  <a:gd name="T23" fmla="*/ 727 h 930"/>
                  <a:gd name="T24" fmla="*/ 687 w 971"/>
                  <a:gd name="T25" fmla="*/ 828 h 930"/>
                  <a:gd name="T26" fmla="*/ 704 w 971"/>
                  <a:gd name="T27" fmla="*/ 929 h 930"/>
                  <a:gd name="T28" fmla="*/ 532 w 971"/>
                  <a:gd name="T29" fmla="*/ 855 h 930"/>
                  <a:gd name="T30" fmla="*/ 421 w 971"/>
                  <a:gd name="T31" fmla="*/ 653 h 930"/>
                  <a:gd name="T32" fmla="*/ 326 w 971"/>
                  <a:gd name="T33" fmla="*/ 625 h 930"/>
                  <a:gd name="T34" fmla="*/ 275 w 971"/>
                  <a:gd name="T35" fmla="*/ 681 h 930"/>
                  <a:gd name="T36" fmla="*/ 206 w 971"/>
                  <a:gd name="T37" fmla="*/ 635 h 930"/>
                  <a:gd name="T38" fmla="*/ 146 w 971"/>
                  <a:gd name="T39" fmla="*/ 515 h 930"/>
                  <a:gd name="T40" fmla="*/ 0 w 971"/>
                  <a:gd name="T41" fmla="*/ 377 h 930"/>
                  <a:gd name="T42" fmla="*/ 266 w 971"/>
                  <a:gd name="T43" fmla="*/ 377 h 930"/>
                  <a:gd name="T44" fmla="*/ 266 w 971"/>
                  <a:gd name="T45" fmla="*/ 0 h 9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71"/>
                  <a:gd name="T70" fmla="*/ 0 h 930"/>
                  <a:gd name="T71" fmla="*/ 971 w 971"/>
                  <a:gd name="T72" fmla="*/ 930 h 9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71" h="930">
                    <a:moveTo>
                      <a:pt x="266" y="0"/>
                    </a:moveTo>
                    <a:lnTo>
                      <a:pt x="481" y="0"/>
                    </a:lnTo>
                    <a:lnTo>
                      <a:pt x="481" y="166"/>
                    </a:lnTo>
                    <a:lnTo>
                      <a:pt x="738" y="230"/>
                    </a:lnTo>
                    <a:lnTo>
                      <a:pt x="781" y="221"/>
                    </a:lnTo>
                    <a:lnTo>
                      <a:pt x="884" y="248"/>
                    </a:lnTo>
                    <a:lnTo>
                      <a:pt x="927" y="248"/>
                    </a:lnTo>
                    <a:lnTo>
                      <a:pt x="918" y="414"/>
                    </a:lnTo>
                    <a:lnTo>
                      <a:pt x="970" y="533"/>
                    </a:lnTo>
                    <a:lnTo>
                      <a:pt x="944" y="589"/>
                    </a:lnTo>
                    <a:lnTo>
                      <a:pt x="850" y="607"/>
                    </a:lnTo>
                    <a:lnTo>
                      <a:pt x="721" y="727"/>
                    </a:lnTo>
                    <a:lnTo>
                      <a:pt x="687" y="828"/>
                    </a:lnTo>
                    <a:lnTo>
                      <a:pt x="704" y="929"/>
                    </a:lnTo>
                    <a:lnTo>
                      <a:pt x="532" y="855"/>
                    </a:lnTo>
                    <a:lnTo>
                      <a:pt x="421" y="653"/>
                    </a:lnTo>
                    <a:lnTo>
                      <a:pt x="326" y="625"/>
                    </a:lnTo>
                    <a:lnTo>
                      <a:pt x="275" y="681"/>
                    </a:lnTo>
                    <a:lnTo>
                      <a:pt x="206" y="635"/>
                    </a:lnTo>
                    <a:lnTo>
                      <a:pt x="146" y="515"/>
                    </a:lnTo>
                    <a:lnTo>
                      <a:pt x="0" y="377"/>
                    </a:lnTo>
                    <a:lnTo>
                      <a:pt x="266" y="377"/>
                    </a:lnTo>
                    <a:lnTo>
                      <a:pt x="266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276" y="1900"/>
              <a:ext cx="491" cy="940"/>
              <a:chOff x="2276" y="1900"/>
              <a:chExt cx="491" cy="940"/>
            </a:xfrm>
          </p:grpSpPr>
          <p:sp>
            <p:nvSpPr>
              <p:cNvPr id="14407" name="Freeform 38"/>
              <p:cNvSpPr>
                <a:spLocks/>
              </p:cNvSpPr>
              <p:nvPr/>
            </p:nvSpPr>
            <p:spPr bwMode="auto">
              <a:xfrm>
                <a:off x="2276" y="1900"/>
                <a:ext cx="491" cy="388"/>
              </a:xfrm>
              <a:custGeom>
                <a:avLst/>
                <a:gdLst>
                  <a:gd name="T0" fmla="*/ 0 w 491"/>
                  <a:gd name="T1" fmla="*/ 0 h 388"/>
                  <a:gd name="T2" fmla="*/ 490 w 491"/>
                  <a:gd name="T3" fmla="*/ 0 h 388"/>
                  <a:gd name="T4" fmla="*/ 490 w 491"/>
                  <a:gd name="T5" fmla="*/ 387 h 388"/>
                  <a:gd name="T6" fmla="*/ 0 w 491"/>
                  <a:gd name="T7" fmla="*/ 387 h 388"/>
                  <a:gd name="T8" fmla="*/ 0 w 491"/>
                  <a:gd name="T9" fmla="*/ 0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388"/>
                  <a:gd name="T17" fmla="*/ 491 w 491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388">
                    <a:moveTo>
                      <a:pt x="0" y="0"/>
                    </a:moveTo>
                    <a:lnTo>
                      <a:pt x="490" y="0"/>
                    </a:lnTo>
                    <a:lnTo>
                      <a:pt x="490" y="387"/>
                    </a:lnTo>
                    <a:lnTo>
                      <a:pt x="0" y="3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39"/>
              <p:cNvSpPr>
                <a:spLocks/>
              </p:cNvSpPr>
              <p:nvPr/>
            </p:nvSpPr>
            <p:spPr bwMode="auto">
              <a:xfrm>
                <a:off x="2285" y="2277"/>
                <a:ext cx="413" cy="563"/>
              </a:xfrm>
              <a:custGeom>
                <a:avLst/>
                <a:gdLst>
                  <a:gd name="T0" fmla="*/ 0 w 413"/>
                  <a:gd name="T1" fmla="*/ 0 h 563"/>
                  <a:gd name="T2" fmla="*/ 412 w 413"/>
                  <a:gd name="T3" fmla="*/ 0 h 563"/>
                  <a:gd name="T4" fmla="*/ 412 w 413"/>
                  <a:gd name="T5" fmla="*/ 488 h 563"/>
                  <a:gd name="T6" fmla="*/ 146 w 413"/>
                  <a:gd name="T7" fmla="*/ 488 h 563"/>
                  <a:gd name="T8" fmla="*/ 69 w 413"/>
                  <a:gd name="T9" fmla="*/ 488 h 563"/>
                  <a:gd name="T10" fmla="*/ 69 w 413"/>
                  <a:gd name="T11" fmla="*/ 562 h 563"/>
                  <a:gd name="T12" fmla="*/ 0 w 413"/>
                  <a:gd name="T13" fmla="*/ 562 h 563"/>
                  <a:gd name="T14" fmla="*/ 0 w 413"/>
                  <a:gd name="T15" fmla="*/ 0 h 5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563"/>
                  <a:gd name="T26" fmla="*/ 413 w 413"/>
                  <a:gd name="T27" fmla="*/ 563 h 5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563">
                    <a:moveTo>
                      <a:pt x="0" y="0"/>
                    </a:moveTo>
                    <a:lnTo>
                      <a:pt x="412" y="0"/>
                    </a:lnTo>
                    <a:lnTo>
                      <a:pt x="412" y="488"/>
                    </a:lnTo>
                    <a:lnTo>
                      <a:pt x="146" y="488"/>
                    </a:lnTo>
                    <a:lnTo>
                      <a:pt x="69" y="488"/>
                    </a:lnTo>
                    <a:lnTo>
                      <a:pt x="69" y="562"/>
                    </a:lnTo>
                    <a:lnTo>
                      <a:pt x="0" y="56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912" y="989"/>
              <a:ext cx="937" cy="728"/>
              <a:chOff x="912" y="989"/>
              <a:chExt cx="937" cy="728"/>
            </a:xfrm>
          </p:grpSpPr>
          <p:sp>
            <p:nvSpPr>
              <p:cNvPr id="14404" name="Freeform 41"/>
              <p:cNvSpPr>
                <a:spLocks/>
              </p:cNvSpPr>
              <p:nvPr/>
            </p:nvSpPr>
            <p:spPr bwMode="auto">
              <a:xfrm>
                <a:off x="912" y="989"/>
                <a:ext cx="516" cy="342"/>
              </a:xfrm>
              <a:custGeom>
                <a:avLst/>
                <a:gdLst>
                  <a:gd name="T0" fmla="*/ 112 w 516"/>
                  <a:gd name="T1" fmla="*/ 0 h 342"/>
                  <a:gd name="T2" fmla="*/ 137 w 516"/>
                  <a:gd name="T3" fmla="*/ 101 h 342"/>
                  <a:gd name="T4" fmla="*/ 120 w 516"/>
                  <a:gd name="T5" fmla="*/ 129 h 342"/>
                  <a:gd name="T6" fmla="*/ 0 w 516"/>
                  <a:gd name="T7" fmla="*/ 101 h 342"/>
                  <a:gd name="T8" fmla="*/ 34 w 516"/>
                  <a:gd name="T9" fmla="*/ 286 h 342"/>
                  <a:gd name="T10" fmla="*/ 94 w 516"/>
                  <a:gd name="T11" fmla="*/ 286 h 342"/>
                  <a:gd name="T12" fmla="*/ 112 w 516"/>
                  <a:gd name="T13" fmla="*/ 341 h 342"/>
                  <a:gd name="T14" fmla="*/ 343 w 516"/>
                  <a:gd name="T15" fmla="*/ 295 h 342"/>
                  <a:gd name="T16" fmla="*/ 515 w 516"/>
                  <a:gd name="T17" fmla="*/ 295 h 342"/>
                  <a:gd name="T18" fmla="*/ 515 w 516"/>
                  <a:gd name="T19" fmla="*/ 0 h 342"/>
                  <a:gd name="T20" fmla="*/ 112 w 51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6"/>
                  <a:gd name="T34" fmla="*/ 0 h 342"/>
                  <a:gd name="T35" fmla="*/ 516 w 51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6" h="342">
                    <a:moveTo>
                      <a:pt x="112" y="0"/>
                    </a:moveTo>
                    <a:lnTo>
                      <a:pt x="137" y="101"/>
                    </a:lnTo>
                    <a:lnTo>
                      <a:pt x="120" y="129"/>
                    </a:lnTo>
                    <a:lnTo>
                      <a:pt x="0" y="101"/>
                    </a:lnTo>
                    <a:lnTo>
                      <a:pt x="34" y="286"/>
                    </a:lnTo>
                    <a:lnTo>
                      <a:pt x="94" y="286"/>
                    </a:lnTo>
                    <a:lnTo>
                      <a:pt x="112" y="341"/>
                    </a:lnTo>
                    <a:lnTo>
                      <a:pt x="343" y="295"/>
                    </a:lnTo>
                    <a:lnTo>
                      <a:pt x="515" y="295"/>
                    </a:lnTo>
                    <a:lnTo>
                      <a:pt x="515" y="0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42"/>
              <p:cNvSpPr>
                <a:spLocks/>
              </p:cNvSpPr>
              <p:nvPr/>
            </p:nvSpPr>
            <p:spPr bwMode="auto">
              <a:xfrm>
                <a:off x="912" y="1275"/>
                <a:ext cx="542" cy="442"/>
              </a:xfrm>
              <a:custGeom>
                <a:avLst/>
                <a:gdLst>
                  <a:gd name="T0" fmla="*/ 34 w 542"/>
                  <a:gd name="T1" fmla="*/ 0 h 442"/>
                  <a:gd name="T2" fmla="*/ 94 w 542"/>
                  <a:gd name="T3" fmla="*/ 0 h 442"/>
                  <a:gd name="T4" fmla="*/ 112 w 542"/>
                  <a:gd name="T5" fmla="*/ 55 h 442"/>
                  <a:gd name="T6" fmla="*/ 335 w 542"/>
                  <a:gd name="T7" fmla="*/ 9 h 442"/>
                  <a:gd name="T8" fmla="*/ 515 w 542"/>
                  <a:gd name="T9" fmla="*/ 9 h 442"/>
                  <a:gd name="T10" fmla="*/ 541 w 542"/>
                  <a:gd name="T11" fmla="*/ 55 h 442"/>
                  <a:gd name="T12" fmla="*/ 507 w 542"/>
                  <a:gd name="T13" fmla="*/ 221 h 442"/>
                  <a:gd name="T14" fmla="*/ 524 w 542"/>
                  <a:gd name="T15" fmla="*/ 221 h 442"/>
                  <a:gd name="T16" fmla="*/ 524 w 542"/>
                  <a:gd name="T17" fmla="*/ 441 h 442"/>
                  <a:gd name="T18" fmla="*/ 17 w 542"/>
                  <a:gd name="T19" fmla="*/ 441 h 442"/>
                  <a:gd name="T20" fmla="*/ 0 w 542"/>
                  <a:gd name="T21" fmla="*/ 340 h 442"/>
                  <a:gd name="T22" fmla="*/ 34 w 542"/>
                  <a:gd name="T23" fmla="*/ 0 h 4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2"/>
                  <a:gd name="T37" fmla="*/ 0 h 442"/>
                  <a:gd name="T38" fmla="*/ 542 w 542"/>
                  <a:gd name="T39" fmla="*/ 442 h 4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2" h="442">
                    <a:moveTo>
                      <a:pt x="34" y="0"/>
                    </a:moveTo>
                    <a:lnTo>
                      <a:pt x="94" y="0"/>
                    </a:lnTo>
                    <a:lnTo>
                      <a:pt x="112" y="55"/>
                    </a:lnTo>
                    <a:lnTo>
                      <a:pt x="335" y="9"/>
                    </a:lnTo>
                    <a:lnTo>
                      <a:pt x="515" y="9"/>
                    </a:lnTo>
                    <a:lnTo>
                      <a:pt x="541" y="55"/>
                    </a:lnTo>
                    <a:lnTo>
                      <a:pt x="507" y="221"/>
                    </a:lnTo>
                    <a:lnTo>
                      <a:pt x="524" y="221"/>
                    </a:lnTo>
                    <a:lnTo>
                      <a:pt x="524" y="441"/>
                    </a:lnTo>
                    <a:lnTo>
                      <a:pt x="17" y="441"/>
                    </a:lnTo>
                    <a:lnTo>
                      <a:pt x="0" y="34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43"/>
              <p:cNvSpPr>
                <a:spLocks/>
              </p:cNvSpPr>
              <p:nvPr/>
            </p:nvSpPr>
            <p:spPr bwMode="auto">
              <a:xfrm>
                <a:off x="1410" y="989"/>
                <a:ext cx="439" cy="728"/>
              </a:xfrm>
              <a:custGeom>
                <a:avLst/>
                <a:gdLst>
                  <a:gd name="T0" fmla="*/ 17 w 439"/>
                  <a:gd name="T1" fmla="*/ 0 h 728"/>
                  <a:gd name="T2" fmla="*/ 94 w 439"/>
                  <a:gd name="T3" fmla="*/ 0 h 728"/>
                  <a:gd name="T4" fmla="*/ 94 w 439"/>
                  <a:gd name="T5" fmla="*/ 120 h 728"/>
                  <a:gd name="T6" fmla="*/ 223 w 439"/>
                  <a:gd name="T7" fmla="*/ 267 h 728"/>
                  <a:gd name="T8" fmla="*/ 198 w 439"/>
                  <a:gd name="T9" fmla="*/ 331 h 728"/>
                  <a:gd name="T10" fmla="*/ 206 w 439"/>
                  <a:gd name="T11" fmla="*/ 368 h 728"/>
                  <a:gd name="T12" fmla="*/ 258 w 439"/>
                  <a:gd name="T13" fmla="*/ 350 h 728"/>
                  <a:gd name="T14" fmla="*/ 326 w 439"/>
                  <a:gd name="T15" fmla="*/ 479 h 728"/>
                  <a:gd name="T16" fmla="*/ 438 w 439"/>
                  <a:gd name="T17" fmla="*/ 442 h 728"/>
                  <a:gd name="T18" fmla="*/ 438 w 439"/>
                  <a:gd name="T19" fmla="*/ 727 h 728"/>
                  <a:gd name="T20" fmla="*/ 232 w 439"/>
                  <a:gd name="T21" fmla="*/ 727 h 728"/>
                  <a:gd name="T22" fmla="*/ 26 w 439"/>
                  <a:gd name="T23" fmla="*/ 727 h 728"/>
                  <a:gd name="T24" fmla="*/ 26 w 439"/>
                  <a:gd name="T25" fmla="*/ 506 h 728"/>
                  <a:gd name="T26" fmla="*/ 0 w 439"/>
                  <a:gd name="T27" fmla="*/ 506 h 728"/>
                  <a:gd name="T28" fmla="*/ 43 w 439"/>
                  <a:gd name="T29" fmla="*/ 340 h 728"/>
                  <a:gd name="T30" fmla="*/ 17 w 439"/>
                  <a:gd name="T31" fmla="*/ 294 h 728"/>
                  <a:gd name="T32" fmla="*/ 17 w 439"/>
                  <a:gd name="T33" fmla="*/ 0 h 7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9"/>
                  <a:gd name="T52" fmla="*/ 0 h 728"/>
                  <a:gd name="T53" fmla="*/ 439 w 439"/>
                  <a:gd name="T54" fmla="*/ 728 h 7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9" h="728">
                    <a:moveTo>
                      <a:pt x="17" y="0"/>
                    </a:moveTo>
                    <a:lnTo>
                      <a:pt x="94" y="0"/>
                    </a:lnTo>
                    <a:lnTo>
                      <a:pt x="94" y="120"/>
                    </a:lnTo>
                    <a:lnTo>
                      <a:pt x="223" y="267"/>
                    </a:lnTo>
                    <a:lnTo>
                      <a:pt x="198" y="331"/>
                    </a:lnTo>
                    <a:lnTo>
                      <a:pt x="206" y="368"/>
                    </a:lnTo>
                    <a:lnTo>
                      <a:pt x="258" y="350"/>
                    </a:lnTo>
                    <a:lnTo>
                      <a:pt x="326" y="479"/>
                    </a:lnTo>
                    <a:lnTo>
                      <a:pt x="438" y="442"/>
                    </a:lnTo>
                    <a:lnTo>
                      <a:pt x="438" y="727"/>
                    </a:lnTo>
                    <a:lnTo>
                      <a:pt x="232" y="727"/>
                    </a:lnTo>
                    <a:lnTo>
                      <a:pt x="26" y="727"/>
                    </a:lnTo>
                    <a:lnTo>
                      <a:pt x="26" y="506"/>
                    </a:lnTo>
                    <a:lnTo>
                      <a:pt x="0" y="506"/>
                    </a:lnTo>
                    <a:lnTo>
                      <a:pt x="43" y="340"/>
                    </a:lnTo>
                    <a:lnTo>
                      <a:pt x="17" y="29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66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1299" y="1864"/>
              <a:ext cx="773" cy="1041"/>
              <a:chOff x="1299" y="1864"/>
              <a:chExt cx="773" cy="1041"/>
            </a:xfrm>
          </p:grpSpPr>
          <p:sp>
            <p:nvSpPr>
              <p:cNvPr id="14401" name="Freeform 45"/>
              <p:cNvSpPr>
                <a:spLocks/>
              </p:cNvSpPr>
              <p:nvPr/>
            </p:nvSpPr>
            <p:spPr bwMode="auto">
              <a:xfrm>
                <a:off x="1711" y="1864"/>
                <a:ext cx="361" cy="489"/>
              </a:xfrm>
              <a:custGeom>
                <a:avLst/>
                <a:gdLst>
                  <a:gd name="T0" fmla="*/ 214 w 361"/>
                  <a:gd name="T1" fmla="*/ 92 h 489"/>
                  <a:gd name="T2" fmla="*/ 360 w 361"/>
                  <a:gd name="T3" fmla="*/ 92 h 489"/>
                  <a:gd name="T4" fmla="*/ 360 w 361"/>
                  <a:gd name="T5" fmla="*/ 488 h 489"/>
                  <a:gd name="T6" fmla="*/ 0 w 361"/>
                  <a:gd name="T7" fmla="*/ 488 h 489"/>
                  <a:gd name="T8" fmla="*/ 0 w 361"/>
                  <a:gd name="T9" fmla="*/ 0 h 489"/>
                  <a:gd name="T10" fmla="*/ 214 w 361"/>
                  <a:gd name="T11" fmla="*/ 0 h 489"/>
                  <a:gd name="T12" fmla="*/ 214 w 361"/>
                  <a:gd name="T13" fmla="*/ 92 h 4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489"/>
                  <a:gd name="T23" fmla="*/ 361 w 361"/>
                  <a:gd name="T24" fmla="*/ 489 h 4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489">
                    <a:moveTo>
                      <a:pt x="214" y="92"/>
                    </a:moveTo>
                    <a:lnTo>
                      <a:pt x="360" y="92"/>
                    </a:lnTo>
                    <a:lnTo>
                      <a:pt x="360" y="488"/>
                    </a:lnTo>
                    <a:lnTo>
                      <a:pt x="0" y="488"/>
                    </a:lnTo>
                    <a:lnTo>
                      <a:pt x="0" y="0"/>
                    </a:lnTo>
                    <a:lnTo>
                      <a:pt x="214" y="0"/>
                    </a:lnTo>
                    <a:lnTo>
                      <a:pt x="214" y="92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46"/>
              <p:cNvSpPr>
                <a:spLocks/>
              </p:cNvSpPr>
              <p:nvPr/>
            </p:nvSpPr>
            <p:spPr bwMode="auto">
              <a:xfrm>
                <a:off x="1299" y="1864"/>
                <a:ext cx="413" cy="710"/>
              </a:xfrm>
              <a:custGeom>
                <a:avLst/>
                <a:gdLst>
                  <a:gd name="T0" fmla="*/ 0 w 413"/>
                  <a:gd name="T1" fmla="*/ 0 h 710"/>
                  <a:gd name="T2" fmla="*/ 412 w 413"/>
                  <a:gd name="T3" fmla="*/ 0 h 710"/>
                  <a:gd name="T4" fmla="*/ 412 w 413"/>
                  <a:gd name="T5" fmla="*/ 488 h 710"/>
                  <a:gd name="T6" fmla="*/ 412 w 413"/>
                  <a:gd name="T7" fmla="*/ 589 h 710"/>
                  <a:gd name="T8" fmla="*/ 369 w 413"/>
                  <a:gd name="T9" fmla="*/ 580 h 710"/>
                  <a:gd name="T10" fmla="*/ 386 w 413"/>
                  <a:gd name="T11" fmla="*/ 709 h 710"/>
                  <a:gd name="T12" fmla="*/ 0 w 413"/>
                  <a:gd name="T13" fmla="*/ 304 h 710"/>
                  <a:gd name="T14" fmla="*/ 0 w 413"/>
                  <a:gd name="T15" fmla="*/ 0 h 7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710"/>
                  <a:gd name="T26" fmla="*/ 413 w 413"/>
                  <a:gd name="T27" fmla="*/ 710 h 7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710">
                    <a:moveTo>
                      <a:pt x="0" y="0"/>
                    </a:moveTo>
                    <a:lnTo>
                      <a:pt x="412" y="0"/>
                    </a:lnTo>
                    <a:lnTo>
                      <a:pt x="412" y="488"/>
                    </a:lnTo>
                    <a:lnTo>
                      <a:pt x="412" y="589"/>
                    </a:lnTo>
                    <a:lnTo>
                      <a:pt x="369" y="580"/>
                    </a:lnTo>
                    <a:lnTo>
                      <a:pt x="386" y="709"/>
                    </a:lnTo>
                    <a:lnTo>
                      <a:pt x="0" y="30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47"/>
              <p:cNvSpPr>
                <a:spLocks/>
              </p:cNvSpPr>
              <p:nvPr/>
            </p:nvSpPr>
            <p:spPr bwMode="auto">
              <a:xfrm>
                <a:off x="1668" y="2352"/>
                <a:ext cx="404" cy="553"/>
              </a:xfrm>
              <a:custGeom>
                <a:avLst/>
                <a:gdLst>
                  <a:gd name="T0" fmla="*/ 43 w 404"/>
                  <a:gd name="T1" fmla="*/ 0 h 553"/>
                  <a:gd name="T2" fmla="*/ 403 w 404"/>
                  <a:gd name="T3" fmla="*/ 0 h 553"/>
                  <a:gd name="T4" fmla="*/ 403 w 404"/>
                  <a:gd name="T5" fmla="*/ 552 h 553"/>
                  <a:gd name="T6" fmla="*/ 274 w 404"/>
                  <a:gd name="T7" fmla="*/ 552 h 553"/>
                  <a:gd name="T8" fmla="*/ 43 w 404"/>
                  <a:gd name="T9" fmla="*/ 432 h 553"/>
                  <a:gd name="T10" fmla="*/ 43 w 404"/>
                  <a:gd name="T11" fmla="*/ 396 h 553"/>
                  <a:gd name="T12" fmla="*/ 51 w 404"/>
                  <a:gd name="T13" fmla="*/ 276 h 553"/>
                  <a:gd name="T14" fmla="*/ 17 w 404"/>
                  <a:gd name="T15" fmla="*/ 221 h 553"/>
                  <a:gd name="T16" fmla="*/ 0 w 404"/>
                  <a:gd name="T17" fmla="*/ 92 h 553"/>
                  <a:gd name="T18" fmla="*/ 43 w 404"/>
                  <a:gd name="T19" fmla="*/ 101 h 553"/>
                  <a:gd name="T20" fmla="*/ 43 w 404"/>
                  <a:gd name="T21" fmla="*/ 0 h 5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4"/>
                  <a:gd name="T34" fmla="*/ 0 h 553"/>
                  <a:gd name="T35" fmla="*/ 404 w 404"/>
                  <a:gd name="T36" fmla="*/ 553 h 5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4" h="553">
                    <a:moveTo>
                      <a:pt x="43" y="0"/>
                    </a:moveTo>
                    <a:lnTo>
                      <a:pt x="403" y="0"/>
                    </a:lnTo>
                    <a:lnTo>
                      <a:pt x="403" y="552"/>
                    </a:lnTo>
                    <a:lnTo>
                      <a:pt x="274" y="552"/>
                    </a:lnTo>
                    <a:lnTo>
                      <a:pt x="43" y="432"/>
                    </a:lnTo>
                    <a:lnTo>
                      <a:pt x="43" y="396"/>
                    </a:lnTo>
                    <a:lnTo>
                      <a:pt x="51" y="276"/>
                    </a:lnTo>
                    <a:lnTo>
                      <a:pt x="17" y="221"/>
                    </a:lnTo>
                    <a:lnTo>
                      <a:pt x="0" y="92"/>
                    </a:lnTo>
                    <a:lnTo>
                      <a:pt x="43" y="101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2" name="Freeform 48"/>
            <p:cNvSpPr>
              <a:spLocks/>
            </p:cNvSpPr>
            <p:nvPr/>
          </p:nvSpPr>
          <p:spPr bwMode="auto">
            <a:xfrm>
              <a:off x="938" y="1843"/>
              <a:ext cx="757" cy="918"/>
            </a:xfrm>
            <a:custGeom>
              <a:avLst/>
              <a:gdLst>
                <a:gd name="T0" fmla="*/ 18 w 757"/>
                <a:gd name="T1" fmla="*/ 0 h 918"/>
                <a:gd name="T2" fmla="*/ 325 w 757"/>
                <a:gd name="T3" fmla="*/ 0 h 918"/>
                <a:gd name="T4" fmla="*/ 325 w 757"/>
                <a:gd name="T5" fmla="*/ 312 h 918"/>
                <a:gd name="T6" fmla="*/ 721 w 757"/>
                <a:gd name="T7" fmla="*/ 737 h 918"/>
                <a:gd name="T8" fmla="*/ 756 w 757"/>
                <a:gd name="T9" fmla="*/ 794 h 918"/>
                <a:gd name="T10" fmla="*/ 738 w 757"/>
                <a:gd name="T11" fmla="*/ 917 h 918"/>
                <a:gd name="T12" fmla="*/ 545 w 757"/>
                <a:gd name="T13" fmla="*/ 917 h 918"/>
                <a:gd name="T14" fmla="*/ 369 w 757"/>
                <a:gd name="T15" fmla="*/ 766 h 918"/>
                <a:gd name="T16" fmla="*/ 299 w 757"/>
                <a:gd name="T17" fmla="*/ 766 h 918"/>
                <a:gd name="T18" fmla="*/ 149 w 757"/>
                <a:gd name="T19" fmla="*/ 473 h 918"/>
                <a:gd name="T20" fmla="*/ 44 w 757"/>
                <a:gd name="T21" fmla="*/ 303 h 918"/>
                <a:gd name="T22" fmla="*/ 62 w 757"/>
                <a:gd name="T23" fmla="*/ 236 h 918"/>
                <a:gd name="T24" fmla="*/ 0 w 757"/>
                <a:gd name="T25" fmla="*/ 142 h 918"/>
                <a:gd name="T26" fmla="*/ 18 w 757"/>
                <a:gd name="T27" fmla="*/ 0 h 9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7"/>
                <a:gd name="T43" fmla="*/ 0 h 918"/>
                <a:gd name="T44" fmla="*/ 757 w 757"/>
                <a:gd name="T45" fmla="*/ 918 h 9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7" h="918">
                  <a:moveTo>
                    <a:pt x="18" y="0"/>
                  </a:moveTo>
                  <a:lnTo>
                    <a:pt x="325" y="0"/>
                  </a:lnTo>
                  <a:lnTo>
                    <a:pt x="325" y="312"/>
                  </a:lnTo>
                  <a:lnTo>
                    <a:pt x="721" y="737"/>
                  </a:lnTo>
                  <a:lnTo>
                    <a:pt x="756" y="794"/>
                  </a:lnTo>
                  <a:lnTo>
                    <a:pt x="738" y="917"/>
                  </a:lnTo>
                  <a:lnTo>
                    <a:pt x="545" y="917"/>
                  </a:lnTo>
                  <a:lnTo>
                    <a:pt x="369" y="766"/>
                  </a:lnTo>
                  <a:lnTo>
                    <a:pt x="299" y="766"/>
                  </a:lnTo>
                  <a:lnTo>
                    <a:pt x="149" y="473"/>
                  </a:lnTo>
                  <a:lnTo>
                    <a:pt x="44" y="303"/>
                  </a:lnTo>
                  <a:lnTo>
                    <a:pt x="62" y="236"/>
                  </a:lnTo>
                  <a:lnTo>
                    <a:pt x="0" y="142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49"/>
            <p:cNvSpPr>
              <a:spLocks/>
            </p:cNvSpPr>
            <p:nvPr/>
          </p:nvSpPr>
          <p:spPr bwMode="auto">
            <a:xfrm>
              <a:off x="146" y="2440"/>
              <a:ext cx="1066" cy="1115"/>
            </a:xfrm>
            <a:custGeom>
              <a:avLst/>
              <a:gdLst>
                <a:gd name="T0" fmla="*/ 172 w 1066"/>
                <a:gd name="T1" fmla="*/ 166 h 1115"/>
                <a:gd name="T2" fmla="*/ 386 w 1066"/>
                <a:gd name="T3" fmla="*/ 0 h 1115"/>
                <a:gd name="T4" fmla="*/ 490 w 1066"/>
                <a:gd name="T5" fmla="*/ 28 h 1115"/>
                <a:gd name="T6" fmla="*/ 541 w 1066"/>
                <a:gd name="T7" fmla="*/ 83 h 1115"/>
                <a:gd name="T8" fmla="*/ 739 w 1066"/>
                <a:gd name="T9" fmla="*/ 101 h 1115"/>
                <a:gd name="T10" fmla="*/ 747 w 1066"/>
                <a:gd name="T11" fmla="*/ 654 h 1115"/>
                <a:gd name="T12" fmla="*/ 807 w 1066"/>
                <a:gd name="T13" fmla="*/ 672 h 1115"/>
                <a:gd name="T14" fmla="*/ 842 w 1066"/>
                <a:gd name="T15" fmla="*/ 737 h 1115"/>
                <a:gd name="T16" fmla="*/ 885 w 1066"/>
                <a:gd name="T17" fmla="*/ 709 h 1115"/>
                <a:gd name="T18" fmla="*/ 979 w 1066"/>
                <a:gd name="T19" fmla="*/ 865 h 1115"/>
                <a:gd name="T20" fmla="*/ 1065 w 1066"/>
                <a:gd name="T21" fmla="*/ 930 h 1115"/>
                <a:gd name="T22" fmla="*/ 1065 w 1066"/>
                <a:gd name="T23" fmla="*/ 985 h 1115"/>
                <a:gd name="T24" fmla="*/ 962 w 1066"/>
                <a:gd name="T25" fmla="*/ 994 h 1115"/>
                <a:gd name="T26" fmla="*/ 910 w 1066"/>
                <a:gd name="T27" fmla="*/ 810 h 1115"/>
                <a:gd name="T28" fmla="*/ 584 w 1066"/>
                <a:gd name="T29" fmla="*/ 635 h 1115"/>
                <a:gd name="T30" fmla="*/ 593 w 1066"/>
                <a:gd name="T31" fmla="*/ 690 h 1115"/>
                <a:gd name="T32" fmla="*/ 515 w 1066"/>
                <a:gd name="T33" fmla="*/ 764 h 1115"/>
                <a:gd name="T34" fmla="*/ 507 w 1066"/>
                <a:gd name="T35" fmla="*/ 737 h 1115"/>
                <a:gd name="T36" fmla="*/ 481 w 1066"/>
                <a:gd name="T37" fmla="*/ 737 h 1115"/>
                <a:gd name="T38" fmla="*/ 421 w 1066"/>
                <a:gd name="T39" fmla="*/ 893 h 1115"/>
                <a:gd name="T40" fmla="*/ 240 w 1066"/>
                <a:gd name="T41" fmla="*/ 1040 h 1115"/>
                <a:gd name="T42" fmla="*/ 52 w 1066"/>
                <a:gd name="T43" fmla="*/ 1114 h 1115"/>
                <a:gd name="T44" fmla="*/ 0 w 1066"/>
                <a:gd name="T45" fmla="*/ 1105 h 1115"/>
                <a:gd name="T46" fmla="*/ 215 w 1066"/>
                <a:gd name="T47" fmla="*/ 976 h 1115"/>
                <a:gd name="T48" fmla="*/ 240 w 1066"/>
                <a:gd name="T49" fmla="*/ 976 h 1115"/>
                <a:gd name="T50" fmla="*/ 318 w 1066"/>
                <a:gd name="T51" fmla="*/ 875 h 1115"/>
                <a:gd name="T52" fmla="*/ 352 w 1066"/>
                <a:gd name="T53" fmla="*/ 875 h 1115"/>
                <a:gd name="T54" fmla="*/ 404 w 1066"/>
                <a:gd name="T55" fmla="*/ 792 h 1115"/>
                <a:gd name="T56" fmla="*/ 386 w 1066"/>
                <a:gd name="T57" fmla="*/ 764 h 1115"/>
                <a:gd name="T58" fmla="*/ 275 w 1066"/>
                <a:gd name="T59" fmla="*/ 773 h 1115"/>
                <a:gd name="T60" fmla="*/ 198 w 1066"/>
                <a:gd name="T61" fmla="*/ 589 h 1115"/>
                <a:gd name="T62" fmla="*/ 240 w 1066"/>
                <a:gd name="T63" fmla="*/ 497 h 1115"/>
                <a:gd name="T64" fmla="*/ 309 w 1066"/>
                <a:gd name="T65" fmla="*/ 470 h 1115"/>
                <a:gd name="T66" fmla="*/ 283 w 1066"/>
                <a:gd name="T67" fmla="*/ 396 h 1115"/>
                <a:gd name="T68" fmla="*/ 206 w 1066"/>
                <a:gd name="T69" fmla="*/ 433 h 1115"/>
                <a:gd name="T70" fmla="*/ 155 w 1066"/>
                <a:gd name="T71" fmla="*/ 322 h 1115"/>
                <a:gd name="T72" fmla="*/ 215 w 1066"/>
                <a:gd name="T73" fmla="*/ 295 h 1115"/>
                <a:gd name="T74" fmla="*/ 275 w 1066"/>
                <a:gd name="T75" fmla="*/ 322 h 1115"/>
                <a:gd name="T76" fmla="*/ 301 w 1066"/>
                <a:gd name="T77" fmla="*/ 313 h 1115"/>
                <a:gd name="T78" fmla="*/ 249 w 1066"/>
                <a:gd name="T79" fmla="*/ 212 h 1115"/>
                <a:gd name="T80" fmla="*/ 172 w 1066"/>
                <a:gd name="T81" fmla="*/ 212 h 1115"/>
                <a:gd name="T82" fmla="*/ 172 w 1066"/>
                <a:gd name="T83" fmla="*/ 166 h 11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6"/>
                <a:gd name="T127" fmla="*/ 0 h 1115"/>
                <a:gd name="T128" fmla="*/ 1066 w 1066"/>
                <a:gd name="T129" fmla="*/ 1115 h 11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6" h="1115">
                  <a:moveTo>
                    <a:pt x="172" y="166"/>
                  </a:moveTo>
                  <a:lnTo>
                    <a:pt x="386" y="0"/>
                  </a:lnTo>
                  <a:lnTo>
                    <a:pt x="490" y="28"/>
                  </a:lnTo>
                  <a:lnTo>
                    <a:pt x="541" y="83"/>
                  </a:lnTo>
                  <a:lnTo>
                    <a:pt x="739" y="101"/>
                  </a:lnTo>
                  <a:lnTo>
                    <a:pt x="747" y="654"/>
                  </a:lnTo>
                  <a:lnTo>
                    <a:pt x="807" y="672"/>
                  </a:lnTo>
                  <a:lnTo>
                    <a:pt x="842" y="737"/>
                  </a:lnTo>
                  <a:lnTo>
                    <a:pt x="885" y="709"/>
                  </a:lnTo>
                  <a:lnTo>
                    <a:pt x="979" y="865"/>
                  </a:lnTo>
                  <a:lnTo>
                    <a:pt x="1065" y="930"/>
                  </a:lnTo>
                  <a:lnTo>
                    <a:pt x="1065" y="985"/>
                  </a:lnTo>
                  <a:lnTo>
                    <a:pt x="962" y="994"/>
                  </a:lnTo>
                  <a:lnTo>
                    <a:pt x="910" y="810"/>
                  </a:lnTo>
                  <a:lnTo>
                    <a:pt x="584" y="635"/>
                  </a:lnTo>
                  <a:lnTo>
                    <a:pt x="593" y="690"/>
                  </a:lnTo>
                  <a:lnTo>
                    <a:pt x="515" y="764"/>
                  </a:lnTo>
                  <a:lnTo>
                    <a:pt x="507" y="737"/>
                  </a:lnTo>
                  <a:lnTo>
                    <a:pt x="481" y="737"/>
                  </a:lnTo>
                  <a:lnTo>
                    <a:pt x="421" y="893"/>
                  </a:lnTo>
                  <a:lnTo>
                    <a:pt x="240" y="1040"/>
                  </a:lnTo>
                  <a:lnTo>
                    <a:pt x="52" y="1114"/>
                  </a:lnTo>
                  <a:lnTo>
                    <a:pt x="0" y="1105"/>
                  </a:lnTo>
                  <a:lnTo>
                    <a:pt x="215" y="976"/>
                  </a:lnTo>
                  <a:lnTo>
                    <a:pt x="240" y="976"/>
                  </a:lnTo>
                  <a:lnTo>
                    <a:pt x="318" y="875"/>
                  </a:lnTo>
                  <a:lnTo>
                    <a:pt x="352" y="875"/>
                  </a:lnTo>
                  <a:lnTo>
                    <a:pt x="404" y="792"/>
                  </a:lnTo>
                  <a:lnTo>
                    <a:pt x="386" y="764"/>
                  </a:lnTo>
                  <a:lnTo>
                    <a:pt x="275" y="773"/>
                  </a:lnTo>
                  <a:lnTo>
                    <a:pt x="198" y="589"/>
                  </a:lnTo>
                  <a:lnTo>
                    <a:pt x="240" y="497"/>
                  </a:lnTo>
                  <a:lnTo>
                    <a:pt x="309" y="470"/>
                  </a:lnTo>
                  <a:lnTo>
                    <a:pt x="283" y="396"/>
                  </a:lnTo>
                  <a:lnTo>
                    <a:pt x="206" y="433"/>
                  </a:lnTo>
                  <a:lnTo>
                    <a:pt x="155" y="322"/>
                  </a:lnTo>
                  <a:lnTo>
                    <a:pt x="215" y="295"/>
                  </a:lnTo>
                  <a:lnTo>
                    <a:pt x="275" y="322"/>
                  </a:lnTo>
                  <a:lnTo>
                    <a:pt x="301" y="313"/>
                  </a:lnTo>
                  <a:lnTo>
                    <a:pt x="249" y="212"/>
                  </a:lnTo>
                  <a:lnTo>
                    <a:pt x="172" y="212"/>
                  </a:lnTo>
                  <a:lnTo>
                    <a:pt x="172" y="166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Rectangle 50"/>
            <p:cNvSpPr>
              <a:spLocks noChangeArrowheads="1"/>
            </p:cNvSpPr>
            <p:nvPr/>
          </p:nvSpPr>
          <p:spPr bwMode="auto">
            <a:xfrm>
              <a:off x="344" y="540"/>
              <a:ext cx="865" cy="8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Portland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3.8%</a:t>
              </a:r>
            </a:p>
            <a:p>
              <a:pPr algn="ctr" eaLnBrk="0" hangingPunct="0"/>
              <a:endParaRPr lang="en-US">
                <a:latin typeface="Helvetica" charset="0"/>
              </a:endParaRPr>
            </a:p>
          </p:txBody>
        </p:sp>
        <p:sp>
          <p:nvSpPr>
            <p:cNvPr id="14355" name="Rectangle 51"/>
            <p:cNvSpPr>
              <a:spLocks noChangeArrowheads="1"/>
            </p:cNvSpPr>
            <p:nvPr/>
          </p:nvSpPr>
          <p:spPr bwMode="auto">
            <a:xfrm>
              <a:off x="1344" y="269"/>
              <a:ext cx="842" cy="8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Billings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2.6%</a:t>
              </a:r>
            </a:p>
            <a:p>
              <a:pPr algn="ctr" eaLnBrk="0" hangingPunct="0"/>
              <a:endParaRPr lang="en-US" b="1">
                <a:latin typeface="Helvetica" charset="0"/>
              </a:endParaRPr>
            </a:p>
          </p:txBody>
        </p:sp>
        <p:sp>
          <p:nvSpPr>
            <p:cNvPr id="14356" name="Rectangle 52"/>
            <p:cNvSpPr>
              <a:spLocks noChangeArrowheads="1"/>
            </p:cNvSpPr>
            <p:nvPr/>
          </p:nvSpPr>
          <p:spPr bwMode="auto">
            <a:xfrm>
              <a:off x="2325" y="432"/>
              <a:ext cx="73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endParaRPr lang="en-US">
                <a:latin typeface="Helvetica" charset="0"/>
              </a:endParaRPr>
            </a:p>
          </p:txBody>
        </p:sp>
        <p:sp>
          <p:nvSpPr>
            <p:cNvPr id="14357" name="Rectangle 53"/>
            <p:cNvSpPr>
              <a:spLocks noChangeArrowheads="1"/>
            </p:cNvSpPr>
            <p:nvPr/>
          </p:nvSpPr>
          <p:spPr bwMode="auto">
            <a:xfrm>
              <a:off x="3353" y="478"/>
              <a:ext cx="58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eaLnBrk="0" hangingPunct="0"/>
              <a:endParaRPr lang="en-US" b="1">
                <a:latin typeface="Helvetica" charset="0"/>
              </a:endParaRPr>
            </a:p>
          </p:txBody>
        </p:sp>
        <p:sp>
          <p:nvSpPr>
            <p:cNvPr id="2070" name="Rectangle 54"/>
            <p:cNvSpPr>
              <a:spLocks noChangeArrowheads="1"/>
            </p:cNvSpPr>
            <p:nvPr/>
          </p:nvSpPr>
          <p:spPr bwMode="auto">
            <a:xfrm>
              <a:off x="-52" y="1680"/>
              <a:ext cx="1198" cy="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California</a:t>
              </a:r>
            </a:p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2.6%</a:t>
              </a:r>
            </a:p>
            <a:p>
              <a:pPr algn="ctr" eaLnBrk="0" hangingPunct="0">
                <a:defRPr/>
              </a:pP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sp>
          <p:nvSpPr>
            <p:cNvPr id="2071" name="Rectangle 55"/>
            <p:cNvSpPr>
              <a:spLocks noChangeArrowheads="1"/>
            </p:cNvSpPr>
            <p:nvPr/>
          </p:nvSpPr>
          <p:spPr bwMode="auto">
            <a:xfrm>
              <a:off x="1286" y="1923"/>
              <a:ext cx="843" cy="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Phoenix</a:t>
              </a:r>
            </a:p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6.2%</a:t>
              </a:r>
            </a:p>
          </p:txBody>
        </p:sp>
        <p:sp>
          <p:nvSpPr>
            <p:cNvPr id="14360" name="Rectangle 56"/>
            <p:cNvSpPr>
              <a:spLocks noChangeArrowheads="1"/>
            </p:cNvSpPr>
            <p:nvPr/>
          </p:nvSpPr>
          <p:spPr bwMode="auto">
            <a:xfrm>
              <a:off x="3374" y="3091"/>
              <a:ext cx="1032" cy="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Oklahoma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2.1%</a:t>
              </a:r>
            </a:p>
          </p:txBody>
        </p:sp>
        <p:sp>
          <p:nvSpPr>
            <p:cNvPr id="2073" name="Rectangle 57"/>
            <p:cNvSpPr>
              <a:spLocks noChangeArrowheads="1"/>
            </p:cNvSpPr>
            <p:nvPr/>
          </p:nvSpPr>
          <p:spPr bwMode="auto">
            <a:xfrm>
              <a:off x="4603" y="2277"/>
              <a:ext cx="933" cy="5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Nashville</a:t>
              </a:r>
            </a:p>
            <a:p>
              <a:pPr algn="ctr" eaLnBrk="0" hangingPunct="0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charset="0"/>
                </a:rPr>
                <a:t>2.9%</a:t>
              </a:r>
            </a:p>
          </p:txBody>
        </p:sp>
        <p:sp>
          <p:nvSpPr>
            <p:cNvPr id="14362" name="Rectangle 58"/>
            <p:cNvSpPr>
              <a:spLocks noChangeArrowheads="1"/>
            </p:cNvSpPr>
            <p:nvPr/>
          </p:nvSpPr>
          <p:spPr bwMode="auto">
            <a:xfrm>
              <a:off x="1780" y="2929"/>
              <a:ext cx="743" cy="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Navajo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5.2%</a:t>
              </a:r>
            </a:p>
            <a:p>
              <a:pPr algn="ctr"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14363" name="Rectangle 59"/>
            <p:cNvSpPr>
              <a:spLocks noChangeArrowheads="1"/>
            </p:cNvSpPr>
            <p:nvPr/>
          </p:nvSpPr>
          <p:spPr bwMode="auto">
            <a:xfrm>
              <a:off x="1105" y="2830"/>
              <a:ext cx="775" cy="11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Tucson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1.9%</a:t>
              </a:r>
            </a:p>
            <a:p>
              <a:pPr algn="ctr" eaLnBrk="0" hangingPunct="0"/>
              <a:endParaRPr lang="en-US">
                <a:latin typeface="Helvetica" charset="0"/>
              </a:endParaRPr>
            </a:p>
            <a:p>
              <a:pPr algn="ctr" eaLnBrk="0" hangingPunct="0"/>
              <a:endParaRPr lang="en-US">
                <a:latin typeface="Helvetica" charset="0"/>
              </a:endParaRPr>
            </a:p>
          </p:txBody>
        </p:sp>
        <p:sp>
          <p:nvSpPr>
            <p:cNvPr id="14364" name="Rectangle 60"/>
            <p:cNvSpPr>
              <a:spLocks noChangeArrowheads="1"/>
            </p:cNvSpPr>
            <p:nvPr/>
          </p:nvSpPr>
          <p:spPr bwMode="auto">
            <a:xfrm>
              <a:off x="641" y="3488"/>
              <a:ext cx="720" cy="7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/>
              <a:r>
                <a:rPr lang="en-US">
                  <a:latin typeface="Helvetica" charset="0"/>
                </a:rPr>
                <a:t>Alaska</a:t>
              </a:r>
            </a:p>
            <a:p>
              <a:pPr algn="ctr" eaLnBrk="0" hangingPunct="0"/>
              <a:r>
                <a:rPr lang="en-US">
                  <a:latin typeface="Helvetica" charset="0"/>
                </a:rPr>
                <a:t>1.9%</a:t>
              </a:r>
            </a:p>
            <a:p>
              <a:pPr algn="ctr" eaLnBrk="0" hangingPunct="0"/>
              <a:endParaRPr lang="en-US" sz="1400">
                <a:latin typeface="Helvetica" charset="0"/>
              </a:endParaRPr>
            </a:p>
          </p:txBody>
        </p:sp>
        <p:sp>
          <p:nvSpPr>
            <p:cNvPr id="2077" name="Line 61"/>
            <p:cNvSpPr>
              <a:spLocks noChangeShapeType="1"/>
            </p:cNvSpPr>
            <p:nvPr/>
          </p:nvSpPr>
          <p:spPr bwMode="auto">
            <a:xfrm>
              <a:off x="1097" y="879"/>
              <a:ext cx="172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Line 62"/>
            <p:cNvSpPr>
              <a:spLocks noChangeShapeType="1"/>
            </p:cNvSpPr>
            <p:nvPr/>
          </p:nvSpPr>
          <p:spPr bwMode="auto">
            <a:xfrm>
              <a:off x="3329" y="2876"/>
              <a:ext cx="194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Line 63"/>
            <p:cNvSpPr>
              <a:spLocks noChangeShapeType="1"/>
            </p:cNvSpPr>
            <p:nvPr/>
          </p:nvSpPr>
          <p:spPr bwMode="auto">
            <a:xfrm>
              <a:off x="4306" y="2169"/>
              <a:ext cx="312" cy="2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Line 64"/>
            <p:cNvSpPr>
              <a:spLocks noChangeShapeType="1"/>
            </p:cNvSpPr>
            <p:nvPr/>
          </p:nvSpPr>
          <p:spPr bwMode="auto">
            <a:xfrm flipH="1">
              <a:off x="3411" y="833"/>
              <a:ext cx="112" cy="3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Line 65"/>
            <p:cNvSpPr>
              <a:spLocks noChangeShapeType="1"/>
            </p:cNvSpPr>
            <p:nvPr/>
          </p:nvSpPr>
          <p:spPr bwMode="auto">
            <a:xfrm>
              <a:off x="2702" y="823"/>
              <a:ext cx="78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Line 66"/>
            <p:cNvSpPr>
              <a:spLocks noChangeShapeType="1"/>
            </p:cNvSpPr>
            <p:nvPr/>
          </p:nvSpPr>
          <p:spPr bwMode="auto">
            <a:xfrm>
              <a:off x="2474" y="2688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Line 67"/>
            <p:cNvSpPr>
              <a:spLocks noChangeShapeType="1"/>
            </p:cNvSpPr>
            <p:nvPr/>
          </p:nvSpPr>
          <p:spPr bwMode="auto">
            <a:xfrm>
              <a:off x="789" y="2223"/>
              <a:ext cx="438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Line 68"/>
            <p:cNvSpPr>
              <a:spLocks noChangeShapeType="1"/>
            </p:cNvSpPr>
            <p:nvPr/>
          </p:nvSpPr>
          <p:spPr bwMode="auto">
            <a:xfrm>
              <a:off x="839" y="3146"/>
              <a:ext cx="86" cy="2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89" name="Freeform 69"/>
            <p:cNvSpPr>
              <a:spLocks/>
            </p:cNvSpPr>
            <p:nvPr/>
          </p:nvSpPr>
          <p:spPr bwMode="auto">
            <a:xfrm>
              <a:off x="1762" y="2743"/>
              <a:ext cx="281" cy="171"/>
            </a:xfrm>
            <a:custGeom>
              <a:avLst/>
              <a:gdLst>
                <a:gd name="T0" fmla="*/ 2 w 281"/>
                <a:gd name="T1" fmla="*/ 49 h 171"/>
                <a:gd name="T2" fmla="*/ 0 w 281"/>
                <a:gd name="T3" fmla="*/ 32 h 171"/>
                <a:gd name="T4" fmla="*/ 2 w 281"/>
                <a:gd name="T5" fmla="*/ 15 h 171"/>
                <a:gd name="T6" fmla="*/ 23 w 281"/>
                <a:gd name="T7" fmla="*/ 1 h 171"/>
                <a:gd name="T8" fmla="*/ 45 w 281"/>
                <a:gd name="T9" fmla="*/ 5 h 171"/>
                <a:gd name="T10" fmla="*/ 68 w 281"/>
                <a:gd name="T11" fmla="*/ 7 h 171"/>
                <a:gd name="T12" fmla="*/ 103 w 281"/>
                <a:gd name="T13" fmla="*/ 11 h 171"/>
                <a:gd name="T14" fmla="*/ 122 w 281"/>
                <a:gd name="T15" fmla="*/ 14 h 171"/>
                <a:gd name="T16" fmla="*/ 146 w 281"/>
                <a:gd name="T17" fmla="*/ 18 h 171"/>
                <a:gd name="T18" fmla="*/ 171 w 281"/>
                <a:gd name="T19" fmla="*/ 25 h 171"/>
                <a:gd name="T20" fmla="*/ 196 w 281"/>
                <a:gd name="T21" fmla="*/ 26 h 171"/>
                <a:gd name="T22" fmla="*/ 213 w 281"/>
                <a:gd name="T23" fmla="*/ 27 h 171"/>
                <a:gd name="T24" fmla="*/ 237 w 281"/>
                <a:gd name="T25" fmla="*/ 29 h 171"/>
                <a:gd name="T26" fmla="*/ 258 w 281"/>
                <a:gd name="T27" fmla="*/ 29 h 171"/>
                <a:gd name="T28" fmla="*/ 278 w 281"/>
                <a:gd name="T29" fmla="*/ 34 h 171"/>
                <a:gd name="T30" fmla="*/ 280 w 281"/>
                <a:gd name="T31" fmla="*/ 57 h 171"/>
                <a:gd name="T32" fmla="*/ 266 w 281"/>
                <a:gd name="T33" fmla="*/ 73 h 171"/>
                <a:gd name="T34" fmla="*/ 278 w 281"/>
                <a:gd name="T35" fmla="*/ 93 h 171"/>
                <a:gd name="T36" fmla="*/ 276 w 281"/>
                <a:gd name="T37" fmla="*/ 117 h 171"/>
                <a:gd name="T38" fmla="*/ 276 w 281"/>
                <a:gd name="T39" fmla="*/ 127 h 171"/>
                <a:gd name="T40" fmla="*/ 270 w 281"/>
                <a:gd name="T41" fmla="*/ 145 h 171"/>
                <a:gd name="T42" fmla="*/ 269 w 281"/>
                <a:gd name="T43" fmla="*/ 161 h 171"/>
                <a:gd name="T44" fmla="*/ 280 w 281"/>
                <a:gd name="T45" fmla="*/ 153 h 171"/>
                <a:gd name="T46" fmla="*/ 274 w 281"/>
                <a:gd name="T47" fmla="*/ 170 h 171"/>
                <a:gd name="T48" fmla="*/ 253 w 281"/>
                <a:gd name="T49" fmla="*/ 165 h 171"/>
                <a:gd name="T50" fmla="*/ 232 w 281"/>
                <a:gd name="T51" fmla="*/ 165 h 171"/>
                <a:gd name="T52" fmla="*/ 210 w 281"/>
                <a:gd name="T53" fmla="*/ 165 h 171"/>
                <a:gd name="T54" fmla="*/ 189 w 281"/>
                <a:gd name="T55" fmla="*/ 160 h 171"/>
                <a:gd name="T56" fmla="*/ 168 w 281"/>
                <a:gd name="T57" fmla="*/ 151 h 171"/>
                <a:gd name="T58" fmla="*/ 144 w 281"/>
                <a:gd name="T59" fmla="*/ 139 h 171"/>
                <a:gd name="T60" fmla="*/ 132 w 281"/>
                <a:gd name="T61" fmla="*/ 134 h 171"/>
                <a:gd name="T62" fmla="*/ 106 w 281"/>
                <a:gd name="T63" fmla="*/ 121 h 171"/>
                <a:gd name="T64" fmla="*/ 86 w 281"/>
                <a:gd name="T65" fmla="*/ 111 h 171"/>
                <a:gd name="T66" fmla="*/ 66 w 281"/>
                <a:gd name="T67" fmla="*/ 97 h 171"/>
                <a:gd name="T68" fmla="*/ 45 w 281"/>
                <a:gd name="T69" fmla="*/ 83 h 171"/>
                <a:gd name="T70" fmla="*/ 24 w 281"/>
                <a:gd name="T71" fmla="*/ 73 h 171"/>
                <a:gd name="T72" fmla="*/ 7 w 281"/>
                <a:gd name="T73" fmla="*/ 64 h 1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171"/>
                <a:gd name="T113" fmla="*/ 281 w 281"/>
                <a:gd name="T114" fmla="*/ 171 h 1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171">
                  <a:moveTo>
                    <a:pt x="2" y="59"/>
                  </a:moveTo>
                  <a:lnTo>
                    <a:pt x="2" y="49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23" y="1"/>
                  </a:lnTo>
                  <a:lnTo>
                    <a:pt x="34" y="1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8" y="7"/>
                  </a:lnTo>
                  <a:lnTo>
                    <a:pt x="78" y="8"/>
                  </a:lnTo>
                  <a:lnTo>
                    <a:pt x="103" y="11"/>
                  </a:lnTo>
                  <a:lnTo>
                    <a:pt x="112" y="12"/>
                  </a:lnTo>
                  <a:lnTo>
                    <a:pt x="122" y="14"/>
                  </a:lnTo>
                  <a:lnTo>
                    <a:pt x="136" y="18"/>
                  </a:lnTo>
                  <a:lnTo>
                    <a:pt x="146" y="18"/>
                  </a:lnTo>
                  <a:lnTo>
                    <a:pt x="158" y="22"/>
                  </a:lnTo>
                  <a:lnTo>
                    <a:pt x="171" y="25"/>
                  </a:lnTo>
                  <a:lnTo>
                    <a:pt x="183" y="25"/>
                  </a:lnTo>
                  <a:lnTo>
                    <a:pt x="196" y="26"/>
                  </a:lnTo>
                  <a:lnTo>
                    <a:pt x="205" y="29"/>
                  </a:lnTo>
                  <a:lnTo>
                    <a:pt x="213" y="27"/>
                  </a:lnTo>
                  <a:lnTo>
                    <a:pt x="226" y="29"/>
                  </a:lnTo>
                  <a:lnTo>
                    <a:pt x="237" y="29"/>
                  </a:lnTo>
                  <a:lnTo>
                    <a:pt x="248" y="29"/>
                  </a:lnTo>
                  <a:lnTo>
                    <a:pt x="258" y="29"/>
                  </a:lnTo>
                  <a:lnTo>
                    <a:pt x="275" y="34"/>
                  </a:lnTo>
                  <a:lnTo>
                    <a:pt x="278" y="34"/>
                  </a:lnTo>
                  <a:lnTo>
                    <a:pt x="280" y="35"/>
                  </a:lnTo>
                  <a:lnTo>
                    <a:pt x="280" y="57"/>
                  </a:lnTo>
                  <a:lnTo>
                    <a:pt x="280" y="71"/>
                  </a:lnTo>
                  <a:lnTo>
                    <a:pt x="266" y="73"/>
                  </a:lnTo>
                  <a:lnTo>
                    <a:pt x="278" y="83"/>
                  </a:lnTo>
                  <a:lnTo>
                    <a:pt x="278" y="93"/>
                  </a:lnTo>
                  <a:lnTo>
                    <a:pt x="278" y="103"/>
                  </a:lnTo>
                  <a:lnTo>
                    <a:pt x="276" y="117"/>
                  </a:lnTo>
                  <a:lnTo>
                    <a:pt x="280" y="119"/>
                  </a:lnTo>
                  <a:lnTo>
                    <a:pt x="276" y="127"/>
                  </a:lnTo>
                  <a:lnTo>
                    <a:pt x="280" y="137"/>
                  </a:lnTo>
                  <a:lnTo>
                    <a:pt x="270" y="145"/>
                  </a:lnTo>
                  <a:lnTo>
                    <a:pt x="266" y="151"/>
                  </a:lnTo>
                  <a:lnTo>
                    <a:pt x="269" y="161"/>
                  </a:lnTo>
                  <a:lnTo>
                    <a:pt x="272" y="167"/>
                  </a:lnTo>
                  <a:lnTo>
                    <a:pt x="280" y="153"/>
                  </a:lnTo>
                  <a:lnTo>
                    <a:pt x="278" y="163"/>
                  </a:lnTo>
                  <a:lnTo>
                    <a:pt x="274" y="170"/>
                  </a:lnTo>
                  <a:lnTo>
                    <a:pt x="263" y="165"/>
                  </a:lnTo>
                  <a:lnTo>
                    <a:pt x="253" y="165"/>
                  </a:lnTo>
                  <a:lnTo>
                    <a:pt x="242" y="165"/>
                  </a:lnTo>
                  <a:lnTo>
                    <a:pt x="232" y="165"/>
                  </a:lnTo>
                  <a:lnTo>
                    <a:pt x="221" y="165"/>
                  </a:lnTo>
                  <a:lnTo>
                    <a:pt x="210" y="165"/>
                  </a:lnTo>
                  <a:lnTo>
                    <a:pt x="199" y="160"/>
                  </a:lnTo>
                  <a:lnTo>
                    <a:pt x="189" y="160"/>
                  </a:lnTo>
                  <a:lnTo>
                    <a:pt x="178" y="156"/>
                  </a:lnTo>
                  <a:lnTo>
                    <a:pt x="168" y="151"/>
                  </a:lnTo>
                  <a:lnTo>
                    <a:pt x="156" y="149"/>
                  </a:lnTo>
                  <a:lnTo>
                    <a:pt x="144" y="139"/>
                  </a:lnTo>
                  <a:lnTo>
                    <a:pt x="140" y="132"/>
                  </a:lnTo>
                  <a:lnTo>
                    <a:pt x="132" y="134"/>
                  </a:lnTo>
                  <a:lnTo>
                    <a:pt x="122" y="128"/>
                  </a:lnTo>
                  <a:lnTo>
                    <a:pt x="106" y="121"/>
                  </a:lnTo>
                  <a:lnTo>
                    <a:pt x="96" y="111"/>
                  </a:lnTo>
                  <a:lnTo>
                    <a:pt x="86" y="111"/>
                  </a:lnTo>
                  <a:lnTo>
                    <a:pt x="72" y="101"/>
                  </a:lnTo>
                  <a:lnTo>
                    <a:pt x="66" y="97"/>
                  </a:lnTo>
                  <a:lnTo>
                    <a:pt x="55" y="88"/>
                  </a:lnTo>
                  <a:lnTo>
                    <a:pt x="45" y="83"/>
                  </a:lnTo>
                  <a:lnTo>
                    <a:pt x="34" y="78"/>
                  </a:lnTo>
                  <a:lnTo>
                    <a:pt x="24" y="73"/>
                  </a:lnTo>
                  <a:lnTo>
                    <a:pt x="18" y="69"/>
                  </a:lnTo>
                  <a:lnTo>
                    <a:pt x="7" y="64"/>
                  </a:lnTo>
                  <a:lnTo>
                    <a:pt x="2" y="59"/>
                  </a:lnTo>
                </a:path>
              </a:pathLst>
            </a:custGeom>
            <a:solidFill>
              <a:schemeClr val="accent3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71"/>
            <p:cNvSpPr>
              <a:spLocks noChangeShapeType="1"/>
            </p:cNvSpPr>
            <p:nvPr/>
          </p:nvSpPr>
          <p:spPr bwMode="auto">
            <a:xfrm flipV="1">
              <a:off x="2200" y="2386"/>
              <a:ext cx="0" cy="5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8" name="Line 72"/>
            <p:cNvSpPr>
              <a:spLocks noChangeShapeType="1"/>
            </p:cNvSpPr>
            <p:nvPr/>
          </p:nvSpPr>
          <p:spPr bwMode="auto">
            <a:xfrm flipH="1">
              <a:off x="1754" y="2820"/>
              <a:ext cx="146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96" name="Rectangle 73"/>
            <p:cNvSpPr>
              <a:spLocks noChangeArrowheads="1"/>
            </p:cNvSpPr>
            <p:nvPr/>
          </p:nvSpPr>
          <p:spPr bwMode="auto">
            <a:xfrm>
              <a:off x="4497" y="1936"/>
              <a:ext cx="38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Line 74"/>
            <p:cNvSpPr>
              <a:spLocks noChangeShapeType="1"/>
            </p:cNvSpPr>
            <p:nvPr/>
          </p:nvSpPr>
          <p:spPr bwMode="auto">
            <a:xfrm>
              <a:off x="1920" y="864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0" name="Freeform 70"/>
            <p:cNvSpPr>
              <a:spLocks/>
            </p:cNvSpPr>
            <p:nvPr/>
          </p:nvSpPr>
          <p:spPr bwMode="auto">
            <a:xfrm>
              <a:off x="2087" y="2169"/>
              <a:ext cx="320" cy="247"/>
            </a:xfrm>
            <a:custGeom>
              <a:avLst/>
              <a:gdLst>
                <a:gd name="T0" fmla="*/ 51 w 320"/>
                <a:gd name="T1" fmla="*/ 12 h 247"/>
                <a:gd name="T2" fmla="*/ 80 w 320"/>
                <a:gd name="T3" fmla="*/ 6 h 247"/>
                <a:gd name="T4" fmla="*/ 109 w 320"/>
                <a:gd name="T5" fmla="*/ 0 h 247"/>
                <a:gd name="T6" fmla="*/ 138 w 320"/>
                <a:gd name="T7" fmla="*/ 0 h 247"/>
                <a:gd name="T8" fmla="*/ 160 w 320"/>
                <a:gd name="T9" fmla="*/ 12 h 247"/>
                <a:gd name="T10" fmla="*/ 189 w 320"/>
                <a:gd name="T11" fmla="*/ 23 h 247"/>
                <a:gd name="T12" fmla="*/ 210 w 320"/>
                <a:gd name="T13" fmla="*/ 35 h 247"/>
                <a:gd name="T14" fmla="*/ 232 w 320"/>
                <a:gd name="T15" fmla="*/ 53 h 247"/>
                <a:gd name="T16" fmla="*/ 254 w 320"/>
                <a:gd name="T17" fmla="*/ 70 h 247"/>
                <a:gd name="T18" fmla="*/ 283 w 320"/>
                <a:gd name="T19" fmla="*/ 88 h 247"/>
                <a:gd name="T20" fmla="*/ 297 w 320"/>
                <a:gd name="T21" fmla="*/ 111 h 247"/>
                <a:gd name="T22" fmla="*/ 312 w 320"/>
                <a:gd name="T23" fmla="*/ 135 h 247"/>
                <a:gd name="T24" fmla="*/ 319 w 320"/>
                <a:gd name="T25" fmla="*/ 158 h 247"/>
                <a:gd name="T26" fmla="*/ 312 w 320"/>
                <a:gd name="T27" fmla="*/ 182 h 247"/>
                <a:gd name="T28" fmla="*/ 305 w 320"/>
                <a:gd name="T29" fmla="*/ 205 h 247"/>
                <a:gd name="T30" fmla="*/ 283 w 320"/>
                <a:gd name="T31" fmla="*/ 223 h 247"/>
                <a:gd name="T32" fmla="*/ 261 w 320"/>
                <a:gd name="T33" fmla="*/ 246 h 247"/>
                <a:gd name="T34" fmla="*/ 232 w 320"/>
                <a:gd name="T35" fmla="*/ 246 h 247"/>
                <a:gd name="T36" fmla="*/ 203 w 320"/>
                <a:gd name="T37" fmla="*/ 234 h 247"/>
                <a:gd name="T38" fmla="*/ 174 w 320"/>
                <a:gd name="T39" fmla="*/ 217 h 247"/>
                <a:gd name="T40" fmla="*/ 152 w 320"/>
                <a:gd name="T41" fmla="*/ 199 h 247"/>
                <a:gd name="T42" fmla="*/ 123 w 320"/>
                <a:gd name="T43" fmla="*/ 193 h 247"/>
                <a:gd name="T44" fmla="*/ 94 w 320"/>
                <a:gd name="T45" fmla="*/ 182 h 247"/>
                <a:gd name="T46" fmla="*/ 65 w 320"/>
                <a:gd name="T47" fmla="*/ 170 h 247"/>
                <a:gd name="T48" fmla="*/ 36 w 320"/>
                <a:gd name="T49" fmla="*/ 158 h 247"/>
                <a:gd name="T50" fmla="*/ 24 w 320"/>
                <a:gd name="T51" fmla="*/ 141 h 247"/>
                <a:gd name="T52" fmla="*/ 7 w 320"/>
                <a:gd name="T53" fmla="*/ 111 h 247"/>
                <a:gd name="T54" fmla="*/ 0 w 320"/>
                <a:gd name="T55" fmla="*/ 88 h 247"/>
                <a:gd name="T56" fmla="*/ 0 w 320"/>
                <a:gd name="T57" fmla="*/ 64 h 247"/>
                <a:gd name="T58" fmla="*/ 15 w 320"/>
                <a:gd name="T59" fmla="*/ 47 h 247"/>
                <a:gd name="T60" fmla="*/ 24 w 320"/>
                <a:gd name="T61" fmla="*/ 27 h 247"/>
                <a:gd name="T62" fmla="*/ 36 w 320"/>
                <a:gd name="T63" fmla="*/ 18 h 2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0"/>
                <a:gd name="T97" fmla="*/ 0 h 247"/>
                <a:gd name="T98" fmla="*/ 320 w 320"/>
                <a:gd name="T99" fmla="*/ 247 h 2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0" h="247">
                  <a:moveTo>
                    <a:pt x="36" y="18"/>
                  </a:moveTo>
                  <a:lnTo>
                    <a:pt x="51" y="12"/>
                  </a:lnTo>
                  <a:lnTo>
                    <a:pt x="65" y="6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9" y="0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60" y="12"/>
                  </a:lnTo>
                  <a:lnTo>
                    <a:pt x="174" y="18"/>
                  </a:lnTo>
                  <a:lnTo>
                    <a:pt x="189" y="23"/>
                  </a:lnTo>
                  <a:lnTo>
                    <a:pt x="196" y="35"/>
                  </a:lnTo>
                  <a:lnTo>
                    <a:pt x="210" y="35"/>
                  </a:lnTo>
                  <a:lnTo>
                    <a:pt x="225" y="41"/>
                  </a:lnTo>
                  <a:lnTo>
                    <a:pt x="232" y="53"/>
                  </a:lnTo>
                  <a:lnTo>
                    <a:pt x="247" y="59"/>
                  </a:lnTo>
                  <a:lnTo>
                    <a:pt x="254" y="70"/>
                  </a:lnTo>
                  <a:lnTo>
                    <a:pt x="268" y="82"/>
                  </a:lnTo>
                  <a:lnTo>
                    <a:pt x="283" y="88"/>
                  </a:lnTo>
                  <a:lnTo>
                    <a:pt x="290" y="100"/>
                  </a:lnTo>
                  <a:lnTo>
                    <a:pt x="297" y="111"/>
                  </a:lnTo>
                  <a:lnTo>
                    <a:pt x="305" y="123"/>
                  </a:lnTo>
                  <a:lnTo>
                    <a:pt x="312" y="135"/>
                  </a:lnTo>
                  <a:lnTo>
                    <a:pt x="319" y="146"/>
                  </a:lnTo>
                  <a:lnTo>
                    <a:pt x="319" y="158"/>
                  </a:lnTo>
                  <a:lnTo>
                    <a:pt x="312" y="170"/>
                  </a:lnTo>
                  <a:lnTo>
                    <a:pt x="312" y="182"/>
                  </a:lnTo>
                  <a:lnTo>
                    <a:pt x="312" y="193"/>
                  </a:lnTo>
                  <a:lnTo>
                    <a:pt x="305" y="205"/>
                  </a:lnTo>
                  <a:lnTo>
                    <a:pt x="297" y="217"/>
                  </a:lnTo>
                  <a:lnTo>
                    <a:pt x="283" y="223"/>
                  </a:lnTo>
                  <a:lnTo>
                    <a:pt x="276" y="234"/>
                  </a:lnTo>
                  <a:lnTo>
                    <a:pt x="261" y="246"/>
                  </a:lnTo>
                  <a:lnTo>
                    <a:pt x="247" y="246"/>
                  </a:lnTo>
                  <a:lnTo>
                    <a:pt x="232" y="246"/>
                  </a:lnTo>
                  <a:lnTo>
                    <a:pt x="218" y="240"/>
                  </a:lnTo>
                  <a:lnTo>
                    <a:pt x="203" y="234"/>
                  </a:lnTo>
                  <a:lnTo>
                    <a:pt x="189" y="223"/>
                  </a:lnTo>
                  <a:lnTo>
                    <a:pt x="174" y="217"/>
                  </a:lnTo>
                  <a:lnTo>
                    <a:pt x="160" y="211"/>
                  </a:lnTo>
                  <a:lnTo>
                    <a:pt x="152" y="199"/>
                  </a:lnTo>
                  <a:lnTo>
                    <a:pt x="138" y="193"/>
                  </a:lnTo>
                  <a:lnTo>
                    <a:pt x="123" y="193"/>
                  </a:lnTo>
                  <a:lnTo>
                    <a:pt x="109" y="187"/>
                  </a:lnTo>
                  <a:lnTo>
                    <a:pt x="94" y="182"/>
                  </a:lnTo>
                  <a:lnTo>
                    <a:pt x="80" y="176"/>
                  </a:lnTo>
                  <a:lnTo>
                    <a:pt x="65" y="170"/>
                  </a:lnTo>
                  <a:lnTo>
                    <a:pt x="51" y="164"/>
                  </a:lnTo>
                  <a:lnTo>
                    <a:pt x="36" y="158"/>
                  </a:lnTo>
                  <a:lnTo>
                    <a:pt x="36" y="146"/>
                  </a:lnTo>
                  <a:lnTo>
                    <a:pt x="24" y="141"/>
                  </a:lnTo>
                  <a:lnTo>
                    <a:pt x="15" y="123"/>
                  </a:lnTo>
                  <a:lnTo>
                    <a:pt x="7" y="111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9" y="58"/>
                  </a:lnTo>
                  <a:lnTo>
                    <a:pt x="15" y="47"/>
                  </a:lnTo>
                  <a:lnTo>
                    <a:pt x="19" y="36"/>
                  </a:lnTo>
                  <a:lnTo>
                    <a:pt x="24" y="27"/>
                  </a:lnTo>
                  <a:lnTo>
                    <a:pt x="33" y="24"/>
                  </a:lnTo>
                  <a:lnTo>
                    <a:pt x="36" y="1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" name="Rectangle 77"/>
          <p:cNvSpPr>
            <a:spLocks noChangeArrowheads="1"/>
          </p:cNvSpPr>
          <p:nvPr/>
        </p:nvSpPr>
        <p:spPr bwMode="auto">
          <a:xfrm>
            <a:off x="3733800" y="12192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Aberdeen</a:t>
            </a:r>
          </a:p>
          <a:p>
            <a:pPr eaLnBrk="0" hangingPunct="0"/>
            <a:r>
              <a:rPr lang="en-US">
                <a:latin typeface="Helvetica" charset="0"/>
              </a:rPr>
              <a:t>2.8%</a:t>
            </a:r>
          </a:p>
        </p:txBody>
      </p:sp>
      <p:sp>
        <p:nvSpPr>
          <p:cNvPr id="14341" name="Text Box 75"/>
          <p:cNvSpPr txBox="1">
            <a:spLocks noChangeArrowheads="1"/>
          </p:cNvSpPr>
          <p:nvPr/>
        </p:nvSpPr>
        <p:spPr bwMode="auto">
          <a:xfrm>
            <a:off x="1660525" y="517525"/>
            <a:ext cx="580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Times" charset="0"/>
            </a:endParaRPr>
          </a:p>
        </p:txBody>
      </p:sp>
      <p:sp>
        <p:nvSpPr>
          <p:cNvPr id="2053" name="Text Box 76"/>
          <p:cNvSpPr txBox="1">
            <a:spLocks noChangeArrowheads="1"/>
          </p:cNvSpPr>
          <p:nvPr/>
        </p:nvSpPr>
        <p:spPr bwMode="auto">
          <a:xfrm>
            <a:off x="381000" y="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latin typeface="+mn-lt"/>
              </a:rPr>
              <a:t>Percent of Visits for ILI, </a:t>
            </a:r>
            <a:endParaRPr lang="en-US" sz="3600" b="1" dirty="0" smtClean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latin typeface="+mn-lt"/>
            </a:endParaRPr>
          </a:p>
          <a:p>
            <a:pPr eaLnBrk="0" hangingPunct="0">
              <a:defRPr/>
            </a:pPr>
            <a:r>
              <a:rPr lang="en-US" sz="36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latin typeface="+mn-lt"/>
              </a:rPr>
              <a:t>Week </a:t>
            </a:r>
            <a:r>
              <a:rPr lang="en-US" sz="3600" b="1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latin typeface="+mn-lt"/>
              </a:rPr>
              <a:t>40</a:t>
            </a:r>
          </a:p>
        </p:txBody>
      </p:sp>
      <p:sp>
        <p:nvSpPr>
          <p:cNvPr id="14343" name="Rectangle 78"/>
          <p:cNvSpPr>
            <a:spLocks noChangeArrowheads="1"/>
          </p:cNvSpPr>
          <p:nvPr/>
        </p:nvSpPr>
        <p:spPr bwMode="auto">
          <a:xfrm>
            <a:off x="5334000" y="13716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Helvetica" charset="0"/>
              </a:rPr>
              <a:t>Bemidji</a:t>
            </a:r>
          </a:p>
          <a:p>
            <a:pPr eaLnBrk="0" hangingPunct="0"/>
            <a:r>
              <a:rPr lang="en-US">
                <a:latin typeface="Helvetica" charset="0"/>
              </a:rPr>
              <a:t>1.3%</a:t>
            </a:r>
          </a:p>
          <a:p>
            <a:pPr eaLnBrk="0" hangingPunct="0"/>
            <a:endParaRPr lang="en-US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Portland Area IHS Response</a:t>
            </a:r>
            <a:endParaRPr lang="en-US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Area level ICS activated- joint team included IHS and NPAIHB </a:t>
            </a:r>
          </a:p>
          <a:p>
            <a:r>
              <a:rPr lang="en-US" b="1" dirty="0" smtClean="0"/>
              <a:t>Maintained communication with State departments of health, with Tribes and with other Federal agencies (CDC, HHS)</a:t>
            </a:r>
          </a:p>
          <a:p>
            <a:r>
              <a:rPr lang="en-US" b="1" dirty="0" smtClean="0"/>
              <a:t>Developed early version of ILI surveillance system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Portland Area ILI Surveillance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Consulted with IHS DEDP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Required manual query of data system daily by participating sites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Data reported to Portland Area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Labor-intensive, non-sustainable</a:t>
            </a:r>
          </a:p>
          <a:p>
            <a:r>
              <a:rPr lang="en-US" b="1" dirty="0" smtClean="0">
                <a:ea typeface="ＭＳ Ｐゴシック"/>
                <a:cs typeface="ＭＳ Ｐゴシック"/>
              </a:rPr>
              <a:t>Replaced by national surveillance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1250" t="16406" r="13750" b="7813"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762000"/>
            <a:ext cx="675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http://www.flu.gov/storybook/stories/will/will_shortbull/index.html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/>
                <a:cs typeface="ＭＳ Ｐゴシック"/>
              </a:rPr>
              <a:t>Portland Area IHS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sz="2800" b="1" smtClean="0">
                <a:ea typeface="ＭＳ Ｐゴシック"/>
                <a:cs typeface="ＭＳ Ｐゴシック"/>
              </a:rPr>
              <a:t>43 Tribes</a:t>
            </a:r>
          </a:p>
          <a:p>
            <a:r>
              <a:rPr lang="en-US" sz="2800" b="1" smtClean="0">
                <a:ea typeface="ＭＳ Ｐゴシック"/>
                <a:cs typeface="ＭＳ Ｐゴシック"/>
              </a:rPr>
              <a:t>~ 150,000 people</a:t>
            </a:r>
          </a:p>
          <a:p>
            <a:r>
              <a:rPr lang="en-US" sz="2800" b="1" smtClean="0">
                <a:ea typeface="ＭＳ Ｐゴシック"/>
                <a:cs typeface="ＭＳ Ｐゴシック"/>
              </a:rPr>
              <a:t>Outpatient only</a:t>
            </a:r>
          </a:p>
          <a:p>
            <a:r>
              <a:rPr lang="en-US" sz="2800" b="1" smtClean="0">
                <a:ea typeface="ＭＳ Ｐゴシック"/>
                <a:cs typeface="ＭＳ Ｐゴシック"/>
              </a:rPr>
              <a:t>6 Federal facilities</a:t>
            </a:r>
          </a:p>
          <a:p>
            <a:r>
              <a:rPr lang="en-US" sz="2800" b="1" smtClean="0">
                <a:ea typeface="ＭＳ Ｐゴシック"/>
                <a:cs typeface="ＭＳ Ｐゴシック"/>
              </a:rPr>
              <a:t>Over 30 Tribal programs</a:t>
            </a:r>
          </a:p>
          <a:p>
            <a:r>
              <a:rPr lang="en-US" sz="2800" b="1" smtClean="0">
                <a:ea typeface="ＭＳ Ｐゴシック"/>
                <a:cs typeface="ＭＳ Ｐゴシック"/>
              </a:rPr>
              <a:t>3 Urban clinics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67200" y="1828800"/>
            <a:ext cx="4572000" cy="3962400"/>
            <a:chOff x="2111922" y="2076450"/>
            <a:chExt cx="7032078" cy="4781550"/>
          </a:xfrm>
        </p:grpSpPr>
        <p:sp>
          <p:nvSpPr>
            <p:cNvPr id="5" name="Freeform 18"/>
            <p:cNvSpPr>
              <a:spLocks noChangeAspect="1"/>
            </p:cNvSpPr>
            <p:nvPr/>
          </p:nvSpPr>
          <p:spPr bwMode="auto">
            <a:xfrm>
              <a:off x="2346325" y="2076450"/>
              <a:ext cx="6797675" cy="4781550"/>
            </a:xfrm>
            <a:custGeom>
              <a:avLst/>
              <a:gdLst/>
              <a:ahLst/>
              <a:cxnLst>
                <a:cxn ang="0">
                  <a:pos x="0" y="4605337"/>
                </a:cxn>
                <a:cxn ang="0">
                  <a:pos x="337275" y="4772025"/>
                </a:cxn>
                <a:cxn ang="0">
                  <a:pos x="3010807" y="4756830"/>
                </a:cxn>
                <a:cxn ang="0">
                  <a:pos x="4213950" y="4781550"/>
                </a:cxn>
                <a:cxn ang="0">
                  <a:pos x="6798286" y="4652962"/>
                </a:cxn>
                <a:cxn ang="0">
                  <a:pos x="6703036" y="2709862"/>
                </a:cxn>
                <a:cxn ang="0">
                  <a:pos x="5610225" y="2747962"/>
                </a:cxn>
                <a:cxn ang="0">
                  <a:pos x="4321786" y="61912"/>
                </a:cxn>
                <a:cxn ang="0">
                  <a:pos x="4124325" y="4762"/>
                </a:cxn>
                <a:cxn ang="0">
                  <a:pos x="1249974" y="0"/>
                </a:cxn>
                <a:cxn ang="0">
                  <a:pos x="1216636" y="109537"/>
                </a:cxn>
                <a:cxn ang="0">
                  <a:pos x="1102336" y="128587"/>
                </a:cxn>
                <a:cxn ang="0">
                  <a:pos x="1064236" y="271462"/>
                </a:cxn>
                <a:cxn ang="0">
                  <a:pos x="988036" y="276225"/>
                </a:cxn>
                <a:cxn ang="0">
                  <a:pos x="1016611" y="442912"/>
                </a:cxn>
                <a:cxn ang="0">
                  <a:pos x="1021374" y="557212"/>
                </a:cxn>
                <a:cxn ang="0">
                  <a:pos x="843970" y="550068"/>
                </a:cxn>
                <a:cxn ang="0">
                  <a:pos x="753483" y="552450"/>
                </a:cxn>
                <a:cxn ang="0">
                  <a:pos x="557030" y="408384"/>
                </a:cxn>
                <a:cxn ang="0">
                  <a:pos x="410583" y="394096"/>
                </a:cxn>
                <a:cxn ang="0">
                  <a:pos x="367720" y="440531"/>
                </a:cxn>
                <a:cxn ang="0">
                  <a:pos x="355814" y="614362"/>
                </a:cxn>
                <a:cxn ang="0">
                  <a:pos x="409392" y="691753"/>
                </a:cxn>
                <a:cxn ang="0">
                  <a:pos x="415345" y="795337"/>
                </a:cxn>
                <a:cxn ang="0">
                  <a:pos x="458208" y="815578"/>
                </a:cxn>
                <a:cxn ang="0">
                  <a:pos x="468924" y="892968"/>
                </a:cxn>
                <a:cxn ang="0">
                  <a:pos x="536789" y="1126331"/>
                </a:cxn>
                <a:cxn ang="0">
                  <a:pos x="597511" y="1454943"/>
                </a:cxn>
                <a:cxn ang="0">
                  <a:pos x="677283" y="1482328"/>
                </a:cxn>
                <a:cxn ang="0">
                  <a:pos x="698714" y="1510903"/>
                </a:cxn>
                <a:cxn ang="0">
                  <a:pos x="695142" y="1545431"/>
                </a:cxn>
                <a:cxn ang="0">
                  <a:pos x="595130" y="1613296"/>
                </a:cxn>
                <a:cxn ang="0">
                  <a:pos x="564174" y="1729978"/>
                </a:cxn>
                <a:cxn ang="0">
                  <a:pos x="534408" y="2693193"/>
                </a:cxn>
                <a:cxn ang="0">
                  <a:pos x="547505" y="2826543"/>
                </a:cxn>
                <a:cxn ang="0">
                  <a:pos x="530836" y="2881312"/>
                </a:cxn>
                <a:cxn ang="0">
                  <a:pos x="321286" y="3670696"/>
                </a:cxn>
                <a:cxn ang="0">
                  <a:pos x="52388" y="3976687"/>
                </a:cxn>
                <a:cxn ang="0">
                  <a:pos x="0" y="4605337"/>
                </a:cxn>
              </a:cxnLst>
              <a:rect l="0" t="0" r="r" b="b"/>
              <a:pathLst>
                <a:path w="6798286" h="4781550">
                  <a:moveTo>
                    <a:pt x="0" y="4605337"/>
                  </a:moveTo>
                  <a:lnTo>
                    <a:pt x="337275" y="4772025"/>
                  </a:lnTo>
                  <a:lnTo>
                    <a:pt x="3010807" y="4756830"/>
                  </a:lnTo>
                  <a:lnTo>
                    <a:pt x="4213950" y="4781550"/>
                  </a:lnTo>
                  <a:lnTo>
                    <a:pt x="6798286" y="4652962"/>
                  </a:lnTo>
                  <a:lnTo>
                    <a:pt x="6703036" y="2709862"/>
                  </a:lnTo>
                  <a:lnTo>
                    <a:pt x="5610225" y="2747962"/>
                  </a:lnTo>
                  <a:lnTo>
                    <a:pt x="4321786" y="61912"/>
                  </a:lnTo>
                  <a:lnTo>
                    <a:pt x="4124325" y="4762"/>
                  </a:lnTo>
                  <a:lnTo>
                    <a:pt x="1249974" y="0"/>
                  </a:lnTo>
                  <a:lnTo>
                    <a:pt x="1216636" y="109537"/>
                  </a:lnTo>
                  <a:lnTo>
                    <a:pt x="1102336" y="128587"/>
                  </a:lnTo>
                  <a:lnTo>
                    <a:pt x="1064236" y="271462"/>
                  </a:lnTo>
                  <a:lnTo>
                    <a:pt x="988036" y="276225"/>
                  </a:lnTo>
                  <a:lnTo>
                    <a:pt x="1016611" y="442912"/>
                  </a:lnTo>
                  <a:lnTo>
                    <a:pt x="1021374" y="557212"/>
                  </a:lnTo>
                  <a:lnTo>
                    <a:pt x="843970" y="550068"/>
                  </a:lnTo>
                  <a:lnTo>
                    <a:pt x="753483" y="552450"/>
                  </a:lnTo>
                  <a:lnTo>
                    <a:pt x="557030" y="408384"/>
                  </a:lnTo>
                  <a:lnTo>
                    <a:pt x="410583" y="394096"/>
                  </a:lnTo>
                  <a:lnTo>
                    <a:pt x="367720" y="440531"/>
                  </a:lnTo>
                  <a:lnTo>
                    <a:pt x="355814" y="614362"/>
                  </a:lnTo>
                  <a:lnTo>
                    <a:pt x="409392" y="691753"/>
                  </a:lnTo>
                  <a:lnTo>
                    <a:pt x="415345" y="795337"/>
                  </a:lnTo>
                  <a:lnTo>
                    <a:pt x="458208" y="815578"/>
                  </a:lnTo>
                  <a:lnTo>
                    <a:pt x="468924" y="892968"/>
                  </a:lnTo>
                  <a:lnTo>
                    <a:pt x="536789" y="1126331"/>
                  </a:lnTo>
                  <a:lnTo>
                    <a:pt x="597511" y="1454943"/>
                  </a:lnTo>
                  <a:lnTo>
                    <a:pt x="677283" y="1482328"/>
                  </a:lnTo>
                  <a:lnTo>
                    <a:pt x="698714" y="1510903"/>
                  </a:lnTo>
                  <a:lnTo>
                    <a:pt x="695142" y="1545431"/>
                  </a:lnTo>
                  <a:lnTo>
                    <a:pt x="595130" y="1613296"/>
                  </a:lnTo>
                  <a:lnTo>
                    <a:pt x="564174" y="1729978"/>
                  </a:lnTo>
                  <a:lnTo>
                    <a:pt x="534408" y="2693193"/>
                  </a:lnTo>
                  <a:lnTo>
                    <a:pt x="547505" y="2826543"/>
                  </a:lnTo>
                  <a:lnTo>
                    <a:pt x="530836" y="2881312"/>
                  </a:lnTo>
                  <a:lnTo>
                    <a:pt x="321286" y="3670696"/>
                  </a:lnTo>
                  <a:lnTo>
                    <a:pt x="52388" y="3976687"/>
                  </a:lnTo>
                  <a:lnTo>
                    <a:pt x="0" y="4605337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r="-1797"/>
              </a:stretch>
            </a:blipFill>
            <a:ln w="63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576" tIns="36576" rIns="36576" bIns="36576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139" name="Text Box 19"/>
            <p:cNvSpPr txBox="1">
              <a:spLocks noChangeArrowheads="1"/>
            </p:cNvSpPr>
            <p:nvPr/>
          </p:nvSpPr>
          <p:spPr bwMode="auto">
            <a:xfrm>
              <a:off x="2229125" y="2427288"/>
              <a:ext cx="568051" cy="2008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MAKAH</a:t>
              </a:r>
              <a:endParaRPr lang="en-US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697929" y="2260356"/>
              <a:ext cx="1032148" cy="45976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JAMESTOWN</a:t>
              </a:r>
            </a:p>
            <a:p>
              <a:r>
                <a:rPr lang="en-US" sz="600" b="1">
                  <a:latin typeface="Century Gothic" pitchFamily="34" charset="0"/>
                </a:rPr>
                <a:t>S’KLALLAM</a:t>
              </a:r>
              <a:endParaRPr lang="en-US"/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3049533" y="2444262"/>
              <a:ext cx="748533" cy="25473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LOWER</a:t>
              </a:r>
            </a:p>
            <a:p>
              <a:r>
                <a:rPr lang="en-US" sz="600" b="1">
                  <a:latin typeface="Century Gothic" pitchFamily="34" charset="0"/>
                </a:rPr>
                <a:t>ELWAH</a:t>
              </a:r>
              <a:endParaRPr lang="en-US"/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3049533" y="2095499"/>
              <a:ext cx="558856" cy="16485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SALISH</a:t>
              </a:r>
              <a:endParaRPr lang="en-US"/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2111924" y="2768601"/>
              <a:ext cx="702716" cy="1354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QUILEUTE</a:t>
              </a:r>
              <a:endParaRPr lang="en-US"/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2463526" y="2904026"/>
              <a:ext cx="450794" cy="18598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HOH</a:t>
              </a:r>
              <a:endParaRPr lang="en-US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2111922" y="3114675"/>
              <a:ext cx="786853" cy="15716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QUINAULT</a:t>
              </a:r>
              <a:endParaRPr lang="en-US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111924" y="3563936"/>
              <a:ext cx="985291" cy="25961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r>
                <a:rPr lang="en-US" sz="600" b="1">
                  <a:latin typeface="Century Gothic" pitchFamily="34" charset="0"/>
                </a:rPr>
                <a:t>SHOALWATER</a:t>
              </a:r>
            </a:p>
            <a:p>
              <a:r>
                <a:rPr lang="en-US" sz="600" b="1">
                  <a:latin typeface="Century Gothic" pitchFamily="34" charset="0"/>
                </a:rPr>
                <a:t>BAY</a:t>
              </a:r>
              <a:endParaRPr lang="en-US"/>
            </a:p>
          </p:txBody>
        </p:sp>
      </p:grpSp>
      <p:sp>
        <p:nvSpPr>
          <p:cNvPr id="14" name="5-Point Star 13"/>
          <p:cNvSpPr/>
          <p:nvPr/>
        </p:nvSpPr>
        <p:spPr>
          <a:xfrm>
            <a:off x="5486400" y="4114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5105400" y="40386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715000" y="33528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553200" y="24384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324600" y="22860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382000" y="5029200"/>
            <a:ext cx="152400" cy="1524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5181600" y="3733800"/>
            <a:ext cx="152400" cy="152400"/>
          </a:xfrm>
          <a:prstGeom prst="star5">
            <a:avLst/>
          </a:prstGeom>
          <a:solidFill>
            <a:schemeClr val="accent2"/>
          </a:solidFill>
          <a:ln>
            <a:solidFill>
              <a:srgbClr val="0000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334000" y="2590800"/>
            <a:ext cx="152400" cy="152400"/>
          </a:xfrm>
          <a:prstGeom prst="star5">
            <a:avLst/>
          </a:prstGeom>
          <a:solidFill>
            <a:schemeClr val="accent2"/>
          </a:solidFill>
          <a:ln>
            <a:solidFill>
              <a:srgbClr val="0000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781800" y="2590800"/>
            <a:ext cx="152400" cy="152400"/>
          </a:xfrm>
          <a:prstGeom prst="star5">
            <a:avLst/>
          </a:prstGeom>
          <a:solidFill>
            <a:schemeClr val="accent2"/>
          </a:solidFill>
          <a:ln>
            <a:solidFill>
              <a:srgbClr val="0000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85800" y="35814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85800" y="5029200"/>
            <a:ext cx="381000" cy="381000"/>
          </a:xfrm>
          <a:prstGeom prst="star5">
            <a:avLst/>
          </a:prstGeom>
          <a:solidFill>
            <a:schemeClr val="accent2"/>
          </a:solidFill>
          <a:ln>
            <a:solidFill>
              <a:srgbClr val="0000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21754"/>
            <a:ext cx="553998" cy="2152833"/>
          </a:xfrm>
          <a:prstGeom prst="rect">
            <a:avLst/>
          </a:prstGeom>
          <a:solidFill>
            <a:schemeClr val="bg1"/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ea typeface="ＭＳ Ｐゴシック" charset="-128"/>
                <a:cs typeface="+mn-cs"/>
              </a:rPr>
              <a:t>Percent of Visits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185076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ea typeface="ＭＳ Ｐゴシック" charset="-128"/>
                <a:cs typeface="+mn-cs"/>
              </a:rPr>
              <a:t>Report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52400"/>
            <a:ext cx="8077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ea typeface="ＭＳ Ｐゴシック" charset="-128"/>
                <a:cs typeface="+mn-cs"/>
              </a:rPr>
              <a:t>Portland Area Percent ILI Visits</a:t>
            </a:r>
          </a:p>
          <a:p>
            <a:pPr algn="ctr">
              <a:defRPr/>
            </a:pPr>
            <a:r>
              <a:rPr lang="en-US" sz="3600" b="1" dirty="0">
                <a:latin typeface="+mn-lt"/>
                <a:ea typeface="ＭＳ Ｐゴシック" charset="-128"/>
                <a:cs typeface="+mn-cs"/>
              </a:rPr>
              <a:t>Weekly Totals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447800"/>
            <a:ext cx="200189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  <a:ea typeface="ＭＳ Ｐゴシック" charset="-128"/>
                <a:cs typeface="+mn-cs"/>
              </a:rPr>
              <a:t>13 Tribal sites</a:t>
            </a:r>
          </a:p>
          <a:p>
            <a:pPr>
              <a:defRPr/>
            </a:pPr>
            <a:r>
              <a:rPr lang="en-US" sz="2400" b="1" dirty="0">
                <a:latin typeface="+mn-lt"/>
                <a:ea typeface="ＭＳ Ｐゴシック" charset="-128"/>
                <a:cs typeface="+mn-cs"/>
              </a:rPr>
              <a:t>6 Federal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Partners:</a:t>
            </a:r>
          </a:p>
          <a:p>
            <a:pPr lvl="1"/>
            <a:r>
              <a:rPr lang="en-US" b="1" dirty="0" smtClean="0"/>
              <a:t>Council of State and Territorial Epidemiologists (CSTE) Tribal </a:t>
            </a:r>
            <a:r>
              <a:rPr lang="en-US" b="1" dirty="0" err="1" smtClean="0"/>
              <a:t>Epi</a:t>
            </a:r>
            <a:r>
              <a:rPr lang="en-US" b="1" dirty="0" smtClean="0"/>
              <a:t> Workgroup </a:t>
            </a:r>
          </a:p>
          <a:p>
            <a:pPr lvl="1"/>
            <a:r>
              <a:rPr lang="en-US" b="1" dirty="0" smtClean="0"/>
              <a:t>12 State Health Departments (AL, AK, AZ, MI, NM, ND, OK, OR, SD, UT, WA, WY) </a:t>
            </a:r>
          </a:p>
          <a:p>
            <a:pPr lvl="1"/>
            <a:r>
              <a:rPr lang="en-US" b="1" dirty="0" smtClean="0"/>
              <a:t>CDC, IHS</a:t>
            </a:r>
          </a:p>
          <a:p>
            <a:pPr lvl="1"/>
            <a:r>
              <a:rPr lang="en-US" b="1" dirty="0" smtClean="0"/>
              <a:t>Tribal </a:t>
            </a:r>
            <a:r>
              <a:rPr lang="en-US" b="1" dirty="0" err="1" smtClean="0"/>
              <a:t>Epi</a:t>
            </a:r>
            <a:r>
              <a:rPr lang="en-US" b="1" dirty="0" smtClean="0"/>
              <a:t>-Centers</a:t>
            </a:r>
          </a:p>
          <a:p>
            <a:r>
              <a:rPr lang="en-US" b="1" dirty="0" smtClean="0"/>
              <a:t>Study impact of H1N1 on AI/AN</a:t>
            </a:r>
          </a:p>
          <a:p>
            <a:r>
              <a:rPr lang="en-US" b="1" dirty="0" smtClean="0"/>
              <a:t>Study released in MMWR, Dec. 11,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MMW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943600"/>
            <a:ext cx="1838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1"/>
          <p:cNvSpPr>
            <a:spLocks noChangeArrowheads="1"/>
          </p:cNvSpPr>
          <p:nvPr/>
        </p:nvSpPr>
        <p:spPr bwMode="auto">
          <a:xfrm>
            <a:off x="4572000" y="6488113"/>
            <a:ext cx="458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MMWR. Dec 11, 2009 / 58(48);1341-1344</a:t>
            </a:r>
            <a:endParaRPr lang="en-US"/>
          </a:p>
        </p:txBody>
      </p:sp>
      <p:sp>
        <p:nvSpPr>
          <p:cNvPr id="4100" name="Rectangle 32"/>
          <p:cNvSpPr>
            <a:spLocks noChangeArrowheads="1"/>
          </p:cNvSpPr>
          <p:nvPr/>
        </p:nvSpPr>
        <p:spPr bwMode="auto">
          <a:xfrm>
            <a:off x="76200" y="-89595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</a:rPr>
              <a:t>Deaths Related to 2009 </a:t>
            </a:r>
          </a:p>
          <a:p>
            <a:pPr>
              <a:defRPr/>
            </a:pPr>
            <a:r>
              <a:rPr lang="en-US" sz="2800" b="1" dirty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</a:rPr>
              <a:t>Pandemic Influenza A (H1N1) Among American Indian/Alaska Natives --- 12 States, 2009</a:t>
            </a:r>
            <a:endParaRPr lang="en-US" sz="2800" dirty="0"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4341" name="Rectangle 33"/>
          <p:cNvSpPr>
            <a:spLocks noChangeArrowheads="1"/>
          </p:cNvSpPr>
          <p:nvPr/>
        </p:nvSpPr>
        <p:spPr bwMode="auto">
          <a:xfrm>
            <a:off x="533400" y="16002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October, two U.S. states (Arizona and New Mexico) observed a disproportionate number of deaths related to H1N1 among American Indian/Alaska Natives (AI/ANs). These observations, plus incomplete reporting of race/ethnicity at the national level, led to formation of a multidisciplinary workgroup comprised of representatives from </a:t>
            </a:r>
            <a:r>
              <a:rPr lang="en-US" b="1"/>
              <a:t>12 state health departments</a:t>
            </a:r>
            <a:r>
              <a:rPr lang="en-US"/>
              <a:t>, the Council of State and Territorial Epidemiologists, </a:t>
            </a:r>
            <a:r>
              <a:rPr lang="en-US" b="1"/>
              <a:t>tribal epidemiology centers</a:t>
            </a:r>
            <a:r>
              <a:rPr lang="en-US"/>
              <a:t>, the Indian Health Service, and CDC. The workgroup assessed the burden of H1N1 influenza deaths in the AI/AN population by compiling surveillance data from the states and comparing death rates. The results indicated that, during April 15--November 13, </a:t>
            </a:r>
            <a:r>
              <a:rPr lang="en-US" sz="3200" b="1"/>
              <a:t>AI/ANs in the 12 participating states had an H1N1 mortality rate four times higher than persons in all other racial/ethnic populations combined.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57400"/>
          <a:ext cx="8762998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405"/>
                <a:gridCol w="960395"/>
                <a:gridCol w="914400"/>
                <a:gridCol w="1524000"/>
                <a:gridCol w="914400"/>
                <a:gridCol w="1524000"/>
                <a:gridCol w="962023"/>
                <a:gridCol w="1095375"/>
              </a:tblGrid>
              <a:tr h="272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Rate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Per 100,000 population)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 group (yrs)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deaths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AI/AN deaths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racial/ethnic populations</a:t>
                      </a:r>
                      <a:endParaRPr lang="en-US" i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AI/AN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Non-AI/AN populations§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Rate ratio AI/AN to non-AI/AN (95% CI)	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0–4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7.2  (2.4–21.8)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5–24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2.7  (1.1–6.8)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25–64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3.7  (2.5–5.6)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≥65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5.0   (2.3–10.8)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426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42**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1.0††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3.7††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0.9††</a:t>
                      </a: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4.0   (2.9–5.6)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10600" cy="1143000"/>
          </a:xfrm>
        </p:spPr>
        <p:txBody>
          <a:bodyPr/>
          <a:lstStyle/>
          <a:p>
            <a:r>
              <a:rPr lang="en-US" sz="24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Comparison of the number and rate of deaths related to 2009 pandemic influenza A (H1N1) among American Indian/Alaska Natives (AI/ANs)* and persons in non-AI/AN populations, by age group — 12 states, April 15–November 13, 2009</a:t>
            </a:r>
            <a:endParaRPr lang="en-US" sz="3200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562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 All AI/ANs were non-Hispanic. </a:t>
            </a:r>
          </a:p>
          <a:p>
            <a:r>
              <a:rPr lang="en-US" sz="1600" dirty="0" smtClean="0"/>
              <a:t>§ Includes 19 persons with unknown race/ethnicity. </a:t>
            </a:r>
          </a:p>
          <a:p>
            <a:r>
              <a:rPr lang="en-US" sz="1600" dirty="0" smtClean="0"/>
              <a:t>** AL (one death), AK (two), AZ (16), MI (zero), NM(eight), ND (zero), OK (three), OR (one), SD (four), UT (two), WA (four), and WY (one). </a:t>
            </a:r>
          </a:p>
          <a:p>
            <a:r>
              <a:rPr lang="en-US" sz="1600" dirty="0" smtClean="0"/>
              <a:t>†† Age adjusted to the 2000 U.S. standard population.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6705600" y="4800600"/>
            <a:ext cx="19812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Comparison of the number and percentage of deaths related to 2009 pandemic influenza A (H1N1) among AI/AN and non-AI/AN populations with diabetes, asthma, and any high-risk health condition†</a:t>
            </a:r>
            <a:br>
              <a:rPr lang="en-US" sz="28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</a:br>
            <a:r>
              <a:rPr lang="en-US" sz="28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12 states, April 15–November 13, 2009	</a:t>
            </a:r>
            <a:br>
              <a:rPr lang="en-US" sz="28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</a:br>
            <a:endParaRPr lang="en-US" sz="2800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			</a:t>
            </a:r>
          </a:p>
          <a:p>
            <a:r>
              <a:rPr lang="en-US" b="1" dirty="0"/>
              <a:t>			</a:t>
            </a:r>
          </a:p>
          <a:p>
            <a:r>
              <a:rPr lang="it-IT" dirty="0"/>
              <a:t>		</a:t>
            </a:r>
            <a:r>
              <a:rPr lang="it-IT" b="1" dirty="0"/>
              <a:t>	</a:t>
            </a:r>
          </a:p>
          <a:p>
            <a:r>
              <a:rPr lang="en-US" b="1" dirty="0"/>
              <a:t>							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04440"/>
          <a:ext cx="8610597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09597"/>
                <a:gridCol w="914400"/>
                <a:gridCol w="990603"/>
                <a:gridCol w="990600"/>
                <a:gridCol w="1828800"/>
                <a:gridCol w="137159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AI/AN deaths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(n = 42)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Deaths in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non-AI/AN populations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(n =384)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Prevalence ratio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Health condition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%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AI/AN % to non-AI/AN %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(95% CI)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Diabetes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24.0%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(1.3–2.8)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Asthma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2.2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(1.3–3.7)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high-risk health condition**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77.6%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(0.9–1.2) 	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578227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† CDC defined groups at high risk for influenza  available at </a:t>
            </a:r>
            <a:r>
              <a:rPr lang="en-US" dirty="0" smtClean="0">
                <a:hlinkClick r:id="rId2"/>
              </a:rPr>
              <a:t>http://www.cdc.gov/h1n1flu/recommendations.htm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** Including diabetes and asthma.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Hospitalized Patients with 2009 H1N1 Influenza in the United States, April–June 2009, S. Jain </a:t>
            </a:r>
            <a:r>
              <a:rPr lang="en-US" sz="2400" b="1" i="1" dirty="0" smtClean="0"/>
              <a:t>et al </a:t>
            </a:r>
            <a:r>
              <a:rPr lang="en-US" sz="2400" b="1" dirty="0" smtClean="0"/>
              <a:t>NEJM 10-8-09</a:t>
            </a:r>
          </a:p>
          <a:p>
            <a:pPr lvl="1"/>
            <a:r>
              <a:rPr lang="en-US" sz="2200" b="1" dirty="0" smtClean="0"/>
              <a:t>ICU admission or death associated with shortness of breath, pneumonia, delayed antiviral treatment</a:t>
            </a:r>
          </a:p>
          <a:p>
            <a:r>
              <a:rPr lang="en-US" sz="2400" b="1" dirty="0" smtClean="0"/>
              <a:t>Critically Ill Patients With 2009 Influenza A(H1N1) Infection in Canada, A. Kumar, </a:t>
            </a:r>
            <a:r>
              <a:rPr lang="en-US" sz="2400" b="1" i="1" dirty="0" smtClean="0"/>
              <a:t>et al </a:t>
            </a:r>
            <a:r>
              <a:rPr lang="en-US" sz="2400" b="1" dirty="0" smtClean="0"/>
              <a:t>JAMA 10-12-09</a:t>
            </a:r>
          </a:p>
          <a:p>
            <a:r>
              <a:rPr lang="en-US" sz="2400" b="1" dirty="0" smtClean="0"/>
              <a:t>Correlates of severe disease in patients with </a:t>
            </a:r>
            <a:r>
              <a:rPr lang="pt-BR" sz="2400" b="1" dirty="0" smtClean="0"/>
              <a:t>2009 pandemic influenza (H1N1) virus infection, </a:t>
            </a:r>
            <a:r>
              <a:rPr lang="en-US" sz="2400" b="1" dirty="0" smtClean="0"/>
              <a:t>R. </a:t>
            </a:r>
            <a:r>
              <a:rPr lang="en-US" sz="2400" b="1" dirty="0" err="1" smtClean="0"/>
              <a:t>Zarychanski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et al</a:t>
            </a:r>
            <a:r>
              <a:rPr lang="en-US" sz="2400" b="1" dirty="0" smtClean="0"/>
              <a:t>, CMAJ 2-23-10</a:t>
            </a:r>
          </a:p>
          <a:p>
            <a:pPr lvl="1"/>
            <a:r>
              <a:rPr lang="en-US" sz="2200" b="1" dirty="0" smtClean="0"/>
              <a:t>Severe illness/death associated with First Nations race and delayed antiviral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521" y="6270418"/>
            <a:ext cx="2386080" cy="39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801600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447800" y="6400800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/>
              <a:t>Jain S et al. N </a:t>
            </a:r>
            <a:r>
              <a:rPr lang="en-GB" sz="1100" b="1" dirty="0" err="1"/>
              <a:t>Engl</a:t>
            </a:r>
            <a:r>
              <a:rPr lang="en-GB" sz="1100" b="1" dirty="0"/>
              <a:t> J Med 2009;361:1935-1944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2133600"/>
            <a:ext cx="73914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895600"/>
            <a:ext cx="73914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3810000"/>
            <a:ext cx="7543800" cy="990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35" t="20254" r="9305"/>
          <a:stretch>
            <a:fillRect/>
          </a:stretch>
        </p:blipFill>
        <p:spPr bwMode="auto">
          <a:xfrm>
            <a:off x="457200" y="1209897"/>
            <a:ext cx="8249420" cy="48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0960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R. </a:t>
            </a:r>
            <a:r>
              <a:rPr lang="en-US" b="1" dirty="0" err="1" smtClean="0"/>
              <a:t>Zarychanski</a:t>
            </a:r>
            <a:r>
              <a:rPr lang="en-US" b="1" dirty="0" smtClean="0"/>
              <a:t> et al, CMAJ 2-23-10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of Hospitalization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81800" y="2971800"/>
            <a:ext cx="990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3733800"/>
            <a:ext cx="9906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State-Tribal Partnerships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Both Oregon and Washington have Tribal Liaisons </a:t>
            </a:r>
          </a:p>
          <a:p>
            <a:pPr lvl="1"/>
            <a:r>
              <a:rPr lang="en-US" b="1" dirty="0" smtClean="0"/>
              <a:t>Assist in communicating with Tribes</a:t>
            </a:r>
          </a:p>
          <a:p>
            <a:pPr lvl="1"/>
            <a:r>
              <a:rPr lang="en-US" b="1" dirty="0" smtClean="0"/>
              <a:t>Work to meet needs regarding supplies (PEP), vaccines and anti-viral medications</a:t>
            </a:r>
          </a:p>
          <a:p>
            <a:pPr lvl="1"/>
            <a:r>
              <a:rPr lang="en-US" b="1" dirty="0" smtClean="0"/>
              <a:t>Provide a conduit for Tribal and IHS communication with States about issues such as surveillance, outbreak investigation and resource allocation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Increased Pneumonia and Influenza Impact Among AI/AN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362200"/>
          <a:ext cx="8077200" cy="3200400"/>
        </p:xfrm>
        <a:graphic>
          <a:graphicData uri="http://schemas.openxmlformats.org/drawingml/2006/table">
            <a:tbl>
              <a:tblPr/>
              <a:tblGrid>
                <a:gridCol w="2168846"/>
                <a:gridCol w="1431201"/>
                <a:gridCol w="2487307"/>
                <a:gridCol w="1989846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Condition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Year(s)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Ratio: AI/AN vs. Comparison Group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Comparison group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Pneumonia and influenza mortality—all ages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2002–2004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US all races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Pneumonia and influenza mortality— infants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2000–2001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US whites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019800"/>
            <a:ext cx="469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Groom, </a:t>
            </a:r>
            <a:r>
              <a:rPr lang="en-US" i="1" dirty="0" smtClean="0"/>
              <a:t>et al</a:t>
            </a:r>
            <a:r>
              <a:rPr lang="en-US" dirty="0" smtClean="0"/>
              <a:t>. AJPH 2009, Vol. 99, </a:t>
            </a:r>
            <a:r>
              <a:rPr lang="en-US" dirty="0" err="1" smtClean="0"/>
              <a:t>Suppl</a:t>
            </a:r>
            <a:r>
              <a:rPr lang="en-US" dirty="0" smtClean="0"/>
              <a:t> 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and Tribal </a:t>
            </a:r>
            <a:r>
              <a:rPr lang="en-US" b="1" dirty="0" err="1" smtClean="0"/>
              <a:t>Epi</a:t>
            </a:r>
            <a:r>
              <a:rPr lang="en-US" b="1" dirty="0" smtClean="0"/>
              <a:t>-Center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New projects in WA and OR to link the Northwest Tribal Registry with hospital and emergency department discharge and communicable disease surveillance systems to correct racial misclassification</a:t>
            </a:r>
          </a:p>
          <a:p>
            <a:r>
              <a:rPr lang="en-US" sz="2800" b="1" dirty="0" smtClean="0"/>
              <a:t>Participation in CSTE follow-up study of risk factors for H1N1 hospitalization and mortality among AI/AN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Continue to refine our plans for pandemic influenza</a:t>
            </a:r>
          </a:p>
          <a:p>
            <a:r>
              <a:rPr lang="en-US" sz="2800" b="1" dirty="0" smtClean="0"/>
              <a:t>Maintain existing partnerships and forge new collaborations around improving public health data quality and reporting, surveillance and outbreak investigation, immunization and public health communication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Acknowledgments</a:t>
            </a:r>
          </a:p>
          <a:p>
            <a:pPr lvl="1">
              <a:buNone/>
            </a:pPr>
            <a:r>
              <a:rPr lang="en-US" b="1" dirty="0" smtClean="0"/>
              <a:t>OR Dept Human Services, Public Health Division</a:t>
            </a:r>
          </a:p>
          <a:p>
            <a:pPr lvl="1"/>
            <a:r>
              <a:rPr lang="en-US" b="1" dirty="0" smtClean="0"/>
              <a:t>Richard Leman</a:t>
            </a:r>
          </a:p>
          <a:p>
            <a:pPr lvl="1"/>
            <a:r>
              <a:rPr lang="en-US" b="1" dirty="0" smtClean="0"/>
              <a:t>Cary Palm</a:t>
            </a:r>
          </a:p>
          <a:p>
            <a:pPr lvl="1">
              <a:buNone/>
            </a:pPr>
            <a:r>
              <a:rPr lang="en-US" b="1" dirty="0" smtClean="0"/>
              <a:t>WA Dept of Health</a:t>
            </a:r>
          </a:p>
          <a:p>
            <a:pPr lvl="1"/>
            <a:r>
              <a:rPr lang="en-US" b="1" dirty="0" smtClean="0"/>
              <a:t>Maria Gardipee</a:t>
            </a:r>
          </a:p>
          <a:p>
            <a:pPr lvl="1"/>
            <a:r>
              <a:rPr lang="en-US" b="1" dirty="0" smtClean="0"/>
              <a:t>John Erickson</a:t>
            </a:r>
          </a:p>
          <a:p>
            <a:pPr lvl="1">
              <a:buNone/>
            </a:pPr>
            <a:r>
              <a:rPr lang="en-US" b="1" dirty="0" smtClean="0"/>
              <a:t>Indian Health Service</a:t>
            </a:r>
          </a:p>
          <a:p>
            <a:pPr lvl="1"/>
            <a:r>
              <a:rPr lang="en-US" b="1" dirty="0" smtClean="0"/>
              <a:t>John Redd</a:t>
            </a:r>
          </a:p>
          <a:p>
            <a:pPr lvl="1"/>
            <a:r>
              <a:rPr lang="en-US" b="1" dirty="0" smtClean="0"/>
              <a:t>John Hayes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7000"/>
            <a:ext cx="8229600" cy="3276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smtClean="0">
                <a:solidFill>
                  <a:schemeClr val="tx1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</a:rPr>
              <a:t>Examples of Mortality, Disability and Risk Factors Among AI/AN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512889"/>
          <a:ext cx="8610601" cy="4732200"/>
        </p:xfrm>
        <a:graphic>
          <a:graphicData uri="http://schemas.openxmlformats.org/drawingml/2006/table">
            <a:tbl>
              <a:tblPr/>
              <a:tblGrid>
                <a:gridCol w="3124200"/>
                <a:gridCol w="1447800"/>
                <a:gridCol w="1752600"/>
                <a:gridCol w="2286001"/>
              </a:tblGrid>
              <a:tr h="1174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Condition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Year(s)</a:t>
                      </a: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Ratio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(AI/AN vs. Comparison Group)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Comparison </a:t>
                      </a:r>
                      <a:endParaRPr lang="en-US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group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Diabetes mortality—all 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2002–2004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US all races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Prevalence of 3+ chronic disease risk factors—adults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2001–2002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1.2–6.9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Blacks, </a:t>
                      </a:r>
                      <a:endParaRPr lang="en-US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Hispanics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, and Asians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Prevalence of disability in older AI/AN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2003–2005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1.1–2.5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Whites, Blacks, Asians, </a:t>
                      </a:r>
                      <a:r>
                        <a:rPr lang="en-US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Hispanics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Prevalence of disability in older AI/AN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1.3–1.6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US whites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4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Prevalence of end-stage renal disease—all ages</a:t>
                      </a:r>
                      <a:r>
                        <a:rPr lang="en-US" sz="2000" b="1" baseline="30000" dirty="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2006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US whites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183868"/>
            <a:ext cx="469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Groom, </a:t>
            </a:r>
            <a:r>
              <a:rPr lang="en-US" i="1" dirty="0" smtClean="0"/>
              <a:t>et al</a:t>
            </a:r>
            <a:r>
              <a:rPr lang="en-US" dirty="0" smtClean="0"/>
              <a:t>. AJPH 2009, Vol. 99, </a:t>
            </a:r>
            <a:r>
              <a:rPr lang="en-US" dirty="0" err="1" smtClean="0"/>
              <a:t>Suppl</a:t>
            </a:r>
            <a:r>
              <a:rPr lang="en-US" dirty="0" smtClean="0"/>
              <a:t> 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00FF"/>
                </a:solidFill>
              </a:rPr>
              <a:t>Federal Relationship</a:t>
            </a:r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The relationship between the Tribes and the United States is one of a government-to-government. </a:t>
            </a:r>
          </a:p>
          <a:p>
            <a:endParaRPr lang="en-US" sz="1100" dirty="0" smtClean="0"/>
          </a:p>
          <a:p>
            <a:r>
              <a:rPr lang="en-US" dirty="0" smtClean="0"/>
              <a:t>Treaties ratified by the U.S. with Indian Nations did not create tribal governments, but rather was a means by which the U.S. recognized those governments as sovereign entities. </a:t>
            </a:r>
          </a:p>
          <a:p>
            <a:endParaRPr lang="en-US" sz="1100" dirty="0" smtClean="0"/>
          </a:p>
          <a:p>
            <a:r>
              <a:rPr lang="en-US" dirty="0" smtClean="0"/>
              <a:t>While the U.S. federal government deals with Tribes in a manner similar to states for certain purposes, Tribes are domestic sovereign nations that are different than states or local counties. </a:t>
            </a:r>
          </a:p>
          <a:p>
            <a:endParaRPr lang="en-US" dirty="0" smtClean="0"/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Why AI/AN are Different </a:t>
            </a:r>
            <a:br>
              <a:rPr lang="en-US" b="1" dirty="0" smtClean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en-US" b="1" dirty="0" smtClean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</a:rPr>
              <a:t>From other Minorities</a:t>
            </a:r>
            <a:endParaRPr lang="en-US" b="1" dirty="0" smtClean="0"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Federally </a:t>
            </a:r>
            <a:br>
              <a:rPr lang="en-US" b="1" smtClean="0"/>
            </a:br>
            <a:r>
              <a:rPr lang="en-US" b="1" smtClean="0"/>
              <a:t>Recognized Tribes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400" b="1" dirty="0" smtClean="0"/>
              <a:t>Over 564 federally recognized Tribes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Numerous other Tribes not federally recognized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IHS 2009: 2.4 million people were enrolled in federally recognized Tribes across Indian country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Federally </a:t>
            </a:r>
            <a:br>
              <a:rPr lang="en-US" b="1" smtClean="0"/>
            </a:br>
            <a:r>
              <a:rPr lang="en-US" b="1" smtClean="0"/>
              <a:t>Recognized Tribes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400" b="1" dirty="0" smtClean="0"/>
              <a:t>Over 564 federally recognized Tribes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Numerous other Tribes not federally recognized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IHS 2009: 2.4 million people were enrolled in federally recognized Tribes across Indian country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8667" r="1111" b="12000"/>
          <a:stretch>
            <a:fillRect/>
          </a:stretch>
        </p:blipFill>
        <p:spPr bwMode="auto">
          <a:xfrm>
            <a:off x="228600" y="1143000"/>
            <a:ext cx="8763000" cy="38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 l="11250" t="53125" r="12500" b="26563"/>
          <a:stretch>
            <a:fillRect/>
          </a:stretch>
        </p:blipFill>
        <p:spPr bwMode="auto">
          <a:xfrm rot="1713188">
            <a:off x="1127125" y="1644650"/>
            <a:ext cx="929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 l="11250" t="25781" r="58125" b="32031"/>
          <a:stretch>
            <a:fillRect/>
          </a:stretch>
        </p:blipFill>
        <p:spPr bwMode="auto">
          <a:xfrm rot="-1321126">
            <a:off x="1092200" y="2193925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 l="11874" t="16406" r="40625" b="43750"/>
          <a:stretch>
            <a:fillRect/>
          </a:stretch>
        </p:blipFill>
        <p:spPr bwMode="auto">
          <a:xfrm rot="1652360">
            <a:off x="-725488" y="3176588"/>
            <a:ext cx="57912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 l="31876" t="31250" r="29375" b="39844"/>
          <a:stretch>
            <a:fillRect/>
          </a:stretch>
        </p:blipFill>
        <p:spPr bwMode="auto">
          <a:xfrm rot="-999461">
            <a:off x="4419600" y="3421063"/>
            <a:ext cx="47244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6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ve American Heritage Month presentation">
  <a:themeElements>
    <a:clrScheme name="Native American Heritage Month presentation 5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CB7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D6A6"/>
      </a:accent6>
      <a:hlink>
        <a:srgbClr val="996633"/>
      </a:hlink>
      <a:folHlink>
        <a:srgbClr val="FF9900"/>
      </a:folHlink>
    </a:clrScheme>
    <a:fontScheme name="Native American Heritage Month presentatio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ive American Heritage Month presentatio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ve American Heritage Month presentatio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ve American Heritage Month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ve American Heritage Month presentatio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ive American Heritage Month presentation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ive American Heritage Month presentation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FFFF00"/>
    </a:lt2>
    <a:accent1>
      <a:srgbClr val="FF9900"/>
    </a:accent1>
    <a:accent2>
      <a:srgbClr val="00FFFF"/>
    </a:accent2>
    <a:accent3>
      <a:srgbClr val="AAAAE2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1831</Words>
  <Application>Microsoft Office PowerPoint</Application>
  <PresentationFormat>On-screen Show (4:3)</PresentationFormat>
  <Paragraphs>314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Native American Heritage Month presentation</vt:lpstr>
      <vt:lpstr>Impact of Pandemic H1N1 on American Indians and Alaska Natives: Federal, State and Tribal Collaborative Responses</vt:lpstr>
      <vt:lpstr>Slide 2</vt:lpstr>
      <vt:lpstr>Increased Pneumonia and Influenza Impact Among AI/AN</vt:lpstr>
      <vt:lpstr>Examples of Mortality, Disability and Risk Factors Among AI/AN</vt:lpstr>
      <vt:lpstr>Why AI/AN are Different  From other Minorities</vt:lpstr>
      <vt:lpstr>Federally  Recognized Tribes</vt:lpstr>
      <vt:lpstr>Federally  Recognized Tribes</vt:lpstr>
      <vt:lpstr>Slide 8</vt:lpstr>
      <vt:lpstr>Slide 9</vt:lpstr>
      <vt:lpstr>Slide 10</vt:lpstr>
      <vt:lpstr>Reflect for a Moment</vt:lpstr>
      <vt:lpstr>Four Pillars of the Federal Response Plan</vt:lpstr>
      <vt:lpstr>Indian Health Service  Response to H1N1 Pandemic</vt:lpstr>
      <vt:lpstr>IHS H1N1  Surveillance System</vt:lpstr>
      <vt:lpstr>Slide 15</vt:lpstr>
      <vt:lpstr>Percent ILI by Week IHS National Data</vt:lpstr>
      <vt:lpstr>Slide 17</vt:lpstr>
      <vt:lpstr>Portland Area IHS Response</vt:lpstr>
      <vt:lpstr>Portland Area ILI Surveillance</vt:lpstr>
      <vt:lpstr>Portland Area IHS</vt:lpstr>
      <vt:lpstr>Slide 21</vt:lpstr>
      <vt:lpstr>Collaborations</vt:lpstr>
      <vt:lpstr>Slide 23</vt:lpstr>
      <vt:lpstr>Comparison of the number and rate of deaths related to 2009 pandemic influenza A (H1N1) among American Indian/Alaska Natives (AI/ANs)* and persons in non-AI/AN populations, by age group — 12 states, April 15–November 13, 2009</vt:lpstr>
      <vt:lpstr>Comparison of the number and percentage of deaths related to 2009 pandemic influenza A (H1N1) among AI/AN and non-AI/AN populations with diabetes, asthma, and any high-risk health condition† 12 states, April 15–November 13, 2009  </vt:lpstr>
      <vt:lpstr>Other Studies</vt:lpstr>
      <vt:lpstr>Slide 27</vt:lpstr>
      <vt:lpstr>Likelihood of Hospitalization</vt:lpstr>
      <vt:lpstr>State-Tribal Partnerships</vt:lpstr>
      <vt:lpstr>State and Tribal Epi-Center Collaboration</vt:lpstr>
      <vt:lpstr>What’s Next</vt:lpstr>
      <vt:lpstr>Thank You!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jmhayes</dc:creator>
  <cp:lastModifiedBy>tweiser</cp:lastModifiedBy>
  <cp:revision>167</cp:revision>
  <dcterms:created xsi:type="dcterms:W3CDTF">2010-03-01T22:07:02Z</dcterms:created>
  <dcterms:modified xsi:type="dcterms:W3CDTF">2010-09-29T15:19:35Z</dcterms:modified>
</cp:coreProperties>
</file>