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8"/>
  </p:notesMasterIdLst>
  <p:handoutMasterIdLst>
    <p:handoutMasterId r:id="rId29"/>
  </p:handoutMasterIdLst>
  <p:sldIdLst>
    <p:sldId id="432" r:id="rId2"/>
    <p:sldId id="434" r:id="rId3"/>
    <p:sldId id="433" r:id="rId4"/>
    <p:sldId id="435" r:id="rId5"/>
    <p:sldId id="436" r:id="rId6"/>
    <p:sldId id="439" r:id="rId7"/>
    <p:sldId id="428" r:id="rId8"/>
    <p:sldId id="429" r:id="rId9"/>
    <p:sldId id="430" r:id="rId10"/>
    <p:sldId id="455" r:id="rId11"/>
    <p:sldId id="331" r:id="rId12"/>
    <p:sldId id="261" r:id="rId13"/>
    <p:sldId id="262" r:id="rId14"/>
    <p:sldId id="444" r:id="rId15"/>
    <p:sldId id="345" r:id="rId16"/>
    <p:sldId id="454" r:id="rId17"/>
    <p:sldId id="453" r:id="rId18"/>
    <p:sldId id="456" r:id="rId19"/>
    <p:sldId id="457" r:id="rId20"/>
    <p:sldId id="423" r:id="rId21"/>
    <p:sldId id="458" r:id="rId22"/>
    <p:sldId id="438" r:id="rId23"/>
    <p:sldId id="442" r:id="rId24"/>
    <p:sldId id="447" r:id="rId25"/>
    <p:sldId id="448" r:id="rId26"/>
    <p:sldId id="275"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51AD"/>
    <a:srgbClr val="EBF010"/>
    <a:srgbClr val="000000"/>
    <a:srgbClr val="6600CC"/>
    <a:srgbClr val="764A70"/>
    <a:srgbClr val="FE1402"/>
    <a:srgbClr val="0000FF"/>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68400" autoAdjust="0"/>
  </p:normalViewPr>
  <p:slideViewPr>
    <p:cSldViewPr>
      <p:cViewPr varScale="1">
        <p:scale>
          <a:sx n="76" d="100"/>
          <a:sy n="76"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1956"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defTabSz="919163" eaLnBrk="1" hangingPunct="1">
              <a:defRPr sz="1200">
                <a:latin typeface="Arial Narrow" pitchFamily="34" charset="0"/>
              </a:defRPr>
            </a:lvl1pPr>
          </a:lstStyle>
          <a:p>
            <a:pPr>
              <a:defRPr/>
            </a:pPr>
            <a:endParaRPr lang="en-US"/>
          </a:p>
        </p:txBody>
      </p:sp>
      <p:sp>
        <p:nvSpPr>
          <p:cNvPr id="962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defTabSz="919163" eaLnBrk="1" hangingPunct="1">
              <a:defRPr sz="1200">
                <a:latin typeface="Arial Narrow" pitchFamily="34" charset="0"/>
              </a:defRPr>
            </a:lvl1pPr>
          </a:lstStyle>
          <a:p>
            <a:pPr>
              <a:defRPr/>
            </a:pPr>
            <a:endParaRPr lang="en-US"/>
          </a:p>
        </p:txBody>
      </p:sp>
      <p:sp>
        <p:nvSpPr>
          <p:cNvPr id="9626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defTabSz="919163" eaLnBrk="1" hangingPunct="1">
              <a:defRPr sz="1200">
                <a:latin typeface="Arial Narrow" pitchFamily="34" charset="0"/>
              </a:defRPr>
            </a:lvl1pPr>
          </a:lstStyle>
          <a:p>
            <a:pPr>
              <a:defRPr/>
            </a:pPr>
            <a:endParaRPr lang="en-US"/>
          </a:p>
        </p:txBody>
      </p:sp>
      <p:sp>
        <p:nvSpPr>
          <p:cNvPr id="9626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defTabSz="919163" eaLnBrk="1" hangingPunct="1">
              <a:defRPr sz="1200">
                <a:latin typeface="Arial Narrow" pitchFamily="34" charset="0"/>
              </a:defRPr>
            </a:lvl1pPr>
          </a:lstStyle>
          <a:p>
            <a:pPr>
              <a:defRPr/>
            </a:pPr>
            <a:fld id="{16A01148-DCEC-4DC4-B23C-4737926BEA3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defTabSz="919163" eaLnBrk="1" hangingPunct="1">
              <a:defRPr sz="1200">
                <a:latin typeface="Arial Narrow" pitchFamily="34" charset="0"/>
              </a:defRPr>
            </a:lvl1pPr>
          </a:lstStyle>
          <a:p>
            <a:pPr>
              <a:defRPr/>
            </a:pPr>
            <a:endParaRPr lang="en-US"/>
          </a:p>
        </p:txBody>
      </p:sp>
      <p:sp>
        <p:nvSpPr>
          <p:cNvPr id="2293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defTabSz="919163" eaLnBrk="1" hangingPunct="1">
              <a:defRPr sz="1200">
                <a:latin typeface="Arial Narrow" pitchFamily="34"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293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93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defTabSz="919163" eaLnBrk="1" hangingPunct="1">
              <a:defRPr sz="1200">
                <a:latin typeface="Arial Narrow" pitchFamily="34" charset="0"/>
              </a:defRPr>
            </a:lvl1pPr>
          </a:lstStyle>
          <a:p>
            <a:pPr>
              <a:defRPr/>
            </a:pPr>
            <a:endParaRPr lang="en-US"/>
          </a:p>
        </p:txBody>
      </p:sp>
      <p:sp>
        <p:nvSpPr>
          <p:cNvPr id="2293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defTabSz="919163" eaLnBrk="1" hangingPunct="1">
              <a:defRPr sz="1200">
                <a:latin typeface="Arial Narrow" pitchFamily="34" charset="0"/>
              </a:defRPr>
            </a:lvl1pPr>
          </a:lstStyle>
          <a:p>
            <a:pPr>
              <a:defRPr/>
            </a:pPr>
            <a:fld id="{DE0C3C73-0AA7-4E6D-99B5-C21F0545F5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870" tIns="45935" rIns="91870" bIns="45935" anchor="b"/>
          <a:lstStyle/>
          <a:p>
            <a:pPr algn="r" defTabSz="919163"/>
            <a:fld id="{7A5AF808-6878-4790-BCB7-A96B80DBFB67}" type="slidenum">
              <a:rPr lang="en-US" sz="1200">
                <a:latin typeface="Arial Narrow" pitchFamily="34" charset="0"/>
              </a:rPr>
              <a:pPr algn="r" defTabSz="919163"/>
              <a:t>10</a:t>
            </a:fld>
            <a:endParaRPr lang="en-US" sz="1200">
              <a:latin typeface="Arial Narrow"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685800" y="4416425"/>
            <a:ext cx="5334000" cy="4346575"/>
          </a:xfrm>
          <a:noFill/>
          <a:ln/>
        </p:spPr>
        <p:txBody>
          <a:bodyPr/>
          <a:lstStyle/>
          <a:p>
            <a:pPr eaLnBrk="1" hangingPunct="1">
              <a:lnSpc>
                <a:spcPct val="90000"/>
              </a:lnSpc>
            </a:pPr>
            <a:r>
              <a:rPr lang="en-US" b="1" dirty="0" smtClean="0"/>
              <a:t>Disaster Occurs – Counties and Cities should make sure that they have proclaimed or declared an emergency.  If emergency contracting is included in your proclamation, this will also allow you to initiate your emergency contracting processes.</a:t>
            </a:r>
          </a:p>
          <a:p>
            <a:pPr eaLnBrk="1" hangingPunct="1">
              <a:lnSpc>
                <a:spcPct val="90000"/>
              </a:lnSpc>
            </a:pPr>
            <a:endParaRPr lang="en-US" b="1" dirty="0" smtClean="0"/>
          </a:p>
          <a:p>
            <a:pPr eaLnBrk="1" hangingPunct="1">
              <a:lnSpc>
                <a:spcPct val="90000"/>
              </a:lnSpc>
            </a:pPr>
            <a:r>
              <a:rPr lang="en-US" b="1" dirty="0" smtClean="0"/>
              <a:t>EMD will contact the Counties, and the COUNTIES will let you know that a PDA will need to be done. The PDA forms will be completed by YOU and then sent to the COUNTY EMERGENCY MANAGEMENT OFFICE</a:t>
            </a:r>
          </a:p>
          <a:p>
            <a:pPr eaLnBrk="1" hangingPunct="1">
              <a:lnSpc>
                <a:spcPct val="90000"/>
              </a:lnSpc>
            </a:pPr>
            <a:endParaRPr lang="en-US" b="1" dirty="0" smtClean="0"/>
          </a:p>
          <a:p>
            <a:pPr eaLnBrk="1" hangingPunct="1">
              <a:lnSpc>
                <a:spcPct val="90000"/>
              </a:lnSpc>
            </a:pPr>
            <a:r>
              <a:rPr lang="en-US" b="1" dirty="0" smtClean="0"/>
              <a:t>If thresholds are met, EMD will put together the Governor’s Request for Presidential Declaration and forward to FEMA for submittal to the President.  </a:t>
            </a:r>
          </a:p>
          <a:p>
            <a:pPr eaLnBrk="1" hangingPunct="1">
              <a:lnSpc>
                <a:spcPct val="90000"/>
              </a:lnSpc>
            </a:pPr>
            <a:endParaRPr lang="en-US" b="1" dirty="0" smtClean="0"/>
          </a:p>
          <a:p>
            <a:pPr eaLnBrk="1" hangingPunct="1">
              <a:lnSpc>
                <a:spcPct val="90000"/>
              </a:lnSpc>
            </a:pPr>
            <a:r>
              <a:rPr lang="en-US" b="1" dirty="0" smtClean="0"/>
              <a:t>This is a very short timeframe.  THE STATE HAS 30 DAYS FROM THE TIME THE EVENT ENDS TO REQUEST THE FEDERAL DECLARATION.  The request must to be to FEMA Region X by the end of the 30 day window.   In this time frame the following must occur as well:</a:t>
            </a:r>
          </a:p>
          <a:p>
            <a:pPr eaLnBrk="1" hangingPunct="1">
              <a:lnSpc>
                <a:spcPct val="90000"/>
              </a:lnSpc>
              <a:buFontTx/>
              <a:buChar char="•"/>
            </a:pPr>
            <a:r>
              <a:rPr lang="en-US" b="1" dirty="0" smtClean="0"/>
              <a:t>Local assessment 3-5 days</a:t>
            </a:r>
          </a:p>
          <a:p>
            <a:pPr eaLnBrk="1" hangingPunct="1">
              <a:lnSpc>
                <a:spcPct val="90000"/>
              </a:lnSpc>
              <a:buFontTx/>
              <a:buChar char="•"/>
            </a:pPr>
            <a:r>
              <a:rPr lang="en-US" b="1" dirty="0" smtClean="0"/>
              <a:t>FEMA/State Joint assessment 3-5 days</a:t>
            </a:r>
          </a:p>
          <a:p>
            <a:pPr eaLnBrk="1" hangingPunct="1">
              <a:lnSpc>
                <a:spcPct val="90000"/>
              </a:lnSpc>
              <a:buFontTx/>
              <a:buChar char="•"/>
            </a:pPr>
            <a:r>
              <a:rPr lang="en-US" b="1" dirty="0" smtClean="0"/>
              <a:t>Supplemental Justification</a:t>
            </a:r>
          </a:p>
          <a:p>
            <a:pPr eaLnBrk="1" hangingPunct="1">
              <a:lnSpc>
                <a:spcPct val="90000"/>
              </a:lnSpc>
              <a:buFontTx/>
              <a:buChar char="•"/>
            </a:pPr>
            <a:r>
              <a:rPr lang="en-US" b="1" dirty="0" smtClean="0"/>
              <a:t>Governor’s request</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7B54A522-13DF-4A17-BF3B-4360C167CD4D}" type="slidenum">
              <a:rPr lang="en-US" smtClean="0"/>
              <a:pPr/>
              <a:t>11</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z="1400" b="1" dirty="0" smtClean="0"/>
              <a:t>PDA Costs should be inclusive of all potentially eligible jurisdictions</a:t>
            </a:r>
          </a:p>
          <a:p>
            <a:endParaRPr lang="en-US" sz="1400" b="1" dirty="0" smtClean="0"/>
          </a:p>
          <a:p>
            <a:r>
              <a:rPr lang="en-US" sz="1400" b="1" dirty="0" smtClean="0"/>
              <a:t>County threshold is currently $3.23 per capita</a:t>
            </a:r>
          </a:p>
          <a:p>
            <a:endParaRPr lang="en-US" sz="1400" b="1" dirty="0" smtClean="0"/>
          </a:p>
          <a:p>
            <a:r>
              <a:rPr lang="en-US" sz="1400" b="1" dirty="0" smtClean="0"/>
              <a:t>State threshold is currently $1.29 per capita </a:t>
            </a:r>
          </a:p>
          <a:p>
            <a:r>
              <a:rPr lang="en-US" sz="1400" b="1" dirty="0" smtClean="0"/>
              <a:t>The population is based on the 2000 Census </a:t>
            </a:r>
          </a:p>
          <a:p>
            <a:endParaRPr lang="en-US" sz="1400" b="1" dirty="0" smtClean="0"/>
          </a:p>
          <a:p>
            <a:r>
              <a:rPr lang="en-US" sz="1400" b="1" dirty="0" smtClean="0"/>
              <a:t>This changes every October 1 based upon the Consumer Price index.</a:t>
            </a:r>
          </a:p>
          <a:p>
            <a:endParaRPr lang="en-US" sz="1400" b="1" dirty="0" smtClean="0"/>
          </a:p>
          <a:p>
            <a:r>
              <a:rPr lang="en-US" sz="1400" b="1" dirty="0" smtClean="0"/>
              <a:t>GO OVER THE THRESHOLDS FOR COUNTIES REPRESENTED</a:t>
            </a:r>
          </a:p>
          <a:p>
            <a:endParaRPr lang="en-US" sz="1400" b="1" dirty="0" smtClean="0"/>
          </a:p>
          <a:p>
            <a:r>
              <a:rPr lang="en-US" sz="1400" b="1" dirty="0" smtClean="0"/>
              <a:t>If you have facilities in multiple counties, you have to complete PDA forms for each County where damaged facilities are located.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C216CCD8-740E-48F9-8B2B-AEA8559C18BD}" type="slidenum">
              <a:rPr lang="en-US" smtClean="0"/>
              <a:pPr/>
              <a:t>12</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sz="1400" dirty="0" smtClean="0"/>
              <a:t>When possible, the kick-off meetings will be scheduled with the applicants at the applicant briefing.  Typically, the State PAC will conduct the meeting unless the federal/state team agrees on an alternative plan. </a:t>
            </a:r>
            <a:endParaRPr lang="en-US" sz="1400"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D336D32A-F44B-40C8-AA6F-236714892195}" type="slidenum">
              <a:rPr lang="en-US" smtClean="0"/>
              <a:pPr/>
              <a:t>13</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sz="1400" b="1" dirty="0" smtClean="0"/>
              <a:t>Costs are for the work performed</a:t>
            </a:r>
          </a:p>
          <a:p>
            <a:endParaRPr lang="en-US" sz="1400" b="1" dirty="0" smtClean="0"/>
          </a:p>
          <a:p>
            <a:r>
              <a:rPr lang="en-US" sz="1400" b="1" dirty="0" smtClean="0"/>
              <a:t>Costs are the result of the disaster – not the time to identify maintenance issues</a:t>
            </a:r>
          </a:p>
          <a:p>
            <a:r>
              <a:rPr lang="en-US" sz="1400" b="1" dirty="0" smtClean="0"/>
              <a:t>Be prepared to answer questions for the Joint PDA team regarding the maintenance performed on the facility.  </a:t>
            </a:r>
          </a:p>
          <a:p>
            <a:r>
              <a:rPr lang="en-US" sz="1400" b="1" dirty="0" smtClean="0"/>
              <a:t>Cannot be fundable under another federal program like</a:t>
            </a:r>
          </a:p>
          <a:p>
            <a:r>
              <a:rPr lang="en-US" sz="1400" b="1" dirty="0" smtClean="0"/>
              <a:t>DHHS</a:t>
            </a:r>
          </a:p>
          <a:p>
            <a:r>
              <a:rPr lang="en-US" sz="1400" b="1" dirty="0" smtClean="0"/>
              <a:t>EPA</a:t>
            </a:r>
          </a:p>
          <a:p>
            <a:r>
              <a:rPr lang="en-US" sz="1400" b="1" dirty="0" smtClean="0"/>
              <a:t>FHWA</a:t>
            </a:r>
          </a:p>
          <a:p>
            <a:endParaRPr lang="en-US" sz="1400"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Emergency Work </a:t>
            </a:r>
          </a:p>
          <a:p>
            <a:pPr lvl="1"/>
            <a:r>
              <a:rPr lang="en-US" dirty="0" smtClean="0"/>
              <a:t>Essential to meeting an immediate threat to life or property during or resulting from the declared event. </a:t>
            </a:r>
          </a:p>
          <a:p>
            <a:pPr lvl="1"/>
            <a:r>
              <a:rPr lang="en-US" b="0" dirty="0" smtClean="0"/>
              <a:t>Actions taken before, during and after an event to save lives, protect public health and safety, or eliminate an immediate threat of significant damage to improved public and private property through cost effective measures</a:t>
            </a:r>
          </a:p>
          <a:p>
            <a:r>
              <a:rPr lang="en-US" b="0" dirty="0" smtClean="0"/>
              <a:t>Permanent Work</a:t>
            </a:r>
          </a:p>
          <a:p>
            <a:pPr lvl="1"/>
            <a:r>
              <a:rPr lang="en-US" dirty="0" smtClean="0"/>
              <a:t>Repair, restoration or replacement of damaged facilities to pre-disaster design, capacity and condition</a:t>
            </a:r>
          </a:p>
          <a:p>
            <a:endParaRPr lang="en-US" dirty="0"/>
          </a:p>
        </p:txBody>
      </p:sp>
      <p:sp>
        <p:nvSpPr>
          <p:cNvPr id="4" name="Slide Number Placeholder 3"/>
          <p:cNvSpPr>
            <a:spLocks noGrp="1"/>
          </p:cNvSpPr>
          <p:nvPr>
            <p:ph type="sldNum" sz="quarter" idx="10"/>
          </p:nvPr>
        </p:nvSpPr>
        <p:spPr/>
        <p:txBody>
          <a:bodyPr/>
          <a:lstStyle/>
          <a:p>
            <a:fld id="{5D6C510A-A972-4E11-9D4B-3E0BCB118D1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noFill/>
          <a:ln/>
        </p:spPr>
        <p:txBody>
          <a:bodyPr/>
          <a:lstStyle/>
          <a:p>
            <a:endParaRPr lang="en-US" dirty="0" smtClean="0"/>
          </a:p>
          <a:p>
            <a:endParaRPr lang="en-US" dirty="0" smtClean="0"/>
          </a:p>
          <a:p>
            <a:pPr>
              <a:lnSpc>
                <a:spcPct val="90000"/>
              </a:lnSpc>
              <a:buFont typeface="Wingdings" pitchFamily="2" charset="2"/>
              <a:buChar char="§"/>
            </a:pPr>
            <a:r>
              <a:rPr lang="en-US" dirty="0" smtClean="0"/>
              <a:t>Contracts must Comply with federal, state, and local laws and regulations</a:t>
            </a:r>
          </a:p>
          <a:p>
            <a:pPr>
              <a:lnSpc>
                <a:spcPct val="90000"/>
              </a:lnSpc>
              <a:buFont typeface="Wingdings" pitchFamily="2" charset="2"/>
              <a:buChar char="§"/>
            </a:pPr>
            <a:r>
              <a:rPr lang="en-US" dirty="0" smtClean="0"/>
              <a:t>Credits - Insurance proceeds, salvage value, purchase discounts must be deducted</a:t>
            </a:r>
          </a:p>
          <a:p>
            <a:endParaRPr lang="en-US" dirty="0" smtClean="0"/>
          </a:p>
          <a:p>
            <a:pPr>
              <a:lnSpc>
                <a:spcPct val="90000"/>
              </a:lnSpc>
            </a:pPr>
            <a:endParaRPr lang="en-US" b="1" dirty="0" smtClean="0"/>
          </a:p>
          <a:p>
            <a:pPr>
              <a:lnSpc>
                <a:spcPct val="90000"/>
              </a:lnSpc>
            </a:pPr>
            <a:r>
              <a:rPr lang="en-US" b="1" dirty="0" smtClean="0"/>
              <a:t>Cat B -  actions taken before, during and after an event to save lives, protect public health and safety, or eliminate an immediate threat of significant damage to improved public and private property through cost effective measures</a:t>
            </a:r>
          </a:p>
          <a:p>
            <a:pPr>
              <a:lnSpc>
                <a:spcPct val="90000"/>
              </a:lnSpc>
            </a:pPr>
            <a:endParaRPr lang="en-US" dirty="0" smtClean="0"/>
          </a:p>
          <a:p>
            <a:pPr>
              <a:lnSpc>
                <a:spcPct val="90000"/>
              </a:lnSpc>
            </a:pPr>
            <a:r>
              <a:rPr lang="en-US" b="1" dirty="0" smtClean="0"/>
              <a:t>FAL -  OVERTIME &amp; OVERTIME BENEFITS ONLY – NO REGULAR TIME </a:t>
            </a:r>
          </a:p>
          <a:p>
            <a:pPr>
              <a:lnSpc>
                <a:spcPct val="90000"/>
              </a:lnSpc>
            </a:pPr>
            <a:r>
              <a:rPr lang="en-US" b="1" dirty="0" smtClean="0"/>
              <a:t>Temp hires -  all costs are eligible.  </a:t>
            </a:r>
          </a:p>
          <a:p>
            <a:pPr>
              <a:lnSpc>
                <a:spcPct val="90000"/>
              </a:lnSpc>
            </a:pPr>
            <a:r>
              <a:rPr lang="en-US" b="1" dirty="0" smtClean="0"/>
              <a:t>Reassigned and seasonal employees already in place – not eligible</a:t>
            </a:r>
          </a:p>
          <a:p>
            <a:pPr>
              <a:lnSpc>
                <a:spcPct val="90000"/>
              </a:lnSpc>
            </a:pPr>
            <a:endParaRPr lang="en-US" b="1" dirty="0" smtClean="0"/>
          </a:p>
          <a:p>
            <a:pPr>
              <a:lnSpc>
                <a:spcPct val="90000"/>
              </a:lnSpc>
            </a:pPr>
            <a:r>
              <a:rPr lang="en-US" b="1" dirty="0" smtClean="0"/>
              <a:t>OT policy  - adopted and in place PRIOR to the event to be eligible. Cannot be discretionary or contingent on Federal assistance</a:t>
            </a:r>
          </a:p>
          <a:p>
            <a:pPr>
              <a:lnSpc>
                <a:spcPct val="90000"/>
              </a:lnSpc>
            </a:pPr>
            <a:endParaRPr lang="en-US" b="1" dirty="0" smtClean="0"/>
          </a:p>
          <a:p>
            <a:pPr>
              <a:lnSpc>
                <a:spcPct val="90000"/>
              </a:lnSpc>
            </a:pPr>
            <a:r>
              <a:rPr lang="en-US" b="1" dirty="0" smtClean="0"/>
              <a:t>CONTRACT TIME IS FULLY ELIGIBLE – SO LONG AS IT IS MEETING THE CONTRACTING REQUIREMENTS OF 44 CFR 13.36</a:t>
            </a:r>
          </a:p>
          <a:p>
            <a:pPr>
              <a:lnSpc>
                <a:spcPct val="90000"/>
              </a:lnSpc>
            </a:pPr>
            <a:endParaRPr lang="en-US" b="1" dirty="0" smtClean="0"/>
          </a:p>
          <a:p>
            <a:pPr>
              <a:lnSpc>
                <a:spcPct val="90000"/>
              </a:lnSpc>
            </a:pPr>
            <a:r>
              <a:rPr lang="en-US" b="1" dirty="0" smtClean="0"/>
              <a:t>Materials  and equipment time are eligible</a:t>
            </a:r>
          </a:p>
          <a:p>
            <a:pPr>
              <a:lnSpc>
                <a:spcPct val="90000"/>
              </a:lnSpc>
            </a:pPr>
            <a:r>
              <a:rPr lang="en-US" b="1" dirty="0" smtClean="0"/>
              <a:t>Equipment costs will be based on the FEMA rate or the local rate, whichever is less </a:t>
            </a:r>
            <a:endParaRPr lang="en-US"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6A7A3FE-D081-4046-9C73-29A6E4CF7A86}" type="slidenum">
              <a:rPr lang="en-US" smtClean="0"/>
              <a:pPr/>
              <a:t>17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b="1" smtClean="0"/>
              <a:t>Make sure date stamp on Camera is correct or off</a:t>
            </a:r>
          </a:p>
          <a:p>
            <a:pPr eaLnBrk="1" hangingPunct="1"/>
            <a:endParaRPr lang="en-US" b="1" smtClean="0"/>
          </a:p>
          <a:p>
            <a:pPr eaLnBrk="1" hangingPunct="1"/>
            <a:r>
              <a:rPr lang="en-US" b="1" smtClean="0"/>
              <a:t>Take photos before you start repairs!</a:t>
            </a:r>
          </a:p>
          <a:p>
            <a:pPr eaLnBrk="1" hangingPunct="1"/>
            <a:endParaRPr lang="en-US" b="1" smtClean="0"/>
          </a:p>
          <a:p>
            <a:pPr eaLnBrk="1" hangingPunct="1"/>
            <a:r>
              <a:rPr lang="en-US" b="1" smtClean="0"/>
              <a:t>Track costs by project numbers, including admin time. </a:t>
            </a:r>
          </a:p>
          <a:p>
            <a:pPr eaLnBrk="1" hangingPunct="1"/>
            <a:r>
              <a:rPr lang="en-US" b="1" smtClean="0"/>
              <a:t>No timesheet – use a spreadsheet</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E45250B-4734-45DF-8D77-8C4C51A0338F}" type="slidenum">
              <a:rPr lang="en-US" smtClean="0"/>
              <a:pPr/>
              <a:t>21</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sz="1400" b="1" smtClean="0"/>
              <a:t>70 hrs means 7-10 hour days or 70 hours of work. (Refer to FEMA contract handout)</a:t>
            </a:r>
          </a:p>
          <a:p>
            <a:endParaRPr lang="en-US" sz="1400" b="1" smtClean="0"/>
          </a:p>
          <a:p>
            <a:r>
              <a:rPr lang="en-US" sz="1400" b="1" smtClean="0"/>
              <a:t>Must have a not to exceed provision/ cost cap that is reasonable</a:t>
            </a:r>
          </a:p>
          <a:p>
            <a:r>
              <a:rPr lang="en-US" sz="1400" b="1" smtClean="0"/>
              <a:t>Must perform a cost analysis – does have to be long involved process. Could be a simple as comparing to other similar work</a:t>
            </a:r>
          </a:p>
          <a:p>
            <a:endParaRPr lang="en-US" sz="1400" b="1" smtClean="0"/>
          </a:p>
          <a:p>
            <a:r>
              <a:rPr lang="en-US" sz="1400" b="1" smtClean="0"/>
              <a:t>Cost Plus %  - specifically prohibited in 44 CFR 13.36</a:t>
            </a:r>
          </a:p>
          <a:p>
            <a:r>
              <a:rPr lang="en-US" sz="1400" b="1" smtClean="0"/>
              <a:t>WSDOT/ FHWA standard not FEMA</a:t>
            </a:r>
          </a:p>
          <a:p>
            <a:r>
              <a:rPr lang="en-US" sz="1400" b="1" smtClean="0"/>
              <a:t>FHWA operates under Title 23, we fall under title 44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noFill/>
          <a:ln/>
        </p:spPr>
        <p:txBody>
          <a:bodyPr/>
          <a:lstStyle/>
          <a:p>
            <a:r>
              <a:rPr lang="en-US" sz="1400" b="1" smtClean="0"/>
              <a:t>The last amendment took place in June 2007. </a:t>
            </a:r>
          </a:p>
          <a:p>
            <a:endParaRPr lang="en-US" sz="1400" b="1" smtClean="0"/>
          </a:p>
          <a:p>
            <a:r>
              <a:rPr lang="en-US" sz="1400" b="1" smtClean="0"/>
              <a:t>This amendment expanded what was considered a critical facility and also allowed additional private non-profits including faith based pnp’s to be considered as eligible applicants</a:t>
            </a:r>
          </a:p>
          <a:p>
            <a:endParaRPr lang="en-US" sz="1400" b="1" smtClean="0"/>
          </a:p>
          <a:p>
            <a:r>
              <a:rPr lang="en-US" sz="1400" b="1" smtClean="0"/>
              <a:t>Example - Seattle Hebrew Academy</a:t>
            </a:r>
          </a:p>
          <a:p>
            <a:endParaRPr lang="en-US" sz="1400" b="1" smtClean="0"/>
          </a:p>
          <a:p>
            <a:r>
              <a:rPr lang="en-US" sz="1400" b="1" smtClean="0"/>
              <a:t>Examples of potentially eligible PNP’s – zoos, museums, rehabs, homeless shelters</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6C510A-A972-4E11-9D4B-3E0BCB118D1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6C510A-A972-4E11-9D4B-3E0BCB118D15}"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B67398E9-8005-41D8-B8AD-EB27F2147C40}" type="slidenum">
              <a:rPr lang="en-US" smtClean="0"/>
              <a:pPr/>
              <a:t>26</a:t>
            </a:fld>
            <a:endParaRPr lang="en-US"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noFill/>
          <a:ln/>
        </p:spPr>
        <p:txBody>
          <a:bodyPr/>
          <a:lstStyle/>
          <a:p>
            <a:r>
              <a:rPr lang="en-US" sz="1400" b="1" smtClean="0"/>
              <a:t>Mission is to provide supplemental financial assistance to state local and tribal governments and certain private non profit organizations for response and recovery activities required as the result of a disaster.</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noFill/>
          <a:ln/>
        </p:spPr>
        <p:txBody>
          <a:bodyPr/>
          <a:lstStyle/>
          <a:p>
            <a:r>
              <a:rPr lang="en-US" sz="1400" b="1" dirty="0" smtClean="0"/>
              <a:t>This is a cost share program. FEMA funds 75%, the applicant provides 25%.</a:t>
            </a:r>
          </a:p>
          <a:p>
            <a:endParaRPr lang="en-US" sz="1400" b="1" dirty="0" smtClean="0"/>
          </a:p>
          <a:p>
            <a:r>
              <a:rPr lang="en-US" sz="1400" b="1" dirty="0" smtClean="0"/>
              <a:t>State legislature may vote in a State share, usually 12.5%, this reduces the applicant share to 12.5%</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a:noFill/>
          <a:ln/>
        </p:spPr>
        <p:txBody>
          <a:bodyPr/>
          <a:lstStyle/>
          <a:p>
            <a:r>
              <a:rPr lang="en-US" sz="1400" b="1" u="sng" dirty="0" smtClean="0"/>
              <a:t>**** USE POTENTIALLY ELIGIBLE APPLICANTS SHEET***</a:t>
            </a:r>
          </a:p>
          <a:p>
            <a:endParaRPr lang="en-US" sz="1400" b="1" u="sng" dirty="0" smtClean="0"/>
          </a:p>
          <a:p>
            <a:r>
              <a:rPr lang="en-US" sz="1400" b="1" dirty="0" smtClean="0"/>
              <a:t>Critical PNPs provide “critical services as defined in 44 CFR 206.226©(1), which include power, water [including water provided by an irrigation organization or facility in accordance with 206.221(e)(3)], sewer services, wastewater treatment, communications, education, emergency medical care, fire department services, emergency rescue, and nursing homes.  These PNPs may apply immediately for FEMA emergency and permanent work disaster assistance and do not have to apply for SBA loans.</a:t>
            </a:r>
          </a:p>
          <a:p>
            <a:endParaRPr lang="en-US" sz="1400" b="1" dirty="0" smtClean="0"/>
          </a:p>
          <a:p>
            <a:r>
              <a:rPr lang="en-US" sz="1400" b="1" dirty="0" smtClean="0"/>
              <a:t>Non critical PNPs may apply immediately for FEMA emergency work assistance but must apply for SBA loans for permanent work.  May apply at the same time</a:t>
            </a:r>
          </a:p>
          <a:p>
            <a:endParaRPr lang="en-US" sz="1400" b="1" dirty="0" smtClean="0"/>
          </a:p>
          <a:p>
            <a:r>
              <a:rPr lang="en-US" sz="1400" b="1" dirty="0" smtClean="0"/>
              <a:t>Government Service Type – unusual, maybe a fire service… E911 in Grays Harbor</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488396C-AAD2-4C9E-A356-A9480556AD0F}"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50FECF-A38C-4B88-99AA-129D8EB7B81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73393F9B-9957-4AB0-8B02-F893C74035FE}"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7C97BE5-3297-49CB-B14E-74B26530FE4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C3AC8AD-F6DD-428D-8ECB-27811396C4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2C190B17-A0B3-4352-BCF9-A8C5AF34952E}"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5418366-C12C-411B-A319-FF717CB2EBA4}"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10C62A-3B93-45E5-A6F1-D41A6F6E3093}"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7A51927D-CA4E-4E50-8D66-6A5868231D0B}"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53DE47D9-4027-49B6-AF36-AE227810234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BEA863E3-623E-42C5-BA57-F9776FDDC2D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96CA234D-7373-4CDB-8307-931C4B6C5355}"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3CA33324-C158-4F7B-B991-A604C3067DFE}"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6E2BF65-5EA3-42EE-9D31-640E38E14B50}"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7"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type="subTitle" idx="1"/>
          </p:nvPr>
        </p:nvSpPr>
        <p:spPr/>
        <p:txBody>
          <a:bodyPr>
            <a:normAutofit fontScale="47500" lnSpcReduction="20000"/>
          </a:bodyPr>
          <a:lstStyle/>
          <a:p>
            <a:pPr algn="ctr" eaLnBrk="1" hangingPunct="1">
              <a:buFont typeface="Wingdings" pitchFamily="2" charset="2"/>
              <a:buNone/>
            </a:pPr>
            <a:endParaRPr lang="en-US" sz="3600" dirty="0" smtClean="0"/>
          </a:p>
          <a:p>
            <a:pPr algn="ctr" eaLnBrk="1" hangingPunct="1">
              <a:buFont typeface="Wingdings" pitchFamily="2" charset="2"/>
              <a:buNone/>
            </a:pPr>
            <a:r>
              <a:rPr lang="en-US" sz="3600" dirty="0" smtClean="0"/>
              <a:t>Washington State</a:t>
            </a:r>
          </a:p>
          <a:p>
            <a:pPr algn="ctr" eaLnBrk="1" hangingPunct="1">
              <a:buFont typeface="Wingdings" pitchFamily="2" charset="2"/>
              <a:buNone/>
            </a:pPr>
            <a:r>
              <a:rPr lang="en-US" sz="3600" dirty="0" smtClean="0"/>
              <a:t>Military Department</a:t>
            </a:r>
          </a:p>
          <a:p>
            <a:pPr algn="ctr" eaLnBrk="1" hangingPunct="1">
              <a:buFont typeface="Wingdings" pitchFamily="2" charset="2"/>
              <a:buNone/>
            </a:pPr>
            <a:r>
              <a:rPr lang="en-US" sz="3600" dirty="0" smtClean="0"/>
              <a:t>Emergency Management Division</a:t>
            </a:r>
          </a:p>
          <a:p>
            <a:pPr algn="ctr" eaLnBrk="1" hangingPunct="1">
              <a:buFont typeface="Wingdings" pitchFamily="2" charset="2"/>
              <a:buNone/>
            </a:pPr>
            <a:r>
              <a:rPr lang="en-US" sz="3600" dirty="0" smtClean="0"/>
              <a:t>Public Assistance Program</a:t>
            </a:r>
          </a:p>
        </p:txBody>
      </p:sp>
      <p:sp>
        <p:nvSpPr>
          <p:cNvPr id="414722" name="Rectangle 2"/>
          <p:cNvSpPr>
            <a:spLocks noGrp="1" noChangeArrowheads="1"/>
          </p:cNvSpPr>
          <p:nvPr>
            <p:ph type="ctrTitle"/>
          </p:nvPr>
        </p:nvSpPr>
        <p:spPr/>
        <p:txBody>
          <a:bodyPr>
            <a:normAutofit/>
          </a:bodyPr>
          <a:lstStyle/>
          <a:p>
            <a:pPr algn="ctr"/>
            <a:r>
              <a:rPr lang="en-US" b="1" dirty="0" smtClean="0">
                <a:solidFill>
                  <a:schemeClr val="accent3">
                    <a:lumMod val="75000"/>
                  </a:schemeClr>
                </a:solidFill>
              </a:rPr>
              <a:t>Public Assistance Program Overview</a:t>
            </a:r>
          </a:p>
        </p:txBody>
      </p:sp>
      <p:pic>
        <p:nvPicPr>
          <p:cNvPr id="4" name="Picture 8"/>
          <p:cNvPicPr>
            <a:picLocks noChangeAspect="1" noChangeArrowheads="1"/>
          </p:cNvPicPr>
          <p:nvPr/>
        </p:nvPicPr>
        <p:blipFill>
          <a:blip r:embed="rId3" cstate="print"/>
          <a:srcRect/>
          <a:stretch>
            <a:fillRect/>
          </a:stretch>
        </p:blipFill>
        <p:spPr bwMode="auto">
          <a:xfrm>
            <a:off x="4067176" y="4666448"/>
            <a:ext cx="1038224" cy="1048552"/>
          </a:xfrm>
          <a:prstGeom prst="ellipse">
            <a:avLst/>
          </a:prstGeom>
          <a:ln w="63500" cap="rnd">
            <a:solidFill>
              <a:srgbClr val="0033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pPr eaLnBrk="1" hangingPunct="1"/>
            <a:r>
              <a:rPr lang="en-US" b="1" dirty="0" smtClean="0"/>
              <a:t>How Do We Get Disaster Assistance?</a:t>
            </a:r>
          </a:p>
        </p:txBody>
      </p:sp>
      <p:sp>
        <p:nvSpPr>
          <p:cNvPr id="24" name="Text Box 5"/>
          <p:cNvSpPr txBox="1">
            <a:spLocks noChangeArrowheads="1"/>
          </p:cNvSpPr>
          <p:nvPr/>
        </p:nvSpPr>
        <p:spPr bwMode="auto">
          <a:xfrm>
            <a:off x="609600" y="1905000"/>
            <a:ext cx="1295400" cy="646331"/>
          </a:xfrm>
          <a:prstGeom prst="rect">
            <a:avLst/>
          </a:prstGeom>
          <a:solidFill>
            <a:schemeClr val="accent1">
              <a:lumMod val="40000"/>
              <a:lumOff val="60000"/>
            </a:schemeClr>
          </a:solidFill>
          <a:ln w="9525">
            <a:solidFill>
              <a:schemeClr val="tx1"/>
            </a:solidFill>
            <a:miter lim="800000"/>
            <a:headEnd/>
            <a:tailEnd/>
          </a:ln>
          <a:effectLst/>
        </p:spPr>
        <p:txBody>
          <a:bodyPr wrap="square">
            <a:spAutoFit/>
          </a:bodyPr>
          <a:lstStyle/>
          <a:p>
            <a:pPr algn="ctr">
              <a:spcBef>
                <a:spcPct val="50000"/>
              </a:spcBef>
            </a:pPr>
            <a:r>
              <a:rPr lang="en-US" dirty="0" smtClean="0"/>
              <a:t>Disaster Occurs </a:t>
            </a:r>
            <a:endParaRPr lang="en-US" dirty="0"/>
          </a:p>
        </p:txBody>
      </p:sp>
      <p:sp>
        <p:nvSpPr>
          <p:cNvPr id="25" name="Text Box 13"/>
          <p:cNvSpPr txBox="1">
            <a:spLocks noChangeArrowheads="1"/>
          </p:cNvSpPr>
          <p:nvPr/>
        </p:nvSpPr>
        <p:spPr bwMode="auto">
          <a:xfrm>
            <a:off x="6705600" y="1981200"/>
            <a:ext cx="1752600" cy="925513"/>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pPr>
            <a:r>
              <a:rPr lang="en-US" dirty="0"/>
              <a:t>Disaster Declared, JFO opened </a:t>
            </a:r>
          </a:p>
        </p:txBody>
      </p:sp>
      <p:sp>
        <p:nvSpPr>
          <p:cNvPr id="26" name="Text Box 14"/>
          <p:cNvSpPr txBox="1">
            <a:spLocks noChangeArrowheads="1"/>
          </p:cNvSpPr>
          <p:nvPr/>
        </p:nvSpPr>
        <p:spPr bwMode="auto">
          <a:xfrm>
            <a:off x="4495800" y="1905000"/>
            <a:ext cx="1676400" cy="1077218"/>
          </a:xfrm>
          <a:prstGeom prst="rect">
            <a:avLst/>
          </a:prstGeom>
          <a:solidFill>
            <a:schemeClr val="accent1">
              <a:lumMod val="40000"/>
              <a:lumOff val="60000"/>
            </a:schemeClr>
          </a:solidFill>
          <a:ln w="9525">
            <a:solidFill>
              <a:schemeClr val="tx1"/>
            </a:solidFill>
            <a:miter lim="800000"/>
            <a:headEnd/>
            <a:tailEnd/>
          </a:ln>
          <a:effectLst/>
        </p:spPr>
        <p:txBody>
          <a:bodyPr wrap="square">
            <a:spAutoFit/>
          </a:bodyPr>
          <a:lstStyle/>
          <a:p>
            <a:pPr algn="ctr">
              <a:spcBef>
                <a:spcPct val="50000"/>
              </a:spcBef>
            </a:pPr>
            <a:r>
              <a:rPr lang="en-US" sz="1600" dirty="0" smtClean="0"/>
              <a:t>FEMA / State PDA Teams Verify Damages</a:t>
            </a:r>
            <a:endParaRPr lang="en-US" dirty="0"/>
          </a:p>
        </p:txBody>
      </p:sp>
      <p:sp>
        <p:nvSpPr>
          <p:cNvPr id="27" name="Text Box 15"/>
          <p:cNvSpPr txBox="1">
            <a:spLocks noChangeArrowheads="1"/>
          </p:cNvSpPr>
          <p:nvPr/>
        </p:nvSpPr>
        <p:spPr bwMode="auto">
          <a:xfrm>
            <a:off x="2514600" y="1905000"/>
            <a:ext cx="1295400" cy="914400"/>
          </a:xfrm>
          <a:prstGeom prst="rect">
            <a:avLst/>
          </a:prstGeom>
          <a:solidFill>
            <a:schemeClr val="accent1">
              <a:lumMod val="40000"/>
              <a:lumOff val="60000"/>
            </a:schemeClr>
          </a:solidFill>
          <a:ln w="9525">
            <a:solidFill>
              <a:schemeClr val="tx1"/>
            </a:solidFill>
            <a:miter lim="800000"/>
            <a:headEnd/>
            <a:tailEnd/>
          </a:ln>
          <a:effectLst/>
        </p:spPr>
        <p:txBody>
          <a:bodyPr wrap="square">
            <a:spAutoFit/>
          </a:bodyPr>
          <a:lstStyle/>
          <a:p>
            <a:pPr algn="ctr">
              <a:spcBef>
                <a:spcPct val="50000"/>
              </a:spcBef>
            </a:pPr>
            <a:r>
              <a:rPr lang="en-US" dirty="0"/>
              <a:t>Initial PDA begins</a:t>
            </a:r>
          </a:p>
        </p:txBody>
      </p:sp>
      <p:sp>
        <p:nvSpPr>
          <p:cNvPr id="28" name="Text Box 21"/>
          <p:cNvSpPr txBox="1">
            <a:spLocks noChangeArrowheads="1"/>
          </p:cNvSpPr>
          <p:nvPr/>
        </p:nvSpPr>
        <p:spPr bwMode="auto">
          <a:xfrm>
            <a:off x="914400" y="5029200"/>
            <a:ext cx="2895600" cy="650875"/>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pPr>
            <a:r>
              <a:rPr lang="en-US" dirty="0"/>
              <a:t>PWs reviewed by FEMA and State PACs  </a:t>
            </a:r>
          </a:p>
        </p:txBody>
      </p:sp>
      <p:sp>
        <p:nvSpPr>
          <p:cNvPr id="29" name="Text Box 22"/>
          <p:cNvSpPr txBox="1">
            <a:spLocks noChangeArrowheads="1"/>
          </p:cNvSpPr>
          <p:nvPr/>
        </p:nvSpPr>
        <p:spPr bwMode="auto">
          <a:xfrm>
            <a:off x="6400800" y="5029200"/>
            <a:ext cx="1295400" cy="923330"/>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pPr>
            <a:r>
              <a:rPr lang="en-US" dirty="0"/>
              <a:t>Applicant receives </a:t>
            </a:r>
            <a:r>
              <a:rPr lang="en-US" dirty="0" smtClean="0"/>
              <a:t>funding</a:t>
            </a:r>
            <a:endParaRPr lang="en-US" dirty="0"/>
          </a:p>
        </p:txBody>
      </p:sp>
      <p:sp>
        <p:nvSpPr>
          <p:cNvPr id="30" name="Text Box 23"/>
          <p:cNvSpPr txBox="1">
            <a:spLocks noChangeArrowheads="1"/>
          </p:cNvSpPr>
          <p:nvPr/>
        </p:nvSpPr>
        <p:spPr bwMode="auto">
          <a:xfrm>
            <a:off x="4419600" y="5029200"/>
            <a:ext cx="1295400" cy="646331"/>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pPr>
            <a:r>
              <a:rPr lang="en-US" dirty="0" smtClean="0"/>
              <a:t>PWs Obligated </a:t>
            </a:r>
            <a:endParaRPr lang="en-US" dirty="0"/>
          </a:p>
        </p:txBody>
      </p:sp>
      <p:sp>
        <p:nvSpPr>
          <p:cNvPr id="31" name="Text Box 28"/>
          <p:cNvSpPr txBox="1">
            <a:spLocks noChangeArrowheads="1"/>
          </p:cNvSpPr>
          <p:nvPr/>
        </p:nvSpPr>
        <p:spPr bwMode="auto">
          <a:xfrm>
            <a:off x="533400" y="3581400"/>
            <a:ext cx="1600200" cy="925513"/>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pPr>
            <a:r>
              <a:rPr lang="en-US" dirty="0"/>
              <a:t>Project Worksheets submitted </a:t>
            </a:r>
          </a:p>
        </p:txBody>
      </p:sp>
      <p:sp>
        <p:nvSpPr>
          <p:cNvPr id="32" name="Text Box 29"/>
          <p:cNvSpPr txBox="1">
            <a:spLocks noChangeArrowheads="1"/>
          </p:cNvSpPr>
          <p:nvPr/>
        </p:nvSpPr>
        <p:spPr bwMode="auto">
          <a:xfrm>
            <a:off x="6934200" y="3657600"/>
            <a:ext cx="1295400" cy="650875"/>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pPr>
            <a:r>
              <a:rPr lang="en-US" dirty="0"/>
              <a:t>Applicant Briefing</a:t>
            </a:r>
          </a:p>
        </p:txBody>
      </p:sp>
      <p:sp>
        <p:nvSpPr>
          <p:cNvPr id="33" name="Text Box 30"/>
          <p:cNvSpPr txBox="1">
            <a:spLocks noChangeArrowheads="1"/>
          </p:cNvSpPr>
          <p:nvPr/>
        </p:nvSpPr>
        <p:spPr bwMode="auto">
          <a:xfrm>
            <a:off x="5029200" y="3657600"/>
            <a:ext cx="1295400" cy="650875"/>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pPr>
            <a:r>
              <a:rPr lang="en-US" dirty="0"/>
              <a:t>Kick-Off Meeting </a:t>
            </a:r>
          </a:p>
        </p:txBody>
      </p:sp>
      <p:sp>
        <p:nvSpPr>
          <p:cNvPr id="34" name="Text Box 31"/>
          <p:cNvSpPr txBox="1">
            <a:spLocks noChangeArrowheads="1"/>
          </p:cNvSpPr>
          <p:nvPr/>
        </p:nvSpPr>
        <p:spPr bwMode="auto">
          <a:xfrm>
            <a:off x="2667000" y="3581400"/>
            <a:ext cx="1752600" cy="835025"/>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algn="ctr">
              <a:spcBef>
                <a:spcPct val="50000"/>
              </a:spcBef>
            </a:pPr>
            <a:r>
              <a:rPr lang="en-US" sz="1600" dirty="0"/>
              <a:t>FEMA/State Projects Officers visits/inspection </a:t>
            </a:r>
          </a:p>
        </p:txBody>
      </p:sp>
      <p:sp>
        <p:nvSpPr>
          <p:cNvPr id="35" name="Down Arrow 34"/>
          <p:cNvSpPr/>
          <p:nvPr/>
        </p:nvSpPr>
        <p:spPr>
          <a:xfrm rot="16200000">
            <a:off x="2057400" y="2133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own Arrow 35"/>
          <p:cNvSpPr/>
          <p:nvPr/>
        </p:nvSpPr>
        <p:spPr>
          <a:xfrm rot="16200000">
            <a:off x="3962400" y="2209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own Arrow 36"/>
          <p:cNvSpPr/>
          <p:nvPr/>
        </p:nvSpPr>
        <p:spPr>
          <a:xfrm rot="16200000">
            <a:off x="6248400" y="2209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wn Arrow 37"/>
          <p:cNvSpPr/>
          <p:nvPr/>
        </p:nvSpPr>
        <p:spPr>
          <a:xfrm rot="16200000">
            <a:off x="3962400" y="5181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rot="16200000">
            <a:off x="5867400" y="5181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own Arrow 39"/>
          <p:cNvSpPr/>
          <p:nvPr/>
        </p:nvSpPr>
        <p:spPr>
          <a:xfrm>
            <a:off x="7467600" y="31242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own Arrow 40"/>
          <p:cNvSpPr/>
          <p:nvPr/>
        </p:nvSpPr>
        <p:spPr>
          <a:xfrm>
            <a:off x="1143000" y="45720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wn Arrow 41"/>
          <p:cNvSpPr/>
          <p:nvPr/>
        </p:nvSpPr>
        <p:spPr>
          <a:xfrm rot="5400000">
            <a:off x="4495800" y="38100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p:nvSpPr>
        <p:spPr>
          <a:xfrm rot="5400000">
            <a:off x="6400800" y="38100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rot="5400000">
            <a:off x="2209800" y="38100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ctr" eaLnBrk="1" hangingPunct="1"/>
            <a:r>
              <a:rPr lang="en-US" b="1" smtClean="0"/>
              <a:t>P</a:t>
            </a:r>
            <a:r>
              <a:rPr lang="en-US" smtClean="0"/>
              <a:t>reliminary </a:t>
            </a:r>
            <a:r>
              <a:rPr lang="en-US" b="1" smtClean="0"/>
              <a:t>D</a:t>
            </a:r>
            <a:r>
              <a:rPr lang="en-US" smtClean="0"/>
              <a:t>amage </a:t>
            </a:r>
            <a:r>
              <a:rPr lang="en-US" b="1" smtClean="0"/>
              <a:t>A</a:t>
            </a:r>
            <a:r>
              <a:rPr lang="en-US" smtClean="0"/>
              <a:t>ssessments</a:t>
            </a:r>
          </a:p>
        </p:txBody>
      </p:sp>
      <p:sp>
        <p:nvSpPr>
          <p:cNvPr id="40962" name="Rectangle 3"/>
          <p:cNvSpPr>
            <a:spLocks noGrp="1" noChangeArrowheads="1"/>
          </p:cNvSpPr>
          <p:nvPr>
            <p:ph sz="quarter" idx="1"/>
          </p:nvPr>
        </p:nvSpPr>
        <p:spPr/>
        <p:txBody>
          <a:bodyPr/>
          <a:lstStyle/>
          <a:p>
            <a:pPr eaLnBrk="1" hangingPunct="1">
              <a:lnSpc>
                <a:spcPct val="90000"/>
              </a:lnSpc>
            </a:pPr>
            <a:r>
              <a:rPr lang="en-US" sz="2600" dirty="0" smtClean="0"/>
              <a:t>A Preliminary Damage Assessment (PDA) identifies the initial cost estimate of damages for governmental agencies, private non-profits, and tribal governments.</a:t>
            </a:r>
          </a:p>
          <a:p>
            <a:pPr eaLnBrk="1" hangingPunct="1">
              <a:lnSpc>
                <a:spcPct val="90000"/>
              </a:lnSpc>
            </a:pPr>
            <a:r>
              <a:rPr lang="en-US" sz="2600" dirty="0" smtClean="0"/>
              <a:t>Two step process:  Initial PDA by Counties, 2</a:t>
            </a:r>
            <a:r>
              <a:rPr lang="en-US" sz="2600" baseline="30000" dirty="0" smtClean="0"/>
              <a:t>nd</a:t>
            </a:r>
            <a:r>
              <a:rPr lang="en-US" sz="2600" dirty="0" smtClean="0"/>
              <a:t> PDA by Joint State/FEMA teams to verify costs</a:t>
            </a:r>
          </a:p>
          <a:p>
            <a:pPr eaLnBrk="1" hangingPunct="1">
              <a:lnSpc>
                <a:spcPct val="90000"/>
              </a:lnSpc>
            </a:pPr>
            <a:r>
              <a:rPr lang="en-US" sz="2600" dirty="0" smtClean="0"/>
              <a:t>Damage estimates are consolidated by county to determine if federally mandated thresholds by county has been reached ($3.23 per capita)</a:t>
            </a:r>
          </a:p>
          <a:p>
            <a:pPr eaLnBrk="1" hangingPunct="1">
              <a:lnSpc>
                <a:spcPct val="90000"/>
              </a:lnSpc>
            </a:pPr>
            <a:r>
              <a:rPr lang="en-US" sz="2600" dirty="0" smtClean="0"/>
              <a:t>Additional Statewide threshold must be met to be considered for disaster aid ($1.29 per capita)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algn="ctr" eaLnBrk="1" hangingPunct="1"/>
            <a:r>
              <a:rPr lang="en-US" b="1" dirty="0" smtClean="0"/>
              <a:t>Applicant Briefing &amp; Kickoff Meetings</a:t>
            </a:r>
          </a:p>
        </p:txBody>
      </p:sp>
      <p:sp>
        <p:nvSpPr>
          <p:cNvPr id="49154" name="Rectangle 3"/>
          <p:cNvSpPr>
            <a:spLocks noGrp="1" noChangeArrowheads="1"/>
          </p:cNvSpPr>
          <p:nvPr>
            <p:ph sz="quarter" idx="1"/>
          </p:nvPr>
        </p:nvSpPr>
        <p:spPr/>
        <p:txBody>
          <a:bodyPr/>
          <a:lstStyle/>
          <a:p>
            <a:pPr marL="533400" indent="-533400" eaLnBrk="1" hangingPunct="1">
              <a:lnSpc>
                <a:spcPct val="90000"/>
              </a:lnSpc>
            </a:pPr>
            <a:r>
              <a:rPr lang="en-US" sz="2700" dirty="0" smtClean="0"/>
              <a:t>The State will coordinate Applicant Briefings on a county by county basis.</a:t>
            </a:r>
          </a:p>
          <a:p>
            <a:pPr marL="533400" indent="-533400">
              <a:lnSpc>
                <a:spcPct val="90000"/>
              </a:lnSpc>
            </a:pPr>
            <a:r>
              <a:rPr lang="en-US" u="sng" dirty="0" smtClean="0"/>
              <a:t>Kickoff meetings</a:t>
            </a:r>
            <a:r>
              <a:rPr lang="en-US" dirty="0" smtClean="0"/>
              <a:t> are scheduled by the State PACs after applicants have completed their </a:t>
            </a:r>
            <a:r>
              <a:rPr lang="en-US" b="1" u="sng" dirty="0" smtClean="0"/>
              <a:t>Requests for Public Assistance</a:t>
            </a:r>
            <a:r>
              <a:rPr lang="en-US" dirty="0" smtClean="0"/>
              <a:t> (RPA).  </a:t>
            </a:r>
          </a:p>
          <a:p>
            <a:pPr marL="807720" lvl="1" indent="-533400">
              <a:lnSpc>
                <a:spcPct val="90000"/>
              </a:lnSpc>
            </a:pPr>
            <a:r>
              <a:rPr lang="en-US" sz="2300" dirty="0" smtClean="0"/>
              <a:t>Team attending Kickoff meetings</a:t>
            </a:r>
          </a:p>
          <a:p>
            <a:pPr marL="1082040" lvl="2" indent="-533400">
              <a:lnSpc>
                <a:spcPct val="90000"/>
              </a:lnSpc>
            </a:pPr>
            <a:r>
              <a:rPr lang="en-US" sz="2100" dirty="0" smtClean="0"/>
              <a:t>State Public Assistance Coordinator – long term contact</a:t>
            </a:r>
          </a:p>
          <a:p>
            <a:pPr marL="1082040" lvl="2" indent="-533400">
              <a:lnSpc>
                <a:spcPct val="90000"/>
              </a:lnSpc>
            </a:pPr>
            <a:r>
              <a:rPr lang="en-US" sz="2100" dirty="0" smtClean="0"/>
              <a:t>FEMA PAC</a:t>
            </a:r>
          </a:p>
          <a:p>
            <a:pPr marL="1356360" lvl="3" indent="-533400">
              <a:lnSpc>
                <a:spcPct val="90000"/>
              </a:lnSpc>
            </a:pPr>
            <a:r>
              <a:rPr lang="en-US" sz="2100" dirty="0" smtClean="0"/>
              <a:t>FEMA &amp; State Project Specialists</a:t>
            </a:r>
          </a:p>
          <a:p>
            <a:pPr marL="1356360" lvl="3" indent="-533400">
              <a:lnSpc>
                <a:spcPct val="90000"/>
              </a:lnSpc>
            </a:pPr>
            <a:r>
              <a:rPr lang="en-US" sz="2100" dirty="0" smtClean="0"/>
              <a:t>FEMA Mitigation Specialist</a:t>
            </a:r>
          </a:p>
          <a:p>
            <a:pPr marL="1356360" lvl="3" indent="-533400">
              <a:lnSpc>
                <a:spcPct val="90000"/>
              </a:lnSpc>
            </a:pPr>
            <a:r>
              <a:rPr lang="en-US" sz="2100" dirty="0" smtClean="0"/>
              <a:t>FEMA Environmental Specialist</a:t>
            </a:r>
          </a:p>
          <a:p>
            <a:pPr marL="533400" indent="-533400" eaLnBrk="1" hangingPunct="1">
              <a:lnSpc>
                <a:spcPct val="90000"/>
              </a:lnSpc>
            </a:pPr>
            <a:endParaRPr lang="en-US" sz="2700" i="1" dirty="0" smtClean="0"/>
          </a:p>
          <a:p>
            <a:pPr marL="533400" indent="-533400"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algn="ctr" eaLnBrk="1" hangingPunct="1"/>
            <a:r>
              <a:rPr lang="en-US" b="1" dirty="0" smtClean="0"/>
              <a:t>Eligible Activities/Projects</a:t>
            </a:r>
          </a:p>
        </p:txBody>
      </p:sp>
      <p:sp>
        <p:nvSpPr>
          <p:cNvPr id="53250" name="Rectangle 3"/>
          <p:cNvSpPr>
            <a:spLocks noGrp="1" noChangeArrowheads="1"/>
          </p:cNvSpPr>
          <p:nvPr>
            <p:ph sz="quarter" idx="1"/>
          </p:nvPr>
        </p:nvSpPr>
        <p:spPr/>
        <p:txBody>
          <a:bodyPr/>
          <a:lstStyle/>
          <a:p>
            <a:pPr eaLnBrk="1" hangingPunct="1"/>
            <a:r>
              <a:rPr lang="en-US" dirty="0" smtClean="0"/>
              <a:t>Based upon the type of work</a:t>
            </a:r>
          </a:p>
          <a:p>
            <a:pPr eaLnBrk="1" hangingPunct="1"/>
            <a:r>
              <a:rPr lang="en-US" dirty="0" smtClean="0"/>
              <a:t>The </a:t>
            </a:r>
            <a:r>
              <a:rPr lang="en-US" u="sng" dirty="0" smtClean="0"/>
              <a:t>direct</a:t>
            </a:r>
            <a:r>
              <a:rPr lang="en-US" dirty="0" smtClean="0"/>
              <a:t> result of declared event</a:t>
            </a:r>
          </a:p>
          <a:p>
            <a:pPr eaLnBrk="1" hangingPunct="1"/>
            <a:r>
              <a:rPr lang="en-US" dirty="0" smtClean="0"/>
              <a:t>Located </a:t>
            </a:r>
            <a:r>
              <a:rPr lang="en-US" u="sng" dirty="0" smtClean="0"/>
              <a:t>within</a:t>
            </a:r>
            <a:r>
              <a:rPr lang="en-US" dirty="0" smtClean="0"/>
              <a:t> declared area</a:t>
            </a:r>
          </a:p>
          <a:p>
            <a:pPr eaLnBrk="1" hangingPunct="1"/>
            <a:r>
              <a:rPr lang="en-US" dirty="0" smtClean="0"/>
              <a:t>Legal responsibility of eligible applicant</a:t>
            </a:r>
          </a:p>
          <a:p>
            <a:pPr eaLnBrk="1" hangingPunct="1"/>
            <a:r>
              <a:rPr lang="en-US" dirty="0" smtClean="0"/>
              <a:t>Not under the authority of another federal program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Categories of Work</a:t>
            </a:r>
            <a:endParaRPr lang="en-US" b="1" dirty="0"/>
          </a:p>
        </p:txBody>
      </p:sp>
      <p:sp>
        <p:nvSpPr>
          <p:cNvPr id="4" name="Content Placeholder 3"/>
          <p:cNvSpPr>
            <a:spLocks noGrp="1"/>
          </p:cNvSpPr>
          <p:nvPr>
            <p:ph sz="quarter" idx="1"/>
          </p:nvPr>
        </p:nvSpPr>
        <p:spPr/>
        <p:txBody>
          <a:bodyPr>
            <a:normAutofit/>
          </a:bodyPr>
          <a:lstStyle/>
          <a:p>
            <a:pPr>
              <a:buNone/>
            </a:pPr>
            <a:r>
              <a:rPr lang="en-US" dirty="0" smtClean="0"/>
              <a:t>Emergency Work</a:t>
            </a:r>
          </a:p>
          <a:p>
            <a:r>
              <a:rPr lang="en-US" dirty="0" smtClean="0"/>
              <a:t>A - Debris Removal</a:t>
            </a:r>
          </a:p>
          <a:p>
            <a:r>
              <a:rPr lang="en-US" dirty="0" smtClean="0"/>
              <a:t>B - Emergency </a:t>
            </a:r>
          </a:p>
          <a:p>
            <a:pPr>
              <a:buNone/>
            </a:pPr>
            <a:r>
              <a:rPr lang="en-US" dirty="0" smtClean="0"/>
              <a:t>         Protective  </a:t>
            </a:r>
          </a:p>
          <a:p>
            <a:pPr>
              <a:buNone/>
            </a:pPr>
            <a:r>
              <a:rPr lang="en-US" dirty="0" smtClean="0"/>
              <a:t>	      Measures</a:t>
            </a:r>
          </a:p>
          <a:p>
            <a:pPr>
              <a:buNone/>
            </a:pPr>
            <a:endParaRPr lang="en-US" dirty="0"/>
          </a:p>
        </p:txBody>
      </p:sp>
      <p:sp>
        <p:nvSpPr>
          <p:cNvPr id="5" name="Content Placeholder 4"/>
          <p:cNvSpPr>
            <a:spLocks noGrp="1"/>
          </p:cNvSpPr>
          <p:nvPr>
            <p:ph sz="quarter" idx="2"/>
          </p:nvPr>
        </p:nvSpPr>
        <p:spPr/>
        <p:txBody>
          <a:bodyPr>
            <a:normAutofit/>
          </a:bodyPr>
          <a:lstStyle/>
          <a:p>
            <a:pPr>
              <a:buNone/>
            </a:pPr>
            <a:r>
              <a:rPr lang="en-US" dirty="0" smtClean="0"/>
              <a:t>Permanent Work</a:t>
            </a:r>
          </a:p>
          <a:p>
            <a:pPr>
              <a:lnSpc>
                <a:spcPct val="90000"/>
              </a:lnSpc>
              <a:defRPr/>
            </a:pPr>
            <a:r>
              <a:rPr lang="en-US" dirty="0" smtClean="0"/>
              <a:t>C - Road Systems</a:t>
            </a:r>
          </a:p>
          <a:p>
            <a:pPr>
              <a:lnSpc>
                <a:spcPct val="90000"/>
              </a:lnSpc>
              <a:defRPr/>
            </a:pPr>
            <a:r>
              <a:rPr lang="en-US" dirty="0" smtClean="0"/>
              <a:t>D - Water Control</a:t>
            </a:r>
          </a:p>
          <a:p>
            <a:pPr>
              <a:lnSpc>
                <a:spcPct val="90000"/>
              </a:lnSpc>
              <a:buNone/>
              <a:defRPr/>
            </a:pPr>
            <a:r>
              <a:rPr lang="en-US" dirty="0" smtClean="0"/>
              <a:t>	      Facilities</a:t>
            </a:r>
          </a:p>
          <a:p>
            <a:pPr>
              <a:lnSpc>
                <a:spcPct val="90000"/>
              </a:lnSpc>
              <a:defRPr/>
            </a:pPr>
            <a:r>
              <a:rPr lang="en-US" dirty="0" smtClean="0"/>
              <a:t>E - Public Buildings &amp;  </a:t>
            </a:r>
          </a:p>
          <a:p>
            <a:pPr>
              <a:lnSpc>
                <a:spcPct val="90000"/>
              </a:lnSpc>
              <a:buNone/>
              <a:defRPr/>
            </a:pPr>
            <a:r>
              <a:rPr lang="en-US" dirty="0" smtClean="0"/>
              <a:t>	      Equipment</a:t>
            </a:r>
          </a:p>
          <a:p>
            <a:pPr>
              <a:lnSpc>
                <a:spcPct val="90000"/>
              </a:lnSpc>
              <a:defRPr/>
            </a:pPr>
            <a:r>
              <a:rPr lang="en-US" dirty="0" smtClean="0"/>
              <a:t>F - Public Utility </a:t>
            </a:r>
          </a:p>
          <a:p>
            <a:pPr>
              <a:lnSpc>
                <a:spcPct val="90000"/>
              </a:lnSpc>
              <a:buNone/>
              <a:defRPr/>
            </a:pPr>
            <a:r>
              <a:rPr lang="en-US" dirty="0" smtClean="0"/>
              <a:t>	      Systems</a:t>
            </a:r>
          </a:p>
          <a:p>
            <a:pPr>
              <a:lnSpc>
                <a:spcPct val="90000"/>
              </a:lnSpc>
              <a:defRPr/>
            </a:pPr>
            <a:r>
              <a:rPr lang="en-US" dirty="0" smtClean="0"/>
              <a:t>G - Parks and Other </a:t>
            </a:r>
          </a:p>
          <a:p>
            <a:pPr>
              <a:lnSpc>
                <a:spcPct val="90000"/>
              </a:lnSpc>
              <a:buNone/>
              <a:defRPr/>
            </a:pPr>
            <a:r>
              <a:rPr lang="en-US" dirty="0" smtClean="0"/>
              <a:t> 	      Facilities</a:t>
            </a:r>
            <a:endParaRPr lang="en-US"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gn="ctr"/>
            <a:r>
              <a:rPr lang="en-US" b="1" dirty="0" smtClean="0"/>
              <a:t>Eligible Costs</a:t>
            </a:r>
          </a:p>
        </p:txBody>
      </p:sp>
      <p:sp>
        <p:nvSpPr>
          <p:cNvPr id="134147" name="Rectangle 3"/>
          <p:cNvSpPr>
            <a:spLocks noGrp="1" noChangeArrowheads="1"/>
          </p:cNvSpPr>
          <p:nvPr>
            <p:ph sz="quarter" idx="1"/>
          </p:nvPr>
        </p:nvSpPr>
        <p:spPr/>
        <p:txBody>
          <a:bodyPr/>
          <a:lstStyle/>
          <a:p>
            <a:r>
              <a:rPr lang="en-US" dirty="0" smtClean="0"/>
              <a:t>Salaries, wages and fringe benefits</a:t>
            </a:r>
          </a:p>
          <a:p>
            <a:pPr lvl="1"/>
            <a:r>
              <a:rPr lang="en-US" sz="2000" dirty="0" smtClean="0"/>
              <a:t>Emergency Work – Overtime Only</a:t>
            </a:r>
          </a:p>
          <a:p>
            <a:pPr lvl="1"/>
            <a:r>
              <a:rPr lang="en-US" sz="2000" dirty="0" smtClean="0"/>
              <a:t>Permanent Work – Regular and Overtime</a:t>
            </a:r>
          </a:p>
          <a:p>
            <a:r>
              <a:rPr lang="en-US" dirty="0" smtClean="0"/>
              <a:t>Materials / supplies</a:t>
            </a:r>
          </a:p>
          <a:p>
            <a:r>
              <a:rPr lang="en-US" dirty="0" smtClean="0"/>
              <a:t>Applicant owned equipment (hourly rates)</a:t>
            </a:r>
          </a:p>
          <a:p>
            <a:pPr lvl="1"/>
            <a:r>
              <a:rPr lang="en-US" sz="2000" dirty="0" smtClean="0"/>
              <a:t>FEMA rates or applicant rates, whichever is lower</a:t>
            </a:r>
          </a:p>
          <a:p>
            <a:r>
              <a:rPr lang="en-US" dirty="0" smtClean="0"/>
              <a:t>Contract costs incurred for:</a:t>
            </a:r>
          </a:p>
          <a:p>
            <a:pPr lvl="1"/>
            <a:r>
              <a:rPr lang="en-US" sz="2000" dirty="0" smtClean="0"/>
              <a:t>Eligible Work</a:t>
            </a:r>
          </a:p>
          <a:p>
            <a:pPr lvl="1"/>
            <a:r>
              <a:rPr lang="en-US" sz="2000" dirty="0" smtClean="0"/>
              <a:t>Rental Equipment</a:t>
            </a:r>
          </a:p>
          <a:p>
            <a:pPr lvl="1"/>
            <a:r>
              <a:rPr lang="en-US" sz="2000" dirty="0" smtClean="0"/>
              <a:t>Engineering &amp; Design Services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PW Review Process</a:t>
            </a:r>
          </a:p>
        </p:txBody>
      </p:sp>
      <p:sp>
        <p:nvSpPr>
          <p:cNvPr id="52227" name="Rectangle 3"/>
          <p:cNvSpPr>
            <a:spLocks noGrp="1" noChangeArrowheads="1"/>
          </p:cNvSpPr>
          <p:nvPr>
            <p:ph type="body" idx="1"/>
          </p:nvPr>
        </p:nvSpPr>
        <p:spPr/>
        <p:txBody>
          <a:bodyPr/>
          <a:lstStyle/>
          <a:p>
            <a:pPr>
              <a:lnSpc>
                <a:spcPct val="90000"/>
              </a:lnSpc>
            </a:pPr>
            <a:r>
              <a:rPr lang="en-US" smtClean="0"/>
              <a:t>The majority of projects make it through review a 1-2 weeks.</a:t>
            </a:r>
          </a:p>
          <a:p>
            <a:pPr>
              <a:lnSpc>
                <a:spcPct val="90000"/>
              </a:lnSpc>
            </a:pPr>
            <a:r>
              <a:rPr lang="en-US" smtClean="0"/>
              <a:t>Some projects can take months or even years to get through review</a:t>
            </a:r>
          </a:p>
          <a:p>
            <a:pPr>
              <a:lnSpc>
                <a:spcPct val="90000"/>
              </a:lnSpc>
            </a:pPr>
            <a:r>
              <a:rPr lang="en-US" smtClean="0"/>
              <a:t>Providing adequate documentation of permitting, reasonable cost estimates, and quantifiable damages is essential for a speedy review</a:t>
            </a:r>
          </a:p>
          <a:p>
            <a:pPr>
              <a:lnSpc>
                <a:spcPct val="90000"/>
              </a:lnSpc>
            </a:pPr>
            <a:endParaRPr lang="en-US" smtClean="0"/>
          </a:p>
          <a:p>
            <a:pPr>
              <a:lnSpc>
                <a:spcPct val="90000"/>
              </a:lnSpc>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sz="4000" smtClean="0"/>
              <a:t>Need to Make Immediate Repairs?</a:t>
            </a:r>
          </a:p>
        </p:txBody>
      </p:sp>
      <p:sp>
        <p:nvSpPr>
          <p:cNvPr id="35843" name="Rectangle 3"/>
          <p:cNvSpPr>
            <a:spLocks noGrp="1" noChangeArrowheads="1"/>
          </p:cNvSpPr>
          <p:nvPr>
            <p:ph idx="1"/>
          </p:nvPr>
        </p:nvSpPr>
        <p:spPr/>
        <p:txBody>
          <a:bodyPr>
            <a:normAutofit fontScale="92500"/>
          </a:bodyPr>
          <a:lstStyle/>
          <a:p>
            <a:pPr eaLnBrk="1" hangingPunct="1">
              <a:buFont typeface="Wingdings" pitchFamily="2" charset="2"/>
              <a:buNone/>
              <a:defRPr/>
            </a:pPr>
            <a:r>
              <a:rPr lang="en-US" b="1" dirty="0" smtClean="0"/>
              <a:t>Document by:</a:t>
            </a:r>
          </a:p>
          <a:p>
            <a:pPr eaLnBrk="1" hangingPunct="1">
              <a:defRPr/>
            </a:pPr>
            <a:r>
              <a:rPr lang="en-US" b="1" u="sng" dirty="0" smtClean="0"/>
              <a:t>Taking pictures</a:t>
            </a:r>
            <a:r>
              <a:rPr lang="en-US" dirty="0" smtClean="0"/>
              <a:t> – photos, videos, digital</a:t>
            </a:r>
          </a:p>
          <a:p>
            <a:pPr eaLnBrk="1" hangingPunct="1">
              <a:defRPr/>
            </a:pPr>
            <a:r>
              <a:rPr lang="en-US" dirty="0" smtClean="0"/>
              <a:t>Crews need to </a:t>
            </a:r>
            <a:r>
              <a:rPr lang="en-US" u="sng" dirty="0" smtClean="0"/>
              <a:t>document damages</a:t>
            </a:r>
            <a:r>
              <a:rPr lang="en-US" dirty="0" smtClean="0"/>
              <a:t> and </a:t>
            </a:r>
            <a:r>
              <a:rPr lang="en-US" u="sng" dirty="0" smtClean="0"/>
              <a:t>actions taken</a:t>
            </a:r>
            <a:r>
              <a:rPr lang="en-US" dirty="0" smtClean="0"/>
              <a:t> in daily logs</a:t>
            </a:r>
          </a:p>
          <a:p>
            <a:pPr eaLnBrk="1" hangingPunct="1">
              <a:defRPr/>
            </a:pPr>
            <a:r>
              <a:rPr lang="en-US" dirty="0" smtClean="0"/>
              <a:t>Tracking equipment &amp; material costs by site</a:t>
            </a:r>
          </a:p>
          <a:p>
            <a:pPr eaLnBrk="1" hangingPunct="1">
              <a:defRPr/>
            </a:pPr>
            <a:r>
              <a:rPr lang="en-US" dirty="0" smtClean="0"/>
              <a:t>Tracking labor costs by person by project</a:t>
            </a:r>
          </a:p>
          <a:p>
            <a:pPr>
              <a:defRPr/>
            </a:pPr>
            <a:r>
              <a:rPr lang="en-US" dirty="0" smtClean="0"/>
              <a:t>Track </a:t>
            </a:r>
            <a:r>
              <a:rPr lang="en-US" b="1" i="1" u="sng" dirty="0" smtClean="0"/>
              <a:t>all</a:t>
            </a:r>
            <a:r>
              <a:rPr lang="en-US" dirty="0" smtClean="0"/>
              <a:t> of your costs involved with damage assessment separately</a:t>
            </a:r>
          </a:p>
          <a:p>
            <a:pPr>
              <a:defRPr/>
            </a:pPr>
            <a:r>
              <a:rPr lang="en-US" dirty="0" smtClean="0"/>
              <a:t>Environmental / Historic precautions</a:t>
            </a:r>
          </a:p>
          <a:p>
            <a:pPr lvl="1">
              <a:defRPr/>
            </a:pPr>
            <a:r>
              <a:rPr lang="en-US" u="sng" dirty="0" smtClean="0"/>
              <a:t>Document emergency contacts</a:t>
            </a:r>
            <a:r>
              <a:rPr lang="en-US" dirty="0" smtClean="0"/>
              <a:t> with USACE, WDOE and WDFW</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Environmental Issues</a:t>
            </a:r>
          </a:p>
        </p:txBody>
      </p:sp>
      <p:sp>
        <p:nvSpPr>
          <p:cNvPr id="3" name="Content Placeholder 2"/>
          <p:cNvSpPr>
            <a:spLocks noGrp="1"/>
          </p:cNvSpPr>
          <p:nvPr>
            <p:ph idx="1"/>
          </p:nvPr>
        </p:nvSpPr>
        <p:spPr/>
        <p:txBody>
          <a:bodyPr/>
          <a:lstStyle/>
          <a:p>
            <a:pPr>
              <a:defRPr/>
            </a:pPr>
            <a:r>
              <a:rPr lang="en-US" sz="2800" dirty="0" smtClean="0"/>
              <a:t>An Applicant is required to notify the appropriate local, State and Federal regulatory agencies as soon as emergency work commences or shortly thereafter.  </a:t>
            </a:r>
          </a:p>
          <a:p>
            <a:pPr>
              <a:defRPr/>
            </a:pPr>
            <a:r>
              <a:rPr lang="en-US" sz="2800" dirty="0" smtClean="0"/>
              <a:t>Make your emergency contacts!</a:t>
            </a:r>
          </a:p>
          <a:p>
            <a:pPr>
              <a:defRPr/>
            </a:pPr>
            <a:r>
              <a:rPr lang="en-US" sz="2800" dirty="0" smtClean="0"/>
              <a:t>Document your emergency contacts!</a:t>
            </a:r>
          </a:p>
          <a:p>
            <a:pPr lvl="1">
              <a:defRPr/>
            </a:pPr>
            <a:r>
              <a:rPr lang="en-US" sz="2400" dirty="0" smtClean="0">
                <a:ea typeface="+mn-ea"/>
                <a:cs typeface="+mn-cs"/>
              </a:rPr>
              <a:t>Emergency Contact Log</a:t>
            </a:r>
          </a:p>
          <a:p>
            <a:pP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Environmental Issues</a:t>
            </a:r>
          </a:p>
        </p:txBody>
      </p:sp>
      <p:sp>
        <p:nvSpPr>
          <p:cNvPr id="3" name="Content Placeholder 2"/>
          <p:cNvSpPr>
            <a:spLocks noGrp="1"/>
          </p:cNvSpPr>
          <p:nvPr>
            <p:ph idx="1"/>
          </p:nvPr>
        </p:nvSpPr>
        <p:spPr/>
        <p:txBody>
          <a:bodyPr/>
          <a:lstStyle/>
          <a:p>
            <a:pPr>
              <a:defRPr/>
            </a:pPr>
            <a:r>
              <a:rPr lang="en-US" sz="2800" dirty="0" smtClean="0"/>
              <a:t>An Applicant is required to notify the appropriate local, State and Federal regulatory agencies as soon as emergency work commences or shortly thereafter.  </a:t>
            </a:r>
          </a:p>
          <a:p>
            <a:pPr>
              <a:defRPr/>
            </a:pPr>
            <a:r>
              <a:rPr lang="en-US" sz="2800" dirty="0" smtClean="0"/>
              <a:t>Make your emergency contacts!</a:t>
            </a:r>
          </a:p>
          <a:p>
            <a:pPr>
              <a:defRPr/>
            </a:pPr>
            <a:r>
              <a:rPr lang="en-US" sz="2800" dirty="0" smtClean="0"/>
              <a:t>Document your emergency contacts!</a:t>
            </a:r>
          </a:p>
          <a:p>
            <a:pPr lvl="1">
              <a:defRPr/>
            </a:pPr>
            <a:r>
              <a:rPr lang="en-US" sz="2400" dirty="0" smtClean="0">
                <a:ea typeface="+mn-ea"/>
                <a:cs typeface="+mn-cs"/>
              </a:rPr>
              <a:t>Emergency Contact Log</a:t>
            </a:r>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pPr algn="ctr"/>
            <a:r>
              <a:rPr lang="en-US" b="1" smtClean="0"/>
              <a:t>Federal Authority</a:t>
            </a:r>
          </a:p>
        </p:txBody>
      </p:sp>
      <p:pic>
        <p:nvPicPr>
          <p:cNvPr id="418820" name="Picture 5" descr="j0174057[1]"/>
          <p:cNvPicPr>
            <a:picLocks noGrp="1" noChangeAspect="1" noChangeArrowheads="1"/>
          </p:cNvPicPr>
          <p:nvPr>
            <p:ph sz="half" idx="1"/>
          </p:nvPr>
        </p:nvPicPr>
        <p:blipFill>
          <a:blip r:embed="rId3" cstate="print"/>
          <a:stretch>
            <a:fillRect/>
          </a:stretch>
        </p:blipFill>
        <p:spPr>
          <a:xfrm>
            <a:off x="374650" y="2329593"/>
            <a:ext cx="3892550" cy="2765552"/>
          </a:xfrm>
          <a:noFill/>
          <a:ln/>
        </p:spPr>
      </p:pic>
      <p:sp>
        <p:nvSpPr>
          <p:cNvPr id="5" name="Content Placeholder 4"/>
          <p:cNvSpPr>
            <a:spLocks noGrp="1"/>
          </p:cNvSpPr>
          <p:nvPr>
            <p:ph sz="half" idx="2"/>
          </p:nvPr>
        </p:nvSpPr>
        <p:spPr/>
        <p:txBody>
          <a:bodyPr/>
          <a:lstStyle/>
          <a:p>
            <a:pPr algn="ctr">
              <a:buNone/>
            </a:pPr>
            <a:endParaRPr lang="en-US" sz="2800" dirty="0" smtClean="0"/>
          </a:p>
          <a:p>
            <a:pPr algn="ctr">
              <a:buNone/>
            </a:pPr>
            <a:endParaRPr lang="en-US" sz="2800" dirty="0" smtClean="0"/>
          </a:p>
          <a:p>
            <a:pPr algn="ctr">
              <a:buNone/>
            </a:pPr>
            <a:r>
              <a:rPr lang="en-US" sz="2800" dirty="0" smtClean="0"/>
              <a:t>Authorized by the Robert T. Stafford Disaster Relief and Emergency Assistance Act, as amended</a:t>
            </a:r>
          </a:p>
          <a:p>
            <a:endParaRPr lang="en-US" dirty="0"/>
          </a:p>
        </p:txBody>
      </p:sp>
      <p:sp>
        <p:nvSpPr>
          <p:cNvPr id="418821" name="Rectangle 5"/>
          <p:cNvSpPr>
            <a:spLocks noChangeArrowheads="1"/>
          </p:cNvSpPr>
          <p:nvPr/>
        </p:nvSpPr>
        <p:spPr bwMode="auto">
          <a:xfrm>
            <a:off x="5029200" y="2286000"/>
            <a:ext cx="3810000" cy="646331"/>
          </a:xfrm>
          <a:prstGeom prst="rect">
            <a:avLst/>
          </a:prstGeom>
          <a:noFill/>
          <a:ln w="9525">
            <a:noFill/>
            <a:miter lim="800000"/>
            <a:headEnd/>
            <a:tailEnd/>
          </a:ln>
          <a:effectLst/>
        </p:spPr>
        <p:txBody>
          <a:bodyPr>
            <a:spAutoFit/>
          </a:bodyPr>
          <a:lstStyle/>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algn="ctr"/>
            <a:r>
              <a:rPr lang="en-US" b="1" dirty="0" smtClean="0"/>
              <a:t>Donated Resources</a:t>
            </a:r>
          </a:p>
        </p:txBody>
      </p:sp>
      <p:sp>
        <p:nvSpPr>
          <p:cNvPr id="396291" name="Rectangle 3"/>
          <p:cNvSpPr>
            <a:spLocks noGrp="1" noChangeArrowheads="1"/>
          </p:cNvSpPr>
          <p:nvPr>
            <p:ph sz="quarter" idx="1"/>
          </p:nvPr>
        </p:nvSpPr>
        <p:spPr/>
        <p:txBody>
          <a:bodyPr/>
          <a:lstStyle/>
          <a:p>
            <a:pPr>
              <a:lnSpc>
                <a:spcPct val="90000"/>
              </a:lnSpc>
            </a:pPr>
            <a:r>
              <a:rPr lang="en-US" smtClean="0"/>
              <a:t>Who worked, hours worked, on what days, and what did they do? </a:t>
            </a:r>
            <a:r>
              <a:rPr lang="en-US" sz="2800" b="1" smtClean="0"/>
              <a:t>(Who, what, where, when and why)</a:t>
            </a:r>
          </a:p>
          <a:p>
            <a:pPr>
              <a:lnSpc>
                <a:spcPct val="90000"/>
              </a:lnSpc>
            </a:pPr>
            <a:r>
              <a:rPr lang="en-US" smtClean="0"/>
              <a:t>Materials – invoice for donated resource</a:t>
            </a:r>
          </a:p>
          <a:p>
            <a:pPr>
              <a:lnSpc>
                <a:spcPct val="90000"/>
              </a:lnSpc>
            </a:pPr>
            <a:r>
              <a:rPr lang="en-US" smtClean="0"/>
              <a:t>Salary Schedule – to support hourly rate to be recognized</a:t>
            </a:r>
          </a:p>
          <a:p>
            <a:pPr>
              <a:lnSpc>
                <a:spcPct val="90000"/>
              </a:lnSpc>
            </a:pPr>
            <a:r>
              <a:rPr lang="en-US" smtClean="0"/>
              <a:t>Credit against non-federal share for Category A and B Work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algn="ctr" eaLnBrk="1" hangingPunct="1"/>
            <a:r>
              <a:rPr lang="en-US" b="1" smtClean="0"/>
              <a:t>  Documentation</a:t>
            </a:r>
          </a:p>
        </p:txBody>
      </p:sp>
      <p:sp>
        <p:nvSpPr>
          <p:cNvPr id="81922" name="Rectangle 3"/>
          <p:cNvSpPr>
            <a:spLocks noGrp="1" noChangeArrowheads="1"/>
          </p:cNvSpPr>
          <p:nvPr>
            <p:ph sz="quarter" idx="1"/>
          </p:nvPr>
        </p:nvSpPr>
        <p:spPr/>
        <p:txBody>
          <a:bodyPr/>
          <a:lstStyle/>
          <a:p>
            <a:pPr eaLnBrk="1" hangingPunct="1">
              <a:buFont typeface="Wingdings" pitchFamily="2" charset="2"/>
              <a:buNone/>
            </a:pPr>
            <a:r>
              <a:rPr lang="en-US" sz="2800" smtClean="0"/>
              <a:t>Other Documentation to maintain:</a:t>
            </a:r>
          </a:p>
          <a:p>
            <a:pPr lvl="1" eaLnBrk="1" hangingPunct="1"/>
            <a:r>
              <a:rPr lang="en-US" smtClean="0"/>
              <a:t>Mutual Aid Agreements</a:t>
            </a:r>
          </a:p>
          <a:p>
            <a:pPr lvl="1" eaLnBrk="1" hangingPunct="1"/>
            <a:r>
              <a:rPr lang="en-US" smtClean="0"/>
              <a:t>Collective Bargaining Agreements</a:t>
            </a:r>
          </a:p>
          <a:p>
            <a:pPr lvl="1" eaLnBrk="1" hangingPunct="1"/>
            <a:r>
              <a:rPr lang="en-US" smtClean="0"/>
              <a:t>HR Policies</a:t>
            </a:r>
          </a:p>
          <a:p>
            <a:pPr lvl="1" eaLnBrk="1" hangingPunct="1"/>
            <a:r>
              <a:rPr lang="en-US" smtClean="0"/>
              <a:t>EOC Logs; Job Site Logs; Inventory Logs</a:t>
            </a:r>
          </a:p>
          <a:p>
            <a:pPr lvl="1" eaLnBrk="1" hangingPunct="1"/>
            <a:r>
              <a:rPr lang="en-US" smtClean="0"/>
              <a:t>Contract Logs; Purchasing Logs</a:t>
            </a:r>
          </a:p>
          <a:p>
            <a:pPr lvl="1" eaLnBrk="1" hangingPunct="1"/>
            <a:r>
              <a:rPr lang="en-US" smtClean="0"/>
              <a:t>Insurance Policies</a:t>
            </a:r>
          </a:p>
          <a:p>
            <a:pPr lvl="1" eaLnBrk="1" hangingPunct="1"/>
            <a:r>
              <a:rPr lang="en-US" smtClean="0"/>
              <a:t>Environmental Contact Logs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normAutofit/>
          </a:bodyPr>
          <a:lstStyle/>
          <a:p>
            <a:pPr algn="ctr"/>
            <a:r>
              <a:rPr lang="en-US" b="1" dirty="0" smtClean="0"/>
              <a:t>Washington State Disasters</a:t>
            </a:r>
          </a:p>
        </p:txBody>
      </p:sp>
      <p:sp>
        <p:nvSpPr>
          <p:cNvPr id="443395" name="Rectangle 3"/>
          <p:cNvSpPr>
            <a:spLocks noGrp="1" noChangeArrowheads="1"/>
          </p:cNvSpPr>
          <p:nvPr>
            <p:ph sz="quarter" idx="1"/>
          </p:nvPr>
        </p:nvSpPr>
        <p:spPr/>
        <p:txBody>
          <a:bodyPr>
            <a:normAutofit/>
          </a:bodyPr>
          <a:lstStyle/>
          <a:p>
            <a:pPr>
              <a:lnSpc>
                <a:spcPct val="90000"/>
              </a:lnSpc>
            </a:pPr>
            <a:r>
              <a:rPr lang="en-US" sz="3200" dirty="0" smtClean="0">
                <a:latin typeface="Trebuchet MS" pitchFamily="34" charset="0"/>
              </a:rPr>
              <a:t>1361-DR-WA		  3/2001	$76,235,589 </a:t>
            </a:r>
          </a:p>
          <a:p>
            <a:pPr>
              <a:lnSpc>
                <a:spcPct val="90000"/>
              </a:lnSpc>
            </a:pPr>
            <a:r>
              <a:rPr lang="en-US" sz="3200" dirty="0" smtClean="0">
                <a:latin typeface="Trebuchet MS" pitchFamily="34" charset="0"/>
              </a:rPr>
              <a:t>1499-DR-WA		11/2003	$11,538,863 </a:t>
            </a:r>
          </a:p>
          <a:p>
            <a:pPr>
              <a:lnSpc>
                <a:spcPct val="90000"/>
              </a:lnSpc>
            </a:pPr>
            <a:r>
              <a:rPr lang="en-US" sz="3200" dirty="0" smtClean="0">
                <a:latin typeface="Trebuchet MS" pitchFamily="34" charset="0"/>
              </a:rPr>
              <a:t>1641-DR-WA		  2/2006	$  9,233,848 </a:t>
            </a:r>
          </a:p>
          <a:p>
            <a:pPr>
              <a:lnSpc>
                <a:spcPct val="90000"/>
              </a:lnSpc>
            </a:pPr>
            <a:r>
              <a:rPr lang="en-US" sz="3200" dirty="0" smtClean="0">
                <a:latin typeface="Trebuchet MS" pitchFamily="34" charset="0"/>
              </a:rPr>
              <a:t>1671-DR-WA		11/2006	$34,798,326</a:t>
            </a:r>
          </a:p>
          <a:p>
            <a:pPr>
              <a:lnSpc>
                <a:spcPct val="90000"/>
              </a:lnSpc>
            </a:pPr>
            <a:r>
              <a:rPr lang="en-US" sz="3200" dirty="0" smtClean="0">
                <a:latin typeface="Trebuchet MS" pitchFamily="34" charset="0"/>
              </a:rPr>
              <a:t>1682-DR-WA		12/2006	$35,771,719 </a:t>
            </a:r>
          </a:p>
          <a:p>
            <a:pPr>
              <a:lnSpc>
                <a:spcPct val="90000"/>
              </a:lnSpc>
            </a:pPr>
            <a:r>
              <a:rPr lang="en-US" sz="3200" dirty="0" smtClean="0">
                <a:latin typeface="Trebuchet MS" pitchFamily="34" charset="0"/>
              </a:rPr>
              <a:t>1734-DR-WA		12/2007	$73,320,272</a:t>
            </a:r>
          </a:p>
          <a:p>
            <a:pPr>
              <a:lnSpc>
                <a:spcPct val="90000"/>
              </a:lnSpc>
            </a:pPr>
            <a:r>
              <a:rPr lang="en-US" sz="3200" dirty="0" smtClean="0">
                <a:latin typeface="Trebuchet MS" pitchFamily="34" charset="0"/>
              </a:rPr>
              <a:t>1817-DR-WA		01/2009	$62,111,972 </a:t>
            </a:r>
          </a:p>
          <a:p>
            <a:pPr>
              <a:lnSpc>
                <a:spcPct val="90000"/>
              </a:lnSpc>
            </a:pPr>
            <a:r>
              <a:rPr lang="en-US" sz="3200" dirty="0" smtClean="0">
                <a:latin typeface="Trebuchet MS" pitchFamily="34" charset="0"/>
              </a:rPr>
              <a:t>1825-DR-WA		12/2008	$34,890,010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sz="quarter" idx="1"/>
          </p:nvPr>
        </p:nvSpPr>
        <p:spPr>
          <a:xfrm>
            <a:off x="381000" y="2017713"/>
            <a:ext cx="8574088" cy="4114800"/>
          </a:xfrm>
        </p:spPr>
        <p:txBody>
          <a:bodyPr/>
          <a:lstStyle/>
          <a:p>
            <a:pPr algn="ctr" eaLnBrk="1" hangingPunct="1">
              <a:buFont typeface="Wingdings" pitchFamily="2" charset="2"/>
              <a:buNone/>
            </a:pPr>
            <a:endParaRPr lang="en-US" sz="3600" dirty="0" smtClean="0"/>
          </a:p>
          <a:p>
            <a:pPr algn="ctr" eaLnBrk="1" hangingPunct="1">
              <a:buFont typeface="Wingdings" pitchFamily="2" charset="2"/>
              <a:buNone/>
            </a:pPr>
            <a:endParaRPr lang="en-US" sz="3600" dirty="0" smtClean="0"/>
          </a:p>
        </p:txBody>
      </p:sp>
      <p:pic>
        <p:nvPicPr>
          <p:cNvPr id="4111" name="Picture 15"/>
          <p:cNvPicPr>
            <a:picLocks noChangeAspect="1" noChangeArrowheads="1"/>
          </p:cNvPicPr>
          <p:nvPr/>
        </p:nvPicPr>
        <p:blipFill>
          <a:blip r:embed="rId3" cstate="print"/>
          <a:srcRect/>
          <a:stretch>
            <a:fillRect/>
          </a:stretch>
        </p:blipFill>
        <p:spPr bwMode="auto">
          <a:xfrm>
            <a:off x="1447800" y="406924"/>
            <a:ext cx="6324600" cy="4824952"/>
          </a:xfrm>
          <a:prstGeom prst="rect">
            <a:avLst/>
          </a:prstGeom>
          <a:noFill/>
          <a:ln w="9525">
            <a:noFill/>
            <a:miter lim="800000"/>
            <a:headEnd/>
            <a:tailEnd/>
          </a:ln>
        </p:spPr>
      </p:pic>
      <p:sp>
        <p:nvSpPr>
          <p:cNvPr id="20" name="TextBox 19"/>
          <p:cNvSpPr txBox="1"/>
          <p:nvPr/>
        </p:nvSpPr>
        <p:spPr>
          <a:xfrm>
            <a:off x="228600" y="5257800"/>
            <a:ext cx="8686800" cy="1107996"/>
          </a:xfrm>
          <a:prstGeom prst="rect">
            <a:avLst/>
          </a:prstGeom>
          <a:noFill/>
        </p:spPr>
        <p:txBody>
          <a:bodyPr wrap="square" rtlCol="0">
            <a:spAutoFit/>
          </a:bodyPr>
          <a:lstStyle/>
          <a:p>
            <a:r>
              <a:rPr lang="en-US" sz="2000" dirty="0" smtClean="0"/>
              <a:t>Public Assistance Web Address: </a:t>
            </a:r>
          </a:p>
          <a:p>
            <a:endParaRPr lang="en-US" sz="1400" dirty="0" smtClean="0"/>
          </a:p>
          <a:p>
            <a:r>
              <a:rPr lang="en-US" sz="1600" dirty="0" smtClean="0"/>
              <a:t>http://www.emd.wa.gov/disaster/WashingtonMilitaryDepartmentEmergencyManagementDivision-DisasterAssistance-PublicAssi.shtml</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Staff Resources</a:t>
            </a:r>
            <a:endParaRPr lang="en-US" b="1" dirty="0"/>
          </a:p>
        </p:txBody>
      </p:sp>
      <p:sp>
        <p:nvSpPr>
          <p:cNvPr id="4" name="Content Placeholder 3"/>
          <p:cNvSpPr>
            <a:spLocks noGrp="1"/>
          </p:cNvSpPr>
          <p:nvPr>
            <p:ph sz="half" idx="1"/>
          </p:nvPr>
        </p:nvSpPr>
        <p:spPr>
          <a:xfrm>
            <a:off x="301752" y="1371600"/>
            <a:ext cx="4270248" cy="4681728"/>
          </a:xfrm>
        </p:spPr>
        <p:txBody>
          <a:bodyPr>
            <a:normAutofit/>
          </a:bodyPr>
          <a:lstStyle/>
          <a:p>
            <a:pPr>
              <a:defRPr/>
            </a:pPr>
            <a:r>
              <a:rPr lang="en-US" dirty="0" smtClean="0"/>
              <a:t>Gary Urbas</a:t>
            </a:r>
          </a:p>
          <a:p>
            <a:pPr>
              <a:buNone/>
              <a:defRPr/>
            </a:pPr>
            <a:r>
              <a:rPr lang="en-US" dirty="0" smtClean="0"/>
              <a:t>	Deputy SCO</a:t>
            </a:r>
          </a:p>
          <a:p>
            <a:pPr>
              <a:buNone/>
              <a:defRPr/>
            </a:pPr>
            <a:r>
              <a:rPr lang="en-US" dirty="0" smtClean="0"/>
              <a:t>	Public Assistance</a:t>
            </a:r>
          </a:p>
          <a:p>
            <a:pPr>
              <a:buNone/>
              <a:defRPr/>
            </a:pPr>
            <a:r>
              <a:rPr lang="en-US" dirty="0" smtClean="0"/>
              <a:t>	253-512-7402</a:t>
            </a:r>
          </a:p>
          <a:p>
            <a:pPr>
              <a:buNone/>
              <a:defRPr/>
            </a:pPr>
            <a:r>
              <a:rPr lang="en-US" dirty="0" smtClean="0"/>
              <a:t>	</a:t>
            </a:r>
            <a:r>
              <a:rPr lang="en-US" u="sng" dirty="0" smtClean="0"/>
              <a:t>g.urbas@emd.wa.gov</a:t>
            </a:r>
          </a:p>
          <a:p>
            <a:pPr>
              <a:buNone/>
              <a:defRPr/>
            </a:pPr>
            <a:endParaRPr lang="en-US" u="sng" dirty="0" smtClean="0"/>
          </a:p>
          <a:p>
            <a:pPr>
              <a:defRPr/>
            </a:pPr>
            <a:r>
              <a:rPr lang="en-US" dirty="0" smtClean="0"/>
              <a:t>Jill Nordstrom</a:t>
            </a:r>
          </a:p>
          <a:p>
            <a:pPr>
              <a:buNone/>
              <a:defRPr/>
            </a:pPr>
            <a:r>
              <a:rPr lang="en-US" dirty="0" smtClean="0"/>
              <a:t>	Regional PA Supervisor               </a:t>
            </a:r>
          </a:p>
          <a:p>
            <a:pPr>
              <a:buNone/>
              <a:defRPr/>
            </a:pPr>
            <a:r>
              <a:rPr lang="en-US" dirty="0" smtClean="0"/>
              <a:t>   	253-512-7428</a:t>
            </a:r>
          </a:p>
          <a:p>
            <a:pPr>
              <a:buNone/>
              <a:defRPr/>
            </a:pPr>
            <a:r>
              <a:rPr lang="en-US" dirty="0" smtClean="0"/>
              <a:t>	</a:t>
            </a:r>
            <a:r>
              <a:rPr lang="en-US" u="sng" dirty="0" smtClean="0"/>
              <a:t>j.nordstrom@emd.wa.gov</a:t>
            </a:r>
          </a:p>
          <a:p>
            <a:endParaRPr lang="en-US" dirty="0"/>
          </a:p>
        </p:txBody>
      </p:sp>
      <p:sp>
        <p:nvSpPr>
          <p:cNvPr id="5" name="Content Placeholder 4"/>
          <p:cNvSpPr>
            <a:spLocks noGrp="1"/>
          </p:cNvSpPr>
          <p:nvPr>
            <p:ph sz="half" idx="2"/>
          </p:nvPr>
        </p:nvSpPr>
        <p:spPr/>
        <p:txBody>
          <a:bodyPr>
            <a:normAutofit/>
          </a:bodyPr>
          <a:lstStyle/>
          <a:p>
            <a:pPr>
              <a:defRPr/>
            </a:pPr>
            <a:r>
              <a:rPr lang="en-US" dirty="0" smtClean="0"/>
              <a:t>Alysha Kaplan, </a:t>
            </a:r>
          </a:p>
          <a:p>
            <a:pPr>
              <a:buNone/>
              <a:defRPr/>
            </a:pPr>
            <a:r>
              <a:rPr lang="en-US" dirty="0" smtClean="0"/>
              <a:t>	Regional PA Supervisor                </a:t>
            </a:r>
          </a:p>
          <a:p>
            <a:pPr>
              <a:buNone/>
              <a:defRPr/>
            </a:pPr>
            <a:r>
              <a:rPr lang="en-US" dirty="0" smtClean="0"/>
              <a:t>    253-512-7434</a:t>
            </a:r>
          </a:p>
          <a:p>
            <a:pPr>
              <a:buNone/>
              <a:defRPr/>
            </a:pPr>
            <a:r>
              <a:rPr lang="en-US" dirty="0" smtClean="0"/>
              <a:t>	</a:t>
            </a:r>
            <a:r>
              <a:rPr lang="en-US" u="sng" dirty="0" smtClean="0"/>
              <a:t>a.kaplan@emd.wa.gov</a:t>
            </a:r>
          </a:p>
          <a:p>
            <a:pPr>
              <a:buNone/>
              <a:defRPr/>
            </a:pPr>
            <a:r>
              <a:rPr lang="en-US" dirty="0" smtClean="0"/>
              <a:t>    </a:t>
            </a:r>
            <a:endParaRPr lang="en-US" sz="1200" u="sng" dirty="0" smtClean="0"/>
          </a:p>
          <a:p>
            <a:pPr>
              <a:buNone/>
              <a:defRPr/>
            </a:pPr>
            <a:endParaRPr lang="en-US" dirty="0" smtClean="0"/>
          </a:p>
          <a:p>
            <a:pPr algn="ctr">
              <a:buNone/>
              <a:defRPr/>
            </a:pPr>
            <a:r>
              <a:rPr lang="en-US" sz="3600" dirty="0" smtClean="0"/>
              <a:t>PA Fax number: </a:t>
            </a:r>
          </a:p>
          <a:p>
            <a:pPr algn="ctr">
              <a:buNone/>
              <a:defRPr/>
            </a:pPr>
            <a:r>
              <a:rPr lang="en-US" sz="3600" dirty="0" smtClean="0"/>
              <a:t>253-512-7405</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Assistance Coordinators</a:t>
            </a:r>
            <a:endParaRPr lang="en-US" b="1" dirty="0"/>
          </a:p>
        </p:txBody>
      </p:sp>
      <p:sp>
        <p:nvSpPr>
          <p:cNvPr id="3" name="Content Placeholder 2"/>
          <p:cNvSpPr>
            <a:spLocks noGrp="1"/>
          </p:cNvSpPr>
          <p:nvPr>
            <p:ph sz="half" idx="1"/>
          </p:nvPr>
        </p:nvSpPr>
        <p:spPr/>
        <p:txBody>
          <a:bodyPr/>
          <a:lstStyle/>
          <a:p>
            <a:pPr>
              <a:lnSpc>
                <a:spcPct val="80000"/>
              </a:lnSpc>
              <a:defRPr/>
            </a:pPr>
            <a:r>
              <a:rPr lang="en-US" dirty="0" smtClean="0"/>
              <a:t>Amy Gillespie	</a:t>
            </a:r>
          </a:p>
          <a:p>
            <a:pPr>
              <a:lnSpc>
                <a:spcPct val="80000"/>
              </a:lnSpc>
              <a:buNone/>
              <a:defRPr/>
            </a:pPr>
            <a:r>
              <a:rPr lang="en-US" dirty="0" smtClean="0"/>
              <a:t>	</a:t>
            </a:r>
            <a:r>
              <a:rPr lang="en-US" u="sng" dirty="0" smtClean="0"/>
              <a:t>a.gillespie@emd.wa.gov </a:t>
            </a:r>
            <a:r>
              <a:rPr lang="en-US" dirty="0" smtClean="0"/>
              <a:t>253-512-7452</a:t>
            </a:r>
          </a:p>
          <a:p>
            <a:pPr>
              <a:lnSpc>
                <a:spcPct val="80000"/>
              </a:lnSpc>
              <a:buNone/>
              <a:defRPr/>
            </a:pPr>
            <a:endParaRPr lang="en-US" dirty="0" smtClean="0"/>
          </a:p>
          <a:p>
            <a:pPr>
              <a:lnSpc>
                <a:spcPct val="80000"/>
              </a:lnSpc>
              <a:defRPr/>
            </a:pPr>
            <a:r>
              <a:rPr lang="en-US" dirty="0" smtClean="0"/>
              <a:t>Jon Holmes	</a:t>
            </a:r>
          </a:p>
          <a:p>
            <a:pPr>
              <a:lnSpc>
                <a:spcPct val="80000"/>
              </a:lnSpc>
              <a:buNone/>
              <a:defRPr/>
            </a:pPr>
            <a:r>
              <a:rPr lang="en-US" dirty="0" smtClean="0"/>
              <a:t>	</a:t>
            </a:r>
            <a:r>
              <a:rPr lang="en-US" u="sng" dirty="0" smtClean="0"/>
              <a:t>j.holmes@emd.wa.gov</a:t>
            </a:r>
          </a:p>
          <a:p>
            <a:pPr>
              <a:lnSpc>
                <a:spcPct val="80000"/>
              </a:lnSpc>
              <a:buNone/>
              <a:defRPr/>
            </a:pPr>
            <a:r>
              <a:rPr lang="en-US" dirty="0" smtClean="0"/>
              <a:t>   253-512-7429</a:t>
            </a:r>
          </a:p>
          <a:p>
            <a:endParaRPr lang="en-US" dirty="0"/>
          </a:p>
        </p:txBody>
      </p:sp>
      <p:sp>
        <p:nvSpPr>
          <p:cNvPr id="4" name="Content Placeholder 3"/>
          <p:cNvSpPr>
            <a:spLocks noGrp="1"/>
          </p:cNvSpPr>
          <p:nvPr>
            <p:ph sz="half" idx="2"/>
          </p:nvPr>
        </p:nvSpPr>
        <p:spPr/>
        <p:txBody>
          <a:bodyPr/>
          <a:lstStyle/>
          <a:p>
            <a:pPr>
              <a:lnSpc>
                <a:spcPct val="80000"/>
              </a:lnSpc>
              <a:defRPr/>
            </a:pPr>
            <a:r>
              <a:rPr lang="en-US" dirty="0" smtClean="0"/>
              <a:t>Evelyn Peters	</a:t>
            </a:r>
          </a:p>
          <a:p>
            <a:pPr>
              <a:lnSpc>
                <a:spcPct val="80000"/>
              </a:lnSpc>
              <a:buNone/>
              <a:defRPr/>
            </a:pPr>
            <a:r>
              <a:rPr lang="en-US" dirty="0" smtClean="0"/>
              <a:t>	</a:t>
            </a:r>
            <a:r>
              <a:rPr lang="en-US" u="sng" dirty="0" smtClean="0"/>
              <a:t>e.peters@emd.wa.gov</a:t>
            </a:r>
          </a:p>
          <a:p>
            <a:pPr>
              <a:lnSpc>
                <a:spcPct val="80000"/>
              </a:lnSpc>
              <a:buNone/>
              <a:defRPr/>
            </a:pPr>
            <a:r>
              <a:rPr lang="en-US" dirty="0" smtClean="0"/>
              <a:t>   253-512-7423</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b="1" smtClean="0">
                <a:solidFill>
                  <a:schemeClr val="tx1"/>
                </a:solidFill>
                <a:effectLst>
                  <a:outerShdw blurRad="38100" dist="38100" dir="2700000" algn="tl">
                    <a:srgbClr val="000000"/>
                  </a:outerShdw>
                </a:effectLst>
              </a:rPr>
              <a:t>Questions?</a:t>
            </a:r>
          </a:p>
        </p:txBody>
      </p:sp>
      <p:pic>
        <p:nvPicPr>
          <p:cNvPr id="112643" name="Picture 5" descr="PE01605_"/>
          <p:cNvPicPr>
            <a:picLocks noGrp="1" noChangeAspect="1" noChangeArrowheads="1"/>
          </p:cNvPicPr>
          <p:nvPr>
            <p:ph sz="quarter" idx="1"/>
          </p:nvPr>
        </p:nvPicPr>
        <p:blipFill>
          <a:blip r:embed="rId3" cstate="print"/>
          <a:stretch>
            <a:fillRect/>
          </a:stretch>
        </p:blipFill>
        <p:spPr>
          <a:xfrm>
            <a:off x="2262463" y="2333688"/>
            <a:ext cx="4582562" cy="2958974"/>
          </a:xfrm>
        </p:spPr>
      </p:pic>
      <p:sp>
        <p:nvSpPr>
          <p:cNvPr id="112646" name="Text Box 6"/>
          <p:cNvSpPr txBox="1">
            <a:spLocks noChangeArrowheads="1"/>
          </p:cNvSpPr>
          <p:nvPr/>
        </p:nvSpPr>
        <p:spPr bwMode="auto">
          <a:xfrm rot="572083">
            <a:off x="3612150" y="2844007"/>
            <a:ext cx="627626" cy="646331"/>
          </a:xfrm>
          <a:prstGeom prst="rect">
            <a:avLst/>
          </a:prstGeom>
          <a:noFill/>
          <a:ln w="9525">
            <a:noFill/>
            <a:miter lim="800000"/>
            <a:headEnd/>
            <a:tailEnd/>
          </a:ln>
          <a:effectLst/>
        </p:spPr>
        <p:txBody>
          <a:bodyPr wrap="square">
            <a:spAutoFit/>
          </a:bodyPr>
          <a:lstStyle/>
          <a:p>
            <a:pPr>
              <a:spcBef>
                <a:spcPct val="50000"/>
              </a:spcBef>
            </a:pPr>
            <a:r>
              <a:rPr lang="en-US" dirty="0">
                <a:solidFill>
                  <a:srgbClr val="000000"/>
                </a:solidFill>
              </a:rPr>
              <a:t>PDA    data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b="1" dirty="0" smtClean="0"/>
              <a:t>PA Program’s Purpose</a:t>
            </a:r>
          </a:p>
        </p:txBody>
      </p:sp>
      <p:pic>
        <p:nvPicPr>
          <p:cNvPr id="416772" name="Picture 5" descr="BL00381_"/>
          <p:cNvPicPr>
            <a:picLocks noGrp="1" noChangeAspect="1" noChangeArrowheads="1"/>
          </p:cNvPicPr>
          <p:nvPr>
            <p:ph sz="half" idx="1"/>
          </p:nvPr>
        </p:nvPicPr>
        <p:blipFill>
          <a:blip r:embed="rId3" cstate="print"/>
          <a:stretch>
            <a:fillRect/>
          </a:stretch>
        </p:blipFill>
        <p:spPr>
          <a:xfrm>
            <a:off x="301625" y="2583255"/>
            <a:ext cx="4038600" cy="2258227"/>
          </a:xfrm>
          <a:noFill/>
          <a:ln/>
        </p:spPr>
      </p:pic>
      <p:sp>
        <p:nvSpPr>
          <p:cNvPr id="5" name="Text Placeholder 4"/>
          <p:cNvSpPr>
            <a:spLocks noGrp="1"/>
          </p:cNvSpPr>
          <p:nvPr>
            <p:ph sz="half" idx="2"/>
          </p:nvPr>
        </p:nvSpPr>
        <p:spPr/>
        <p:txBody>
          <a:bodyPr/>
          <a:lstStyle/>
          <a:p>
            <a:pPr algn="ctr">
              <a:buNone/>
            </a:pPr>
            <a:endParaRPr lang="en-US" sz="2800" dirty="0" smtClean="0"/>
          </a:p>
          <a:p>
            <a:pPr algn="ctr">
              <a:buNone/>
            </a:pPr>
            <a:endParaRPr lang="en-US" sz="2800" dirty="0" smtClean="0"/>
          </a:p>
          <a:p>
            <a:pPr algn="ctr">
              <a:buNone/>
            </a:pPr>
            <a:r>
              <a:rPr lang="en-US" sz="2800" dirty="0" smtClean="0"/>
              <a:t>To provide federal/state grant assistance to public agencies who have suffered from the effects of a major disaster or an emergency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algn="ctr"/>
            <a:r>
              <a:rPr lang="en-US" b="1" smtClean="0"/>
              <a:t>Funding</a:t>
            </a:r>
          </a:p>
        </p:txBody>
      </p:sp>
      <p:sp>
        <p:nvSpPr>
          <p:cNvPr id="420867" name="Rectangle 3"/>
          <p:cNvSpPr>
            <a:spLocks noGrp="1" noChangeArrowheads="1"/>
          </p:cNvSpPr>
          <p:nvPr>
            <p:ph sz="quarter" idx="1"/>
          </p:nvPr>
        </p:nvSpPr>
        <p:spPr/>
        <p:txBody>
          <a:bodyPr/>
          <a:lstStyle/>
          <a:p>
            <a:pPr eaLnBrk="1" hangingPunct="1"/>
            <a:r>
              <a:rPr lang="en-US" dirty="0" smtClean="0"/>
              <a:t>Federal funds - 75%</a:t>
            </a:r>
          </a:p>
          <a:p>
            <a:pPr eaLnBrk="1" hangingPunct="1"/>
            <a:r>
              <a:rPr lang="en-US" dirty="0" smtClean="0"/>
              <a:t>Local funds - 25% match</a:t>
            </a:r>
          </a:p>
          <a:p>
            <a:pPr eaLnBrk="1" hangingPunct="1"/>
            <a:r>
              <a:rPr lang="en-US" dirty="0" smtClean="0"/>
              <a:t>State Legislature </a:t>
            </a:r>
            <a:r>
              <a:rPr lang="en-US" u="sng" dirty="0" smtClean="0"/>
              <a:t>may choose</a:t>
            </a:r>
            <a:r>
              <a:rPr lang="en-US" dirty="0" smtClean="0"/>
              <a:t> to split 25% local match with Applicant </a:t>
            </a:r>
          </a:p>
          <a:p>
            <a:pPr eaLnBrk="1" hangingPunct="1"/>
            <a:r>
              <a:rPr lang="en-US" dirty="0" smtClean="0"/>
              <a:t>Only available in </a:t>
            </a:r>
            <a:r>
              <a:rPr lang="en-US" b="1" u="sng" dirty="0" smtClean="0"/>
              <a:t>declared</a:t>
            </a:r>
            <a:r>
              <a:rPr lang="en-US" dirty="0" smtClean="0"/>
              <a:t> </a:t>
            </a:r>
            <a:r>
              <a:rPr lang="en-US" b="1" u="sng" dirty="0" smtClean="0"/>
              <a:t>counties</a:t>
            </a:r>
            <a:r>
              <a:rPr lang="en-US" dirty="0" smtClean="0"/>
              <a:t> following a Presidential Declaration of Emergency or Disaster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algn="ctr"/>
            <a:r>
              <a:rPr lang="en-US" b="1" dirty="0" smtClean="0"/>
              <a:t>Eligible Applicants</a:t>
            </a:r>
          </a:p>
        </p:txBody>
      </p:sp>
      <p:sp>
        <p:nvSpPr>
          <p:cNvPr id="422915" name="Rectangle 3"/>
          <p:cNvSpPr>
            <a:spLocks noGrp="1" noChangeArrowheads="1"/>
          </p:cNvSpPr>
          <p:nvPr>
            <p:ph sz="quarter" idx="1"/>
          </p:nvPr>
        </p:nvSpPr>
        <p:spPr/>
        <p:txBody>
          <a:bodyPr/>
          <a:lstStyle/>
          <a:p>
            <a:pPr eaLnBrk="1" hangingPunct="1"/>
            <a:r>
              <a:rPr lang="en-US" sz="2800" dirty="0" smtClean="0"/>
              <a:t>Cities, Towns</a:t>
            </a:r>
          </a:p>
          <a:p>
            <a:pPr eaLnBrk="1" hangingPunct="1"/>
            <a:r>
              <a:rPr lang="en-US" sz="2800" dirty="0" smtClean="0"/>
              <a:t>Counties</a:t>
            </a:r>
          </a:p>
          <a:p>
            <a:pPr eaLnBrk="1" hangingPunct="1"/>
            <a:r>
              <a:rPr lang="en-US" sz="2800" dirty="0" smtClean="0"/>
              <a:t>State Agencies</a:t>
            </a:r>
          </a:p>
          <a:p>
            <a:pPr eaLnBrk="1" hangingPunct="1"/>
            <a:r>
              <a:rPr lang="en-US" sz="2800" dirty="0" smtClean="0"/>
              <a:t>Federally recognized Indian Tribes</a:t>
            </a:r>
          </a:p>
          <a:p>
            <a:pPr eaLnBrk="1" hangingPunct="1"/>
            <a:r>
              <a:rPr lang="en-US" sz="2800" dirty="0" smtClean="0"/>
              <a:t>Special Purpose Districts</a:t>
            </a:r>
          </a:p>
          <a:p>
            <a:pPr eaLnBrk="1" hangingPunct="1"/>
            <a:r>
              <a:rPr lang="en-US" sz="2800" dirty="0" smtClean="0"/>
              <a:t>Critical Private Non-Profit Organizations</a:t>
            </a:r>
          </a:p>
          <a:p>
            <a:pPr eaLnBrk="1" hangingPunct="1"/>
            <a:r>
              <a:rPr lang="en-US" sz="2800" dirty="0" smtClean="0"/>
              <a:t>Governmental Service Type Private Non-Profit Organizations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b="1" dirty="0" smtClean="0"/>
              <a:t>Spokane County – Dec 2008</a:t>
            </a:r>
          </a:p>
        </p:txBody>
      </p:sp>
      <p:pic>
        <p:nvPicPr>
          <p:cNvPr id="445446" name="Picture 6" descr="Transmission 121"/>
          <p:cNvPicPr>
            <a:picLocks noGrp="1" noChangeAspect="1" noChangeArrowheads="1"/>
          </p:cNvPicPr>
          <p:nvPr>
            <p:ph sz="quarter" idx="1"/>
          </p:nvPr>
        </p:nvPicPr>
        <p:blipFill>
          <a:blip r:embed="rId3" cstate="print"/>
          <a:stretch>
            <a:fillRect/>
          </a:stretch>
        </p:blipFill>
        <p:spPr>
          <a:xfrm>
            <a:off x="1505744" y="1527175"/>
            <a:ext cx="6096000" cy="4572000"/>
          </a:xfrm>
          <a:noFill/>
          <a:ln>
            <a:solidFill>
              <a:srgbClr val="000000"/>
            </a:solidFill>
          </a:ln>
          <a:effectLst>
            <a:outerShdw dist="107763" dir="189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dirty="0" smtClean="0"/>
              <a:t>   </a:t>
            </a:r>
            <a:r>
              <a:rPr lang="en-US" b="1" dirty="0" smtClean="0"/>
              <a:t>Ferndale – January 2009</a:t>
            </a:r>
          </a:p>
        </p:txBody>
      </p:sp>
      <p:pic>
        <p:nvPicPr>
          <p:cNvPr id="405507" name="Picture 3" descr="Ferndale Flooding"/>
          <p:cNvPicPr>
            <a:picLocks noGrp="1" noChangeAspect="1" noChangeArrowheads="1"/>
          </p:cNvPicPr>
          <p:nvPr>
            <p:ph sz="quarter" idx="1"/>
          </p:nvPr>
        </p:nvPicPr>
        <p:blipFill>
          <a:blip r:embed="rId3" cstate="print"/>
          <a:stretch>
            <a:fillRect/>
          </a:stretch>
        </p:blipFill>
        <p:spPr>
          <a:xfrm>
            <a:off x="1696244" y="1670050"/>
            <a:ext cx="5715000" cy="4286250"/>
          </a:xfr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b="1" dirty="0" smtClean="0"/>
              <a:t>   Orting – January 2009</a:t>
            </a:r>
          </a:p>
        </p:txBody>
      </p:sp>
      <p:pic>
        <p:nvPicPr>
          <p:cNvPr id="406531" name="Picture 3" descr="621weather_tacoma_pjb_maru"/>
          <p:cNvPicPr>
            <a:picLocks noGrp="1" noChangeAspect="1" noChangeArrowheads="1"/>
          </p:cNvPicPr>
          <p:nvPr>
            <p:ph sz="quarter" idx="1"/>
          </p:nvPr>
        </p:nvPicPr>
        <p:blipFill>
          <a:blip r:embed="rId3" cstate="print"/>
          <a:srcRect/>
          <a:stretch>
            <a:fillRect/>
          </a:stretch>
        </p:blipFill>
        <p:spPr>
          <a:xfrm>
            <a:off x="762000" y="2362200"/>
            <a:ext cx="7772400" cy="3886200"/>
          </a:xfr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normAutofit/>
          </a:bodyPr>
          <a:lstStyle/>
          <a:p>
            <a:r>
              <a:rPr lang="en-US" b="1" dirty="0" smtClean="0"/>
              <a:t>Clallam County – January 2009</a:t>
            </a:r>
          </a:p>
        </p:txBody>
      </p:sp>
      <p:pic>
        <p:nvPicPr>
          <p:cNvPr id="407555" name="Picture 3" descr="SR112 011209"/>
          <p:cNvPicPr>
            <a:picLocks noGrp="1" noChangeAspect="1" noChangeArrowheads="1"/>
          </p:cNvPicPr>
          <p:nvPr>
            <p:ph sz="quarter" idx="1"/>
          </p:nvPr>
        </p:nvPicPr>
        <p:blipFill>
          <a:blip r:embed="rId3" cstate="print"/>
          <a:stretch>
            <a:fillRect/>
          </a:stretch>
        </p:blipFill>
        <p:spPr>
          <a:xfrm>
            <a:off x="973036" y="1547957"/>
            <a:ext cx="7161415" cy="4530436"/>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4388</TotalTime>
  <Words>1695</Words>
  <Application>Microsoft Office PowerPoint</Application>
  <PresentationFormat>On-screen Show (4:3)</PresentationFormat>
  <Paragraphs>267</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Public Assistance Program Overview</vt:lpstr>
      <vt:lpstr>Federal Authority</vt:lpstr>
      <vt:lpstr>PA Program’s Purpose</vt:lpstr>
      <vt:lpstr>Funding</vt:lpstr>
      <vt:lpstr>Eligible Applicants</vt:lpstr>
      <vt:lpstr>Spokane County – Dec 2008</vt:lpstr>
      <vt:lpstr>   Ferndale – January 2009</vt:lpstr>
      <vt:lpstr>   Orting – January 2009</vt:lpstr>
      <vt:lpstr>Clallam County – January 2009</vt:lpstr>
      <vt:lpstr>How Do We Get Disaster Assistance?</vt:lpstr>
      <vt:lpstr>Preliminary Damage Assessments</vt:lpstr>
      <vt:lpstr>Applicant Briefing &amp; Kickoff Meetings</vt:lpstr>
      <vt:lpstr>Eligible Activities/Projects</vt:lpstr>
      <vt:lpstr>Categories of Work</vt:lpstr>
      <vt:lpstr>Eligible Costs</vt:lpstr>
      <vt:lpstr>PW Review Process</vt:lpstr>
      <vt:lpstr>Need to Make Immediate Repairs?</vt:lpstr>
      <vt:lpstr>Environmental Issues</vt:lpstr>
      <vt:lpstr>Environmental Issues</vt:lpstr>
      <vt:lpstr>Donated Resources</vt:lpstr>
      <vt:lpstr>  Documentation</vt:lpstr>
      <vt:lpstr>Washington State Disasters</vt:lpstr>
      <vt:lpstr>Slide 23</vt:lpstr>
      <vt:lpstr>Staff Resources</vt:lpstr>
      <vt:lpstr>Public Assistance Coordinators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Assistance Program</dc:title>
  <cp:lastModifiedBy>tcasey</cp:lastModifiedBy>
  <cp:revision>114</cp:revision>
  <dcterms:modified xsi:type="dcterms:W3CDTF">2010-09-15T22:11:57Z</dcterms:modified>
</cp:coreProperties>
</file>